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0" r:id="rId2"/>
    <p:sldId id="2999" r:id="rId3"/>
    <p:sldId id="2997" r:id="rId4"/>
    <p:sldId id="2943" r:id="rId5"/>
    <p:sldId id="2977" r:id="rId6"/>
    <p:sldId id="2973" r:id="rId7"/>
    <p:sldId id="2974" r:id="rId8"/>
    <p:sldId id="2975" r:id="rId9"/>
    <p:sldId id="2951" r:id="rId10"/>
    <p:sldId id="2954" r:id="rId11"/>
    <p:sldId id="2952" r:id="rId12"/>
    <p:sldId id="2956" r:id="rId13"/>
    <p:sldId id="2957" r:id="rId14"/>
    <p:sldId id="2980" r:id="rId15"/>
    <p:sldId id="2978" r:id="rId16"/>
    <p:sldId id="2979" r:id="rId17"/>
    <p:sldId id="2953" r:id="rId18"/>
    <p:sldId id="2958" r:id="rId19"/>
    <p:sldId id="2959" r:id="rId20"/>
    <p:sldId id="2961" r:id="rId21"/>
    <p:sldId id="2989" r:id="rId22"/>
    <p:sldId id="2985" r:id="rId23"/>
    <p:sldId id="2992" r:id="rId24"/>
    <p:sldId id="2995" r:id="rId25"/>
    <p:sldId id="2969" r:id="rId26"/>
    <p:sldId id="2967" r:id="rId27"/>
    <p:sldId id="2968" r:id="rId28"/>
    <p:sldId id="2963"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600"/>
    <a:srgbClr val="002060"/>
    <a:srgbClr val="F9F9F9"/>
    <a:srgbClr val="8FAADC"/>
    <a:srgbClr val="F8CBAD"/>
    <a:srgbClr val="FFFFFF"/>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0272B-500A-426F-B6F3-15274D6501FE}" v="7" dt="2024-04-08T09:29:17.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dent" userId="674be464-de2a-464e-a796-cb0cb0c85a54" providerId="ADAL" clId="{FE30272B-500A-426F-B6F3-15274D6501FE}"/>
    <pc:docChg chg="custSel addSld delSld modSld sldOrd">
      <pc:chgData name="Student" userId="674be464-de2a-464e-a796-cb0cb0c85a54" providerId="ADAL" clId="{FE30272B-500A-426F-B6F3-15274D6501FE}" dt="2024-04-08T09:29:36.012" v="184"/>
      <pc:docMkLst>
        <pc:docMk/>
      </pc:docMkLst>
      <pc:sldChg chg="del">
        <pc:chgData name="Student" userId="674be464-de2a-464e-a796-cb0cb0c85a54" providerId="ADAL" clId="{FE30272B-500A-426F-B6F3-15274D6501FE}" dt="2024-04-08T09:23:29.908" v="1" actId="47"/>
        <pc:sldMkLst>
          <pc:docMk/>
          <pc:sldMk cId="2063314453" sldId="2955"/>
        </pc:sldMkLst>
      </pc:sldChg>
      <pc:sldChg chg="del">
        <pc:chgData name="Student" userId="674be464-de2a-464e-a796-cb0cb0c85a54" providerId="ADAL" clId="{FE30272B-500A-426F-B6F3-15274D6501FE}" dt="2024-04-08T09:27:45.927" v="161" actId="47"/>
        <pc:sldMkLst>
          <pc:docMk/>
          <pc:sldMk cId="4263442323" sldId="2960"/>
        </pc:sldMkLst>
      </pc:sldChg>
      <pc:sldChg chg="del">
        <pc:chgData name="Student" userId="674be464-de2a-464e-a796-cb0cb0c85a54" providerId="ADAL" clId="{FE30272B-500A-426F-B6F3-15274D6501FE}" dt="2024-04-08T09:27:41.822" v="160" actId="47"/>
        <pc:sldMkLst>
          <pc:docMk/>
          <pc:sldMk cId="414451694" sldId="2962"/>
        </pc:sldMkLst>
      </pc:sldChg>
      <pc:sldChg chg="modSp mod">
        <pc:chgData name="Student" userId="674be464-de2a-464e-a796-cb0cb0c85a54" providerId="ADAL" clId="{FE30272B-500A-426F-B6F3-15274D6501FE}" dt="2024-04-08T09:28:53.641" v="178" actId="20577"/>
        <pc:sldMkLst>
          <pc:docMk/>
          <pc:sldMk cId="803116206" sldId="2963"/>
        </pc:sldMkLst>
        <pc:spChg chg="mod">
          <ac:chgData name="Student" userId="674be464-de2a-464e-a796-cb0cb0c85a54" providerId="ADAL" clId="{FE30272B-500A-426F-B6F3-15274D6501FE}" dt="2024-04-08T09:28:53.641" v="178" actId="20577"/>
          <ac:spMkLst>
            <pc:docMk/>
            <pc:sldMk cId="803116206" sldId="2963"/>
            <ac:spMk id="3" creationId="{B62A0CD6-AC8C-DE89-AD25-598EE1A06FF1}"/>
          </ac:spMkLst>
        </pc:spChg>
      </pc:sldChg>
      <pc:sldChg chg="del">
        <pc:chgData name="Student" userId="674be464-de2a-464e-a796-cb0cb0c85a54" providerId="ADAL" clId="{FE30272B-500A-426F-B6F3-15274D6501FE}" dt="2024-04-08T09:27:47.984" v="162" actId="47"/>
        <pc:sldMkLst>
          <pc:docMk/>
          <pc:sldMk cId="2447754542" sldId="2964"/>
        </pc:sldMkLst>
      </pc:sldChg>
      <pc:sldChg chg="del">
        <pc:chgData name="Student" userId="674be464-de2a-464e-a796-cb0cb0c85a54" providerId="ADAL" clId="{FE30272B-500A-426F-B6F3-15274D6501FE}" dt="2024-04-08T09:27:51.681" v="163" actId="47"/>
        <pc:sldMkLst>
          <pc:docMk/>
          <pc:sldMk cId="3309346668" sldId="2965"/>
        </pc:sldMkLst>
      </pc:sldChg>
      <pc:sldChg chg="del">
        <pc:chgData name="Student" userId="674be464-de2a-464e-a796-cb0cb0c85a54" providerId="ADAL" clId="{FE30272B-500A-426F-B6F3-15274D6501FE}" dt="2024-04-08T09:27:54.379" v="164" actId="47"/>
        <pc:sldMkLst>
          <pc:docMk/>
          <pc:sldMk cId="4013798682" sldId="2966"/>
        </pc:sldMkLst>
      </pc:sldChg>
      <pc:sldChg chg="delSp mod">
        <pc:chgData name="Student" userId="674be464-de2a-464e-a796-cb0cb0c85a54" providerId="ADAL" clId="{FE30272B-500A-426F-B6F3-15274D6501FE}" dt="2024-04-08T09:28:37.792" v="165" actId="478"/>
        <pc:sldMkLst>
          <pc:docMk/>
          <pc:sldMk cId="3557793" sldId="2969"/>
        </pc:sldMkLst>
        <pc:picChg chg="del">
          <ac:chgData name="Student" userId="674be464-de2a-464e-a796-cb0cb0c85a54" providerId="ADAL" clId="{FE30272B-500A-426F-B6F3-15274D6501FE}" dt="2024-04-08T09:28:37.792" v="165" actId="478"/>
          <ac:picMkLst>
            <pc:docMk/>
            <pc:sldMk cId="3557793" sldId="2969"/>
            <ac:picMk id="4" creationId="{F8540E4E-AEFD-3C79-1BC3-B80E0D9B5E10}"/>
          </ac:picMkLst>
        </pc:picChg>
      </pc:sldChg>
      <pc:sldChg chg="del">
        <pc:chgData name="Student" userId="674be464-de2a-464e-a796-cb0cb0c85a54" providerId="ADAL" clId="{FE30272B-500A-426F-B6F3-15274D6501FE}" dt="2024-04-08T09:23:13.415" v="0" actId="47"/>
        <pc:sldMkLst>
          <pc:docMk/>
          <pc:sldMk cId="4220091662" sldId="2976"/>
        </pc:sldMkLst>
      </pc:sldChg>
      <pc:sldChg chg="addSp modSp new mod modClrScheme chgLayout">
        <pc:chgData name="Student" userId="674be464-de2a-464e-a796-cb0cb0c85a54" providerId="ADAL" clId="{FE30272B-500A-426F-B6F3-15274D6501FE}" dt="2024-04-08T09:25:59.501" v="154" actId="11529"/>
        <pc:sldMkLst>
          <pc:docMk/>
          <pc:sldMk cId="3076800907" sldId="2978"/>
        </pc:sldMkLst>
        <pc:spChg chg="add mod ord">
          <ac:chgData name="Student" userId="674be464-de2a-464e-a796-cb0cb0c85a54" providerId="ADAL" clId="{FE30272B-500A-426F-B6F3-15274D6501FE}" dt="2024-04-08T09:23:58.537" v="41" actId="20577"/>
          <ac:spMkLst>
            <pc:docMk/>
            <pc:sldMk cId="3076800907" sldId="2978"/>
            <ac:spMk id="3" creationId="{A18E450A-1315-C3ED-5643-EA26673F45E6}"/>
          </ac:spMkLst>
        </pc:spChg>
        <pc:spChg chg="add mod">
          <ac:chgData name="Student" userId="674be464-de2a-464e-a796-cb0cb0c85a54" providerId="ADAL" clId="{FE30272B-500A-426F-B6F3-15274D6501FE}" dt="2024-04-08T09:25:39.215" v="143" actId="404"/>
          <ac:spMkLst>
            <pc:docMk/>
            <pc:sldMk cId="3076800907" sldId="2978"/>
            <ac:spMk id="4" creationId="{4125B475-44A7-B172-A36E-1A13F48781D1}"/>
          </ac:spMkLst>
        </pc:spChg>
        <pc:spChg chg="add mod">
          <ac:chgData name="Student" userId="674be464-de2a-464e-a796-cb0cb0c85a54" providerId="ADAL" clId="{FE30272B-500A-426F-B6F3-15274D6501FE}" dt="2024-04-08T09:25:52.754" v="153" actId="1076"/>
          <ac:spMkLst>
            <pc:docMk/>
            <pc:sldMk cId="3076800907" sldId="2978"/>
            <ac:spMk id="5" creationId="{1FC523D7-5440-13BA-FC54-9634C7EEA4A3}"/>
          </ac:spMkLst>
        </pc:spChg>
        <pc:spChg chg="add">
          <ac:chgData name="Student" userId="674be464-de2a-464e-a796-cb0cb0c85a54" providerId="ADAL" clId="{FE30272B-500A-426F-B6F3-15274D6501FE}" dt="2024-04-08T09:25:59.501" v="154" actId="11529"/>
          <ac:spMkLst>
            <pc:docMk/>
            <pc:sldMk cId="3076800907" sldId="2978"/>
            <ac:spMk id="6" creationId="{A5FF109B-9C57-2531-2A63-773F32A24F6A}"/>
          </ac:spMkLst>
        </pc:spChg>
        <pc:picChg chg="add mod">
          <ac:chgData name="Student" userId="674be464-de2a-464e-a796-cb0cb0c85a54" providerId="ADAL" clId="{FE30272B-500A-426F-B6F3-15274D6501FE}" dt="2024-04-08T09:25:22.464" v="128" actId="1076"/>
          <ac:picMkLst>
            <pc:docMk/>
            <pc:sldMk cId="3076800907" sldId="2978"/>
            <ac:picMk id="2" creationId="{4B8D4C4F-49A5-6CA1-4A77-7038D00CABB2}"/>
          </ac:picMkLst>
        </pc:picChg>
      </pc:sldChg>
      <pc:sldChg chg="addSp modSp new mod">
        <pc:chgData name="Student" userId="674be464-de2a-464e-a796-cb0cb0c85a54" providerId="ADAL" clId="{FE30272B-500A-426F-B6F3-15274D6501FE}" dt="2024-04-08T09:26:18.689" v="159" actId="1076"/>
        <pc:sldMkLst>
          <pc:docMk/>
          <pc:sldMk cId="4123124452" sldId="2979"/>
        </pc:sldMkLst>
        <pc:spChg chg="mod">
          <ac:chgData name="Student" userId="674be464-de2a-464e-a796-cb0cb0c85a54" providerId="ADAL" clId="{FE30272B-500A-426F-B6F3-15274D6501FE}" dt="2024-04-08T09:24:13.432" v="62" actId="20577"/>
          <ac:spMkLst>
            <pc:docMk/>
            <pc:sldMk cId="4123124452" sldId="2979"/>
            <ac:spMk id="2" creationId="{71A26E62-C029-7ABA-E889-C63BF3785BC5}"/>
          </ac:spMkLst>
        </pc:spChg>
        <pc:picChg chg="add mod">
          <ac:chgData name="Student" userId="674be464-de2a-464e-a796-cb0cb0c85a54" providerId="ADAL" clId="{FE30272B-500A-426F-B6F3-15274D6501FE}" dt="2024-04-08T09:26:18.689" v="159" actId="1076"/>
          <ac:picMkLst>
            <pc:docMk/>
            <pc:sldMk cId="4123124452" sldId="2979"/>
            <ac:picMk id="3" creationId="{04679237-80D8-CC04-BE5E-9AE4BF0D9820}"/>
          </ac:picMkLst>
        </pc:picChg>
      </pc:sldChg>
      <pc:sldChg chg="addSp modSp new mod ord">
        <pc:chgData name="Student" userId="674be464-de2a-464e-a796-cb0cb0c85a54" providerId="ADAL" clId="{FE30272B-500A-426F-B6F3-15274D6501FE}" dt="2024-04-08T09:24:55.017" v="127" actId="1076"/>
        <pc:sldMkLst>
          <pc:docMk/>
          <pc:sldMk cId="3375293468" sldId="2980"/>
        </pc:sldMkLst>
        <pc:spChg chg="mod">
          <ac:chgData name="Student" userId="674be464-de2a-464e-a796-cb0cb0c85a54" providerId="ADAL" clId="{FE30272B-500A-426F-B6F3-15274D6501FE}" dt="2024-04-08T09:24:51.412" v="125" actId="404"/>
          <ac:spMkLst>
            <pc:docMk/>
            <pc:sldMk cId="3375293468" sldId="2980"/>
            <ac:spMk id="2" creationId="{983CB671-5413-2341-CB2B-E09C37DC91D7}"/>
          </ac:spMkLst>
        </pc:spChg>
        <pc:picChg chg="add mod">
          <ac:chgData name="Student" userId="674be464-de2a-464e-a796-cb0cb0c85a54" providerId="ADAL" clId="{FE30272B-500A-426F-B6F3-15274D6501FE}" dt="2024-04-08T09:24:55.017" v="127" actId="1076"/>
          <ac:picMkLst>
            <pc:docMk/>
            <pc:sldMk cId="3375293468" sldId="2980"/>
            <ac:picMk id="3" creationId="{EF50CFD2-3498-EA2B-8B65-220549C7FDEB}"/>
          </ac:picMkLst>
        </pc:picChg>
      </pc:sldChg>
      <pc:sldChg chg="new del">
        <pc:chgData name="Student" userId="674be464-de2a-464e-a796-cb0cb0c85a54" providerId="ADAL" clId="{FE30272B-500A-426F-B6F3-15274D6501FE}" dt="2024-04-08T09:29:32.266" v="182" actId="47"/>
        <pc:sldMkLst>
          <pc:docMk/>
          <pc:sldMk cId="4138719177" sldId="2996"/>
        </pc:sldMkLst>
      </pc:sldChg>
      <pc:sldChg chg="ord">
        <pc:chgData name="Student" userId="674be464-de2a-464e-a796-cb0cb0c85a54" providerId="ADAL" clId="{FE30272B-500A-426F-B6F3-15274D6501FE}" dt="2024-04-08T09:29:36.012" v="184"/>
        <pc:sldMkLst>
          <pc:docMk/>
          <pc:sldMk cId="58872710" sldId="2997"/>
        </pc:sldMkLst>
      </pc:sldChg>
      <pc:sldChg chg="del">
        <pc:chgData name="Student" userId="674be464-de2a-464e-a796-cb0cb0c85a54" providerId="ADAL" clId="{FE30272B-500A-426F-B6F3-15274D6501FE}" dt="2024-04-08T09:29:20.938" v="180" actId="47"/>
        <pc:sldMkLst>
          <pc:docMk/>
          <pc:sldMk cId="3596766182" sldId="2998"/>
        </pc:sldMkLst>
      </pc:sldChg>
      <pc:sldChg chg="del">
        <pc:chgData name="Student" userId="674be464-de2a-464e-a796-cb0cb0c85a54" providerId="ADAL" clId="{FE30272B-500A-426F-B6F3-15274D6501FE}" dt="2024-04-08T09:29:31.194" v="181" actId="47"/>
        <pc:sldMkLst>
          <pc:docMk/>
          <pc:sldMk cId="2826270881" sldId="30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iftelsenaksjenorgecom-my.sharepoint.com/personal/student_aksjenorge_no/Documents/Dokumenter/VPS%20Q4%202023/KS%20Q4%202023%20Arbeidsdokument%20-%20base%20fra%20q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iftelsenaksjenorgecom-my.sharepoint.com/personal/student_aksjenorge_no/Documents/Dokumenter/VPS%20Q4%202023/KS%20Q4%202023%20Arbeidsdokument%20-%20base%20fra%20q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r>
              <a:rPr lang="en-US" sz="2000" b="0" i="0" baseline="0">
                <a:solidFill>
                  <a:schemeClr val="tx1"/>
                </a:solidFill>
                <a:effectLst/>
                <a:latin typeface="Museo Sans Rounded 500" panose="02000000000000000000" pitchFamily="50" charset="0"/>
              </a:rPr>
              <a:t>Antall privatpersoner som eier aksjer 2013 - 2024</a:t>
            </a:r>
            <a:br>
              <a:rPr lang="en-US" sz="2000" b="0" i="0" baseline="0">
                <a:solidFill>
                  <a:schemeClr val="tx1"/>
                </a:solidFill>
                <a:effectLst/>
                <a:latin typeface="Museo Sans Rounded 500" panose="02000000000000000000" pitchFamily="50" charset="0"/>
              </a:rPr>
            </a:br>
            <a:r>
              <a:rPr lang="en-US" sz="1400" b="0" i="0" baseline="0">
                <a:solidFill>
                  <a:schemeClr val="tx1"/>
                </a:solidFill>
                <a:effectLst/>
                <a:latin typeface="Museo Sans Rounded 300" panose="02000000000000000000" pitchFamily="50" charset="0"/>
              </a:rPr>
              <a:t>Inkluderer alle på ASK/VPS-konto. Kilde: Euronext Securities Oslo (VPS)</a:t>
            </a:r>
            <a:endParaRPr lang="nb-NO" sz="1400" b="0">
              <a:solidFill>
                <a:schemeClr val="tx1"/>
              </a:solidFill>
              <a:effectLst/>
              <a:latin typeface="Museo Sans Rounded 300" panose="02000000000000000000" pitchFamily="50" charset="0"/>
            </a:endParaRPr>
          </a:p>
        </c:rich>
      </c:tx>
      <c:layout>
        <c:manualLayout>
          <c:xMode val="edge"/>
          <c:yMode val="edge"/>
          <c:x val="0.24471878690247487"/>
          <c:y val="2.71835338542036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manualLayout>
          <c:layoutTarget val="inner"/>
          <c:xMode val="edge"/>
          <c:yMode val="edge"/>
          <c:x val="9.337694019647369E-2"/>
          <c:y val="0.18861084047165899"/>
          <c:w val="0.883766225046138"/>
          <c:h val="0.73546403085861012"/>
        </c:manualLayout>
      </c:layout>
      <c:barChart>
        <c:barDir val="col"/>
        <c:grouping val="clustered"/>
        <c:varyColors val="0"/>
        <c:ser>
          <c:idx val="0"/>
          <c:order val="0"/>
          <c:tx>
            <c:strRef>
              <c:f>'[Q1 2024 Arbeidsdokument - base fra q4_23.xlsx]Side 2-4 Rapport'!$C$1:$C$5</c:f>
              <c:strCache>
                <c:ptCount val="5"/>
                <c:pt idx="2">
                  <c:v>ANTALL PRIVATPERSONER OVER TID  (LINKET)</c:v>
                </c:pt>
                <c:pt idx="4">
                  <c:v>Total</c:v>
                </c:pt>
              </c:strCache>
            </c:strRef>
          </c:tx>
          <c:spPr>
            <a:solidFill>
              <a:srgbClr val="D45D00"/>
            </a:solidFill>
            <a:ln>
              <a:noFill/>
            </a:ln>
            <a:effectLst/>
          </c:spPr>
          <c:invertIfNegative val="0"/>
          <c:dPt>
            <c:idx val="5"/>
            <c:invertIfNegative val="0"/>
            <c:bubble3D val="0"/>
            <c:spPr>
              <a:solidFill>
                <a:srgbClr val="D45D00"/>
              </a:solidFill>
              <a:ln>
                <a:noFill/>
              </a:ln>
              <a:effectLst/>
            </c:spPr>
            <c:extLst>
              <c:ext xmlns:c16="http://schemas.microsoft.com/office/drawing/2014/chart" uri="{C3380CC4-5D6E-409C-BE32-E72D297353CC}">
                <c16:uniqueId val="{00000001-7A1C-42F6-A89D-C48F6D6ABB3B}"/>
              </c:ext>
            </c:extLst>
          </c:dPt>
          <c:dPt>
            <c:idx val="7"/>
            <c:invertIfNegative val="0"/>
            <c:bubble3D val="0"/>
            <c:spPr>
              <a:solidFill>
                <a:srgbClr val="D45D00"/>
              </a:solidFill>
              <a:ln>
                <a:noFill/>
              </a:ln>
              <a:effectLst/>
            </c:spPr>
            <c:extLst>
              <c:ext xmlns:c16="http://schemas.microsoft.com/office/drawing/2014/chart" uri="{C3380CC4-5D6E-409C-BE32-E72D297353CC}">
                <c16:uniqueId val="{00000003-7A1C-42F6-A89D-C48F6D6ABB3B}"/>
              </c:ext>
            </c:extLst>
          </c:dPt>
          <c:dPt>
            <c:idx val="8"/>
            <c:invertIfNegative val="0"/>
            <c:bubble3D val="0"/>
            <c:spPr>
              <a:solidFill>
                <a:srgbClr val="D45D00"/>
              </a:solidFill>
              <a:ln>
                <a:noFill/>
              </a:ln>
              <a:effectLst/>
            </c:spPr>
            <c:extLst>
              <c:ext xmlns:c16="http://schemas.microsoft.com/office/drawing/2014/chart" uri="{C3380CC4-5D6E-409C-BE32-E72D297353CC}">
                <c16:uniqueId val="{00000005-7A1C-42F6-A89D-C48F6D6ABB3B}"/>
              </c:ext>
            </c:extLst>
          </c:dPt>
          <c:dPt>
            <c:idx val="9"/>
            <c:invertIfNegative val="0"/>
            <c:bubble3D val="0"/>
            <c:spPr>
              <a:solidFill>
                <a:srgbClr val="D45D00"/>
              </a:solidFill>
              <a:ln>
                <a:noFill/>
              </a:ln>
              <a:effectLst/>
            </c:spPr>
            <c:extLst>
              <c:ext xmlns:c16="http://schemas.microsoft.com/office/drawing/2014/chart" uri="{C3380CC4-5D6E-409C-BE32-E72D297353CC}">
                <c16:uniqueId val="{00000007-7A1C-42F6-A89D-C48F6D6ABB3B}"/>
              </c:ext>
            </c:extLst>
          </c:dPt>
          <c:dPt>
            <c:idx val="10"/>
            <c:invertIfNegative val="0"/>
            <c:bubble3D val="0"/>
            <c:spPr>
              <a:solidFill>
                <a:srgbClr val="D45D00"/>
              </a:solidFill>
              <a:ln>
                <a:noFill/>
              </a:ln>
              <a:effectLst/>
            </c:spPr>
            <c:extLst>
              <c:ext xmlns:c16="http://schemas.microsoft.com/office/drawing/2014/chart" uri="{C3380CC4-5D6E-409C-BE32-E72D297353CC}">
                <c16:uniqueId val="{00000009-7A1C-42F6-A89D-C48F6D6ABB3B}"/>
              </c:ext>
            </c:extLst>
          </c:dPt>
          <c:dPt>
            <c:idx val="11"/>
            <c:invertIfNegative val="0"/>
            <c:bubble3D val="0"/>
            <c:spPr>
              <a:solidFill>
                <a:srgbClr val="4F868E"/>
              </a:solidFill>
              <a:ln>
                <a:noFill/>
              </a:ln>
              <a:effectLst/>
            </c:spPr>
            <c:extLst>
              <c:ext xmlns:c16="http://schemas.microsoft.com/office/drawing/2014/chart" uri="{C3380CC4-5D6E-409C-BE32-E72D297353CC}">
                <c16:uniqueId val="{0000000B-7A1C-42F6-A89D-C48F6D6ABB3B}"/>
              </c:ext>
            </c:extLst>
          </c:dPt>
          <c:dLbls>
            <c:dLbl>
              <c:idx val="1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useo Sans Rounded 500" panose="02000000000000000000" pitchFamily="50" charset="0"/>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B-7A1C-42F6-A89D-C48F6D6ABB3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useo Sans Rounded 500" panose="02000000000000000000" pitchFamily="50"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 2024 Arbeidsdokument - base fra q4_23.xlsx]Side 2-4 Rapport'!$B$6:$B$18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'[Q1 2024 Arbeidsdokument - base fra q4_23.xlsx]Side 2-4 Rapport'!$C$6:$C$18</c:f>
              <c:numCache>
                <c:formatCode>_-* #\ ##0_-;\-* #\ ##0_-;_-* "-"??_-;_-@_-</c:formatCode>
                <c:ptCount val="12"/>
                <c:pt idx="0">
                  <c:v>352996</c:v>
                </c:pt>
                <c:pt idx="1">
                  <c:v>346387</c:v>
                </c:pt>
                <c:pt idx="2">
                  <c:v>350906</c:v>
                </c:pt>
                <c:pt idx="3">
                  <c:v>357853</c:v>
                </c:pt>
                <c:pt idx="4">
                  <c:v>365037</c:v>
                </c:pt>
                <c:pt idx="5">
                  <c:v>363133</c:v>
                </c:pt>
                <c:pt idx="6">
                  <c:v>384954</c:v>
                </c:pt>
                <c:pt idx="7">
                  <c:v>476201</c:v>
                </c:pt>
                <c:pt idx="8">
                  <c:v>544403</c:v>
                </c:pt>
                <c:pt idx="9">
                  <c:v>571808</c:v>
                </c:pt>
                <c:pt idx="10">
                  <c:v>588500</c:v>
                </c:pt>
                <c:pt idx="11">
                  <c:v>590365</c:v>
                </c:pt>
              </c:numCache>
            </c:numRef>
          </c:val>
          <c:extLst>
            <c:ext xmlns:c16="http://schemas.microsoft.com/office/drawing/2014/chart" uri="{C3380CC4-5D6E-409C-BE32-E72D297353CC}">
              <c16:uniqueId val="{0000000C-7A1C-42F6-A89D-C48F6D6ABB3B}"/>
            </c:ext>
          </c:extLst>
        </c:ser>
        <c:dLbls>
          <c:showLegendKey val="0"/>
          <c:showVal val="0"/>
          <c:showCatName val="0"/>
          <c:showSerName val="0"/>
          <c:showPercent val="0"/>
          <c:showBubbleSize val="0"/>
        </c:dLbls>
        <c:gapWidth val="15"/>
        <c:overlap val="-27"/>
        <c:axId val="1557615712"/>
        <c:axId val="1557616544"/>
      </c:barChart>
      <c:catAx>
        <c:axId val="155761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616544"/>
        <c:crosses val="autoZero"/>
        <c:auto val="1"/>
        <c:lblAlgn val="ctr"/>
        <c:lblOffset val="100"/>
        <c:noMultiLvlLbl val="0"/>
      </c:catAx>
      <c:valAx>
        <c:axId val="1557616544"/>
        <c:scaling>
          <c:orientation val="minMax"/>
          <c:max val="600000"/>
          <c:min val="0"/>
        </c:scaling>
        <c:delete val="0"/>
        <c:axPos val="l"/>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615712"/>
        <c:crosses val="autoZero"/>
        <c:crossBetween val="between"/>
        <c:majorUnit val="100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Antall fordelt på ulike aldersgrupper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'[Q1 2024 Arbeidsdokument - base fra q4_23.xlsx]HOVED - markplass KVARTAL'!$V$6</c:f>
              <c:strCache>
                <c:ptCount val="1"/>
                <c:pt idx="0">
                  <c:v>1. kv 2024</c:v>
                </c:pt>
              </c:strCache>
            </c:strRef>
          </c:tx>
          <c:spPr>
            <a:solidFill>
              <a:schemeClr val="accent1"/>
            </a:solidFill>
            <a:ln>
              <a:noFill/>
            </a:ln>
            <a:effectLst/>
          </c:spPr>
          <c:invertIfNegative val="0"/>
          <c:cat>
            <c:strRef>
              <c:f>'[Q1 2024 Arbeidsdokument - base fra q4_23.xlsx]HOVED - markplass KVARTAL'!$N$7:$N$12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KVARTAL'!$V$7:$V$12</c:f>
              <c:numCache>
                <c:formatCode>_-* #\ ##0_-;\-* #\ ##0_-;_-* "-"??_-;_-@_-</c:formatCode>
                <c:ptCount val="6"/>
                <c:pt idx="0">
                  <c:v>12944</c:v>
                </c:pt>
                <c:pt idx="1">
                  <c:v>86357</c:v>
                </c:pt>
                <c:pt idx="2">
                  <c:v>112765</c:v>
                </c:pt>
                <c:pt idx="3">
                  <c:v>151354</c:v>
                </c:pt>
                <c:pt idx="4">
                  <c:v>131767</c:v>
                </c:pt>
                <c:pt idx="5">
                  <c:v>95178</c:v>
                </c:pt>
              </c:numCache>
            </c:numRef>
          </c:val>
          <c:extLst>
            <c:ext xmlns:c16="http://schemas.microsoft.com/office/drawing/2014/chart" uri="{C3380CC4-5D6E-409C-BE32-E72D297353CC}">
              <c16:uniqueId val="{00000000-ADAB-4A51-8B7B-B40744A20E05}"/>
            </c:ext>
          </c:extLst>
        </c:ser>
        <c:dLbls>
          <c:showLegendKey val="0"/>
          <c:showVal val="0"/>
          <c:showCatName val="0"/>
          <c:showSerName val="0"/>
          <c:showPercent val="0"/>
          <c:showBubbleSize val="0"/>
        </c:dLbls>
        <c:gapWidth val="219"/>
        <c:overlap val="-27"/>
        <c:axId val="290078480"/>
        <c:axId val="290077232"/>
      </c:barChart>
      <c:catAx>
        <c:axId val="29007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0077232"/>
        <c:crosses val="autoZero"/>
        <c:auto val="1"/>
        <c:lblAlgn val="ctr"/>
        <c:lblOffset val="100"/>
        <c:noMultiLvlLbl val="0"/>
      </c:catAx>
      <c:valAx>
        <c:axId val="290077232"/>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007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'[Q1 2024 Arbeidsdokument - base fra q4_23.xlsx]Diversifisering Q1 2024'!$B$13</c:f>
              <c:strCache>
                <c:ptCount val="1"/>
                <c:pt idx="0">
                  <c:v>1 papir</c:v>
                </c:pt>
              </c:strCache>
            </c:strRef>
          </c:tx>
          <c:spPr>
            <a:solidFill>
              <a:srgbClr val="FF0000"/>
            </a:solidFill>
            <a:ln>
              <a:noFill/>
            </a:ln>
            <a:effectLst/>
          </c:spPr>
          <c:invertIfNegative val="0"/>
          <c:cat>
            <c:strRef>
              <c:f>'[Q1 2024 Arbeidsdokument - base fra q4_23.xlsx]Diversifisering Q1 2024'!$A$14:$A$19</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2024'!$B$14:$B$19</c:f>
              <c:numCache>
                <c:formatCode>_-* #\ ##0_-;\-* #\ ##0_-;_-* "-"??_-;_-@_-</c:formatCode>
                <c:ptCount val="6"/>
                <c:pt idx="0">
                  <c:v>6153</c:v>
                </c:pt>
                <c:pt idx="1">
                  <c:v>36286</c:v>
                </c:pt>
                <c:pt idx="2">
                  <c:v>44684</c:v>
                </c:pt>
                <c:pt idx="3">
                  <c:v>60206</c:v>
                </c:pt>
                <c:pt idx="4">
                  <c:v>56888</c:v>
                </c:pt>
                <c:pt idx="5">
                  <c:v>49514</c:v>
                </c:pt>
              </c:numCache>
            </c:numRef>
          </c:val>
          <c:extLst>
            <c:ext xmlns:c16="http://schemas.microsoft.com/office/drawing/2014/chart" uri="{C3380CC4-5D6E-409C-BE32-E72D297353CC}">
              <c16:uniqueId val="{00000000-2DED-417D-97C3-F9AD2FC316A9}"/>
            </c:ext>
          </c:extLst>
        </c:ser>
        <c:ser>
          <c:idx val="1"/>
          <c:order val="1"/>
          <c:tx>
            <c:strRef>
              <c:f>'[Q1 2024 Arbeidsdokument - base fra q4_23.xlsx]Diversifisering Q1 2024'!$C$13</c:f>
              <c:strCache>
                <c:ptCount val="1"/>
                <c:pt idx="0">
                  <c:v>2-5 papirer</c:v>
                </c:pt>
              </c:strCache>
            </c:strRef>
          </c:tx>
          <c:spPr>
            <a:solidFill>
              <a:srgbClr val="F2A900"/>
            </a:solidFill>
            <a:ln>
              <a:noFill/>
            </a:ln>
            <a:effectLst/>
          </c:spPr>
          <c:invertIfNegative val="0"/>
          <c:cat>
            <c:strRef>
              <c:f>'[Q1 2024 Arbeidsdokument - base fra q4_23.xlsx]Diversifisering Q1 2024'!$A$14:$A$19</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2024'!$C$14:$C$19</c:f>
              <c:numCache>
                <c:formatCode>_-* #\ ##0_-;\-* #\ ##0_-;_-* "-"??_-;_-@_-</c:formatCode>
                <c:ptCount val="6"/>
                <c:pt idx="0">
                  <c:v>5637</c:v>
                </c:pt>
                <c:pt idx="1">
                  <c:v>38313</c:v>
                </c:pt>
                <c:pt idx="2">
                  <c:v>49154</c:v>
                </c:pt>
                <c:pt idx="3">
                  <c:v>62420</c:v>
                </c:pt>
                <c:pt idx="4">
                  <c:v>50815</c:v>
                </c:pt>
                <c:pt idx="5">
                  <c:v>32913</c:v>
                </c:pt>
              </c:numCache>
            </c:numRef>
          </c:val>
          <c:extLst>
            <c:ext xmlns:c16="http://schemas.microsoft.com/office/drawing/2014/chart" uri="{C3380CC4-5D6E-409C-BE32-E72D297353CC}">
              <c16:uniqueId val="{00000001-2DED-417D-97C3-F9AD2FC316A9}"/>
            </c:ext>
          </c:extLst>
        </c:ser>
        <c:ser>
          <c:idx val="2"/>
          <c:order val="2"/>
          <c:tx>
            <c:strRef>
              <c:f>'[Q1 2024 Arbeidsdokument - base fra q4_23.xlsx]Diversifisering Q1 2024'!$D$13</c:f>
              <c:strCache>
                <c:ptCount val="1"/>
                <c:pt idx="0">
                  <c:v>6-10 papirer</c:v>
                </c:pt>
              </c:strCache>
            </c:strRef>
          </c:tx>
          <c:spPr>
            <a:solidFill>
              <a:schemeClr val="accent3">
                <a:lumMod val="50000"/>
              </a:schemeClr>
            </a:solidFill>
            <a:ln>
              <a:noFill/>
            </a:ln>
            <a:effectLst/>
          </c:spPr>
          <c:invertIfNegative val="0"/>
          <c:cat>
            <c:strRef>
              <c:f>'[Q1 2024 Arbeidsdokument - base fra q4_23.xlsx]Diversifisering Q1 2024'!$A$14:$A$19</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2024'!$D$14:$D$19</c:f>
              <c:numCache>
                <c:formatCode>_-* #\ ##0_-;\-* #\ ##0_-;_-* "-"??_-;_-@_-</c:formatCode>
                <c:ptCount val="6"/>
                <c:pt idx="0">
                  <c:v>922</c:v>
                </c:pt>
                <c:pt idx="1">
                  <c:v>8883</c:v>
                </c:pt>
                <c:pt idx="2">
                  <c:v>13475</c:v>
                </c:pt>
                <c:pt idx="3">
                  <c:v>18717</c:v>
                </c:pt>
                <c:pt idx="4">
                  <c:v>14476</c:v>
                </c:pt>
                <c:pt idx="5">
                  <c:v>7215</c:v>
                </c:pt>
              </c:numCache>
            </c:numRef>
          </c:val>
          <c:extLst>
            <c:ext xmlns:c16="http://schemas.microsoft.com/office/drawing/2014/chart" uri="{C3380CC4-5D6E-409C-BE32-E72D297353CC}">
              <c16:uniqueId val="{00000002-2DED-417D-97C3-F9AD2FC316A9}"/>
            </c:ext>
          </c:extLst>
        </c:ser>
        <c:ser>
          <c:idx val="3"/>
          <c:order val="3"/>
          <c:tx>
            <c:strRef>
              <c:f>'[Q1 2024 Arbeidsdokument - base fra q4_23.xlsx]Diversifisering Q1 2024'!$E$13</c:f>
              <c:strCache>
                <c:ptCount val="1"/>
                <c:pt idx="0">
                  <c:v>11+ papirer</c:v>
                </c:pt>
              </c:strCache>
            </c:strRef>
          </c:tx>
          <c:spPr>
            <a:solidFill>
              <a:srgbClr val="00B050"/>
            </a:solidFill>
            <a:ln>
              <a:noFill/>
            </a:ln>
            <a:effectLst/>
          </c:spPr>
          <c:invertIfNegative val="0"/>
          <c:cat>
            <c:strRef>
              <c:f>'[Q1 2024 Arbeidsdokument - base fra q4_23.xlsx]Diversifisering Q1 2024'!$A$14:$A$19</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2024'!$E$14:$E$19</c:f>
              <c:numCache>
                <c:formatCode>_-* #\ ##0_-;\-* #\ ##0_-;_-* "-"??_-;_-@_-</c:formatCode>
                <c:ptCount val="6"/>
                <c:pt idx="0">
                  <c:v>232</c:v>
                </c:pt>
                <c:pt idx="1">
                  <c:v>2875</c:v>
                </c:pt>
                <c:pt idx="2">
                  <c:v>5452</c:v>
                </c:pt>
                <c:pt idx="3">
                  <c:v>10011</c:v>
                </c:pt>
                <c:pt idx="4">
                  <c:v>9588</c:v>
                </c:pt>
                <c:pt idx="5">
                  <c:v>5536</c:v>
                </c:pt>
              </c:numCache>
            </c:numRef>
          </c:val>
          <c:extLst>
            <c:ext xmlns:c16="http://schemas.microsoft.com/office/drawing/2014/chart" uri="{C3380CC4-5D6E-409C-BE32-E72D297353CC}">
              <c16:uniqueId val="{00000003-2DED-417D-97C3-F9AD2FC316A9}"/>
            </c:ext>
          </c:extLst>
        </c:ser>
        <c:dLbls>
          <c:showLegendKey val="0"/>
          <c:showVal val="0"/>
          <c:showCatName val="0"/>
          <c:showSerName val="0"/>
          <c:showPercent val="0"/>
          <c:showBubbleSize val="0"/>
        </c:dLbls>
        <c:gapWidth val="40"/>
        <c:overlap val="100"/>
        <c:axId val="252474704"/>
        <c:axId val="252478032"/>
      </c:barChart>
      <c:catAx>
        <c:axId val="25247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252478032"/>
        <c:crosses val="autoZero"/>
        <c:auto val="1"/>
        <c:lblAlgn val="ctr"/>
        <c:lblOffset val="100"/>
        <c:noMultiLvlLbl val="0"/>
      </c:catAx>
      <c:valAx>
        <c:axId val="252478032"/>
        <c:scaling>
          <c:orientation val="minMax"/>
          <c:max val="150000"/>
          <c:min val="0"/>
        </c:scaling>
        <c:delete val="0"/>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5247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7148875090697"/>
          <c:y val="6.5674694363805491E-2"/>
          <c:w val="0.83982784724001625"/>
          <c:h val="0.65934429294743424"/>
        </c:manualLayout>
      </c:layout>
      <c:barChart>
        <c:barDir val="bar"/>
        <c:grouping val="stacked"/>
        <c:varyColors val="0"/>
        <c:ser>
          <c:idx val="0"/>
          <c:order val="0"/>
          <c:tx>
            <c:strRef>
              <c:f>'[Q1 2024 Arbeidsdokument - base fra q4_23.xlsx]Diversifisering Q1 2024'!$B$27</c:f>
              <c:strCache>
                <c:ptCount val="1"/>
                <c:pt idx="0">
                  <c:v>1 papir</c:v>
                </c:pt>
              </c:strCache>
            </c:strRef>
          </c:tx>
          <c:spPr>
            <a:solidFill>
              <a:srgbClr val="FF0000"/>
            </a:solidFill>
            <a:ln>
              <a:noFill/>
            </a:ln>
            <a:effectLst/>
          </c:spPr>
          <c:invertIfNegative val="0"/>
          <c:cat>
            <c:strRef>
              <c:f>'[Q1 2024 Arbeidsdokument - base fra q4_23.xlsx]Diversifisering Q1 2024'!$A$28:$A$33</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2024'!$B$28:$B$33</c:f>
              <c:numCache>
                <c:formatCode>_-* #\ ##0_-;\-* #\ ##0_-;_-* "-"??_-;_-@_-</c:formatCode>
                <c:ptCount val="6"/>
                <c:pt idx="0">
                  <c:v>130.20992328269986</c:v>
                </c:pt>
                <c:pt idx="1">
                  <c:v>896.90888924790568</c:v>
                </c:pt>
                <c:pt idx="2">
                  <c:v>2560.7172666203228</c:v>
                </c:pt>
                <c:pt idx="3">
                  <c:v>7648.6402119631766</c:v>
                </c:pt>
                <c:pt idx="4">
                  <c:v>11439.135228316924</c:v>
                </c:pt>
                <c:pt idx="5">
                  <c:v>7532.8739785323878</c:v>
                </c:pt>
              </c:numCache>
            </c:numRef>
          </c:val>
          <c:extLst>
            <c:ext xmlns:c16="http://schemas.microsoft.com/office/drawing/2014/chart" uri="{C3380CC4-5D6E-409C-BE32-E72D297353CC}">
              <c16:uniqueId val="{00000000-1929-45C4-9145-F39DE4E3E4E9}"/>
            </c:ext>
          </c:extLst>
        </c:ser>
        <c:ser>
          <c:idx val="1"/>
          <c:order val="1"/>
          <c:tx>
            <c:strRef>
              <c:f>'[Q1 2024 Arbeidsdokument - base fra q4_23.xlsx]Diversifisering Q1 2024'!$C$27</c:f>
              <c:strCache>
                <c:ptCount val="1"/>
                <c:pt idx="0">
                  <c:v>2-5 papirer</c:v>
                </c:pt>
              </c:strCache>
            </c:strRef>
          </c:tx>
          <c:spPr>
            <a:solidFill>
              <a:srgbClr val="F2A900"/>
            </a:solidFill>
            <a:ln>
              <a:noFill/>
            </a:ln>
            <a:effectLst/>
          </c:spPr>
          <c:invertIfNegative val="0"/>
          <c:cat>
            <c:strRef>
              <c:f>'[Q1 2024 Arbeidsdokument - base fra q4_23.xlsx]Diversifisering Q1 2024'!$A$28:$A$33</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2024'!$C$28:$C$33</c:f>
              <c:numCache>
                <c:formatCode>_-* #\ ##0_-;\-* #\ ##0_-;_-* "-"??_-;_-@_-</c:formatCode>
                <c:ptCount val="6"/>
                <c:pt idx="0">
                  <c:v>182.35002241850032</c:v>
                </c:pt>
                <c:pt idx="1">
                  <c:v>1678.4560299893005</c:v>
                </c:pt>
                <c:pt idx="2">
                  <c:v>5082.3089018905566</c:v>
                </c:pt>
                <c:pt idx="3">
                  <c:v>15010.283398078371</c:v>
                </c:pt>
                <c:pt idx="4">
                  <c:v>23771.017908194524</c:v>
                </c:pt>
                <c:pt idx="5">
                  <c:v>17612.026775850863</c:v>
                </c:pt>
              </c:numCache>
            </c:numRef>
          </c:val>
          <c:extLst>
            <c:ext xmlns:c16="http://schemas.microsoft.com/office/drawing/2014/chart" uri="{C3380CC4-5D6E-409C-BE32-E72D297353CC}">
              <c16:uniqueId val="{00000001-1929-45C4-9145-F39DE4E3E4E9}"/>
            </c:ext>
          </c:extLst>
        </c:ser>
        <c:ser>
          <c:idx val="2"/>
          <c:order val="2"/>
          <c:tx>
            <c:strRef>
              <c:f>'[Q1 2024 Arbeidsdokument - base fra q4_23.xlsx]Diversifisering Q1 2024'!$D$27</c:f>
              <c:strCache>
                <c:ptCount val="1"/>
                <c:pt idx="0">
                  <c:v>6-10 papirer</c:v>
                </c:pt>
              </c:strCache>
            </c:strRef>
          </c:tx>
          <c:spPr>
            <a:solidFill>
              <a:srgbClr val="425222"/>
            </a:solidFill>
            <a:ln>
              <a:noFill/>
            </a:ln>
            <a:effectLst/>
          </c:spPr>
          <c:invertIfNegative val="0"/>
          <c:cat>
            <c:strRef>
              <c:f>'[Q1 2024 Arbeidsdokument - base fra q4_23.xlsx]Diversifisering Q1 2024'!$A$28:$A$33</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2024'!$D$28:$D$33</c:f>
              <c:numCache>
                <c:formatCode>_-* #\ ##0_-;\-* #\ ##0_-;_-* "-"??_-;_-@_-</c:formatCode>
                <c:ptCount val="6"/>
                <c:pt idx="0">
                  <c:v>78.128176887000023</c:v>
                </c:pt>
                <c:pt idx="1">
                  <c:v>952.2418870032983</c:v>
                </c:pt>
                <c:pt idx="2">
                  <c:v>2993.0720634571921</c:v>
                </c:pt>
                <c:pt idx="3">
                  <c:v>8955.2179751995773</c:v>
                </c:pt>
                <c:pt idx="4">
                  <c:v>12862.332821264356</c:v>
                </c:pt>
                <c:pt idx="5">
                  <c:v>10523.070739169636</c:v>
                </c:pt>
              </c:numCache>
            </c:numRef>
          </c:val>
          <c:extLst>
            <c:ext xmlns:c16="http://schemas.microsoft.com/office/drawing/2014/chart" uri="{C3380CC4-5D6E-409C-BE32-E72D297353CC}">
              <c16:uniqueId val="{00000002-1929-45C4-9145-F39DE4E3E4E9}"/>
            </c:ext>
          </c:extLst>
        </c:ser>
        <c:ser>
          <c:idx val="3"/>
          <c:order val="3"/>
          <c:tx>
            <c:strRef>
              <c:f>'[Q1 2024 Arbeidsdokument - base fra q4_23.xlsx]Diversifisering Q1 2024'!$E$27</c:f>
              <c:strCache>
                <c:ptCount val="1"/>
                <c:pt idx="0">
                  <c:v>11+ papirer</c:v>
                </c:pt>
              </c:strCache>
            </c:strRef>
          </c:tx>
          <c:spPr>
            <a:solidFill>
              <a:srgbClr val="00B050"/>
            </a:solidFill>
            <a:ln>
              <a:noFill/>
            </a:ln>
            <a:effectLst/>
          </c:spPr>
          <c:invertIfNegative val="0"/>
          <c:cat>
            <c:strRef>
              <c:f>'[Q1 2024 Arbeidsdokument - base fra q4_23.xlsx]Diversifisering Q1 2024'!$A$28:$A$33</c:f>
              <c:strCache>
                <c:ptCount val="6"/>
                <c:pt idx="0">
                  <c:v>Under 20 år</c:v>
                </c:pt>
                <c:pt idx="1">
                  <c:v>20-29 år</c:v>
                </c:pt>
                <c:pt idx="2">
                  <c:v>30-39 år</c:v>
                </c:pt>
                <c:pt idx="3">
                  <c:v>40-54 år</c:v>
                </c:pt>
                <c:pt idx="4">
                  <c:v>55-69 år</c:v>
                </c:pt>
                <c:pt idx="5">
                  <c:v>70 år og eldre</c:v>
                </c:pt>
              </c:strCache>
            </c:strRef>
          </c:cat>
          <c:val>
            <c:numRef>
              <c:f>'[Q1 2024 Arbeidsdokument - base fra q4_23.xlsx]Diversifisering Q1 2024'!$E$28:$E$33</c:f>
              <c:numCache>
                <c:formatCode>_-* #\ ##0_-;\-* #\ ##0_-;_-* "-"??_-;_-@_-</c:formatCode>
                <c:ptCount val="6"/>
                <c:pt idx="0">
                  <c:v>40.856127118499991</c:v>
                </c:pt>
                <c:pt idx="1">
                  <c:v>609.630323281703</c:v>
                </c:pt>
                <c:pt idx="2">
                  <c:v>2291.821765812495</c:v>
                </c:pt>
                <c:pt idx="3">
                  <c:v>10041.983458882198</c:v>
                </c:pt>
                <c:pt idx="4">
                  <c:v>19823.010595045005</c:v>
                </c:pt>
                <c:pt idx="5">
                  <c:v>17945.765668149132</c:v>
                </c:pt>
              </c:numCache>
            </c:numRef>
          </c:val>
          <c:extLst>
            <c:ext xmlns:c16="http://schemas.microsoft.com/office/drawing/2014/chart" uri="{C3380CC4-5D6E-409C-BE32-E72D297353CC}">
              <c16:uniqueId val="{00000003-1929-45C4-9145-F39DE4E3E4E9}"/>
            </c:ext>
          </c:extLst>
        </c:ser>
        <c:dLbls>
          <c:showLegendKey val="0"/>
          <c:showVal val="0"/>
          <c:showCatName val="0"/>
          <c:showSerName val="0"/>
          <c:showPercent val="0"/>
          <c:showBubbleSize val="0"/>
        </c:dLbls>
        <c:gapWidth val="40"/>
        <c:overlap val="100"/>
        <c:axId val="18557088"/>
        <c:axId val="18562912"/>
      </c:barChart>
      <c:catAx>
        <c:axId val="1855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18562912"/>
        <c:crosses val="autoZero"/>
        <c:auto val="1"/>
        <c:lblAlgn val="ctr"/>
        <c:lblOffset val="100"/>
        <c:noMultiLvlLbl val="0"/>
      </c:catAx>
      <c:valAx>
        <c:axId val="18562912"/>
        <c:scaling>
          <c:orientation val="minMax"/>
          <c:max val="65000"/>
          <c:min val="0"/>
        </c:scaling>
        <c:delete val="0"/>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557088"/>
        <c:crosses val="autoZero"/>
        <c:crossBetween val="between"/>
      </c:valAx>
      <c:spPr>
        <a:noFill/>
        <a:ln>
          <a:noFill/>
        </a:ln>
        <a:effectLst/>
      </c:spPr>
    </c:plotArea>
    <c:legend>
      <c:legendPos val="b"/>
      <c:layout>
        <c:manualLayout>
          <c:xMode val="edge"/>
          <c:yMode val="edge"/>
          <c:x val="0.28181410459900491"/>
          <c:y val="0.89116956747632758"/>
          <c:w val="0.43637179080199018"/>
          <c:h val="0.108830432523672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Sheet4!$B$3</c:f>
              <c:strCache>
                <c:ptCount val="1"/>
                <c:pt idx="0">
                  <c:v>Antall nye 2023</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Sheet4!$A$4:$A$19</c:f>
              <c:strCache>
                <c:ptCount val="16"/>
                <c:pt idx="0">
                  <c:v>PGS</c:v>
                </c:pt>
                <c:pt idx="1">
                  <c:v>BERGENBIO</c:v>
                </c:pt>
                <c:pt idx="2">
                  <c:v>DOF Group</c:v>
                </c:pt>
                <c:pt idx="3">
                  <c:v>NORSKE SKOG</c:v>
                </c:pt>
                <c:pt idx="4">
                  <c:v>VÅR ENERGI</c:v>
                </c:pt>
                <c:pt idx="5">
                  <c:v>DNB BANK</c:v>
                </c:pt>
                <c:pt idx="6">
                  <c:v>ELKEM</c:v>
                </c:pt>
                <c:pt idx="7">
                  <c:v>NORCONSULT</c:v>
                </c:pt>
                <c:pt idx="8">
                  <c:v>NORDIC MINING</c:v>
                </c:pt>
                <c:pt idx="9">
                  <c:v>SPAREBANKEN SØR</c:v>
                </c:pt>
                <c:pt idx="10">
                  <c:v>MPC CONTAINER SHIP</c:v>
                </c:pt>
                <c:pt idx="11">
                  <c:v>AKER BP</c:v>
                </c:pt>
                <c:pt idx="12">
                  <c:v>FRONTLINE</c:v>
                </c:pt>
                <c:pt idx="13">
                  <c:v>KONGSBERG GRUPPEN</c:v>
                </c:pt>
                <c:pt idx="14">
                  <c:v>EQUINOR</c:v>
                </c:pt>
                <c:pt idx="15">
                  <c:v>YARA INT</c:v>
                </c:pt>
              </c:strCache>
            </c:strRef>
          </c:cat>
          <c:val>
            <c:numRef>
              <c:f>Sheet4!$B$4:$B$19</c:f>
              <c:numCache>
                <c:formatCode>General</c:formatCode>
                <c:ptCount val="16"/>
                <c:pt idx="0">
                  <c:v>3161</c:v>
                </c:pt>
                <c:pt idx="1">
                  <c:v>3310</c:v>
                </c:pt>
                <c:pt idx="2">
                  <c:v>3319</c:v>
                </c:pt>
                <c:pt idx="3">
                  <c:v>4060</c:v>
                </c:pt>
                <c:pt idx="4">
                  <c:v>5126</c:v>
                </c:pt>
                <c:pt idx="5">
                  <c:v>5278</c:v>
                </c:pt>
                <c:pt idx="6">
                  <c:v>6023</c:v>
                </c:pt>
                <c:pt idx="7">
                  <c:v>6178</c:v>
                </c:pt>
                <c:pt idx="8">
                  <c:v>6202</c:v>
                </c:pt>
                <c:pt idx="9">
                  <c:v>6568</c:v>
                </c:pt>
                <c:pt idx="10">
                  <c:v>6654</c:v>
                </c:pt>
                <c:pt idx="11">
                  <c:v>7408</c:v>
                </c:pt>
                <c:pt idx="12">
                  <c:v>8140</c:v>
                </c:pt>
                <c:pt idx="13">
                  <c:v>8464</c:v>
                </c:pt>
                <c:pt idx="14">
                  <c:v>8564</c:v>
                </c:pt>
                <c:pt idx="15">
                  <c:v>8686</c:v>
                </c:pt>
              </c:numCache>
            </c:numRef>
          </c:val>
          <c:extLst>
            <c:ext xmlns:c16="http://schemas.microsoft.com/office/drawing/2014/chart" uri="{C3380CC4-5D6E-409C-BE32-E72D297353CC}">
              <c16:uniqueId val="{00000000-4A8D-466B-8E97-59E06E6D6ADD}"/>
            </c:ext>
          </c:extLst>
        </c:ser>
        <c:dLbls>
          <c:showLegendKey val="0"/>
          <c:showVal val="0"/>
          <c:showCatName val="0"/>
          <c:showSerName val="0"/>
          <c:showPercent val="0"/>
          <c:showBubbleSize val="0"/>
        </c:dLbls>
        <c:gapWidth val="52"/>
        <c:axId val="582615360"/>
        <c:axId val="685379776"/>
      </c:barChart>
      <c:catAx>
        <c:axId val="58261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nb-NO"/>
          </a:p>
        </c:txPr>
        <c:crossAx val="685379776"/>
        <c:crosses val="autoZero"/>
        <c:auto val="1"/>
        <c:lblAlgn val="ctr"/>
        <c:lblOffset val="100"/>
        <c:noMultiLvlLbl val="0"/>
      </c:catAx>
      <c:valAx>
        <c:axId val="685379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826153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nb-NO" sz="2800"/>
              <a:t>Samlede</a:t>
            </a:r>
            <a:r>
              <a:rPr lang="nb-NO" sz="2800" baseline="0"/>
              <a:t> verdier fordelt på kjønn. Verdier i millioner kroner.</a:t>
            </a:r>
            <a:endParaRPr lang="nb-NO"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1"/>
          <c:order val="1"/>
          <c:tx>
            <c:strRef>
              <c:f>'[Q1 2024 Arbeidsdokument - base fra q4_23.xlsx]Side 2-4 Rapport'!$D$22</c:f>
              <c:strCache>
                <c:ptCount val="1"/>
                <c:pt idx="0">
                  <c:v>Kvinner</c:v>
                </c:pt>
              </c:strCache>
            </c:strRef>
          </c:tx>
          <c:spPr>
            <a:solidFill>
              <a:srgbClr val="D45D00"/>
            </a:solidFill>
            <a:ln>
              <a:noFill/>
            </a:ln>
            <a:effectLst/>
          </c:spPr>
          <c:invertIfNegative val="0"/>
          <c:cat>
            <c:numRef>
              <c:f>'[Q1 2024 Arbeidsdokument - base fra q4_23.xlsx]Side 2-4 Rapport'!$B$24:$B$35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'[Q1 2024 Arbeidsdokument - base fra q4_23.xlsx]Side 2-4 Rapport'!$D$24:$D$35</c:f>
              <c:numCache>
                <c:formatCode>_-* #\ ##0_-;\-* #\ ##0_-;_-* "-"??_-;_-@_-</c:formatCode>
                <c:ptCount val="12"/>
                <c:pt idx="0">
                  <c:v>16189</c:v>
                </c:pt>
                <c:pt idx="1">
                  <c:v>15810</c:v>
                </c:pt>
                <c:pt idx="2">
                  <c:v>16101</c:v>
                </c:pt>
                <c:pt idx="3">
                  <c:v>19235</c:v>
                </c:pt>
                <c:pt idx="4">
                  <c:v>22010</c:v>
                </c:pt>
                <c:pt idx="5">
                  <c:v>20593.959020999999</c:v>
                </c:pt>
                <c:pt idx="6">
                  <c:v>24199.004421000001</c:v>
                </c:pt>
                <c:pt idx="7">
                  <c:v>27850.79310968324</c:v>
                </c:pt>
                <c:pt idx="8">
                  <c:v>35769</c:v>
                </c:pt>
                <c:pt idx="9">
                  <c:v>34890</c:v>
                </c:pt>
                <c:pt idx="10">
                  <c:v>37307.873218416491</c:v>
                </c:pt>
                <c:pt idx="11">
                  <c:v>37816.628073000029</c:v>
                </c:pt>
              </c:numCache>
            </c:numRef>
          </c:val>
          <c:extLst>
            <c:ext xmlns:c16="http://schemas.microsoft.com/office/drawing/2014/chart" uri="{C3380CC4-5D6E-409C-BE32-E72D297353CC}">
              <c16:uniqueId val="{00000000-F5A8-49BD-9C5E-4DCC530A2848}"/>
            </c:ext>
          </c:extLst>
        </c:ser>
        <c:ser>
          <c:idx val="2"/>
          <c:order val="2"/>
          <c:tx>
            <c:strRef>
              <c:f>'[Q1 2024 Arbeidsdokument - base fra q4_23.xlsx]Side 2-4 Rapport'!$E$22</c:f>
              <c:strCache>
                <c:ptCount val="1"/>
                <c:pt idx="0">
                  <c:v>Menn</c:v>
                </c:pt>
              </c:strCache>
            </c:strRef>
          </c:tx>
          <c:spPr>
            <a:solidFill>
              <a:srgbClr val="4F868E"/>
            </a:solidFill>
            <a:ln>
              <a:noFill/>
            </a:ln>
            <a:effectLst/>
          </c:spPr>
          <c:invertIfNegative val="0"/>
          <c:cat>
            <c:numRef>
              <c:f>'[Q1 2024 Arbeidsdokument - base fra q4_23.xlsx]Side 2-4 Rapport'!$B$24:$B$35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'[Q1 2024 Arbeidsdokument - base fra q4_23.xlsx]Side 2-4 Rapport'!$E$24:$E$35</c:f>
              <c:numCache>
                <c:formatCode>_-* #\ ##0_-;\-* #\ ##0_-;_-* "-"??_-;_-@_-</c:formatCode>
                <c:ptCount val="12"/>
                <c:pt idx="0">
                  <c:v>58234</c:v>
                </c:pt>
                <c:pt idx="1">
                  <c:v>53947</c:v>
                </c:pt>
                <c:pt idx="2">
                  <c:v>57593</c:v>
                </c:pt>
                <c:pt idx="3">
                  <c:v>72017</c:v>
                </c:pt>
                <c:pt idx="4">
                  <c:v>78818</c:v>
                </c:pt>
                <c:pt idx="5">
                  <c:v>75301.009378000002</c:v>
                </c:pt>
                <c:pt idx="6">
                  <c:v>90875.491995000004</c:v>
                </c:pt>
                <c:pt idx="7">
                  <c:v>113826.71584351399</c:v>
                </c:pt>
                <c:pt idx="8">
                  <c:v>138582</c:v>
                </c:pt>
                <c:pt idx="9">
                  <c:v>131920</c:v>
                </c:pt>
                <c:pt idx="10">
                  <c:v>140971.67277606603</c:v>
                </c:pt>
                <c:pt idx="11">
                  <c:v>142845.4320626556</c:v>
                </c:pt>
              </c:numCache>
            </c:numRef>
          </c:val>
          <c:extLst>
            <c:ext xmlns:c16="http://schemas.microsoft.com/office/drawing/2014/chart" uri="{C3380CC4-5D6E-409C-BE32-E72D297353CC}">
              <c16:uniqueId val="{00000001-F5A8-49BD-9C5E-4DCC530A2848}"/>
            </c:ext>
          </c:extLst>
        </c:ser>
        <c:dLbls>
          <c:showLegendKey val="0"/>
          <c:showVal val="0"/>
          <c:showCatName val="0"/>
          <c:showSerName val="0"/>
          <c:showPercent val="0"/>
          <c:showBubbleSize val="0"/>
        </c:dLbls>
        <c:gapWidth val="40"/>
        <c:overlap val="100"/>
        <c:axId val="1012480591"/>
        <c:axId val="1214694143"/>
      </c:barChart>
      <c:lineChart>
        <c:grouping val="standard"/>
        <c:varyColors val="0"/>
        <c:ser>
          <c:idx val="0"/>
          <c:order val="0"/>
          <c:tx>
            <c:strRef>
              <c:f>'[Q1 2024 Arbeidsdokument - base fra q4_23.xlsx]Side 2-4 Rapport'!$C$22</c:f>
              <c:strCache>
                <c:ptCount val="1"/>
                <c:pt idx="0">
                  <c:v>Total</c:v>
                </c:pt>
              </c:strCache>
            </c:strRef>
          </c:tx>
          <c:spPr>
            <a:ln w="28575" cap="rnd">
              <a:no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A8-49BD-9C5E-4DCC530A2848}"/>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A8-49BD-9C5E-4DCC530A284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A8-49BD-9C5E-4DCC530A284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useo Sans Rounded 500" panose="02000000000000000000" pitchFamily="50" charset="0"/>
                    <a:ea typeface="+mn-ea"/>
                    <a:cs typeface="+mn-cs"/>
                  </a:defRPr>
                </a:pPr>
                <a:endParaRPr lang="nb-N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 2024 Arbeidsdokument - base fra q4_23.xlsx]Side 2-4 Rapport'!$B$24:$B$35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'[Q1 2024 Arbeidsdokument - base fra q4_23.xlsx]Side 2-4 Rapport'!$C$24:$C$35</c:f>
              <c:numCache>
                <c:formatCode>_-* #\ ##0_-;\-* #\ ##0_-;_-* "-"??_-;_-@_-</c:formatCode>
                <c:ptCount val="12"/>
                <c:pt idx="0">
                  <c:v>74424</c:v>
                </c:pt>
                <c:pt idx="1">
                  <c:v>69757</c:v>
                </c:pt>
                <c:pt idx="2">
                  <c:v>73695</c:v>
                </c:pt>
                <c:pt idx="3">
                  <c:v>91253</c:v>
                </c:pt>
                <c:pt idx="4">
                  <c:v>100829</c:v>
                </c:pt>
                <c:pt idx="5">
                  <c:v>95894.968397000004</c:v>
                </c:pt>
                <c:pt idx="6">
                  <c:v>115074.49641599999</c:v>
                </c:pt>
                <c:pt idx="7">
                  <c:v>141677.50895319725</c:v>
                </c:pt>
                <c:pt idx="8">
                  <c:v>174351</c:v>
                </c:pt>
                <c:pt idx="9">
                  <c:v>166811</c:v>
                </c:pt>
                <c:pt idx="10">
                  <c:v>178279.54599448256</c:v>
                </c:pt>
                <c:pt idx="11">
                  <c:v>180662.06013565563</c:v>
                </c:pt>
              </c:numCache>
            </c:numRef>
          </c:val>
          <c:smooth val="0"/>
          <c:extLst>
            <c:ext xmlns:c16="http://schemas.microsoft.com/office/drawing/2014/chart" uri="{C3380CC4-5D6E-409C-BE32-E72D297353CC}">
              <c16:uniqueId val="{00000005-F5A8-49BD-9C5E-4DCC530A2848}"/>
            </c:ext>
          </c:extLst>
        </c:ser>
        <c:dLbls>
          <c:showLegendKey val="0"/>
          <c:showVal val="0"/>
          <c:showCatName val="0"/>
          <c:showSerName val="0"/>
          <c:showPercent val="0"/>
          <c:showBubbleSize val="0"/>
        </c:dLbls>
        <c:marker val="1"/>
        <c:smooth val="0"/>
        <c:axId val="1528207087"/>
        <c:axId val="361946015"/>
      </c:lineChart>
      <c:catAx>
        <c:axId val="101248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crossAx val="1214694143"/>
        <c:crosses val="autoZero"/>
        <c:auto val="1"/>
        <c:lblAlgn val="ctr"/>
        <c:lblOffset val="100"/>
        <c:noMultiLvlLbl val="0"/>
      </c:catAx>
      <c:valAx>
        <c:axId val="1214694143"/>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1012480591"/>
        <c:crosses val="autoZero"/>
        <c:crossBetween val="between"/>
      </c:valAx>
      <c:valAx>
        <c:axId val="361946015"/>
        <c:scaling>
          <c:orientation val="minMax"/>
        </c:scaling>
        <c:delete val="0"/>
        <c:axPos val="r"/>
        <c:numFmt formatCode="_-* #\ ##0_-;\-* #\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1528207087"/>
        <c:crosses val="max"/>
        <c:crossBetween val="between"/>
      </c:valAx>
      <c:catAx>
        <c:axId val="1528207087"/>
        <c:scaling>
          <c:orientation val="minMax"/>
        </c:scaling>
        <c:delete val="1"/>
        <c:axPos val="b"/>
        <c:numFmt formatCode="General" sourceLinked="1"/>
        <c:majorTickMark val="out"/>
        <c:minorTickMark val="none"/>
        <c:tickLblPos val="nextTo"/>
        <c:crossAx val="3619460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useo Sans Rounded 300" panose="02000000000000000000" pitchFamily="50" charset="0"/>
                <a:ea typeface="+mn-ea"/>
                <a:cs typeface="+mn-cs"/>
              </a:defRPr>
            </a:pPr>
            <a:r>
              <a:rPr lang="nb-NO" sz="1600">
                <a:latin typeface="Museo Sans Rounded 300" panose="02000000000000000000" pitchFamily="50" charset="0"/>
              </a:rPr>
              <a:t>Kvinner og</a:t>
            </a:r>
            <a:r>
              <a:rPr lang="nb-NO" sz="1600" baseline="0">
                <a:latin typeface="Museo Sans Rounded 300" panose="02000000000000000000" pitchFamily="50" charset="0"/>
              </a:rPr>
              <a:t> menn fordelt på antall</a:t>
            </a:r>
            <a:endParaRPr lang="nb-NO" sz="1600">
              <a:latin typeface="Museo Sans Rounded 300" panose="02000000000000000000" pitchFamily="50"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useo Sans Rounded 300" panose="02000000000000000000" pitchFamily="50" charset="0"/>
              <a:ea typeface="+mn-ea"/>
              <a:cs typeface="+mn-cs"/>
            </a:defRPr>
          </a:pPr>
          <a:endParaRPr lang="nb-NO"/>
        </a:p>
      </c:txPr>
    </c:title>
    <c:autoTitleDeleted val="0"/>
    <c:plotArea>
      <c:layout/>
      <c:pieChart>
        <c:varyColors val="1"/>
        <c:ser>
          <c:idx val="0"/>
          <c:order val="0"/>
          <c:dPt>
            <c:idx val="0"/>
            <c:bubble3D val="0"/>
            <c:spPr>
              <a:solidFill>
                <a:srgbClr val="F2A900"/>
              </a:solidFill>
              <a:ln w="19050">
                <a:solidFill>
                  <a:schemeClr val="lt1"/>
                </a:solidFill>
              </a:ln>
              <a:effectLst/>
            </c:spPr>
            <c:extLst>
              <c:ext xmlns:c16="http://schemas.microsoft.com/office/drawing/2014/chart" uri="{C3380CC4-5D6E-409C-BE32-E72D297353CC}">
                <c16:uniqueId val="{00000001-DD2F-46DE-B116-C6B7B0973723}"/>
              </c:ext>
            </c:extLst>
          </c:dPt>
          <c:dPt>
            <c:idx val="1"/>
            <c:bubble3D val="0"/>
            <c:spPr>
              <a:solidFill>
                <a:srgbClr val="4F868E"/>
              </a:solidFill>
              <a:ln w="19050">
                <a:solidFill>
                  <a:schemeClr val="lt1"/>
                </a:solidFill>
              </a:ln>
              <a:effectLst/>
            </c:spPr>
            <c:extLst>
              <c:ext xmlns:c16="http://schemas.microsoft.com/office/drawing/2014/chart" uri="{C3380CC4-5D6E-409C-BE32-E72D297353CC}">
                <c16:uniqueId val="{00000003-DD2F-46DE-B116-C6B7B0973723}"/>
              </c:ext>
            </c:extLst>
          </c:dPt>
          <c:dLbls>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useo Sans Rounded 500" panose="02000000000000000000" pitchFamily="50" charset="0"/>
                    <a:ea typeface="+mn-ea"/>
                    <a:cs typeface="+mn-cs"/>
                  </a:defRPr>
                </a:pPr>
                <a:endParaRPr lang="nb-N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'[KS Q4 2023 Arbeidsdokument - base fra q3.xlsx]HOVED-oversikt'!$I$3:$J$3</c:f>
              <c:strCache>
                <c:ptCount val="2"/>
                <c:pt idx="0">
                  <c:v>Kvinner</c:v>
                </c:pt>
                <c:pt idx="1">
                  <c:v>Menn</c:v>
                </c:pt>
              </c:strCache>
            </c:strRef>
          </c:cat>
          <c:val>
            <c:numRef>
              <c:f>'[KS Q4 2023 Arbeidsdokument - base fra q3.xlsx]HOVED-oversikt'!$I$20:$J$20</c:f>
              <c:numCache>
                <c:formatCode>_-* #\ ##0_-;\-* #\ ##0_-;_-* "-"??_-;_-@_-</c:formatCode>
                <c:ptCount val="2"/>
                <c:pt idx="0">
                  <c:v>180261</c:v>
                </c:pt>
                <c:pt idx="1">
                  <c:v>408239</c:v>
                </c:pt>
              </c:numCache>
            </c:numRef>
          </c:val>
          <c:extLst>
            <c:ext xmlns:c16="http://schemas.microsoft.com/office/drawing/2014/chart" uri="{C3380CC4-5D6E-409C-BE32-E72D297353CC}">
              <c16:uniqueId val="{00000004-DD2F-46DE-B116-C6B7B09737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300" panose="02000000000000000000" pitchFamily="50" charset="0"/>
                <a:ea typeface="+mn-ea"/>
                <a:cs typeface="+mn-cs"/>
              </a:defRPr>
            </a:pPr>
            <a:r>
              <a:rPr lang="nb-NO" sz="1600">
                <a:latin typeface="Museo Sans Rounded 300" panose="02000000000000000000" pitchFamily="50" charset="0"/>
              </a:rPr>
              <a:t>Verdifordeling</a:t>
            </a:r>
            <a:r>
              <a:rPr lang="nb-NO" sz="1600" baseline="0">
                <a:latin typeface="Museo Sans Rounded 300" panose="02000000000000000000" pitchFamily="50" charset="0"/>
              </a:rPr>
              <a:t> (kjønn)</a:t>
            </a:r>
            <a:endParaRPr lang="nb-NO" sz="1600">
              <a:latin typeface="Museo Sans Rounded 300"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300" panose="02000000000000000000" pitchFamily="50" charset="0"/>
              <a:ea typeface="+mn-ea"/>
              <a:cs typeface="+mn-cs"/>
            </a:defRPr>
          </a:pPr>
          <a:endParaRPr lang="nb-NO"/>
        </a:p>
      </c:txPr>
    </c:title>
    <c:autoTitleDeleted val="0"/>
    <c:plotArea>
      <c:layout/>
      <c:pieChart>
        <c:varyColors val="1"/>
        <c:ser>
          <c:idx val="0"/>
          <c:order val="0"/>
          <c:spPr>
            <a:solidFill>
              <a:srgbClr val="F2A900"/>
            </a:solidFill>
          </c:spPr>
          <c:dPt>
            <c:idx val="0"/>
            <c:bubble3D val="0"/>
            <c:spPr>
              <a:solidFill>
                <a:srgbClr val="F2A900"/>
              </a:solidFill>
              <a:ln w="19050">
                <a:solidFill>
                  <a:schemeClr val="lt1"/>
                </a:solidFill>
              </a:ln>
              <a:effectLst/>
            </c:spPr>
            <c:extLst>
              <c:ext xmlns:c16="http://schemas.microsoft.com/office/drawing/2014/chart" uri="{C3380CC4-5D6E-409C-BE32-E72D297353CC}">
                <c16:uniqueId val="{00000001-6E80-47F3-BF55-D74699192205}"/>
              </c:ext>
            </c:extLst>
          </c:dPt>
          <c:dPt>
            <c:idx val="1"/>
            <c:bubble3D val="0"/>
            <c:spPr>
              <a:solidFill>
                <a:srgbClr val="4F868E"/>
              </a:solidFill>
              <a:ln w="19050">
                <a:solidFill>
                  <a:schemeClr val="lt1"/>
                </a:solidFill>
              </a:ln>
              <a:effectLst/>
            </c:spPr>
            <c:extLst>
              <c:ext xmlns:c16="http://schemas.microsoft.com/office/drawing/2014/chart" uri="{C3380CC4-5D6E-409C-BE32-E72D297353CC}">
                <c16:uniqueId val="{00000003-6E80-47F3-BF55-D74699192205}"/>
              </c:ext>
            </c:extLst>
          </c:dPt>
          <c:dLbls>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useo Sans Rounded 500" panose="02000000000000000000" pitchFamily="50" charset="0"/>
                    <a:ea typeface="+mn-ea"/>
                    <a:cs typeface="+mn-cs"/>
                  </a:defRPr>
                </a:pPr>
                <a:endParaRPr lang="nb-N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'[KS Q4 2023 Arbeidsdokument - base fra q3.xlsx]HOVED-oversikt'!$I$28:$J$28</c:f>
              <c:strCache>
                <c:ptCount val="2"/>
                <c:pt idx="0">
                  <c:v> Kvinner </c:v>
                </c:pt>
                <c:pt idx="1">
                  <c:v> Menn </c:v>
                </c:pt>
              </c:strCache>
            </c:strRef>
          </c:cat>
          <c:val>
            <c:numRef>
              <c:f>'[KS Q4 2023 Arbeidsdokument - base fra q3.xlsx]HOVED-oversikt'!$I$45:$J$45</c:f>
              <c:numCache>
                <c:formatCode>_-* #\ ##0_-;\-* #\ ##0_-;_-* "-"??_-;_-@_-</c:formatCode>
                <c:ptCount val="2"/>
                <c:pt idx="0">
                  <c:v>37307873218.416489</c:v>
                </c:pt>
                <c:pt idx="1">
                  <c:v>140971672776.06604</c:v>
                </c:pt>
              </c:numCache>
            </c:numRef>
          </c:val>
          <c:extLst>
            <c:ext xmlns:c16="http://schemas.microsoft.com/office/drawing/2014/chart" uri="{C3380CC4-5D6E-409C-BE32-E72D297353CC}">
              <c16:uniqueId val="{00000004-6E80-47F3-BF55-D746991922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r>
              <a:rPr lang="nb-NO">
                <a:latin typeface="Museo Sans Rounded 500" panose="02000000000000000000" pitchFamily="50" charset="0"/>
              </a:rPr>
              <a:t>Antall</a:t>
            </a:r>
            <a:r>
              <a:rPr lang="nb-NO" baseline="0">
                <a:latin typeface="Museo Sans Rounded 500" panose="02000000000000000000" pitchFamily="50" charset="0"/>
              </a:rPr>
              <a:t> private aksjonærer fordelt på alder </a:t>
            </a:r>
            <a:endParaRPr lang="nb-NO">
              <a:latin typeface="Museo Sans Rounded 500"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endParaRPr lang="nb-NO"/>
        </a:p>
      </c:txPr>
    </c:title>
    <c:autoTitleDeleted val="0"/>
    <c:plotArea>
      <c:layout/>
      <c:barChart>
        <c:barDir val="col"/>
        <c:grouping val="clustered"/>
        <c:varyColors val="0"/>
        <c:ser>
          <c:idx val="0"/>
          <c:order val="0"/>
          <c:tx>
            <c:strRef>
              <c:f>'[Q1 2024 Arbeidsdokument - base fra q4_23.xlsx]HOVED - markplass ÅR'!$Z$6</c:f>
              <c:strCache>
                <c:ptCount val="1"/>
                <c:pt idx="0">
                  <c:v>Antall per
1.kv 2023</c:v>
                </c:pt>
              </c:strCache>
            </c:strRef>
          </c:tx>
          <c:spPr>
            <a:solidFill>
              <a:srgbClr val="4F868E"/>
            </a:solidFill>
            <a:ln>
              <a:noFill/>
            </a:ln>
            <a:effectLst/>
          </c:spPr>
          <c:invertIfNegative val="0"/>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ÅR'!$Z$7:$Z$12</c:f>
              <c:numCache>
                <c:formatCode>_-* #\ ##0_-;\-* #\ ##0_-;_-* "-"??_-;_-@_-</c:formatCode>
                <c:ptCount val="6"/>
                <c:pt idx="0">
                  <c:v>13828</c:v>
                </c:pt>
                <c:pt idx="1">
                  <c:v>87283</c:v>
                </c:pt>
                <c:pt idx="2">
                  <c:v>108304</c:v>
                </c:pt>
                <c:pt idx="3">
                  <c:v>147218</c:v>
                </c:pt>
                <c:pt idx="4">
                  <c:v>127214</c:v>
                </c:pt>
                <c:pt idx="5">
                  <c:v>92819</c:v>
                </c:pt>
              </c:numCache>
            </c:numRef>
          </c:val>
          <c:extLst>
            <c:ext xmlns:c16="http://schemas.microsoft.com/office/drawing/2014/chart" uri="{C3380CC4-5D6E-409C-BE32-E72D297353CC}">
              <c16:uniqueId val="{00000000-80BB-469D-9F47-BE7832E2523A}"/>
            </c:ext>
          </c:extLst>
        </c:ser>
        <c:ser>
          <c:idx val="1"/>
          <c:order val="1"/>
          <c:tx>
            <c:strRef>
              <c:f>'[Q1 2024 Arbeidsdokument - base fra q4_23.xlsx]HOVED - markplass ÅR'!$AA$6</c:f>
              <c:strCache>
                <c:ptCount val="1"/>
                <c:pt idx="0">
                  <c:v>Antall per
1. kv 2024</c:v>
                </c:pt>
              </c:strCache>
            </c:strRef>
          </c:tx>
          <c:spPr>
            <a:solidFill>
              <a:srgbClr val="D45D00"/>
            </a:solidFill>
            <a:ln>
              <a:noFill/>
            </a:ln>
            <a:effectLst/>
          </c:spPr>
          <c:invertIfNegative val="0"/>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ÅR'!$AA$7:$AA$12</c:f>
              <c:numCache>
                <c:formatCode>_-* #\ ##0_-;\-* #\ ##0_-;_-* "-"??_-;_-@_-</c:formatCode>
                <c:ptCount val="6"/>
                <c:pt idx="0">
                  <c:v>12944</c:v>
                </c:pt>
                <c:pt idx="1">
                  <c:v>86357</c:v>
                </c:pt>
                <c:pt idx="2">
                  <c:v>112765</c:v>
                </c:pt>
                <c:pt idx="3">
                  <c:v>151354</c:v>
                </c:pt>
                <c:pt idx="4">
                  <c:v>131767</c:v>
                </c:pt>
                <c:pt idx="5">
                  <c:v>95178</c:v>
                </c:pt>
              </c:numCache>
            </c:numRef>
          </c:val>
          <c:extLst>
            <c:ext xmlns:c16="http://schemas.microsoft.com/office/drawing/2014/chart" uri="{C3380CC4-5D6E-409C-BE32-E72D297353CC}">
              <c16:uniqueId val="{00000001-80BB-469D-9F47-BE7832E2523A}"/>
            </c:ext>
          </c:extLst>
        </c:ser>
        <c:dLbls>
          <c:showLegendKey val="0"/>
          <c:showVal val="0"/>
          <c:showCatName val="0"/>
          <c:showSerName val="0"/>
          <c:showPercent val="0"/>
          <c:showBubbleSize val="0"/>
        </c:dLbls>
        <c:gapWidth val="219"/>
        <c:overlap val="-27"/>
        <c:axId val="1557468432"/>
        <c:axId val="1557461360"/>
      </c:barChart>
      <c:catAx>
        <c:axId val="155746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461360"/>
        <c:crosses val="autoZero"/>
        <c:auto val="1"/>
        <c:lblAlgn val="ctr"/>
        <c:lblOffset val="100"/>
        <c:noMultiLvlLbl val="0"/>
      </c:catAx>
      <c:valAx>
        <c:axId val="15574613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46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legend>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r>
              <a:rPr lang="nb-NO" sz="1400">
                <a:latin typeface="Museo Sans Rounded 500" panose="02000000000000000000" pitchFamily="50" charset="0"/>
              </a:rPr>
              <a:t>Totalverdi</a:t>
            </a:r>
            <a:r>
              <a:rPr lang="nb-NO" sz="1400" baseline="0">
                <a:latin typeface="Museo Sans Rounded 500" panose="02000000000000000000" pitchFamily="50" charset="0"/>
              </a:rPr>
              <a:t> i mio kroner, privatpersoner</a:t>
            </a:r>
            <a:r>
              <a:rPr lang="nb-NO" sz="1400">
                <a:latin typeface="Museo Sans Rounded 500" panose="02000000000000000000" pitchFamily="50"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endParaRPr lang="nb-NO"/>
        </a:p>
      </c:txPr>
    </c:title>
    <c:autoTitleDeleted val="0"/>
    <c:plotArea>
      <c:layout/>
      <c:barChart>
        <c:barDir val="col"/>
        <c:grouping val="clustered"/>
        <c:varyColors val="0"/>
        <c:ser>
          <c:idx val="0"/>
          <c:order val="0"/>
          <c:tx>
            <c:strRef>
              <c:f>'[Q1 2024 Arbeidsdokument - base fra q4_23.xlsx]HOVED - markplass ÅR'!$AC$6</c:f>
              <c:strCache>
                <c:ptCount val="1"/>
                <c:pt idx="0">
                  <c:v>Verdi per
1.kv 2023</c:v>
                </c:pt>
              </c:strCache>
            </c:strRef>
          </c:tx>
          <c:spPr>
            <a:solidFill>
              <a:srgbClr val="4F868E"/>
            </a:solidFill>
            <a:ln>
              <a:noFill/>
            </a:ln>
            <a:effectLst/>
          </c:spPr>
          <c:invertIfNegative val="0"/>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ÅR'!$AC$7:$AC$12</c:f>
              <c:numCache>
                <c:formatCode>_-* #\ ##0_-;\-* #\ ##0_-;_-* "-"??_-;_-@_-</c:formatCode>
                <c:ptCount val="6"/>
                <c:pt idx="0">
                  <c:v>468.584532776</c:v>
                </c:pt>
                <c:pt idx="1">
                  <c:v>4042.0912057369237</c:v>
                </c:pt>
                <c:pt idx="2">
                  <c:v>12070.726201058598</c:v>
                </c:pt>
                <c:pt idx="3">
                  <c:v>40393.833244150039</c:v>
                </c:pt>
                <c:pt idx="4">
                  <c:v>62553.91720924915</c:v>
                </c:pt>
                <c:pt idx="5">
                  <c:v>50083.661555445731</c:v>
                </c:pt>
              </c:numCache>
            </c:numRef>
          </c:val>
          <c:extLst>
            <c:ext xmlns:c16="http://schemas.microsoft.com/office/drawing/2014/chart" uri="{C3380CC4-5D6E-409C-BE32-E72D297353CC}">
              <c16:uniqueId val="{00000000-D963-4118-BFF5-164EEBF82BDB}"/>
            </c:ext>
          </c:extLst>
        </c:ser>
        <c:ser>
          <c:idx val="1"/>
          <c:order val="1"/>
          <c:tx>
            <c:strRef>
              <c:f>'[Q1 2024 Arbeidsdokument - base fra q4_23.xlsx]HOVED - markplass ÅR'!$AD$6</c:f>
              <c:strCache>
                <c:ptCount val="1"/>
                <c:pt idx="0">
                  <c:v>Verdi per
 1.kv 2024</c:v>
                </c:pt>
              </c:strCache>
            </c:strRef>
          </c:tx>
          <c:spPr>
            <a:solidFill>
              <a:srgbClr val="D45D00"/>
            </a:solidFill>
            <a:ln>
              <a:noFill/>
            </a:ln>
            <a:effectLst/>
          </c:spPr>
          <c:invertIfNegative val="0"/>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ÅR'!$AD$7:$AD$12</c:f>
              <c:numCache>
                <c:formatCode>_-* #\ ##0_-;\-* #\ ##0_-;_-* "-"??_-;_-@_-</c:formatCode>
                <c:ptCount val="6"/>
                <c:pt idx="0">
                  <c:v>431.54424970670021</c:v>
                </c:pt>
                <c:pt idx="1">
                  <c:v>4137.2371295222074</c:v>
                </c:pt>
                <c:pt idx="2">
                  <c:v>12927.919997780564</c:v>
                </c:pt>
                <c:pt idx="3">
                  <c:v>41656.125044123321</c:v>
                </c:pt>
                <c:pt idx="4">
                  <c:v>67895.496552820798</c:v>
                </c:pt>
                <c:pt idx="5">
                  <c:v>53613.737161702018</c:v>
                </c:pt>
              </c:numCache>
            </c:numRef>
          </c:val>
          <c:extLst>
            <c:ext xmlns:c16="http://schemas.microsoft.com/office/drawing/2014/chart" uri="{C3380CC4-5D6E-409C-BE32-E72D297353CC}">
              <c16:uniqueId val="{00000001-D963-4118-BFF5-164EEBF82BDB}"/>
            </c:ext>
          </c:extLst>
        </c:ser>
        <c:dLbls>
          <c:showLegendKey val="0"/>
          <c:showVal val="0"/>
          <c:showCatName val="0"/>
          <c:showSerName val="0"/>
          <c:showPercent val="0"/>
          <c:showBubbleSize val="0"/>
        </c:dLbls>
        <c:gapWidth val="219"/>
        <c:overlap val="-27"/>
        <c:axId val="1557567872"/>
        <c:axId val="1557570784"/>
      </c:barChart>
      <c:catAx>
        <c:axId val="15575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570784"/>
        <c:crosses val="autoZero"/>
        <c:auto val="1"/>
        <c:lblAlgn val="ctr"/>
        <c:lblOffset val="100"/>
        <c:noMultiLvlLbl val="0"/>
      </c:catAx>
      <c:valAx>
        <c:axId val="15575707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56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legend>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r>
              <a:rPr lang="nb-NO">
                <a:latin typeface="Museo Sans Rounded 500" panose="02000000000000000000" pitchFamily="50" charset="0"/>
              </a:rPr>
              <a:t>Gjennomsnitlig</a:t>
            </a:r>
            <a:r>
              <a:rPr lang="nb-NO" baseline="0">
                <a:latin typeface="Museo Sans Rounded 500" panose="02000000000000000000" pitchFamily="50" charset="0"/>
              </a:rPr>
              <a:t> verdi per pers, fordelt på alder (i hele kroner)</a:t>
            </a:r>
            <a:endParaRPr lang="nb-NO">
              <a:latin typeface="Museo Sans Rounded 500"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endParaRPr lang="nb-NO"/>
        </a:p>
      </c:txPr>
    </c:title>
    <c:autoTitleDeleted val="0"/>
    <c:plotArea>
      <c:layout>
        <c:manualLayout>
          <c:layoutTarget val="inner"/>
          <c:xMode val="edge"/>
          <c:yMode val="edge"/>
          <c:x val="0.11770943941279423"/>
          <c:y val="0.1560926603117645"/>
          <c:w val="0.78218780504193997"/>
          <c:h val="0.6402744847482682"/>
        </c:manualLayout>
      </c:layout>
      <c:barChart>
        <c:barDir val="bar"/>
        <c:grouping val="clustered"/>
        <c:varyColors val="0"/>
        <c:ser>
          <c:idx val="0"/>
          <c:order val="0"/>
          <c:tx>
            <c:strRef>
              <c:f>'[Q1 2024 Arbeidsdokument - base fra q4_23.xlsx]HOVED - markplass ÅR'!$AF$6</c:f>
              <c:strCache>
                <c:ptCount val="1"/>
                <c:pt idx="0">
                  <c:v>1. kv 2023</c:v>
                </c:pt>
              </c:strCache>
            </c:strRef>
          </c:tx>
          <c:spPr>
            <a:solidFill>
              <a:srgbClr val="A0D1CA"/>
            </a:solidFill>
            <a:ln>
              <a:noFill/>
            </a:ln>
            <a:effectLst/>
          </c:spPr>
          <c:invertIfNegative val="0"/>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ÅR'!$AF$7:$AF$12</c:f>
              <c:numCache>
                <c:formatCode>_-* #\ ##0_-;\-* #\ ##0_-;_-* "-"??_-;_-@_-</c:formatCode>
                <c:ptCount val="6"/>
                <c:pt idx="0">
                  <c:v>33886.645413364189</c:v>
                </c:pt>
                <c:pt idx="1">
                  <c:v>46310.177305281941</c:v>
                </c:pt>
                <c:pt idx="2">
                  <c:v>111452.26585406446</c:v>
                </c:pt>
                <c:pt idx="3">
                  <c:v>274381.07598357566</c:v>
                </c:pt>
                <c:pt idx="4">
                  <c:v>491721.95834773808</c:v>
                </c:pt>
                <c:pt idx="5">
                  <c:v>539584.15362636663</c:v>
                </c:pt>
              </c:numCache>
            </c:numRef>
          </c:val>
          <c:extLst>
            <c:ext xmlns:c16="http://schemas.microsoft.com/office/drawing/2014/chart" uri="{C3380CC4-5D6E-409C-BE32-E72D297353CC}">
              <c16:uniqueId val="{00000000-230F-4488-8710-0E7FA3BFFEE4}"/>
            </c:ext>
          </c:extLst>
        </c:ser>
        <c:ser>
          <c:idx val="1"/>
          <c:order val="1"/>
          <c:tx>
            <c:strRef>
              <c:f>'[Q1 2024 Arbeidsdokument - base fra q4_23.xlsx]HOVED - markplass ÅR'!$AG$6</c:f>
              <c:strCache>
                <c:ptCount val="1"/>
                <c:pt idx="0">
                  <c:v>1. kv 2024</c:v>
                </c:pt>
              </c:strCache>
            </c:strRef>
          </c:tx>
          <c:spPr>
            <a:solidFill>
              <a:srgbClr val="D45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useo Sans Rounded 100" panose="02000000000000000000" pitchFamily="50"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2024 Arbeidsdokument - base fra q4_23.xlsx]HOVED - markplass ÅR'!$Y$7:$Y$12</c:f>
              <c:strCache>
                <c:ptCount val="6"/>
                <c:pt idx="0">
                  <c:v>Under 20 år</c:v>
                </c:pt>
                <c:pt idx="1">
                  <c:v>20-29 år</c:v>
                </c:pt>
                <c:pt idx="2">
                  <c:v>30-39 år</c:v>
                </c:pt>
                <c:pt idx="3">
                  <c:v>40-54 år</c:v>
                </c:pt>
                <c:pt idx="4">
                  <c:v>55-69 år</c:v>
                </c:pt>
                <c:pt idx="5">
                  <c:v>70 år +</c:v>
                </c:pt>
              </c:strCache>
            </c:strRef>
          </c:cat>
          <c:val>
            <c:numRef>
              <c:f>'[Q1 2024 Arbeidsdokument - base fra q4_23.xlsx]HOVED - markplass ÅR'!$AG$7:$AG$12</c:f>
              <c:numCache>
                <c:formatCode>_-* #\ ##0_-;\-* #\ ##0_-;_-* "-"??_-;_-@_-</c:formatCode>
                <c:ptCount val="6"/>
                <c:pt idx="0">
                  <c:v>33339.327078700575</c:v>
                </c:pt>
                <c:pt idx="1">
                  <c:v>47908.532365902094</c:v>
                </c:pt>
                <c:pt idx="2">
                  <c:v>114644.79224742219</c:v>
                </c:pt>
                <c:pt idx="3">
                  <c:v>275223.15263635793</c:v>
                </c:pt>
                <c:pt idx="4">
                  <c:v>515269.35084521008</c:v>
                </c:pt>
                <c:pt idx="5">
                  <c:v>563299.68229740078</c:v>
                </c:pt>
              </c:numCache>
            </c:numRef>
          </c:val>
          <c:extLst>
            <c:ext xmlns:c16="http://schemas.microsoft.com/office/drawing/2014/chart" uri="{C3380CC4-5D6E-409C-BE32-E72D297353CC}">
              <c16:uniqueId val="{00000001-230F-4488-8710-0E7FA3BFFEE4}"/>
            </c:ext>
          </c:extLst>
        </c:ser>
        <c:dLbls>
          <c:showLegendKey val="0"/>
          <c:showVal val="0"/>
          <c:showCatName val="0"/>
          <c:showSerName val="0"/>
          <c:showPercent val="0"/>
          <c:showBubbleSize val="0"/>
        </c:dLbls>
        <c:gapWidth val="182"/>
        <c:axId val="1557656896"/>
        <c:axId val="1557643168"/>
      </c:barChart>
      <c:catAx>
        <c:axId val="155765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643168"/>
        <c:crosses val="autoZero"/>
        <c:auto val="1"/>
        <c:lblAlgn val="ctr"/>
        <c:lblOffset val="100"/>
        <c:noMultiLvlLbl val="0"/>
      </c:catAx>
      <c:valAx>
        <c:axId val="1557643168"/>
        <c:scaling>
          <c:orientation val="minMax"/>
          <c:max val="570000"/>
          <c:min val="0"/>
        </c:scaling>
        <c:delete val="0"/>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557656896"/>
        <c:crosses val="autoZero"/>
        <c:crossBetween val="between"/>
        <c:majorUnit val="5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legend>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r>
              <a:rPr lang="en-US" sz="1400" b="0" i="0" baseline="0">
                <a:effectLst/>
                <a:latin typeface="Museo Sans Rounded 500" panose="02000000000000000000" pitchFamily="50" charset="0"/>
              </a:rPr>
              <a:t>Antall investorer og deres fordeling på ulike markedsplasser</a:t>
            </a:r>
            <a:endParaRPr lang="nb-NO" sz="1400">
              <a:effectLst/>
              <a:latin typeface="Museo Sans Rounded 500"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useo Sans Rounded 500" panose="02000000000000000000" pitchFamily="50" charset="0"/>
              <a:ea typeface="+mn-ea"/>
              <a:cs typeface="+mn-cs"/>
            </a:defRPr>
          </a:pPr>
          <a:endParaRPr lang="nb-NO"/>
        </a:p>
      </c:txPr>
    </c:title>
    <c:autoTitleDeleted val="0"/>
    <c:plotArea>
      <c:layout>
        <c:manualLayout>
          <c:layoutTarget val="inner"/>
          <c:xMode val="edge"/>
          <c:yMode val="edge"/>
          <c:x val="9.916013137115616E-2"/>
          <c:y val="0.13364587431439018"/>
          <c:w val="0.87743339159062417"/>
          <c:h val="0.74360618770592546"/>
        </c:manualLayout>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F2A900"/>
              </a:solidFill>
              <a:ln>
                <a:noFill/>
              </a:ln>
              <a:effectLst/>
            </c:spPr>
            <c:extLst>
              <c:ext xmlns:c16="http://schemas.microsoft.com/office/drawing/2014/chart" uri="{C3380CC4-5D6E-409C-BE32-E72D297353CC}">
                <c16:uniqueId val="{00000001-68B0-42E0-9899-2454B6855491}"/>
              </c:ext>
            </c:extLst>
          </c:dPt>
          <c:dPt>
            <c:idx val="1"/>
            <c:invertIfNegative val="0"/>
            <c:bubble3D val="0"/>
            <c:spPr>
              <a:solidFill>
                <a:srgbClr val="4F868E"/>
              </a:solidFill>
              <a:ln>
                <a:noFill/>
              </a:ln>
              <a:effectLst/>
            </c:spPr>
            <c:extLst>
              <c:ext xmlns:c16="http://schemas.microsoft.com/office/drawing/2014/chart" uri="{C3380CC4-5D6E-409C-BE32-E72D297353CC}">
                <c16:uniqueId val="{00000003-68B0-42E0-9899-2454B6855491}"/>
              </c:ext>
            </c:extLst>
          </c:dPt>
          <c:dPt>
            <c:idx val="2"/>
            <c:invertIfNegative val="0"/>
            <c:bubble3D val="0"/>
            <c:spPr>
              <a:solidFill>
                <a:srgbClr val="F2A900"/>
              </a:solidFill>
              <a:ln>
                <a:noFill/>
              </a:ln>
              <a:effectLst/>
            </c:spPr>
            <c:extLst>
              <c:ext xmlns:c16="http://schemas.microsoft.com/office/drawing/2014/chart" uri="{C3380CC4-5D6E-409C-BE32-E72D297353CC}">
                <c16:uniqueId val="{00000005-68B0-42E0-9899-2454B6855491}"/>
              </c:ext>
            </c:extLst>
          </c:dPt>
          <c:dPt>
            <c:idx val="3"/>
            <c:invertIfNegative val="0"/>
            <c:bubble3D val="0"/>
            <c:spPr>
              <a:solidFill>
                <a:srgbClr val="4F868E"/>
              </a:solidFill>
              <a:ln>
                <a:noFill/>
              </a:ln>
              <a:effectLst/>
            </c:spPr>
            <c:extLst>
              <c:ext xmlns:c16="http://schemas.microsoft.com/office/drawing/2014/chart" uri="{C3380CC4-5D6E-409C-BE32-E72D297353CC}">
                <c16:uniqueId val="{00000007-68B0-42E0-9899-2454B6855491}"/>
              </c:ext>
            </c:extLst>
          </c:dPt>
          <c:dPt>
            <c:idx val="4"/>
            <c:invertIfNegative val="0"/>
            <c:bubble3D val="0"/>
            <c:spPr>
              <a:solidFill>
                <a:srgbClr val="F2A900"/>
              </a:solidFill>
              <a:ln>
                <a:noFill/>
              </a:ln>
              <a:effectLst/>
            </c:spPr>
            <c:extLst>
              <c:ext xmlns:c16="http://schemas.microsoft.com/office/drawing/2014/chart" uri="{C3380CC4-5D6E-409C-BE32-E72D297353CC}">
                <c16:uniqueId val="{00000009-68B0-42E0-9899-2454B6855491}"/>
              </c:ext>
            </c:extLst>
          </c:dPt>
          <c:dPt>
            <c:idx val="5"/>
            <c:invertIfNegative val="0"/>
            <c:bubble3D val="0"/>
            <c:spPr>
              <a:solidFill>
                <a:srgbClr val="4F868E"/>
              </a:solidFill>
              <a:ln>
                <a:noFill/>
              </a:ln>
              <a:effectLst/>
            </c:spPr>
            <c:extLst>
              <c:ext xmlns:c16="http://schemas.microsoft.com/office/drawing/2014/chart" uri="{C3380CC4-5D6E-409C-BE32-E72D297353CC}">
                <c16:uniqueId val="{0000000B-68B0-42E0-9899-2454B685549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2024 Arbeidsdokument - base fra q4_23.xlsx]HOVED - markplass ÅR'!$O$5:$T$6</c:f>
              <c:multiLvlStrCache>
                <c:ptCount val="6"/>
                <c:lvl>
                  <c:pt idx="0">
                    <c:v>Kvinner</c:v>
                  </c:pt>
                  <c:pt idx="1">
                    <c:v>Menn</c:v>
                  </c:pt>
                  <c:pt idx="2">
                    <c:v>Kvinner</c:v>
                  </c:pt>
                  <c:pt idx="3">
                    <c:v>Menn</c:v>
                  </c:pt>
                  <c:pt idx="4">
                    <c:v>Kvinner</c:v>
                  </c:pt>
                  <c:pt idx="5">
                    <c:v>Menn</c:v>
                  </c:pt>
                </c:lvl>
                <c:lvl>
                  <c:pt idx="0">
                    <c:v>Kun investert på
OSLO BØRS</c:v>
                  </c:pt>
                  <c:pt idx="2">
                    <c:v>Både Oslo Børs og
Euronext Growth</c:v>
                  </c:pt>
                  <c:pt idx="4">
                    <c:v>Kun investert på 
Euronext Growth</c:v>
                  </c:pt>
                </c:lvl>
              </c:multiLvlStrCache>
            </c:multiLvlStrRef>
          </c:cat>
          <c:val>
            <c:numRef>
              <c:f>'[Q1 2024 Arbeidsdokument - base fra q4_23.xlsx]HOVED - markplass ÅR'!$O$13:$T$13</c:f>
              <c:numCache>
                <c:formatCode>_-* #\ ##0_-;\-* #\ ##0_-;_-* "-"??_-;_-@_-</c:formatCode>
                <c:ptCount val="6"/>
                <c:pt idx="0">
                  <c:v>168258</c:v>
                </c:pt>
                <c:pt idx="1">
                  <c:v>358731</c:v>
                </c:pt>
                <c:pt idx="2">
                  <c:v>10161</c:v>
                </c:pt>
                <c:pt idx="3">
                  <c:v>43139</c:v>
                </c:pt>
                <c:pt idx="4">
                  <c:v>2659</c:v>
                </c:pt>
                <c:pt idx="5">
                  <c:v>7417</c:v>
                </c:pt>
              </c:numCache>
            </c:numRef>
          </c:val>
          <c:extLst>
            <c:ext xmlns:c16="http://schemas.microsoft.com/office/drawing/2014/chart" uri="{C3380CC4-5D6E-409C-BE32-E72D297353CC}">
              <c16:uniqueId val="{0000000C-68B0-42E0-9899-2454B6855491}"/>
            </c:ext>
          </c:extLst>
        </c:ser>
        <c:dLbls>
          <c:showLegendKey val="0"/>
          <c:showVal val="0"/>
          <c:showCatName val="0"/>
          <c:showSerName val="0"/>
          <c:showPercent val="0"/>
          <c:showBubbleSize val="0"/>
        </c:dLbls>
        <c:gapWidth val="219"/>
        <c:overlap val="-27"/>
        <c:axId val="1106140960"/>
        <c:axId val="1106155936"/>
      </c:barChart>
      <c:catAx>
        <c:axId val="110614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106155936"/>
        <c:crosses val="autoZero"/>
        <c:auto val="1"/>
        <c:lblAlgn val="ctr"/>
        <c:lblOffset val="100"/>
        <c:noMultiLvlLbl val="0"/>
      </c:catAx>
      <c:valAx>
        <c:axId val="1106155936"/>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useo Sans Rounded 300" panose="02000000000000000000" pitchFamily="50" charset="0"/>
                <a:ea typeface="+mn-ea"/>
                <a:cs typeface="+mn-cs"/>
              </a:defRPr>
            </a:pPr>
            <a:endParaRPr lang="nb-NO"/>
          </a:p>
        </c:txPr>
        <c:crossAx val="110614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800" b="0" i="0" baseline="0">
                <a:effectLst/>
              </a:rPr>
              <a:t>Privatpersoners aksjeformue på de ulike markedsplassene</a:t>
            </a:r>
            <a:endParaRPr lang="nb-NO">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spPr>
            <a:solidFill>
              <a:srgbClr val="F2A900"/>
            </a:solidFill>
            <a:ln>
              <a:noFill/>
            </a:ln>
            <a:effectLst/>
          </c:spPr>
          <c:invertIfNegative val="0"/>
          <c:dPt>
            <c:idx val="1"/>
            <c:invertIfNegative val="0"/>
            <c:bubble3D val="0"/>
            <c:spPr>
              <a:solidFill>
                <a:srgbClr val="4F868E"/>
              </a:solidFill>
              <a:ln>
                <a:noFill/>
              </a:ln>
              <a:effectLst/>
            </c:spPr>
            <c:extLst>
              <c:ext xmlns:c16="http://schemas.microsoft.com/office/drawing/2014/chart" uri="{C3380CC4-5D6E-409C-BE32-E72D297353CC}">
                <c16:uniqueId val="{00000001-0A4C-4789-9480-0D2380761D26}"/>
              </c:ext>
            </c:extLst>
          </c:dPt>
          <c:dPt>
            <c:idx val="3"/>
            <c:invertIfNegative val="0"/>
            <c:bubble3D val="0"/>
            <c:spPr>
              <a:solidFill>
                <a:srgbClr val="4F868E"/>
              </a:solidFill>
              <a:ln>
                <a:noFill/>
              </a:ln>
              <a:effectLst/>
            </c:spPr>
            <c:extLst>
              <c:ext xmlns:c16="http://schemas.microsoft.com/office/drawing/2014/chart" uri="{C3380CC4-5D6E-409C-BE32-E72D297353CC}">
                <c16:uniqueId val="{00000003-0A4C-4789-9480-0D2380761D26}"/>
              </c:ext>
            </c:extLst>
          </c:dPt>
          <c:dPt>
            <c:idx val="5"/>
            <c:invertIfNegative val="0"/>
            <c:bubble3D val="0"/>
            <c:spPr>
              <a:solidFill>
                <a:srgbClr val="4F868E"/>
              </a:solidFill>
              <a:ln>
                <a:noFill/>
              </a:ln>
              <a:effectLst/>
            </c:spPr>
            <c:extLst>
              <c:ext xmlns:c16="http://schemas.microsoft.com/office/drawing/2014/chart" uri="{C3380CC4-5D6E-409C-BE32-E72D297353CC}">
                <c16:uniqueId val="{00000005-0A4C-4789-9480-0D2380761D2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 2024 Arbeidsdokument - base fra q4_23.xlsx]HOVED - markplass ÅR'!$O$56:$T$57</c:f>
              <c:multiLvlStrCache>
                <c:ptCount val="6"/>
                <c:lvl>
                  <c:pt idx="0">
                    <c:v>Kvinner</c:v>
                  </c:pt>
                  <c:pt idx="1">
                    <c:v>Menn</c:v>
                  </c:pt>
                  <c:pt idx="2">
                    <c:v>Kvinner</c:v>
                  </c:pt>
                  <c:pt idx="3">
                    <c:v>Menn</c:v>
                  </c:pt>
                  <c:pt idx="4">
                    <c:v>Kvinner</c:v>
                  </c:pt>
                  <c:pt idx="5">
                    <c:v>Menn</c:v>
                  </c:pt>
                </c:lvl>
                <c:lvl>
                  <c:pt idx="0">
                    <c:v>Kun investert på
OSLO BØRS</c:v>
                  </c:pt>
                  <c:pt idx="2">
                    <c:v>Både Oslo Børs og
Euronext Growth</c:v>
                  </c:pt>
                  <c:pt idx="4">
                    <c:v>Kun investert på 
Euronext Growth</c:v>
                  </c:pt>
                </c:lvl>
              </c:multiLvlStrCache>
            </c:multiLvlStrRef>
          </c:cat>
          <c:val>
            <c:numRef>
              <c:f>'[Q1 2024 Arbeidsdokument - base fra q4_23.xlsx]HOVED - markplass ÅR'!$O$64:$T$64</c:f>
              <c:numCache>
                <c:formatCode>_-* #\ ##0_-;\-* #\ ##0_-;_-* "-"??_-;_-@_-</c:formatCode>
                <c:ptCount val="6"/>
                <c:pt idx="0">
                  <c:v>34577.131930085125</c:v>
                </c:pt>
                <c:pt idx="1">
                  <c:v>112546.67982330263</c:v>
                </c:pt>
                <c:pt idx="2">
                  <c:v>3004.7422299975042</c:v>
                </c:pt>
                <c:pt idx="3">
                  <c:v>29522.930482132244</c:v>
                </c:pt>
                <c:pt idx="4">
                  <c:v>234.75391291739996</c:v>
                </c:pt>
                <c:pt idx="5">
                  <c:v>775.82175722070019</c:v>
                </c:pt>
              </c:numCache>
            </c:numRef>
          </c:val>
          <c:extLst>
            <c:ext xmlns:c16="http://schemas.microsoft.com/office/drawing/2014/chart" uri="{C3380CC4-5D6E-409C-BE32-E72D297353CC}">
              <c16:uniqueId val="{00000006-0A4C-4789-9480-0D2380761D26}"/>
            </c:ext>
          </c:extLst>
        </c:ser>
        <c:dLbls>
          <c:showLegendKey val="0"/>
          <c:showVal val="0"/>
          <c:showCatName val="0"/>
          <c:showSerName val="0"/>
          <c:showPercent val="0"/>
          <c:showBubbleSize val="0"/>
        </c:dLbls>
        <c:gapWidth val="219"/>
        <c:overlap val="-27"/>
        <c:axId val="1104778239"/>
        <c:axId val="1104776159"/>
      </c:barChart>
      <c:catAx>
        <c:axId val="110477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104776159"/>
        <c:crosses val="autoZero"/>
        <c:auto val="1"/>
        <c:lblAlgn val="ctr"/>
        <c:lblOffset val="100"/>
        <c:noMultiLvlLbl val="0"/>
      </c:catAx>
      <c:valAx>
        <c:axId val="1104776159"/>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104778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5677649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08.04.2024</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5191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08.04.2024</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420718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838200" y="2015837"/>
            <a:ext cx="10515600" cy="4161127"/>
          </a:xfrm>
        </p:spPr>
        <p:txBody>
          <a:bodyPr/>
          <a:lstStyle>
            <a:lvl1pPr>
              <a:defRPr>
                <a:solidFill>
                  <a:srgbClr val="003366"/>
                </a:solidFill>
              </a:defRPr>
            </a:lvl1pPr>
            <a:lvl2pPr>
              <a:defRPr sz="1200">
                <a:solidFill>
                  <a:srgbClr val="003366"/>
                </a:solidFill>
              </a:defRPr>
            </a:lvl2pPr>
            <a:lvl3pPr>
              <a:defRPr sz="1100">
                <a:solidFill>
                  <a:srgbClr val="003366"/>
                </a:solidFill>
              </a:defRPr>
            </a:lvl3pPr>
            <a:lvl4pPr>
              <a:defRPr sz="1050">
                <a:solidFill>
                  <a:srgbClr val="003366"/>
                </a:solidFill>
              </a:defRPr>
            </a:lvl4pPr>
            <a:lvl5pPr>
              <a:defRPr sz="1050">
                <a:solidFill>
                  <a:srgbClr val="003366"/>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ext Placeholder 10"/>
          <p:cNvSpPr>
            <a:spLocks noGrp="1"/>
          </p:cNvSpPr>
          <p:nvPr>
            <p:ph type="body" sz="quarter" idx="14" hasCustomPrompt="1"/>
          </p:nvPr>
        </p:nvSpPr>
        <p:spPr>
          <a:xfrm>
            <a:off x="838200" y="1190720"/>
            <a:ext cx="7958560" cy="412750"/>
          </a:xfrm>
        </p:spPr>
        <p:txBody>
          <a:bodyPr lIns="100800" tIns="0" rIns="90000">
            <a:normAutofit/>
          </a:bodyPr>
          <a:lstStyle>
            <a:lvl1pPr marL="1350" indent="0">
              <a:buNone/>
              <a:defRPr sz="930" cap="all" baseline="0">
                <a:solidFill>
                  <a:srgbClr val="6B88B0"/>
                </a:solidFill>
              </a:defRPr>
            </a:lvl1pPr>
          </a:lstStyle>
          <a:p>
            <a:pPr lvl="0"/>
            <a:r>
              <a:rPr lang="en-US" dirty="0"/>
              <a:t>STIKKTITTEL, info  </a:t>
            </a:r>
            <a:r>
              <a:rPr lang="en-US" dirty="0" err="1"/>
              <a:t>og</a:t>
            </a:r>
            <a:r>
              <a:rPr lang="en-US" dirty="0"/>
              <a:t>  ETC.</a:t>
            </a:r>
            <a:endParaRPr lang="nb-NO" dirty="0"/>
          </a:p>
        </p:txBody>
      </p:sp>
    </p:spTree>
    <p:extLst>
      <p:ext uri="{BB962C8B-B14F-4D97-AF65-F5344CB8AC3E}">
        <p14:creationId xmlns:p14="http://schemas.microsoft.com/office/powerpoint/2010/main" val="395125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402415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08.04.2024</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63048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08.04.2024</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0978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08.04.2024</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2808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08.04.2024</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1649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08.04.2024</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90902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08.04.2024</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8444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08.04.2024</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58213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08.04.2024</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867" y="236539"/>
            <a:ext cx="11091333" cy="38100"/>
          </a:xfrm>
          <a:prstGeom prst="rect">
            <a:avLst/>
          </a:prstGeom>
        </p:spPr>
      </p:pic>
      <p:pic>
        <p:nvPicPr>
          <p:cNvPr id="12" name="Bild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2620844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BBD2-25E0-6BDF-03F4-4940BD0E8ECC}"/>
              </a:ext>
            </a:extLst>
          </p:cNvPr>
          <p:cNvSpPr>
            <a:spLocks noGrp="1"/>
          </p:cNvSpPr>
          <p:nvPr>
            <p:ph type="title"/>
          </p:nvPr>
        </p:nvSpPr>
        <p:spPr/>
        <p:txBody>
          <a:bodyPr/>
          <a:lstStyle/>
          <a:p>
            <a:r>
              <a:rPr lang="nb-NO" dirty="0"/>
              <a:t>Grafer til rapport om 1.kvartal 2024</a:t>
            </a:r>
          </a:p>
        </p:txBody>
      </p:sp>
      <p:sp>
        <p:nvSpPr>
          <p:cNvPr id="3" name="Tekstboks 2">
            <a:extLst>
              <a:ext uri="{FF2B5EF4-FFF2-40B4-BE49-F238E27FC236}">
                <a16:creationId xmlns:a16="http://schemas.microsoft.com/office/drawing/2014/main" id="{946C8E10-80EF-3C19-EAE3-4D5BD4FC7854}"/>
              </a:ext>
            </a:extLst>
          </p:cNvPr>
          <p:cNvSpPr txBox="1">
            <a:spLocks noChangeArrowheads="1"/>
          </p:cNvSpPr>
          <p:nvPr/>
        </p:nvSpPr>
        <p:spPr bwMode="auto">
          <a:xfrm>
            <a:off x="609600" y="1315621"/>
            <a:ext cx="11061699" cy="5262979"/>
          </a:xfrm>
          <a:prstGeom prst="rect">
            <a:avLst/>
          </a:prstGeom>
          <a:noFill/>
          <a:ln w="9525">
            <a:solidFill>
              <a:sysClr val="window" lastClr="FFFFFF">
                <a:lumMod val="85000"/>
              </a:sysClr>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Om statistikken</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Hvert kvartal utarbeider AksjeNorge statistikk over private aksjonærer på bakgrunn av tall fra Euronext Securities Oslo, tidligere kalt Verdipapirsentralen (VPS). Denne rapporten omhandler utelukkende privatpersoner som eier noterte aksjer og egenkapitalbevis i eget navn og ikke gjennom investeringsselskaper eller holdingselskaper. Statistikken inkluderer verdipapirer notert på de 3 markedsplassene på Oslo Børs, inklusive Euronext Growth. Endringer er nettotall. Det betyr at vi ikke vet eksakt hvor mange som har kjøpt eller solgt aksjer. Data per 31. mars 2024.</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All gjengivelse i media, blogger, sosiale medier, artikler m.m. skal kilde-henvise til Euronext Securities Oslo (leverandør av grunndata) og AksjeNorge (ansvarlig for sammenstilling og analyse av data og grafisk fremstilling). Andre tilleggsdata ligger åpent på nett og er hentet ut fra Oslo Børs, Verdipapirfondenes forening (VFF), Statistisk sentralbyrå (SSB) og Skatteetaten.</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Forbehold</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Feil i data og beregninger kan forekomme. Ser du noe som virker feil, vennligst ta kontakt.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Rapporten må ikke sees på som råd for hva man bør investere i eller ikke. Rapporten er en sammenstilling av hva folk har valgt å investere i over tid.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Historisk avkastning er ingen garanti for fremtidig avkastning. Investeringer i verdipapirmarkedet medfører risiko for tap av deler eller hele investeringer. Alle som investerer bør sette seg godt inn i ulike risikofaktorer og søke informasjon før investeringene gjøres. Banker, meglerhus og fondsmeglere har gode systemer for å gi råd tilpasset privatpersoners individuelle risikotoleranse.</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41780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6" name="Chart 3">
            <a:extLst>
              <a:ext uri="{FF2B5EF4-FFF2-40B4-BE49-F238E27FC236}">
                <a16:creationId xmlns:a16="http://schemas.microsoft.com/office/drawing/2014/main" id="{2B499BBD-A94A-A676-02D0-4E9B0A675D13}"/>
              </a:ext>
            </a:extLst>
          </p:cNvPr>
          <p:cNvGraphicFramePr>
            <a:graphicFrameLocks/>
          </p:cNvGraphicFramePr>
          <p:nvPr>
            <p:extLst>
              <p:ext uri="{D42A27DB-BD31-4B8C-83A1-F6EECF244321}">
                <p14:modId xmlns:p14="http://schemas.microsoft.com/office/powerpoint/2010/main" val="3370278570"/>
              </p:ext>
            </p:extLst>
          </p:nvPr>
        </p:nvGraphicFramePr>
        <p:xfrm>
          <a:off x="472440" y="531629"/>
          <a:ext cx="11138715" cy="5593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6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3" name="Diagram 8">
            <a:extLst>
              <a:ext uri="{FF2B5EF4-FFF2-40B4-BE49-F238E27FC236}">
                <a16:creationId xmlns:a16="http://schemas.microsoft.com/office/drawing/2014/main" id="{77A38C81-BB84-4199-AFB5-BD422A107315}"/>
              </a:ext>
            </a:extLst>
          </p:cNvPr>
          <p:cNvGraphicFramePr>
            <a:graphicFrameLocks/>
          </p:cNvGraphicFramePr>
          <p:nvPr>
            <p:extLst>
              <p:ext uri="{D42A27DB-BD31-4B8C-83A1-F6EECF244321}">
                <p14:modId xmlns:p14="http://schemas.microsoft.com/office/powerpoint/2010/main" val="4072543093"/>
              </p:ext>
            </p:extLst>
          </p:nvPr>
        </p:nvGraphicFramePr>
        <p:xfrm>
          <a:off x="732315" y="1753892"/>
          <a:ext cx="4730607" cy="3201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9">
            <a:extLst>
              <a:ext uri="{FF2B5EF4-FFF2-40B4-BE49-F238E27FC236}">
                <a16:creationId xmlns:a16="http://schemas.microsoft.com/office/drawing/2014/main" id="{A40F2198-6E67-41C0-99E3-37CDCEFBFABB}"/>
              </a:ext>
            </a:extLst>
          </p:cNvPr>
          <p:cNvGraphicFramePr>
            <a:graphicFrameLocks/>
          </p:cNvGraphicFramePr>
          <p:nvPr>
            <p:extLst>
              <p:ext uri="{D42A27DB-BD31-4B8C-83A1-F6EECF244321}">
                <p14:modId xmlns:p14="http://schemas.microsoft.com/office/powerpoint/2010/main" val="2828329478"/>
              </p:ext>
            </p:extLst>
          </p:nvPr>
        </p:nvGraphicFramePr>
        <p:xfrm>
          <a:off x="6348041" y="1753892"/>
          <a:ext cx="4790932" cy="34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567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5" name="Diagram 4">
            <a:extLst>
              <a:ext uri="{FF2B5EF4-FFF2-40B4-BE49-F238E27FC236}">
                <a16:creationId xmlns:a16="http://schemas.microsoft.com/office/drawing/2014/main" id="{EEF355AE-2B7F-4026-BA14-3046FC42F214}"/>
              </a:ext>
            </a:extLst>
          </p:cNvPr>
          <p:cNvGraphicFramePr>
            <a:graphicFrameLocks/>
          </p:cNvGraphicFramePr>
          <p:nvPr>
            <p:extLst>
              <p:ext uri="{D42A27DB-BD31-4B8C-83A1-F6EECF244321}">
                <p14:modId xmlns:p14="http://schemas.microsoft.com/office/powerpoint/2010/main" val="3506744972"/>
              </p:ext>
            </p:extLst>
          </p:nvPr>
        </p:nvGraphicFramePr>
        <p:xfrm>
          <a:off x="305482" y="548138"/>
          <a:ext cx="5603611" cy="5593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AB63F5BE-76E0-4F8B-9424-90FA83BD06E0}"/>
              </a:ext>
            </a:extLst>
          </p:cNvPr>
          <p:cNvGraphicFramePr>
            <a:graphicFrameLocks/>
          </p:cNvGraphicFramePr>
          <p:nvPr>
            <p:extLst>
              <p:ext uri="{D42A27DB-BD31-4B8C-83A1-F6EECF244321}">
                <p14:modId xmlns:p14="http://schemas.microsoft.com/office/powerpoint/2010/main" val="3363748716"/>
              </p:ext>
            </p:extLst>
          </p:nvPr>
        </p:nvGraphicFramePr>
        <p:xfrm>
          <a:off x="6282908" y="548137"/>
          <a:ext cx="5603609" cy="5593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383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
        <p:nvSpPr>
          <p:cNvPr id="4" name="TextBox 3">
            <a:extLst>
              <a:ext uri="{FF2B5EF4-FFF2-40B4-BE49-F238E27FC236}">
                <a16:creationId xmlns:a16="http://schemas.microsoft.com/office/drawing/2014/main" id="{BB38C56B-CB87-DF4A-1C5E-F9E153C301EE}"/>
              </a:ext>
            </a:extLst>
          </p:cNvPr>
          <p:cNvSpPr txBox="1"/>
          <p:nvPr/>
        </p:nvSpPr>
        <p:spPr>
          <a:xfrm>
            <a:off x="1807535" y="5546006"/>
            <a:ext cx="9048306" cy="646331"/>
          </a:xfrm>
          <a:prstGeom prst="rect">
            <a:avLst/>
          </a:prstGeom>
          <a:noFill/>
        </p:spPr>
        <p:txBody>
          <a:bodyPr wrap="square" rtlCol="0">
            <a:spAutoFit/>
          </a:bodyPr>
          <a:lstStyle/>
          <a:p>
            <a:r>
              <a:rPr lang="nb-NO" dirty="0"/>
              <a:t>Gjennomsnittlig eier nordmenn aksjer på Oslo Børs for kr 306.000, men som du ser i grafen over: Det er store variasjoner mellom de ulike aldersgruppene.</a:t>
            </a:r>
          </a:p>
        </p:txBody>
      </p:sp>
      <p:graphicFrame>
        <p:nvGraphicFramePr>
          <p:cNvPr id="6" name="Diagram 5">
            <a:extLst>
              <a:ext uri="{FF2B5EF4-FFF2-40B4-BE49-F238E27FC236}">
                <a16:creationId xmlns:a16="http://schemas.microsoft.com/office/drawing/2014/main" id="{CA68EC8E-0408-4BA7-89E2-C0D17F147424}"/>
              </a:ext>
            </a:extLst>
          </p:cNvPr>
          <p:cNvGraphicFramePr>
            <a:graphicFrameLocks/>
          </p:cNvGraphicFramePr>
          <p:nvPr>
            <p:extLst>
              <p:ext uri="{D42A27DB-BD31-4B8C-83A1-F6EECF244321}">
                <p14:modId xmlns:p14="http://schemas.microsoft.com/office/powerpoint/2010/main" val="84267734"/>
              </p:ext>
            </p:extLst>
          </p:nvPr>
        </p:nvGraphicFramePr>
        <p:xfrm>
          <a:off x="581247" y="832434"/>
          <a:ext cx="10995402" cy="4412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913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3CB671-5413-2341-CB2B-E09C37DC91D7}"/>
              </a:ext>
            </a:extLst>
          </p:cNvPr>
          <p:cNvSpPr>
            <a:spLocks noGrp="1"/>
          </p:cNvSpPr>
          <p:nvPr>
            <p:ph type="title"/>
          </p:nvPr>
        </p:nvSpPr>
        <p:spPr/>
        <p:txBody>
          <a:bodyPr>
            <a:normAutofit fontScale="90000"/>
          </a:bodyPr>
          <a:lstStyle/>
          <a:p>
            <a:r>
              <a:rPr lang="nb-NO" dirty="0"/>
              <a:t>Kommunene med størst aksjeformue </a:t>
            </a:r>
            <a:r>
              <a:rPr lang="nb-NO" sz="3600" dirty="0"/>
              <a:t>(konsentrasjonen)</a:t>
            </a:r>
            <a:endParaRPr lang="nb-NO" dirty="0"/>
          </a:p>
        </p:txBody>
      </p:sp>
      <p:pic>
        <p:nvPicPr>
          <p:cNvPr id="3" name="Bilde 2">
            <a:extLst>
              <a:ext uri="{FF2B5EF4-FFF2-40B4-BE49-F238E27FC236}">
                <a16:creationId xmlns:a16="http://schemas.microsoft.com/office/drawing/2014/main" id="{EF50CFD2-3498-EA2B-8B65-220549C7FDEB}"/>
              </a:ext>
            </a:extLst>
          </p:cNvPr>
          <p:cNvPicPr>
            <a:picLocks noChangeAspect="1"/>
          </p:cNvPicPr>
          <p:nvPr/>
        </p:nvPicPr>
        <p:blipFill>
          <a:blip r:embed="rId2"/>
          <a:stretch>
            <a:fillRect/>
          </a:stretch>
        </p:blipFill>
        <p:spPr>
          <a:xfrm>
            <a:off x="1180675" y="2070846"/>
            <a:ext cx="9830650" cy="3238940"/>
          </a:xfrm>
          <a:prstGeom prst="rect">
            <a:avLst/>
          </a:prstGeom>
        </p:spPr>
      </p:pic>
    </p:spTree>
    <p:extLst>
      <p:ext uri="{BB962C8B-B14F-4D97-AF65-F5344CB8AC3E}">
        <p14:creationId xmlns:p14="http://schemas.microsoft.com/office/powerpoint/2010/main" val="337529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B8D4C4F-49A5-6CA1-4A77-7038D00CABB2}"/>
              </a:ext>
            </a:extLst>
          </p:cNvPr>
          <p:cNvPicPr>
            <a:picLocks noChangeAspect="1"/>
          </p:cNvPicPr>
          <p:nvPr/>
        </p:nvPicPr>
        <p:blipFill>
          <a:blip r:embed="rId2"/>
          <a:stretch>
            <a:fillRect/>
          </a:stretch>
        </p:blipFill>
        <p:spPr>
          <a:xfrm>
            <a:off x="914148" y="1586956"/>
            <a:ext cx="7272512" cy="4081512"/>
          </a:xfrm>
          <a:prstGeom prst="rect">
            <a:avLst/>
          </a:prstGeom>
        </p:spPr>
      </p:pic>
      <p:sp>
        <p:nvSpPr>
          <p:cNvPr id="3" name="Tittel 2">
            <a:extLst>
              <a:ext uri="{FF2B5EF4-FFF2-40B4-BE49-F238E27FC236}">
                <a16:creationId xmlns:a16="http://schemas.microsoft.com/office/drawing/2014/main" id="{A18E450A-1315-C3ED-5643-EA26673F45E6}"/>
              </a:ext>
            </a:extLst>
          </p:cNvPr>
          <p:cNvSpPr>
            <a:spLocks noGrp="1"/>
          </p:cNvSpPr>
          <p:nvPr>
            <p:ph type="title"/>
          </p:nvPr>
        </p:nvSpPr>
        <p:spPr/>
        <p:txBody>
          <a:bodyPr/>
          <a:lstStyle/>
          <a:p>
            <a:r>
              <a:rPr lang="nb-NO" dirty="0"/>
              <a:t>Kommunene med høyest snitt</a:t>
            </a:r>
          </a:p>
        </p:txBody>
      </p:sp>
      <p:sp>
        <p:nvSpPr>
          <p:cNvPr id="4" name="TekstSylinder 3">
            <a:extLst>
              <a:ext uri="{FF2B5EF4-FFF2-40B4-BE49-F238E27FC236}">
                <a16:creationId xmlns:a16="http://schemas.microsoft.com/office/drawing/2014/main" id="{4125B475-44A7-B172-A36E-1A13F48781D1}"/>
              </a:ext>
            </a:extLst>
          </p:cNvPr>
          <p:cNvSpPr txBox="1"/>
          <p:nvPr/>
        </p:nvSpPr>
        <p:spPr>
          <a:xfrm>
            <a:off x="8186660" y="1792941"/>
            <a:ext cx="1721224" cy="307777"/>
          </a:xfrm>
          <a:prstGeom prst="rect">
            <a:avLst/>
          </a:prstGeom>
          <a:noFill/>
        </p:spPr>
        <p:txBody>
          <a:bodyPr wrap="square" rtlCol="0">
            <a:spAutoFit/>
          </a:bodyPr>
          <a:lstStyle/>
          <a:p>
            <a:r>
              <a:rPr lang="nb-NO" sz="1400" dirty="0"/>
              <a:t>Var 494 589</a:t>
            </a:r>
          </a:p>
        </p:txBody>
      </p:sp>
      <p:sp>
        <p:nvSpPr>
          <p:cNvPr id="5" name="TekstSylinder 4">
            <a:extLst>
              <a:ext uri="{FF2B5EF4-FFF2-40B4-BE49-F238E27FC236}">
                <a16:creationId xmlns:a16="http://schemas.microsoft.com/office/drawing/2014/main" id="{1FC523D7-5440-13BA-FC54-9634C7EEA4A3}"/>
              </a:ext>
            </a:extLst>
          </p:cNvPr>
          <p:cNvSpPr txBox="1"/>
          <p:nvPr/>
        </p:nvSpPr>
        <p:spPr>
          <a:xfrm>
            <a:off x="8249413" y="5360691"/>
            <a:ext cx="1721224" cy="307777"/>
          </a:xfrm>
          <a:prstGeom prst="rect">
            <a:avLst/>
          </a:prstGeom>
          <a:noFill/>
        </p:spPr>
        <p:txBody>
          <a:bodyPr wrap="square" rtlCol="0">
            <a:spAutoFit/>
          </a:bodyPr>
          <a:lstStyle/>
          <a:p>
            <a:r>
              <a:rPr lang="nb-NO" sz="1400" dirty="0"/>
              <a:t>Var 387 909</a:t>
            </a:r>
          </a:p>
        </p:txBody>
      </p:sp>
      <p:sp>
        <p:nvSpPr>
          <p:cNvPr id="6" name="Pil: høyre 5">
            <a:extLst>
              <a:ext uri="{FF2B5EF4-FFF2-40B4-BE49-F238E27FC236}">
                <a16:creationId xmlns:a16="http://schemas.microsoft.com/office/drawing/2014/main" id="{A5FF109B-9C57-2531-2A63-773F32A24F6A}"/>
              </a:ext>
            </a:extLst>
          </p:cNvPr>
          <p:cNvSpPr/>
          <p:nvPr/>
        </p:nvSpPr>
        <p:spPr>
          <a:xfrm>
            <a:off x="242047" y="1792941"/>
            <a:ext cx="528918" cy="2330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7680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26E62-C029-7ABA-E889-C63BF3785BC5}"/>
              </a:ext>
            </a:extLst>
          </p:cNvPr>
          <p:cNvSpPr>
            <a:spLocks noGrp="1"/>
          </p:cNvSpPr>
          <p:nvPr>
            <p:ph type="title"/>
          </p:nvPr>
        </p:nvSpPr>
        <p:spPr/>
        <p:txBody>
          <a:bodyPr/>
          <a:lstStyle/>
          <a:p>
            <a:r>
              <a:rPr lang="nb-NO" dirty="0"/>
              <a:t>Fylkene</a:t>
            </a:r>
          </a:p>
        </p:txBody>
      </p:sp>
      <p:pic>
        <p:nvPicPr>
          <p:cNvPr id="3" name="Bilde 2">
            <a:extLst>
              <a:ext uri="{FF2B5EF4-FFF2-40B4-BE49-F238E27FC236}">
                <a16:creationId xmlns:a16="http://schemas.microsoft.com/office/drawing/2014/main" id="{04679237-80D8-CC04-BE5E-9AE4BF0D98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537" y="1583704"/>
            <a:ext cx="10221303" cy="4232635"/>
          </a:xfrm>
          <a:prstGeom prst="rect">
            <a:avLst/>
          </a:prstGeom>
          <a:noFill/>
          <a:ln>
            <a:noFill/>
          </a:ln>
        </p:spPr>
      </p:pic>
    </p:spTree>
    <p:extLst>
      <p:ext uri="{BB962C8B-B14F-4D97-AF65-F5344CB8AC3E}">
        <p14:creationId xmlns:p14="http://schemas.microsoft.com/office/powerpoint/2010/main" val="412312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5" name="Diagram 4">
            <a:extLst>
              <a:ext uri="{FF2B5EF4-FFF2-40B4-BE49-F238E27FC236}">
                <a16:creationId xmlns:a16="http://schemas.microsoft.com/office/drawing/2014/main" id="{4DAD7534-B3A9-4671-B7A6-CB3B23E5D403}"/>
              </a:ext>
            </a:extLst>
          </p:cNvPr>
          <p:cNvGraphicFramePr>
            <a:graphicFrameLocks/>
          </p:cNvGraphicFramePr>
          <p:nvPr>
            <p:extLst>
              <p:ext uri="{D42A27DB-BD31-4B8C-83A1-F6EECF244321}">
                <p14:modId xmlns:p14="http://schemas.microsoft.com/office/powerpoint/2010/main" val="2394805994"/>
              </p:ext>
            </p:extLst>
          </p:nvPr>
        </p:nvGraphicFramePr>
        <p:xfrm>
          <a:off x="209109" y="388153"/>
          <a:ext cx="5691360" cy="5736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A523F82E-2A78-4897-B395-E4BEEBD1ACF7}"/>
              </a:ext>
            </a:extLst>
          </p:cNvPr>
          <p:cNvGraphicFramePr>
            <a:graphicFrameLocks/>
          </p:cNvGraphicFramePr>
          <p:nvPr>
            <p:extLst>
              <p:ext uri="{D42A27DB-BD31-4B8C-83A1-F6EECF244321}">
                <p14:modId xmlns:p14="http://schemas.microsoft.com/office/powerpoint/2010/main" val="2850512224"/>
              </p:ext>
            </p:extLst>
          </p:nvPr>
        </p:nvGraphicFramePr>
        <p:xfrm>
          <a:off x="6291531" y="388153"/>
          <a:ext cx="5691360" cy="5846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0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
        <p:nvSpPr>
          <p:cNvPr id="4" name="TextBox 3">
            <a:extLst>
              <a:ext uri="{FF2B5EF4-FFF2-40B4-BE49-F238E27FC236}">
                <a16:creationId xmlns:a16="http://schemas.microsoft.com/office/drawing/2014/main" id="{DCC58F8B-9097-C85F-AE8A-BCFC6B9BE69D}"/>
              </a:ext>
            </a:extLst>
          </p:cNvPr>
          <p:cNvSpPr txBox="1"/>
          <p:nvPr/>
        </p:nvSpPr>
        <p:spPr>
          <a:xfrm>
            <a:off x="914400" y="489098"/>
            <a:ext cx="10494334" cy="954107"/>
          </a:xfrm>
          <a:prstGeom prst="rect">
            <a:avLst/>
          </a:prstGeom>
          <a:noFill/>
        </p:spPr>
        <p:txBody>
          <a:bodyPr wrap="square" rtlCol="0">
            <a:spAutoFit/>
          </a:bodyPr>
          <a:lstStyle/>
          <a:p>
            <a:r>
              <a:rPr lang="nb-NO" sz="2800" dirty="0"/>
              <a:t>Under pandemien fikk vi flere yngre aksjonærer på Oslo Børs. </a:t>
            </a:r>
          </a:p>
          <a:p>
            <a:r>
              <a:rPr lang="nb-NO" sz="1400" dirty="0"/>
              <a:t>Nedenfor ser du fordelingen av aksjonærene på Oslo Børs, personene fordelt på alder. Til venstre har vi fordelingen per desember 2019, før pandemien. Til høyre er fordelingen nå (des. 2023):</a:t>
            </a:r>
            <a:endParaRPr lang="nb-NO" sz="2800" dirty="0"/>
          </a:p>
        </p:txBody>
      </p:sp>
      <p:pic>
        <p:nvPicPr>
          <p:cNvPr id="6" name="Picture 5">
            <a:extLst>
              <a:ext uri="{FF2B5EF4-FFF2-40B4-BE49-F238E27FC236}">
                <a16:creationId xmlns:a16="http://schemas.microsoft.com/office/drawing/2014/main" id="{0B1F8F0E-E2E8-751B-2618-92DEB8F021D4}"/>
              </a:ext>
            </a:extLst>
          </p:cNvPr>
          <p:cNvPicPr>
            <a:picLocks noChangeAspect="1"/>
          </p:cNvPicPr>
          <p:nvPr/>
        </p:nvPicPr>
        <p:blipFill rotWithShape="1">
          <a:blip r:embed="rId2"/>
          <a:srcRect l="20003" t="8559" r="23918"/>
          <a:stretch/>
        </p:blipFill>
        <p:spPr>
          <a:xfrm>
            <a:off x="7161982" y="2445488"/>
            <a:ext cx="3613927" cy="3898736"/>
          </a:xfrm>
          <a:prstGeom prst="rect">
            <a:avLst/>
          </a:prstGeom>
        </p:spPr>
      </p:pic>
      <p:pic>
        <p:nvPicPr>
          <p:cNvPr id="7" name="Picture 6">
            <a:extLst>
              <a:ext uri="{FF2B5EF4-FFF2-40B4-BE49-F238E27FC236}">
                <a16:creationId xmlns:a16="http://schemas.microsoft.com/office/drawing/2014/main" id="{345F4C7E-6C31-ACC3-983A-ECC049D00A9A}"/>
              </a:ext>
            </a:extLst>
          </p:cNvPr>
          <p:cNvPicPr>
            <a:picLocks noChangeAspect="1"/>
          </p:cNvPicPr>
          <p:nvPr/>
        </p:nvPicPr>
        <p:blipFill rotWithShape="1">
          <a:blip r:embed="rId3"/>
          <a:srcRect l="23380" t="-896" b="7520"/>
          <a:stretch/>
        </p:blipFill>
        <p:spPr>
          <a:xfrm>
            <a:off x="1612606" y="2422780"/>
            <a:ext cx="4937673" cy="3758346"/>
          </a:xfrm>
          <a:prstGeom prst="rect">
            <a:avLst/>
          </a:prstGeom>
        </p:spPr>
      </p:pic>
      <p:sp>
        <p:nvSpPr>
          <p:cNvPr id="8" name="Rectangle 7">
            <a:extLst>
              <a:ext uri="{FF2B5EF4-FFF2-40B4-BE49-F238E27FC236}">
                <a16:creationId xmlns:a16="http://schemas.microsoft.com/office/drawing/2014/main" id="{67706B73-2485-E988-EECF-0B624A72A7FD}"/>
              </a:ext>
            </a:extLst>
          </p:cNvPr>
          <p:cNvSpPr/>
          <p:nvPr/>
        </p:nvSpPr>
        <p:spPr>
          <a:xfrm>
            <a:off x="1606108" y="1903491"/>
            <a:ext cx="3296092" cy="51928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Desember 2019</a:t>
            </a:r>
          </a:p>
        </p:txBody>
      </p:sp>
      <p:sp>
        <p:nvSpPr>
          <p:cNvPr id="9" name="Rectangle 8">
            <a:extLst>
              <a:ext uri="{FF2B5EF4-FFF2-40B4-BE49-F238E27FC236}">
                <a16:creationId xmlns:a16="http://schemas.microsoft.com/office/drawing/2014/main" id="{C71875D5-E3C6-EDFC-03E7-85F194CA7E2D}"/>
              </a:ext>
            </a:extLst>
          </p:cNvPr>
          <p:cNvSpPr/>
          <p:nvPr/>
        </p:nvSpPr>
        <p:spPr>
          <a:xfrm>
            <a:off x="7289802" y="1903491"/>
            <a:ext cx="3296092" cy="51928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Desember 2023</a:t>
            </a:r>
          </a:p>
        </p:txBody>
      </p:sp>
    </p:spTree>
    <p:extLst>
      <p:ext uri="{BB962C8B-B14F-4D97-AF65-F5344CB8AC3E}">
        <p14:creationId xmlns:p14="http://schemas.microsoft.com/office/powerpoint/2010/main" val="148360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4" name="Diagram 3">
            <a:extLst>
              <a:ext uri="{FF2B5EF4-FFF2-40B4-BE49-F238E27FC236}">
                <a16:creationId xmlns:a16="http://schemas.microsoft.com/office/drawing/2014/main" id="{BD466380-0364-4417-8FD8-8227A201E9AB}"/>
              </a:ext>
            </a:extLst>
          </p:cNvPr>
          <p:cNvGraphicFramePr>
            <a:graphicFrameLocks/>
          </p:cNvGraphicFramePr>
          <p:nvPr>
            <p:extLst>
              <p:ext uri="{D42A27DB-BD31-4B8C-83A1-F6EECF244321}">
                <p14:modId xmlns:p14="http://schemas.microsoft.com/office/powerpoint/2010/main" val="1808710279"/>
              </p:ext>
            </p:extLst>
          </p:nvPr>
        </p:nvGraphicFramePr>
        <p:xfrm>
          <a:off x="900546" y="741982"/>
          <a:ext cx="10063018" cy="5261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80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FDB75-C6E6-6302-47C4-D524D3597BE5}"/>
              </a:ext>
            </a:extLst>
          </p:cNvPr>
          <p:cNvSpPr>
            <a:spLocks noGrp="1"/>
          </p:cNvSpPr>
          <p:nvPr>
            <p:ph type="title"/>
          </p:nvPr>
        </p:nvSpPr>
        <p:spPr>
          <a:xfrm>
            <a:off x="609600" y="274639"/>
            <a:ext cx="10972800" cy="672755"/>
          </a:xfrm>
        </p:spPr>
        <p:txBody>
          <a:bodyPr>
            <a:normAutofit/>
          </a:bodyPr>
          <a:lstStyle/>
          <a:p>
            <a:r>
              <a:rPr lang="nb-NO" sz="3200" dirty="0"/>
              <a:t>Sektorfordeling av verdiene på Oslo Børs</a:t>
            </a:r>
            <a:endParaRPr lang="nb-NO" sz="5400" dirty="0"/>
          </a:p>
        </p:txBody>
      </p:sp>
      <p:pic>
        <p:nvPicPr>
          <p:cNvPr id="9" name="Bilde 8">
            <a:extLst>
              <a:ext uri="{FF2B5EF4-FFF2-40B4-BE49-F238E27FC236}">
                <a16:creationId xmlns:a16="http://schemas.microsoft.com/office/drawing/2014/main" id="{5A8BBB08-847F-5701-6AB7-D25F9E669F2C}"/>
              </a:ext>
            </a:extLst>
          </p:cNvPr>
          <p:cNvPicPr>
            <a:picLocks noChangeAspect="1"/>
          </p:cNvPicPr>
          <p:nvPr/>
        </p:nvPicPr>
        <p:blipFill rotWithShape="1">
          <a:blip r:embed="rId2"/>
          <a:srcRect r="1680"/>
          <a:stretch/>
        </p:blipFill>
        <p:spPr>
          <a:xfrm>
            <a:off x="872370" y="1372487"/>
            <a:ext cx="10243306" cy="4303476"/>
          </a:xfrm>
          <a:prstGeom prst="rect">
            <a:avLst/>
          </a:prstGeom>
        </p:spPr>
      </p:pic>
      <p:sp>
        <p:nvSpPr>
          <p:cNvPr id="10" name="TekstSylinder 14">
            <a:extLst>
              <a:ext uri="{FF2B5EF4-FFF2-40B4-BE49-F238E27FC236}">
                <a16:creationId xmlns:a16="http://schemas.microsoft.com/office/drawing/2014/main" id="{774006DC-30FF-6A4F-03AA-AFA75FC2DFB2}"/>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spTree>
    <p:extLst>
      <p:ext uri="{BB962C8B-B14F-4D97-AF65-F5344CB8AC3E}">
        <p14:creationId xmlns:p14="http://schemas.microsoft.com/office/powerpoint/2010/main" val="188911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B45A4B4A-9631-9D4B-7362-573B3C918A1B}"/>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
        <p:nvSpPr>
          <p:cNvPr id="4" name="Title 3">
            <a:extLst>
              <a:ext uri="{FF2B5EF4-FFF2-40B4-BE49-F238E27FC236}">
                <a16:creationId xmlns:a16="http://schemas.microsoft.com/office/drawing/2014/main" id="{0EF0C645-644D-D0EF-B43B-91F44985041E}"/>
              </a:ext>
            </a:extLst>
          </p:cNvPr>
          <p:cNvSpPr>
            <a:spLocks noGrp="1"/>
          </p:cNvSpPr>
          <p:nvPr>
            <p:ph type="title"/>
          </p:nvPr>
        </p:nvSpPr>
        <p:spPr/>
        <p:txBody>
          <a:bodyPr>
            <a:normAutofit/>
          </a:bodyPr>
          <a:lstStyle/>
          <a:p>
            <a:r>
              <a:rPr lang="nb-NO" dirty="0"/>
              <a:t>Diversifisering</a:t>
            </a:r>
            <a:br>
              <a:rPr lang="nb-NO" dirty="0"/>
            </a:br>
            <a:r>
              <a:rPr lang="nb-NO" sz="2200" dirty="0"/>
              <a:t>Hvor mange ulike aksjer eier nordmenn i de ulike aldersgruppene?</a:t>
            </a:r>
            <a:endParaRPr lang="nb-NO" dirty="0"/>
          </a:p>
        </p:txBody>
      </p:sp>
      <p:sp>
        <p:nvSpPr>
          <p:cNvPr id="5" name="TextBox 4">
            <a:extLst>
              <a:ext uri="{FF2B5EF4-FFF2-40B4-BE49-F238E27FC236}">
                <a16:creationId xmlns:a16="http://schemas.microsoft.com/office/drawing/2014/main" id="{4A9D8D25-F324-5DA4-96EF-ED170FE84505}"/>
              </a:ext>
            </a:extLst>
          </p:cNvPr>
          <p:cNvSpPr txBox="1"/>
          <p:nvPr/>
        </p:nvSpPr>
        <p:spPr>
          <a:xfrm>
            <a:off x="609600" y="1573619"/>
            <a:ext cx="5940056" cy="369332"/>
          </a:xfrm>
          <a:prstGeom prst="rect">
            <a:avLst/>
          </a:prstGeom>
          <a:noFill/>
        </p:spPr>
        <p:txBody>
          <a:bodyPr wrap="square" rtlCol="0">
            <a:spAutoFit/>
          </a:bodyPr>
          <a:lstStyle/>
          <a:p>
            <a:r>
              <a:rPr lang="nb-NO" dirty="0"/>
              <a:t>Antall personer som eier ulikt antall aksjer:</a:t>
            </a:r>
          </a:p>
        </p:txBody>
      </p:sp>
      <p:sp>
        <p:nvSpPr>
          <p:cNvPr id="6" name="TextBox 5">
            <a:extLst>
              <a:ext uri="{FF2B5EF4-FFF2-40B4-BE49-F238E27FC236}">
                <a16:creationId xmlns:a16="http://schemas.microsoft.com/office/drawing/2014/main" id="{90411939-5882-C8B7-A18D-89F1961FE6C4}"/>
              </a:ext>
            </a:extLst>
          </p:cNvPr>
          <p:cNvSpPr txBox="1"/>
          <p:nvPr/>
        </p:nvSpPr>
        <p:spPr>
          <a:xfrm>
            <a:off x="684196" y="3961174"/>
            <a:ext cx="6555681" cy="369332"/>
          </a:xfrm>
          <a:prstGeom prst="rect">
            <a:avLst/>
          </a:prstGeom>
          <a:noFill/>
        </p:spPr>
        <p:txBody>
          <a:bodyPr wrap="square" rtlCol="0">
            <a:spAutoFit/>
          </a:bodyPr>
          <a:lstStyle/>
          <a:p>
            <a:r>
              <a:rPr lang="nb-NO" dirty="0"/>
              <a:t>Basert på totale investeringer av privatpersoner:</a:t>
            </a:r>
          </a:p>
        </p:txBody>
      </p:sp>
      <p:sp>
        <p:nvSpPr>
          <p:cNvPr id="8" name="TextBox 7">
            <a:extLst>
              <a:ext uri="{FF2B5EF4-FFF2-40B4-BE49-F238E27FC236}">
                <a16:creationId xmlns:a16="http://schemas.microsoft.com/office/drawing/2014/main" id="{89345BAF-B25C-6B8B-0E9B-6828E0C52F95}"/>
              </a:ext>
            </a:extLst>
          </p:cNvPr>
          <p:cNvSpPr txBox="1"/>
          <p:nvPr/>
        </p:nvSpPr>
        <p:spPr>
          <a:xfrm>
            <a:off x="9060527" y="2114514"/>
            <a:ext cx="2865173" cy="3693319"/>
          </a:xfrm>
          <a:prstGeom prst="rect">
            <a:avLst/>
          </a:prstGeom>
          <a:noFill/>
        </p:spPr>
        <p:txBody>
          <a:bodyPr wrap="square" rtlCol="0">
            <a:spAutoFit/>
          </a:bodyPr>
          <a:lstStyle/>
          <a:p>
            <a:r>
              <a:rPr lang="nb-NO" dirty="0"/>
              <a:t>Desto eldre, desto bedre på å spre risikoen tilfredsstillende (6 eller flere aksjer).</a:t>
            </a:r>
          </a:p>
          <a:p>
            <a:endParaRPr lang="nb-NO" dirty="0"/>
          </a:p>
          <a:p>
            <a:endParaRPr lang="nb-NO" dirty="0"/>
          </a:p>
          <a:p>
            <a:endParaRPr lang="nb-NO" dirty="0"/>
          </a:p>
          <a:p>
            <a:endParaRPr lang="nb-NO" dirty="0"/>
          </a:p>
          <a:p>
            <a:endParaRPr lang="nb-NO" dirty="0"/>
          </a:p>
          <a:p>
            <a:endParaRPr lang="nb-NO" dirty="0"/>
          </a:p>
          <a:p>
            <a:r>
              <a:rPr lang="nb-NO" dirty="0"/>
              <a:t>De som har mest sparemidler er også de som spre risikoen best.</a:t>
            </a:r>
          </a:p>
        </p:txBody>
      </p:sp>
      <p:graphicFrame>
        <p:nvGraphicFramePr>
          <p:cNvPr id="10" name="Chart 1">
            <a:extLst>
              <a:ext uri="{FF2B5EF4-FFF2-40B4-BE49-F238E27FC236}">
                <a16:creationId xmlns:a16="http://schemas.microsoft.com/office/drawing/2014/main" id="{2023589F-3A0A-487B-B7BE-93CDD67E7926}"/>
              </a:ext>
            </a:extLst>
          </p:cNvPr>
          <p:cNvGraphicFramePr>
            <a:graphicFrameLocks/>
          </p:cNvGraphicFramePr>
          <p:nvPr>
            <p:extLst>
              <p:ext uri="{D42A27DB-BD31-4B8C-83A1-F6EECF244321}">
                <p14:modId xmlns:p14="http://schemas.microsoft.com/office/powerpoint/2010/main" val="1131717793"/>
              </p:ext>
            </p:extLst>
          </p:nvPr>
        </p:nvGraphicFramePr>
        <p:xfrm>
          <a:off x="1062001" y="1828523"/>
          <a:ext cx="7859635" cy="2069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2">
            <a:extLst>
              <a:ext uri="{FF2B5EF4-FFF2-40B4-BE49-F238E27FC236}">
                <a16:creationId xmlns:a16="http://schemas.microsoft.com/office/drawing/2014/main" id="{FC582478-0EE5-4BC2-AEFE-9ADD18AE3036}"/>
              </a:ext>
            </a:extLst>
          </p:cNvPr>
          <p:cNvGraphicFramePr>
            <a:graphicFrameLocks/>
          </p:cNvGraphicFramePr>
          <p:nvPr>
            <p:extLst>
              <p:ext uri="{D42A27DB-BD31-4B8C-83A1-F6EECF244321}">
                <p14:modId xmlns:p14="http://schemas.microsoft.com/office/powerpoint/2010/main" val="1757233946"/>
              </p:ext>
            </p:extLst>
          </p:nvPr>
        </p:nvGraphicFramePr>
        <p:xfrm>
          <a:off x="1062001" y="4174526"/>
          <a:ext cx="7998526" cy="2069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513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43289-C367-4CF6-C40C-F0EBB3AFD552}"/>
              </a:ext>
            </a:extLst>
          </p:cNvPr>
          <p:cNvSpPr>
            <a:spLocks noGrp="1"/>
          </p:cNvSpPr>
          <p:nvPr>
            <p:ph type="title"/>
          </p:nvPr>
        </p:nvSpPr>
        <p:spPr/>
        <p:txBody>
          <a:bodyPr>
            <a:normAutofit fontScale="90000"/>
          </a:bodyPr>
          <a:lstStyle/>
          <a:p>
            <a:r>
              <a:rPr lang="nb-NO" dirty="0"/>
              <a:t>Noen av de mest populære aksjene</a:t>
            </a:r>
            <a:br>
              <a:rPr lang="nb-NO" dirty="0"/>
            </a:br>
            <a:r>
              <a:rPr lang="nb-NO" sz="2000" dirty="0"/>
              <a:t>Viser antall aksjonærer, der oransje felt viser de nye småsparerne i år. </a:t>
            </a:r>
            <a:br>
              <a:rPr lang="nb-NO" sz="2000" dirty="0"/>
            </a:br>
            <a:r>
              <a:rPr lang="nb-NO" sz="2000" dirty="0"/>
              <a:t>590.000 nordmenn eier aksjer og egenkapitalbevis på sine ASK- og VPS-kontoer.</a:t>
            </a:r>
          </a:p>
        </p:txBody>
      </p:sp>
      <p:pic>
        <p:nvPicPr>
          <p:cNvPr id="11" name="Bilde 10">
            <a:extLst>
              <a:ext uri="{FF2B5EF4-FFF2-40B4-BE49-F238E27FC236}">
                <a16:creationId xmlns:a16="http://schemas.microsoft.com/office/drawing/2014/main" id="{369833C5-A89A-4212-3476-4DFD5E805AE3}"/>
              </a:ext>
            </a:extLst>
          </p:cNvPr>
          <p:cNvPicPr>
            <a:picLocks noChangeAspect="1"/>
          </p:cNvPicPr>
          <p:nvPr/>
        </p:nvPicPr>
        <p:blipFill>
          <a:blip r:embed="rId2"/>
          <a:stretch>
            <a:fillRect/>
          </a:stretch>
        </p:blipFill>
        <p:spPr>
          <a:xfrm>
            <a:off x="1798642" y="1972955"/>
            <a:ext cx="8412158" cy="3938465"/>
          </a:xfrm>
          <a:prstGeom prst="rect">
            <a:avLst/>
          </a:prstGeom>
        </p:spPr>
      </p:pic>
      <p:sp>
        <p:nvSpPr>
          <p:cNvPr id="13" name="TekstSylinder 14">
            <a:extLst>
              <a:ext uri="{FF2B5EF4-FFF2-40B4-BE49-F238E27FC236}">
                <a16:creationId xmlns:a16="http://schemas.microsoft.com/office/drawing/2014/main" id="{E4BAE701-74FE-60D0-0EE0-799B459376A6}"/>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spTree>
    <p:extLst>
      <p:ext uri="{BB962C8B-B14F-4D97-AF65-F5344CB8AC3E}">
        <p14:creationId xmlns:p14="http://schemas.microsoft.com/office/powerpoint/2010/main" val="146341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765F-FC71-6C06-4FBE-431DA2C25C2C}"/>
              </a:ext>
            </a:extLst>
          </p:cNvPr>
          <p:cNvSpPr>
            <a:spLocks noGrp="1"/>
          </p:cNvSpPr>
          <p:nvPr>
            <p:ph type="title"/>
          </p:nvPr>
        </p:nvSpPr>
        <p:spPr>
          <a:xfrm>
            <a:off x="295835" y="274639"/>
            <a:ext cx="11537577" cy="1143000"/>
          </a:xfrm>
        </p:spPr>
        <p:txBody>
          <a:bodyPr>
            <a:noAutofit/>
          </a:bodyPr>
          <a:lstStyle/>
          <a:p>
            <a:r>
              <a:rPr lang="nb-NO" sz="3600" dirty="0"/>
              <a:t>Småsparere lar seg påvirke av bjellesauer og kursfall</a:t>
            </a:r>
            <a:br>
              <a:rPr lang="nb-NO" sz="3600" dirty="0"/>
            </a:br>
            <a:r>
              <a:rPr lang="nb-NO" sz="2000" dirty="0"/>
              <a:t>Aksjene Viser her aksjene med flest nye aksjonærer i 1. kvartal 2024. </a:t>
            </a:r>
            <a:br>
              <a:rPr lang="nb-NO" sz="2000" dirty="0"/>
            </a:br>
            <a:r>
              <a:rPr lang="nb-NO" sz="2000" dirty="0"/>
              <a:t>Aksjer med røde søyler falt i verdi i 1.kvartal</a:t>
            </a:r>
            <a:endParaRPr lang="nb-NO" sz="3600" dirty="0"/>
          </a:p>
        </p:txBody>
      </p:sp>
      <p:sp>
        <p:nvSpPr>
          <p:cNvPr id="4" name="TekstSylinder 14">
            <a:extLst>
              <a:ext uri="{FF2B5EF4-FFF2-40B4-BE49-F238E27FC236}">
                <a16:creationId xmlns:a16="http://schemas.microsoft.com/office/drawing/2014/main" id="{46ABAE5F-1B11-23DE-E63E-4A7E1B06F87C}"/>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pic>
        <p:nvPicPr>
          <p:cNvPr id="17" name="Bilde 16">
            <a:extLst>
              <a:ext uri="{FF2B5EF4-FFF2-40B4-BE49-F238E27FC236}">
                <a16:creationId xmlns:a16="http://schemas.microsoft.com/office/drawing/2014/main" id="{76BB4433-5890-CD45-1409-CE35EE5D128C}"/>
              </a:ext>
            </a:extLst>
          </p:cNvPr>
          <p:cNvPicPr>
            <a:picLocks noChangeAspect="1"/>
          </p:cNvPicPr>
          <p:nvPr/>
        </p:nvPicPr>
        <p:blipFill>
          <a:blip r:embed="rId2"/>
          <a:stretch>
            <a:fillRect/>
          </a:stretch>
        </p:blipFill>
        <p:spPr>
          <a:xfrm>
            <a:off x="1767244" y="1675020"/>
            <a:ext cx="8594758" cy="4416328"/>
          </a:xfrm>
          <a:prstGeom prst="rect">
            <a:avLst/>
          </a:prstGeom>
        </p:spPr>
      </p:pic>
    </p:spTree>
    <p:extLst>
      <p:ext uri="{BB962C8B-B14F-4D97-AF65-F5344CB8AC3E}">
        <p14:creationId xmlns:p14="http://schemas.microsoft.com/office/powerpoint/2010/main" val="244955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FDB75-C6E6-6302-47C4-D524D3597BE5}"/>
              </a:ext>
            </a:extLst>
          </p:cNvPr>
          <p:cNvSpPr>
            <a:spLocks noGrp="1"/>
          </p:cNvSpPr>
          <p:nvPr>
            <p:ph type="title"/>
          </p:nvPr>
        </p:nvSpPr>
        <p:spPr>
          <a:xfrm>
            <a:off x="609600" y="274639"/>
            <a:ext cx="10972800" cy="672755"/>
          </a:xfrm>
        </p:spPr>
        <p:txBody>
          <a:bodyPr>
            <a:normAutofit/>
          </a:bodyPr>
          <a:lstStyle/>
          <a:p>
            <a:r>
              <a:rPr lang="nb-NO" sz="3200" dirty="0"/>
              <a:t>Sektorfordeling av verdiene på Oslo Børs</a:t>
            </a:r>
            <a:endParaRPr lang="nb-NO" sz="5400" dirty="0"/>
          </a:p>
        </p:txBody>
      </p:sp>
      <p:pic>
        <p:nvPicPr>
          <p:cNvPr id="9" name="Bilde 8">
            <a:extLst>
              <a:ext uri="{FF2B5EF4-FFF2-40B4-BE49-F238E27FC236}">
                <a16:creationId xmlns:a16="http://schemas.microsoft.com/office/drawing/2014/main" id="{5A8BBB08-847F-5701-6AB7-D25F9E669F2C}"/>
              </a:ext>
            </a:extLst>
          </p:cNvPr>
          <p:cNvPicPr>
            <a:picLocks noChangeAspect="1"/>
          </p:cNvPicPr>
          <p:nvPr/>
        </p:nvPicPr>
        <p:blipFill rotWithShape="1">
          <a:blip r:embed="rId2"/>
          <a:srcRect r="1680"/>
          <a:stretch/>
        </p:blipFill>
        <p:spPr>
          <a:xfrm>
            <a:off x="872370" y="1372487"/>
            <a:ext cx="10243306" cy="4303476"/>
          </a:xfrm>
          <a:prstGeom prst="rect">
            <a:avLst/>
          </a:prstGeom>
        </p:spPr>
      </p:pic>
      <p:sp>
        <p:nvSpPr>
          <p:cNvPr id="10" name="TekstSylinder 14">
            <a:extLst>
              <a:ext uri="{FF2B5EF4-FFF2-40B4-BE49-F238E27FC236}">
                <a16:creationId xmlns:a16="http://schemas.microsoft.com/office/drawing/2014/main" id="{774006DC-30FF-6A4F-03AA-AFA75FC2DFB2}"/>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spTree>
    <p:extLst>
      <p:ext uri="{BB962C8B-B14F-4D97-AF65-F5344CB8AC3E}">
        <p14:creationId xmlns:p14="http://schemas.microsoft.com/office/powerpoint/2010/main" val="185050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kstSylinder 14">
            <a:extLst>
              <a:ext uri="{FF2B5EF4-FFF2-40B4-BE49-F238E27FC236}">
                <a16:creationId xmlns:a16="http://schemas.microsoft.com/office/drawing/2014/main" id="{B271ACEB-3C18-A035-86D9-6CA99072C298}"/>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pic>
        <p:nvPicPr>
          <p:cNvPr id="33" name="Bilde 32">
            <a:extLst>
              <a:ext uri="{FF2B5EF4-FFF2-40B4-BE49-F238E27FC236}">
                <a16:creationId xmlns:a16="http://schemas.microsoft.com/office/drawing/2014/main" id="{1B149638-4524-6A3C-64F1-8A850E2672B5}"/>
              </a:ext>
            </a:extLst>
          </p:cNvPr>
          <p:cNvPicPr>
            <a:picLocks noChangeAspect="1"/>
          </p:cNvPicPr>
          <p:nvPr/>
        </p:nvPicPr>
        <p:blipFill>
          <a:blip r:embed="rId2"/>
          <a:stretch>
            <a:fillRect/>
          </a:stretch>
        </p:blipFill>
        <p:spPr>
          <a:xfrm>
            <a:off x="3025617" y="443198"/>
            <a:ext cx="6559865" cy="2651990"/>
          </a:xfrm>
          <a:prstGeom prst="rect">
            <a:avLst/>
          </a:prstGeom>
        </p:spPr>
      </p:pic>
      <p:sp>
        <p:nvSpPr>
          <p:cNvPr id="5" name="TekstSylinder 4">
            <a:extLst>
              <a:ext uri="{FF2B5EF4-FFF2-40B4-BE49-F238E27FC236}">
                <a16:creationId xmlns:a16="http://schemas.microsoft.com/office/drawing/2014/main" id="{305B2C5F-C2C6-6114-1F1F-418188F05E27}"/>
              </a:ext>
            </a:extLst>
          </p:cNvPr>
          <p:cNvSpPr txBox="1"/>
          <p:nvPr/>
        </p:nvSpPr>
        <p:spPr>
          <a:xfrm>
            <a:off x="6200774" y="554257"/>
            <a:ext cx="2403835" cy="86177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Aksjene privatpersoner har investert mest i </a:t>
            </a:r>
            <a:br>
              <a:rPr kumimoji="0" lang="nb-NO" sz="1800" b="0" i="0" u="none" strike="noStrike" kern="1200" cap="none" spc="0" normalizeH="0" baseline="0" noProof="0" dirty="0">
                <a:ln>
                  <a:noFill/>
                </a:ln>
                <a:solidFill>
                  <a:prstClr val="black"/>
                </a:solidFill>
                <a:effectLst/>
                <a:uLnTx/>
                <a:uFillTx/>
                <a:latin typeface="Calibri"/>
                <a:ea typeface="+mn-ea"/>
                <a:cs typeface="+mn-cs"/>
              </a:rPr>
            </a:br>
            <a:r>
              <a:rPr kumimoji="0" lang="nb-NO" sz="1200" b="0" i="0" u="none" strike="noStrike" kern="1200" cap="none" spc="0" normalizeH="0" baseline="0" noProof="0" dirty="0">
                <a:ln>
                  <a:noFill/>
                </a:ln>
                <a:solidFill>
                  <a:prstClr val="black"/>
                </a:solidFill>
                <a:effectLst/>
                <a:uLnTx/>
                <a:uFillTx/>
                <a:latin typeface="Calibri"/>
                <a:ea typeface="+mn-ea"/>
                <a:cs typeface="+mn-cs"/>
              </a:rPr>
              <a:t>(i millioner kroner)</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Bilde 33">
            <a:extLst>
              <a:ext uri="{FF2B5EF4-FFF2-40B4-BE49-F238E27FC236}">
                <a16:creationId xmlns:a16="http://schemas.microsoft.com/office/drawing/2014/main" id="{74C8C229-4C17-5CD9-4196-9D769B659BC8}"/>
              </a:ext>
            </a:extLst>
          </p:cNvPr>
          <p:cNvPicPr>
            <a:picLocks noChangeAspect="1"/>
          </p:cNvPicPr>
          <p:nvPr/>
        </p:nvPicPr>
        <p:blipFill>
          <a:blip r:embed="rId3"/>
          <a:stretch>
            <a:fillRect/>
          </a:stretch>
        </p:blipFill>
        <p:spPr>
          <a:xfrm>
            <a:off x="2990373" y="3301609"/>
            <a:ext cx="6687892" cy="2914141"/>
          </a:xfrm>
          <a:prstGeom prst="rect">
            <a:avLst/>
          </a:prstGeom>
        </p:spPr>
      </p:pic>
      <p:sp>
        <p:nvSpPr>
          <p:cNvPr id="6" name="TekstSylinder 5">
            <a:extLst>
              <a:ext uri="{FF2B5EF4-FFF2-40B4-BE49-F238E27FC236}">
                <a16:creationId xmlns:a16="http://schemas.microsoft.com/office/drawing/2014/main" id="{9F549064-2964-28CA-86DF-D469D0C99B74}"/>
              </a:ext>
            </a:extLst>
          </p:cNvPr>
          <p:cNvSpPr txBox="1"/>
          <p:nvPr/>
        </p:nvSpPr>
        <p:spPr>
          <a:xfrm>
            <a:off x="6200774" y="3787709"/>
            <a:ext cx="253581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De 10 største</a:t>
            </a:r>
            <a:br>
              <a:rPr kumimoji="0" lang="nb-NO" sz="1800" b="0" i="0" u="none" strike="noStrike" kern="1200" cap="none" spc="0" normalizeH="0" baseline="0" noProof="0" dirty="0">
                <a:ln>
                  <a:noFill/>
                </a:ln>
                <a:solidFill>
                  <a:prstClr val="black"/>
                </a:solidFill>
                <a:effectLst/>
                <a:uLnTx/>
                <a:uFillTx/>
                <a:latin typeface="Calibri"/>
                <a:ea typeface="+mn-ea"/>
                <a:cs typeface="+mn-cs"/>
              </a:rPr>
            </a:br>
            <a:r>
              <a:rPr kumimoji="0" lang="nb-NO" sz="1800" b="0" i="0" u="none" strike="noStrike" kern="1200" cap="none" spc="0" normalizeH="0" baseline="0" noProof="0" dirty="0">
                <a:ln>
                  <a:noFill/>
                </a:ln>
                <a:solidFill>
                  <a:prstClr val="black"/>
                </a:solidFill>
                <a:effectLst/>
                <a:uLnTx/>
                <a:uFillTx/>
                <a:latin typeface="Calibri"/>
                <a:ea typeface="+mn-ea"/>
                <a:cs typeface="+mn-cs"/>
              </a:rPr>
              <a:t>selskapene på Oslo Børs</a:t>
            </a:r>
          </a:p>
        </p:txBody>
      </p:sp>
      <p:sp>
        <p:nvSpPr>
          <p:cNvPr id="35" name="Stjerne: 5 tagger 34">
            <a:extLst>
              <a:ext uri="{FF2B5EF4-FFF2-40B4-BE49-F238E27FC236}">
                <a16:creationId xmlns:a16="http://schemas.microsoft.com/office/drawing/2014/main" id="{DCABDDAE-29D4-433F-C8D6-917769EEF0EA}"/>
              </a:ext>
            </a:extLst>
          </p:cNvPr>
          <p:cNvSpPr/>
          <p:nvPr/>
        </p:nvSpPr>
        <p:spPr>
          <a:xfrm>
            <a:off x="5000625" y="1504951"/>
            <a:ext cx="438150" cy="381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Stjerne: 5 tagger 35">
            <a:extLst>
              <a:ext uri="{FF2B5EF4-FFF2-40B4-BE49-F238E27FC236}">
                <a16:creationId xmlns:a16="http://schemas.microsoft.com/office/drawing/2014/main" id="{55A239C3-2695-3D9A-1563-8DBC6A2C161C}"/>
              </a:ext>
            </a:extLst>
          </p:cNvPr>
          <p:cNvSpPr/>
          <p:nvPr/>
        </p:nvSpPr>
        <p:spPr>
          <a:xfrm>
            <a:off x="7905750" y="1835499"/>
            <a:ext cx="438150" cy="381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37" name="Stjerne: 5 tagger 36">
            <a:extLst>
              <a:ext uri="{FF2B5EF4-FFF2-40B4-BE49-F238E27FC236}">
                <a16:creationId xmlns:a16="http://schemas.microsoft.com/office/drawing/2014/main" id="{6A0A12E8-B5FB-6854-B913-45FDF265D68C}"/>
              </a:ext>
            </a:extLst>
          </p:cNvPr>
          <p:cNvSpPr/>
          <p:nvPr/>
        </p:nvSpPr>
        <p:spPr>
          <a:xfrm>
            <a:off x="8517509" y="1835499"/>
            <a:ext cx="438150" cy="381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7074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9B8D-649A-10BE-75F5-8D9E7CA3E5F9}"/>
              </a:ext>
            </a:extLst>
          </p:cNvPr>
          <p:cNvSpPr>
            <a:spLocks noGrp="1"/>
          </p:cNvSpPr>
          <p:nvPr>
            <p:ph type="title"/>
          </p:nvPr>
        </p:nvSpPr>
        <p:spPr/>
        <p:txBody>
          <a:bodyPr/>
          <a:lstStyle/>
          <a:p>
            <a:r>
              <a:rPr lang="nb-NO" dirty="0"/>
              <a:t>Aksjene med flest aksjonærer</a:t>
            </a:r>
          </a:p>
        </p:txBody>
      </p:sp>
      <p:sp>
        <p:nvSpPr>
          <p:cNvPr id="5" name="TekstSylinder 14">
            <a:extLst>
              <a:ext uri="{FF2B5EF4-FFF2-40B4-BE49-F238E27FC236}">
                <a16:creationId xmlns:a16="http://schemas.microsoft.com/office/drawing/2014/main" id="{0A3B44FF-90C4-36E7-D283-4A335616B205}"/>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Tree>
    <p:extLst>
      <p:ext uri="{BB962C8B-B14F-4D97-AF65-F5344CB8AC3E}">
        <p14:creationId xmlns:p14="http://schemas.microsoft.com/office/powerpoint/2010/main" val="355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765F-FC71-6C06-4FBE-431DA2C25C2C}"/>
              </a:ext>
            </a:extLst>
          </p:cNvPr>
          <p:cNvSpPr>
            <a:spLocks noGrp="1"/>
          </p:cNvSpPr>
          <p:nvPr>
            <p:ph type="title"/>
          </p:nvPr>
        </p:nvSpPr>
        <p:spPr/>
        <p:txBody>
          <a:bodyPr>
            <a:noAutofit/>
          </a:bodyPr>
          <a:lstStyle/>
          <a:p>
            <a:r>
              <a:rPr lang="nb-NO" sz="3600" dirty="0"/>
              <a:t>Aksjene med flest nye aksjonærer i 4. kvartal 2023</a:t>
            </a:r>
            <a:br>
              <a:rPr lang="nb-NO" sz="3600" dirty="0"/>
            </a:br>
            <a:r>
              <a:rPr lang="nb-NO" sz="2400" dirty="0"/>
              <a:t>Viser her kun antall nye aksjonærer.</a:t>
            </a:r>
            <a:endParaRPr lang="nb-NO" sz="3600" dirty="0"/>
          </a:p>
        </p:txBody>
      </p:sp>
      <p:pic>
        <p:nvPicPr>
          <p:cNvPr id="3" name="Picture 2">
            <a:extLst>
              <a:ext uri="{FF2B5EF4-FFF2-40B4-BE49-F238E27FC236}">
                <a16:creationId xmlns:a16="http://schemas.microsoft.com/office/drawing/2014/main" id="{41401D3D-CD94-BC5E-080C-641DA809685E}"/>
              </a:ext>
            </a:extLst>
          </p:cNvPr>
          <p:cNvPicPr>
            <a:picLocks noChangeAspect="1"/>
          </p:cNvPicPr>
          <p:nvPr/>
        </p:nvPicPr>
        <p:blipFill rotWithShape="1">
          <a:blip r:embed="rId2">
            <a:extLst>
              <a:ext uri="{28A0092B-C50C-407E-A947-70E740481C1C}">
                <a14:useLocalDpi xmlns:a14="http://schemas.microsoft.com/office/drawing/2010/main" val="0"/>
              </a:ext>
            </a:extLst>
          </a:blip>
          <a:srcRect t="12872" b="7202"/>
          <a:stretch/>
        </p:blipFill>
        <p:spPr bwMode="auto">
          <a:xfrm>
            <a:off x="861068" y="1546361"/>
            <a:ext cx="10808738" cy="4248574"/>
          </a:xfrm>
          <a:prstGeom prst="rect">
            <a:avLst/>
          </a:prstGeom>
          <a:noFill/>
          <a:ln>
            <a:noFill/>
          </a:ln>
          <a:extLst>
            <a:ext uri="{53640926-AAD7-44D8-BBD7-CCE9431645EC}">
              <a14:shadowObscured xmlns:a14="http://schemas.microsoft.com/office/drawing/2010/main"/>
            </a:ext>
          </a:extLst>
        </p:spPr>
      </p:pic>
      <p:sp>
        <p:nvSpPr>
          <p:cNvPr id="4" name="TekstSylinder 14">
            <a:extLst>
              <a:ext uri="{FF2B5EF4-FFF2-40B4-BE49-F238E27FC236}">
                <a16:creationId xmlns:a16="http://schemas.microsoft.com/office/drawing/2014/main" id="{46ABAE5F-1B11-23DE-E63E-4A7E1B06F87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Tree>
    <p:extLst>
      <p:ext uri="{BB962C8B-B14F-4D97-AF65-F5344CB8AC3E}">
        <p14:creationId xmlns:p14="http://schemas.microsoft.com/office/powerpoint/2010/main" val="308562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327D-4178-49A3-0457-0AF279C2D77C}"/>
              </a:ext>
            </a:extLst>
          </p:cNvPr>
          <p:cNvSpPr>
            <a:spLocks noGrp="1"/>
          </p:cNvSpPr>
          <p:nvPr>
            <p:ph type="title"/>
          </p:nvPr>
        </p:nvSpPr>
        <p:spPr/>
        <p:txBody>
          <a:bodyPr>
            <a:normAutofit fontScale="90000"/>
          </a:bodyPr>
          <a:lstStyle/>
          <a:p>
            <a:r>
              <a:rPr lang="nb-NO" dirty="0"/>
              <a:t>Aksjene med flest nye aksjonærer i 2023. </a:t>
            </a:r>
            <a:br>
              <a:rPr lang="nb-NO" dirty="0"/>
            </a:br>
            <a:r>
              <a:rPr lang="nb-NO" sz="2700" dirty="0"/>
              <a:t>Viser her kun antall nye aksjonærer</a:t>
            </a:r>
          </a:p>
        </p:txBody>
      </p:sp>
      <p:sp>
        <p:nvSpPr>
          <p:cNvPr id="3" name="TekstSylinder 14">
            <a:extLst>
              <a:ext uri="{FF2B5EF4-FFF2-40B4-BE49-F238E27FC236}">
                <a16:creationId xmlns:a16="http://schemas.microsoft.com/office/drawing/2014/main" id="{3464DE61-B8C1-50C7-9DBF-70A7F7E36DB0}"/>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graphicFrame>
        <p:nvGraphicFramePr>
          <p:cNvPr id="4" name="Chart 3">
            <a:extLst>
              <a:ext uri="{FF2B5EF4-FFF2-40B4-BE49-F238E27FC236}">
                <a16:creationId xmlns:a16="http://schemas.microsoft.com/office/drawing/2014/main" id="{8798A930-582A-62D0-C7B7-F7B14A308D1E}"/>
              </a:ext>
            </a:extLst>
          </p:cNvPr>
          <p:cNvGraphicFramePr/>
          <p:nvPr>
            <p:extLst>
              <p:ext uri="{D42A27DB-BD31-4B8C-83A1-F6EECF244321}">
                <p14:modId xmlns:p14="http://schemas.microsoft.com/office/powerpoint/2010/main" val="1464442145"/>
              </p:ext>
            </p:extLst>
          </p:nvPr>
        </p:nvGraphicFramePr>
        <p:xfrm>
          <a:off x="977900" y="1417639"/>
          <a:ext cx="10185400" cy="4931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65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4">
            <a:extLst>
              <a:ext uri="{FF2B5EF4-FFF2-40B4-BE49-F238E27FC236}">
                <a16:creationId xmlns:a16="http://schemas.microsoft.com/office/drawing/2014/main" id="{ACA59B82-9316-780A-F225-4B6AF6D1DD8C}"/>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
        <p:nvSpPr>
          <p:cNvPr id="3" name="Tekstboks 2">
            <a:extLst>
              <a:ext uri="{FF2B5EF4-FFF2-40B4-BE49-F238E27FC236}">
                <a16:creationId xmlns:a16="http://schemas.microsoft.com/office/drawing/2014/main" id="{B62A0CD6-AC8C-DE89-AD25-598EE1A06FF1}"/>
              </a:ext>
            </a:extLst>
          </p:cNvPr>
          <p:cNvSpPr txBox="1">
            <a:spLocks noChangeArrowheads="1"/>
          </p:cNvSpPr>
          <p:nvPr/>
        </p:nvSpPr>
        <p:spPr bwMode="auto">
          <a:xfrm>
            <a:off x="565150" y="797510"/>
            <a:ext cx="11061699" cy="5262979"/>
          </a:xfrm>
          <a:prstGeom prst="rect">
            <a:avLst/>
          </a:prstGeom>
          <a:noFill/>
          <a:ln w="9525">
            <a:solidFill>
              <a:sysClr val="window" lastClr="FFFFFF">
                <a:lumMod val="85000"/>
              </a:sysClr>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Om statistikken</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Hvert kvartal utarbeider AksjeNorge statistikk over private aksjonærer på bakgrunn av tall fra Euronext Securities Oslo, tidligere kalt Verdipapirsentralen (VPS). Denne rapporten omhandler utelukkende privatpersoner som eier noterte aksjer og egenkapitalbevis i eget navn og ikke gjennom investeringsselskaper eller holdingselskaper. Statistikken inkluderer verdipapirer notert på de 3 markedsplassene på Oslo Børs, inklusive Euronext Growth. Endringer er nettotall. Det betyr at vi ikke vet eksakt hvor mange som har kjøpt eller solgt aksjer. Data per 30. mars 2024.</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All gjengivelse i media, blogger, sosiale medier, artikler m.m. skal kilde-henvise til Euronext Securities Oslo (leverandør av grunndata) og AksjeNorge (ansvarlig for sammenstilling og analyse av data og grafisk fremstilling). Andre tilleggsdata ligger åpent på nett og er hentet ut fra Oslo Børs, Verdipapirfondenes forening (VFF), Statistisk sentralbyrå (SSB) og Skatteetaten.</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Forbehold</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Feil i data og beregninger kan forekomme. Ser du noe som virker feil, vennligst ta kontakt.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Rapporten må ikke sees på som råd for hva man bør investere i eller ikke. Rapporten er en sammenstilling av hva folk har valgt å investere i over tid.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 </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Museo Sans Rounded 300" panose="02000000000000000000" pitchFamily="50" charset="0"/>
                <a:ea typeface="MS Mincho" panose="02020609040205080304" pitchFamily="49" charset="-128"/>
                <a:cs typeface="Times New Roman" panose="02020603050405020304" pitchFamily="18" charset="0"/>
              </a:rPr>
              <a:t>Historisk avkastning er ingen garanti for fremtidig avkastning. Investeringer i verdipapirmarkedet medfører risiko for tap av deler eller hele investeringer. Alle som investerer bør sette seg godt inn i ulike risikofaktorer og søke informasjon før investeringene gjøres. Banker, meglerhus og fondsmeglere har gode systemer for å gi råd tilpasset privatpersoners individuelle risikotoleranse.</a:t>
            </a:r>
            <a:endPar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80311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43289-C367-4CF6-C40C-F0EBB3AFD552}"/>
              </a:ext>
            </a:extLst>
          </p:cNvPr>
          <p:cNvSpPr>
            <a:spLocks noGrp="1"/>
          </p:cNvSpPr>
          <p:nvPr>
            <p:ph type="title"/>
          </p:nvPr>
        </p:nvSpPr>
        <p:spPr/>
        <p:txBody>
          <a:bodyPr>
            <a:normAutofit fontScale="90000"/>
          </a:bodyPr>
          <a:lstStyle/>
          <a:p>
            <a:r>
              <a:rPr lang="nb-NO" dirty="0"/>
              <a:t>Noen av de mest populære aksjene</a:t>
            </a:r>
            <a:br>
              <a:rPr lang="nb-NO" dirty="0"/>
            </a:br>
            <a:r>
              <a:rPr lang="nb-NO" sz="2000" dirty="0"/>
              <a:t>Viser antall aksjonærer, der oransje felt viser de nye småsparerne i år. </a:t>
            </a:r>
            <a:br>
              <a:rPr lang="nb-NO" sz="2000" dirty="0"/>
            </a:br>
            <a:r>
              <a:rPr lang="nb-NO" sz="2000" dirty="0"/>
              <a:t>590.000 nordmenn eier aksjer og egenkapitalbevis på sine ASK- og VPS-kontoer.</a:t>
            </a:r>
          </a:p>
        </p:txBody>
      </p:sp>
      <p:pic>
        <p:nvPicPr>
          <p:cNvPr id="11" name="Bilde 10">
            <a:extLst>
              <a:ext uri="{FF2B5EF4-FFF2-40B4-BE49-F238E27FC236}">
                <a16:creationId xmlns:a16="http://schemas.microsoft.com/office/drawing/2014/main" id="{369833C5-A89A-4212-3476-4DFD5E805AE3}"/>
              </a:ext>
            </a:extLst>
          </p:cNvPr>
          <p:cNvPicPr>
            <a:picLocks noChangeAspect="1"/>
          </p:cNvPicPr>
          <p:nvPr/>
        </p:nvPicPr>
        <p:blipFill>
          <a:blip r:embed="rId2"/>
          <a:stretch>
            <a:fillRect/>
          </a:stretch>
        </p:blipFill>
        <p:spPr>
          <a:xfrm>
            <a:off x="1798642" y="1972955"/>
            <a:ext cx="8412158" cy="3938465"/>
          </a:xfrm>
          <a:prstGeom prst="rect">
            <a:avLst/>
          </a:prstGeom>
        </p:spPr>
      </p:pic>
      <p:sp>
        <p:nvSpPr>
          <p:cNvPr id="13" name="TekstSylinder 14">
            <a:extLst>
              <a:ext uri="{FF2B5EF4-FFF2-40B4-BE49-F238E27FC236}">
                <a16:creationId xmlns:a16="http://schemas.microsoft.com/office/drawing/2014/main" id="{E4BAE701-74FE-60D0-0EE0-799B459376A6}"/>
              </a:ext>
            </a:extLst>
          </p:cNvPr>
          <p:cNvSpPr txBox="1"/>
          <p:nvPr/>
        </p:nvSpPr>
        <p:spPr>
          <a:xfrm>
            <a:off x="472439" y="6348730"/>
            <a:ext cx="63569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(VPS), Oslo Børs og Stiftelsen AksjeNorge, 30. mars 2024</a:t>
            </a:r>
          </a:p>
        </p:txBody>
      </p:sp>
    </p:spTree>
    <p:extLst>
      <p:ext uri="{BB962C8B-B14F-4D97-AF65-F5344CB8AC3E}">
        <p14:creationId xmlns:p14="http://schemas.microsoft.com/office/powerpoint/2010/main" val="5887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2F81-B6A9-4B85-0C1E-7882FFD86F28}"/>
              </a:ext>
            </a:extLst>
          </p:cNvPr>
          <p:cNvSpPr>
            <a:spLocks noGrp="1"/>
          </p:cNvSpPr>
          <p:nvPr>
            <p:ph type="title"/>
          </p:nvPr>
        </p:nvSpPr>
        <p:spPr/>
        <p:txBody>
          <a:bodyPr>
            <a:normAutofit fontScale="90000"/>
          </a:bodyPr>
          <a:lstStyle/>
          <a:p>
            <a:r>
              <a:rPr lang="nb-NO" dirty="0"/>
              <a:t>2024: God start på 2024</a:t>
            </a:r>
            <a:br>
              <a:rPr lang="nb-NO" dirty="0"/>
            </a:br>
            <a:r>
              <a:rPr lang="nb-NO" sz="2000" dirty="0"/>
              <a:t>De globale aksjeindeksene viser et bilde på et god start på året for norske småsparere, </a:t>
            </a:r>
            <a:br>
              <a:rPr lang="nb-NO" sz="2000" dirty="0"/>
            </a:br>
            <a:r>
              <a:rPr lang="nb-NO" sz="2000" dirty="0"/>
              <a:t>spesielt de som investerer i globale aksje- og indeksfond. Avkastning i lokal valuta.</a:t>
            </a:r>
          </a:p>
        </p:txBody>
      </p:sp>
      <p:sp>
        <p:nvSpPr>
          <p:cNvPr id="6" name="TekstSylinder 14">
            <a:extLst>
              <a:ext uri="{FF2B5EF4-FFF2-40B4-BE49-F238E27FC236}">
                <a16:creationId xmlns:a16="http://schemas.microsoft.com/office/drawing/2014/main" id="{B94168F3-B555-8467-5C5D-7E8B54064F4D}"/>
              </a:ext>
            </a:extLst>
          </p:cNvPr>
          <p:cNvSpPr txBox="1"/>
          <p:nvPr/>
        </p:nvSpPr>
        <p:spPr>
          <a:xfrm>
            <a:off x="472440" y="6348730"/>
            <a:ext cx="7939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Yahoo Finance, Nasdaq Nordic     Sluttkurser per 29.mars 2024  Grafikk: Stiftelsen AksjeNorge</a:t>
            </a:r>
          </a:p>
        </p:txBody>
      </p:sp>
      <p:pic>
        <p:nvPicPr>
          <p:cNvPr id="27" name="Bilde 26">
            <a:extLst>
              <a:ext uri="{FF2B5EF4-FFF2-40B4-BE49-F238E27FC236}">
                <a16:creationId xmlns:a16="http://schemas.microsoft.com/office/drawing/2014/main" id="{E7C9DD1A-72F1-7228-1A44-7CC7511D30DD}"/>
              </a:ext>
            </a:extLst>
          </p:cNvPr>
          <p:cNvPicPr>
            <a:picLocks noChangeAspect="1"/>
          </p:cNvPicPr>
          <p:nvPr/>
        </p:nvPicPr>
        <p:blipFill>
          <a:blip r:embed="rId2"/>
          <a:stretch>
            <a:fillRect/>
          </a:stretch>
        </p:blipFill>
        <p:spPr>
          <a:xfrm>
            <a:off x="1258404" y="1417639"/>
            <a:ext cx="9675191" cy="4737003"/>
          </a:xfrm>
          <a:prstGeom prst="rect">
            <a:avLst/>
          </a:prstGeom>
        </p:spPr>
      </p:pic>
    </p:spTree>
    <p:extLst>
      <p:ext uri="{BB962C8B-B14F-4D97-AF65-F5344CB8AC3E}">
        <p14:creationId xmlns:p14="http://schemas.microsoft.com/office/powerpoint/2010/main" val="246125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5A583-9962-11D4-96F2-63107187B972}"/>
              </a:ext>
            </a:extLst>
          </p:cNvPr>
          <p:cNvSpPr>
            <a:spLocks noGrp="1"/>
          </p:cNvSpPr>
          <p:nvPr>
            <p:ph type="title"/>
          </p:nvPr>
        </p:nvSpPr>
        <p:spPr/>
        <p:txBody>
          <a:bodyPr>
            <a:normAutofit fontScale="90000"/>
          </a:bodyPr>
          <a:lstStyle/>
          <a:p>
            <a:r>
              <a:rPr lang="nb-NO" dirty="0"/>
              <a:t>Amerikanske Big Tech og Oljefondet</a:t>
            </a:r>
            <a:br>
              <a:rPr lang="nb-NO" dirty="0"/>
            </a:br>
            <a:r>
              <a:rPr lang="nb-NO" sz="2200" dirty="0"/>
              <a:t>Viser her selskapenes og oljefondets verdier i USD. I søylen ser du årets verdiendring i %.</a:t>
            </a:r>
          </a:p>
        </p:txBody>
      </p:sp>
      <p:sp>
        <p:nvSpPr>
          <p:cNvPr id="5" name="TekstSylinder 14">
            <a:extLst>
              <a:ext uri="{FF2B5EF4-FFF2-40B4-BE49-F238E27FC236}">
                <a16:creationId xmlns:a16="http://schemas.microsoft.com/office/drawing/2014/main" id="{C186A779-9F9B-C6EF-CDBE-67D16FE5C754}"/>
              </a:ext>
            </a:extLst>
          </p:cNvPr>
          <p:cNvSpPr txBox="1"/>
          <p:nvPr/>
        </p:nvSpPr>
        <p:spPr>
          <a:xfrm>
            <a:off x="472440" y="6348730"/>
            <a:ext cx="7939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NBIM, Yahoo Finance, Nasdaq Nordic     Sluttkurser per 29.mars 2024  Grafikk: Stiftelsen AksjeNorge</a:t>
            </a:r>
          </a:p>
        </p:txBody>
      </p:sp>
      <p:pic>
        <p:nvPicPr>
          <p:cNvPr id="17" name="Bilde 16">
            <a:extLst>
              <a:ext uri="{FF2B5EF4-FFF2-40B4-BE49-F238E27FC236}">
                <a16:creationId xmlns:a16="http://schemas.microsoft.com/office/drawing/2014/main" id="{51AE2E6A-A078-4B45-4DBB-54A40ED237F3}"/>
              </a:ext>
            </a:extLst>
          </p:cNvPr>
          <p:cNvPicPr>
            <a:picLocks noChangeAspect="1"/>
          </p:cNvPicPr>
          <p:nvPr/>
        </p:nvPicPr>
        <p:blipFill>
          <a:blip r:embed="rId2"/>
          <a:stretch>
            <a:fillRect/>
          </a:stretch>
        </p:blipFill>
        <p:spPr>
          <a:xfrm>
            <a:off x="1066370" y="1570039"/>
            <a:ext cx="9906859" cy="4291956"/>
          </a:xfrm>
          <a:prstGeom prst="rect">
            <a:avLst/>
          </a:prstGeom>
        </p:spPr>
      </p:pic>
    </p:spTree>
    <p:extLst>
      <p:ext uri="{BB962C8B-B14F-4D97-AF65-F5344CB8AC3E}">
        <p14:creationId xmlns:p14="http://schemas.microsoft.com/office/powerpoint/2010/main" val="339713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4C63A4-2C54-65FA-60EC-636B3ABF25F3}"/>
              </a:ext>
            </a:extLst>
          </p:cNvPr>
          <p:cNvSpPr>
            <a:spLocks noGrp="1"/>
          </p:cNvSpPr>
          <p:nvPr>
            <p:ph type="title"/>
          </p:nvPr>
        </p:nvSpPr>
        <p:spPr/>
        <p:txBody>
          <a:bodyPr>
            <a:normAutofit/>
          </a:bodyPr>
          <a:lstStyle/>
          <a:p>
            <a:r>
              <a:rPr lang="nb-NO" sz="4000" dirty="0"/>
              <a:t>OSEBX månedlig utvikling siste par årene</a:t>
            </a:r>
            <a:br>
              <a:rPr lang="nb-NO" sz="4000" dirty="0"/>
            </a:br>
            <a:r>
              <a:rPr lang="nb-NO" sz="2400" dirty="0"/>
              <a:t>Takket være mars-måned er Oslo Børs opp med +1,65% hittil i 2024</a:t>
            </a:r>
          </a:p>
        </p:txBody>
      </p:sp>
      <p:pic>
        <p:nvPicPr>
          <p:cNvPr id="11" name="Bilde 10">
            <a:extLst>
              <a:ext uri="{FF2B5EF4-FFF2-40B4-BE49-F238E27FC236}">
                <a16:creationId xmlns:a16="http://schemas.microsoft.com/office/drawing/2014/main" id="{512D57C1-5F8C-CB8B-F444-8D77786DDD71}"/>
              </a:ext>
            </a:extLst>
          </p:cNvPr>
          <p:cNvPicPr>
            <a:picLocks noChangeAspect="1"/>
          </p:cNvPicPr>
          <p:nvPr/>
        </p:nvPicPr>
        <p:blipFill>
          <a:blip r:embed="rId2"/>
          <a:stretch>
            <a:fillRect/>
          </a:stretch>
        </p:blipFill>
        <p:spPr>
          <a:xfrm>
            <a:off x="1562068" y="1931276"/>
            <a:ext cx="9067863" cy="4047574"/>
          </a:xfrm>
          <a:prstGeom prst="rect">
            <a:avLst/>
          </a:prstGeom>
        </p:spPr>
      </p:pic>
      <p:sp>
        <p:nvSpPr>
          <p:cNvPr id="12" name="TekstSylinder 14">
            <a:extLst>
              <a:ext uri="{FF2B5EF4-FFF2-40B4-BE49-F238E27FC236}">
                <a16:creationId xmlns:a16="http://schemas.microsoft.com/office/drawing/2014/main" id="{5C9C3851-4F12-527F-251F-C0FA4F5C757E}"/>
              </a:ext>
            </a:extLst>
          </p:cNvPr>
          <p:cNvSpPr txBox="1"/>
          <p:nvPr/>
        </p:nvSpPr>
        <p:spPr>
          <a:xfrm>
            <a:off x="472440" y="6348730"/>
            <a:ext cx="7939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Sluttkurser per 29.mars 2024  Grafikk: Stiftelsen AksjeNorge</a:t>
            </a:r>
          </a:p>
        </p:txBody>
      </p:sp>
    </p:spTree>
    <p:extLst>
      <p:ext uri="{BB962C8B-B14F-4D97-AF65-F5344CB8AC3E}">
        <p14:creationId xmlns:p14="http://schemas.microsoft.com/office/powerpoint/2010/main" val="55502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4C63A4-2C54-65FA-60EC-636B3ABF25F3}"/>
              </a:ext>
            </a:extLst>
          </p:cNvPr>
          <p:cNvSpPr>
            <a:spLocks noGrp="1"/>
          </p:cNvSpPr>
          <p:nvPr>
            <p:ph type="title"/>
          </p:nvPr>
        </p:nvSpPr>
        <p:spPr/>
        <p:txBody>
          <a:bodyPr>
            <a:normAutofit/>
          </a:bodyPr>
          <a:lstStyle/>
          <a:p>
            <a:r>
              <a:rPr lang="nb-NO" sz="4000" dirty="0"/>
              <a:t>OSEBX kvartalsvis utvikling siste par årene</a:t>
            </a:r>
          </a:p>
        </p:txBody>
      </p:sp>
      <p:pic>
        <p:nvPicPr>
          <p:cNvPr id="4" name="Bilde 3">
            <a:extLst>
              <a:ext uri="{FF2B5EF4-FFF2-40B4-BE49-F238E27FC236}">
                <a16:creationId xmlns:a16="http://schemas.microsoft.com/office/drawing/2014/main" id="{3473D619-66C3-1BA3-83E9-EA73C05F2E73}"/>
              </a:ext>
            </a:extLst>
          </p:cNvPr>
          <p:cNvPicPr>
            <a:picLocks noChangeAspect="1"/>
          </p:cNvPicPr>
          <p:nvPr/>
        </p:nvPicPr>
        <p:blipFill>
          <a:blip r:embed="rId2"/>
          <a:stretch>
            <a:fillRect/>
          </a:stretch>
        </p:blipFill>
        <p:spPr>
          <a:xfrm>
            <a:off x="1524118" y="1924050"/>
            <a:ext cx="9654132" cy="3886518"/>
          </a:xfrm>
          <a:prstGeom prst="rect">
            <a:avLst/>
          </a:prstGeom>
        </p:spPr>
      </p:pic>
      <p:sp>
        <p:nvSpPr>
          <p:cNvPr id="5" name="TekstSylinder 14">
            <a:extLst>
              <a:ext uri="{FF2B5EF4-FFF2-40B4-BE49-F238E27FC236}">
                <a16:creationId xmlns:a16="http://schemas.microsoft.com/office/drawing/2014/main" id="{EF662BCA-7BF9-AE12-8CF0-4962EC3A2D5B}"/>
              </a:ext>
            </a:extLst>
          </p:cNvPr>
          <p:cNvSpPr txBox="1"/>
          <p:nvPr/>
        </p:nvSpPr>
        <p:spPr>
          <a:xfrm>
            <a:off x="472440" y="6348730"/>
            <a:ext cx="7939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Sluttkurser per 29.mars 2024  Grafikk: Stiftelsen AksjeNorge</a:t>
            </a:r>
          </a:p>
        </p:txBody>
      </p:sp>
    </p:spTree>
    <p:extLst>
      <p:ext uri="{BB962C8B-B14F-4D97-AF65-F5344CB8AC3E}">
        <p14:creationId xmlns:p14="http://schemas.microsoft.com/office/powerpoint/2010/main" val="691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4C63A4-2C54-65FA-60EC-636B3ABF25F3}"/>
              </a:ext>
            </a:extLst>
          </p:cNvPr>
          <p:cNvSpPr>
            <a:spLocks noGrp="1"/>
          </p:cNvSpPr>
          <p:nvPr>
            <p:ph type="title"/>
          </p:nvPr>
        </p:nvSpPr>
        <p:spPr/>
        <p:txBody>
          <a:bodyPr>
            <a:normAutofit fontScale="90000"/>
          </a:bodyPr>
          <a:lstStyle/>
          <a:p>
            <a:r>
              <a:rPr lang="nb-NO" dirty="0"/>
              <a:t>Oslo Børs hovedindeks årlig utvikling</a:t>
            </a:r>
            <a:br>
              <a:rPr lang="nb-NO" dirty="0"/>
            </a:br>
            <a:r>
              <a:rPr lang="nb-NO" sz="1600" dirty="0"/>
              <a:t>Viser hovedindeksen OSEBX årlig utvikling. Gjennomsnittlig har Oslo Børs steget med 9,9% fra og med 2010 til og med 2023.</a:t>
            </a:r>
            <a:endParaRPr lang="nb-NO" sz="2700" dirty="0"/>
          </a:p>
        </p:txBody>
      </p:sp>
      <p:pic>
        <p:nvPicPr>
          <p:cNvPr id="4" name="Bilde 3">
            <a:extLst>
              <a:ext uri="{FF2B5EF4-FFF2-40B4-BE49-F238E27FC236}">
                <a16:creationId xmlns:a16="http://schemas.microsoft.com/office/drawing/2014/main" id="{EC135A0E-9A14-5C24-CEF7-3F285C27A1E3}"/>
              </a:ext>
            </a:extLst>
          </p:cNvPr>
          <p:cNvPicPr>
            <a:picLocks noChangeAspect="1"/>
          </p:cNvPicPr>
          <p:nvPr/>
        </p:nvPicPr>
        <p:blipFill>
          <a:blip r:embed="rId2"/>
          <a:stretch>
            <a:fillRect/>
          </a:stretch>
        </p:blipFill>
        <p:spPr>
          <a:xfrm>
            <a:off x="1747634" y="1904815"/>
            <a:ext cx="9077731" cy="4267570"/>
          </a:xfrm>
          <a:prstGeom prst="rect">
            <a:avLst/>
          </a:prstGeom>
        </p:spPr>
      </p:pic>
      <p:sp>
        <p:nvSpPr>
          <p:cNvPr id="5" name="TekstSylinder 14">
            <a:extLst>
              <a:ext uri="{FF2B5EF4-FFF2-40B4-BE49-F238E27FC236}">
                <a16:creationId xmlns:a16="http://schemas.microsoft.com/office/drawing/2014/main" id="{D16092BD-C0F1-3F2A-06D4-A6C018B87D58}"/>
              </a:ext>
            </a:extLst>
          </p:cNvPr>
          <p:cNvSpPr txBox="1"/>
          <p:nvPr/>
        </p:nvSpPr>
        <p:spPr>
          <a:xfrm>
            <a:off x="472440" y="6348730"/>
            <a:ext cx="7939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Sluttkurser per 29.mars 2024  Grafikk: Stiftelsen AksjeNorge</a:t>
            </a:r>
          </a:p>
        </p:txBody>
      </p:sp>
    </p:spTree>
    <p:extLst>
      <p:ext uri="{BB962C8B-B14F-4D97-AF65-F5344CB8AC3E}">
        <p14:creationId xmlns:p14="http://schemas.microsoft.com/office/powerpoint/2010/main" val="145167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8C6B820-1814-4544-ABD6-3CC722F94DFF}"/>
              </a:ext>
            </a:extLst>
          </p:cNvPr>
          <p:cNvGraphicFramePr>
            <a:graphicFrameLocks/>
          </p:cNvGraphicFramePr>
          <p:nvPr>
            <p:extLst>
              <p:ext uri="{D42A27DB-BD31-4B8C-83A1-F6EECF244321}">
                <p14:modId xmlns:p14="http://schemas.microsoft.com/office/powerpoint/2010/main" val="3760577687"/>
              </p:ext>
            </p:extLst>
          </p:nvPr>
        </p:nvGraphicFramePr>
        <p:xfrm>
          <a:off x="472440" y="478466"/>
          <a:ext cx="11315298" cy="57721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14">
            <a:extLst>
              <a:ext uri="{FF2B5EF4-FFF2-40B4-BE49-F238E27FC236}">
                <a16:creationId xmlns:a16="http://schemas.microsoft.com/office/drawing/2014/main" id="{C2EA13DB-A444-0620-A05D-F1A76B1EB020}"/>
              </a:ext>
            </a:extLst>
          </p:cNvPr>
          <p:cNvSpPr txBox="1"/>
          <p:nvPr/>
        </p:nvSpPr>
        <p:spPr>
          <a:xfrm>
            <a:off x="472440" y="6348730"/>
            <a:ext cx="44297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Kilder: Euronext Securities og Stiftelsen AksjeNorge, 30. desember 2023</a:t>
            </a:r>
          </a:p>
        </p:txBody>
      </p:sp>
    </p:spTree>
    <p:extLst>
      <p:ext uri="{BB962C8B-B14F-4D97-AF65-F5344CB8AC3E}">
        <p14:creationId xmlns:p14="http://schemas.microsoft.com/office/powerpoint/2010/main" val="651013717"/>
      </p:ext>
    </p:extLst>
  </p:cSld>
  <p:clrMapOvr>
    <a:masterClrMapping/>
  </p:clrMapOvr>
</p:sld>
</file>

<file path=ppt/theme/theme1.xml><?xml version="1.0" encoding="utf-8"?>
<a:theme xmlns:a="http://schemas.openxmlformats.org/drawingml/2006/main" name="1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1853</TotalTime>
  <Words>1427</Words>
  <Application>Microsoft Office PowerPoint</Application>
  <PresentationFormat>Widescreen</PresentationFormat>
  <Paragraphs>103</Paragraphs>
  <Slides>28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28</vt:i4>
      </vt:variant>
    </vt:vector>
  </HeadingPairs>
  <TitlesOfParts>
    <vt:vector size="34" baseType="lpstr">
      <vt:lpstr>Arial</vt:lpstr>
      <vt:lpstr>Calibri</vt:lpstr>
      <vt:lpstr>Museo Sans Rounded 100</vt:lpstr>
      <vt:lpstr>Museo Sans Rounded 300</vt:lpstr>
      <vt:lpstr>Museo Sans Rounded 500</vt:lpstr>
      <vt:lpstr>1_Blank</vt:lpstr>
      <vt:lpstr>Grafer til rapport om 1.kvartal 2024</vt:lpstr>
      <vt:lpstr>Sektorfordeling av verdiene på Oslo Børs</vt:lpstr>
      <vt:lpstr>Noen av de mest populære aksjene Viser antall aksjonærer, der oransje felt viser de nye småsparerne i år.  590.000 nordmenn eier aksjer og egenkapitalbevis på sine ASK- og VPS-kontoer.</vt:lpstr>
      <vt:lpstr>2024: God start på 2024 De globale aksjeindeksene viser et bilde på et god start på året for norske småsparere,  spesielt de som investerer i globale aksje- og indeksfond. Avkastning i lokal valuta.</vt:lpstr>
      <vt:lpstr>Amerikanske Big Tech og Oljefondet Viser her selskapenes og oljefondets verdier i USD. I søylen ser du årets verdiendring i %.</vt:lpstr>
      <vt:lpstr>OSEBX månedlig utvikling siste par årene Takket være mars-måned er Oslo Børs opp med +1,65% hittil i 2024</vt:lpstr>
      <vt:lpstr>OSEBX kvartalsvis utvikling siste par årene</vt:lpstr>
      <vt:lpstr>Oslo Børs hovedindeks årlig utvikling Viser hovedindeksen OSEBX årlig utvikling. Gjennomsnittlig har Oslo Børs steget med 9,9% fra og med 2010 til og med 2023.</vt:lpstr>
      <vt:lpstr>PowerPoint-presentasjon</vt:lpstr>
      <vt:lpstr>PowerPoint-presentasjon</vt:lpstr>
      <vt:lpstr>PowerPoint-presentasjon</vt:lpstr>
      <vt:lpstr>PowerPoint-presentasjon</vt:lpstr>
      <vt:lpstr>PowerPoint-presentasjon</vt:lpstr>
      <vt:lpstr>Kommunene med størst aksjeformue (konsentrasjonen)</vt:lpstr>
      <vt:lpstr>Kommunene med høyest snitt</vt:lpstr>
      <vt:lpstr>Fylkene</vt:lpstr>
      <vt:lpstr>PowerPoint-presentasjon</vt:lpstr>
      <vt:lpstr>PowerPoint-presentasjon</vt:lpstr>
      <vt:lpstr>PowerPoint-presentasjon</vt:lpstr>
      <vt:lpstr>Diversifisering Hvor mange ulike aksjer eier nordmenn i de ulike aldersgruppene?</vt:lpstr>
      <vt:lpstr>Noen av de mest populære aksjene Viser antall aksjonærer, der oransje felt viser de nye småsparerne i år.  590.000 nordmenn eier aksjer og egenkapitalbevis på sine ASK- og VPS-kontoer.</vt:lpstr>
      <vt:lpstr>Småsparere lar seg påvirke av bjellesauer og kursfall Aksjene Viser her aksjene med flest nye aksjonærer i 1. kvartal 2024.  Aksjer med røde søyler falt i verdi i 1.kvartal</vt:lpstr>
      <vt:lpstr>Sektorfordeling av verdiene på Oslo Børs</vt:lpstr>
      <vt:lpstr>PowerPoint-presentasjon</vt:lpstr>
      <vt:lpstr>Aksjene med flest aksjonærer</vt:lpstr>
      <vt:lpstr>Aksjene med flest nye aksjonærer i 4. kvartal 2023 Viser her kun antall nye aksjonærer.</vt:lpstr>
      <vt:lpstr>Aksjene med flest nye aksjonærer i 2023.  Viser her kun antall nye aksjonærer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Grafer til rapport om 4.kvartal og 2023</dc:title>
  <dc:creator>Student</dc:creator>
  <cp:lastModifiedBy>Student</cp:lastModifiedBy>
  <cp:revision>3</cp:revision>
  <dcterms:created xsi:type="dcterms:W3CDTF">2024-01-05T03:56:10Z</dcterms:created>
  <dcterms:modified xsi:type="dcterms:W3CDTF">2024-04-08T09:29:38Z</dcterms:modified>
</cp:coreProperties>
</file>