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2.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3.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4.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5.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6.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7.xml" ContentType="application/vnd.openxmlformats-officedocument.themeOverr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heme/themeOverride8.xml" ContentType="application/vnd.openxmlformats-officedocument.themeOverr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9.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theme/themeOverride10.xml" ContentType="application/vnd.openxmlformats-officedocument.themeOverr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heme/themeOverride11.xml" ContentType="application/vnd.openxmlformats-officedocument.themeOverr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heme/themeOverride12.xml" ContentType="application/vnd.openxmlformats-officedocument.themeOverr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heme/themeOverride13.xml" ContentType="application/vnd.openxmlformats-officedocument.themeOverr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heme/themeOverride14.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 id="2147483700" r:id="rId6"/>
  </p:sldMasterIdLst>
  <p:notesMasterIdLst>
    <p:notesMasterId r:id="rId44"/>
  </p:notesMasterIdLst>
  <p:sldIdLst>
    <p:sldId id="2976" r:id="rId7"/>
    <p:sldId id="2977" r:id="rId8"/>
    <p:sldId id="2974" r:id="rId9"/>
    <p:sldId id="2984" r:id="rId10"/>
    <p:sldId id="2943" r:id="rId11"/>
    <p:sldId id="2979" r:id="rId12"/>
    <p:sldId id="2980" r:id="rId13"/>
    <p:sldId id="2950" r:id="rId14"/>
    <p:sldId id="2951" r:id="rId15"/>
    <p:sldId id="2954" r:id="rId16"/>
    <p:sldId id="2982" r:id="rId17"/>
    <p:sldId id="2952" r:id="rId18"/>
    <p:sldId id="2956" r:id="rId19"/>
    <p:sldId id="2957" r:id="rId20"/>
    <p:sldId id="2955" r:id="rId21"/>
    <p:sldId id="2981" r:id="rId22"/>
    <p:sldId id="2983" r:id="rId23"/>
    <p:sldId id="2953" r:id="rId24"/>
    <p:sldId id="2958" r:id="rId25"/>
    <p:sldId id="2961" r:id="rId26"/>
    <p:sldId id="2962" r:id="rId27"/>
    <p:sldId id="2960" r:id="rId28"/>
    <p:sldId id="2964" r:id="rId29"/>
    <p:sldId id="2965" r:id="rId30"/>
    <p:sldId id="2966" r:id="rId31"/>
    <p:sldId id="2969" r:id="rId32"/>
    <p:sldId id="2968" r:id="rId33"/>
    <p:sldId id="2987" r:id="rId34"/>
    <p:sldId id="1277" r:id="rId35"/>
    <p:sldId id="2970" r:id="rId36"/>
    <p:sldId id="2988" r:id="rId37"/>
    <p:sldId id="2986" r:id="rId38"/>
    <p:sldId id="2972" r:id="rId39"/>
    <p:sldId id="2971" r:id="rId40"/>
    <p:sldId id="2973" r:id="rId41"/>
    <p:sldId id="2985" r:id="rId42"/>
    <p:sldId id="2963" r:id="rId4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00206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2A384-FA89-4F23-9D63-D99501540EE4}" v="414" dt="2024-03-21T02:47:52.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Ingen stil, ingen rutenet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447" autoAdjust="0"/>
  </p:normalViewPr>
  <p:slideViewPr>
    <p:cSldViewPr snapToGrid="0">
      <p:cViewPr varScale="1">
        <p:scale>
          <a:sx n="60" d="100"/>
          <a:sy n="60" d="100"/>
        </p:scale>
        <p:origin x="8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FYLKE%20OG%20KOMMUNE%20Q4%202023.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xlsx"/></Relationships>
</file>

<file path=ppt/charts/_rels/chart19.xml.rels><?xml version="1.0" encoding="UTF-8" standalone="yes"?>
<Relationships xmlns="http://schemas.openxmlformats.org/package/2006/relationships"><Relationship Id="rId3" Type="http://schemas.openxmlformats.org/officeDocument/2006/relationships/oleObject" Target="file:///C:\Users\stude\Downloads\Q4%202023%20selskaper_individuelt.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2.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3.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oleObject" Target="../embeddings/oleObject1.bin"/></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oleObject" Target="../embeddings/oleObject2.bin"/></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oleObject" Target="../embeddings/oleObject3.bin"/></Relationships>
</file>

<file path=ppt/charts/_rels/chart25.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25.xml"/><Relationship Id="rId1" Type="http://schemas.microsoft.com/office/2011/relationships/chartStyle" Target="style25.xml"/><Relationship Id="rId4" Type="http://schemas.openxmlformats.org/officeDocument/2006/relationships/oleObject" Target="../embeddings/oleObject4.bin"/></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oleObject" Target="../embeddings/oleObject5.bin"/></Relationships>
</file>

<file path=ppt/charts/_rels/chart27.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oleObject" Target="../embeddings/oleObject6.bin"/></Relationships>
</file>

<file path=ppt/charts/_rels/chart28.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oleObject" Target="../embeddings/oleObject7.bin"/></Relationships>
</file>

<file path=ppt/charts/_rels/chart29.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oleObject" Target="../embeddings/oleObject8.bin"/></Relationships>
</file>

<file path=ppt/charts/_rels/chart3.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oleObject" Target="../embeddings/oleObject9.bin"/></Relationships>
</file>

<file path=ppt/charts/_rels/chart31.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oleObject" Target="../embeddings/oleObject10.bin"/></Relationships>
</file>

<file path=ppt/charts/_rels/chart4.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tiftelsenaksjenorgecom-my.sharepoint.com/personal/student_aksjenorge_no/Documents/Dokumenter/VPS%20Q4%202023/KS%20Q4%202023%20Arbeidsdokument%20-%20base%20fra%20q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ysClr val="windowText" lastClr="000000">
                    <a:lumMod val="65000"/>
                    <a:lumOff val="35000"/>
                  </a:sysClr>
                </a:solidFill>
                <a:latin typeface="+mn-lt"/>
                <a:ea typeface="+mn-ea"/>
                <a:cs typeface="+mn-cs"/>
              </a:defRPr>
            </a:pPr>
            <a:r>
              <a:rPr lang="en-US" sz="2000" b="0" i="0" baseline="0" dirty="0" err="1">
                <a:effectLst/>
                <a:latin typeface="Museo Sans Rounded 500" panose="02000000000000000000" pitchFamily="50" charset="0"/>
              </a:rPr>
              <a:t>Antall</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privatersoner</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som</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eier</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aksjer</a:t>
            </a:r>
            <a:r>
              <a:rPr lang="en-US" sz="2000" b="0" i="0" baseline="0" dirty="0">
                <a:effectLst/>
                <a:latin typeface="Museo Sans Rounded 500" panose="02000000000000000000" pitchFamily="50" charset="0"/>
              </a:rPr>
              <a:t> 2013 - 2023</a:t>
            </a:r>
            <a:br>
              <a:rPr lang="en-US" sz="2000" b="0" i="0" baseline="0" dirty="0">
                <a:effectLst/>
                <a:latin typeface="Museo Sans Rounded 500" panose="02000000000000000000" pitchFamily="50" charset="0"/>
              </a:rPr>
            </a:br>
            <a:r>
              <a:rPr lang="en-US" sz="1800" b="0" i="0" baseline="0" dirty="0" err="1">
                <a:effectLst/>
                <a:latin typeface="Museo Sans Rounded 300" panose="02000000000000000000" pitchFamily="50" charset="0"/>
              </a:rPr>
              <a:t>Inkluderer</a:t>
            </a:r>
            <a:r>
              <a:rPr lang="en-US" sz="1800" b="0" i="0" baseline="0" dirty="0">
                <a:effectLst/>
                <a:latin typeface="Museo Sans Rounded 300" panose="02000000000000000000" pitchFamily="50" charset="0"/>
              </a:rPr>
              <a:t> alle </a:t>
            </a:r>
            <a:r>
              <a:rPr lang="en-US" sz="1800" b="0" i="0" baseline="0" dirty="0" err="1">
                <a:effectLst/>
                <a:latin typeface="Museo Sans Rounded 300" panose="02000000000000000000" pitchFamily="50" charset="0"/>
              </a:rPr>
              <a:t>på</a:t>
            </a:r>
            <a:r>
              <a:rPr lang="en-US" sz="1800" b="0" i="0" baseline="0" dirty="0">
                <a:effectLst/>
                <a:latin typeface="Museo Sans Rounded 300" panose="02000000000000000000" pitchFamily="50" charset="0"/>
              </a:rPr>
              <a:t> ASK/VPS-</a:t>
            </a:r>
            <a:r>
              <a:rPr lang="en-US" sz="1800" b="0" i="0" baseline="0" dirty="0" err="1">
                <a:effectLst/>
                <a:latin typeface="Museo Sans Rounded 300" panose="02000000000000000000" pitchFamily="50" charset="0"/>
              </a:rPr>
              <a:t>konto</a:t>
            </a:r>
            <a:r>
              <a:rPr lang="en-US" sz="1800" b="0" i="0" baseline="0" dirty="0">
                <a:effectLst/>
                <a:latin typeface="Museo Sans Rounded 300" panose="02000000000000000000" pitchFamily="50" charset="0"/>
              </a:rPr>
              <a:t>. Kilde: Euronext Securities Oslo (</a:t>
            </a:r>
            <a:r>
              <a:rPr lang="en-US" sz="1800" b="0" i="0" baseline="0" dirty="0" err="1">
                <a:effectLst/>
                <a:latin typeface="Museo Sans Rounded 300" panose="02000000000000000000" pitchFamily="50" charset="0"/>
              </a:rPr>
              <a:t>tidligere</a:t>
            </a:r>
            <a:r>
              <a:rPr lang="en-US" sz="1800" b="0" i="0" baseline="0" dirty="0">
                <a:effectLst/>
                <a:latin typeface="Museo Sans Rounded 300" panose="02000000000000000000" pitchFamily="50" charset="0"/>
              </a:rPr>
              <a:t> </a:t>
            </a:r>
            <a:r>
              <a:rPr lang="en-US" sz="1800" b="0" i="0" baseline="0" dirty="0" err="1">
                <a:effectLst/>
                <a:latin typeface="Museo Sans Rounded 300" panose="02000000000000000000" pitchFamily="50" charset="0"/>
              </a:rPr>
              <a:t>kalt</a:t>
            </a:r>
            <a:r>
              <a:rPr lang="en-US" sz="1800" b="0" i="0" baseline="0" dirty="0">
                <a:effectLst/>
                <a:latin typeface="Museo Sans Rounded 300" panose="02000000000000000000" pitchFamily="50" charset="0"/>
              </a:rPr>
              <a:t> VPS)</a:t>
            </a:r>
            <a:endParaRPr lang="nb-NO" sz="2000" b="0" dirty="0">
              <a:effectLst/>
              <a:latin typeface="Museo Sans Rounded 300" panose="02000000000000000000" pitchFamily="50" charset="0"/>
            </a:endParaRPr>
          </a:p>
        </c:rich>
      </c:tx>
      <c:layout>
        <c:manualLayout>
          <c:xMode val="edge"/>
          <c:yMode val="edge"/>
          <c:x val="0.14482743372455509"/>
          <c:y val="2.7183517717521564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spc="0" baseline="0">
              <a:solidFill>
                <a:sysClr val="windowText" lastClr="000000">
                  <a:lumMod val="65000"/>
                  <a:lumOff val="35000"/>
                </a:sysClr>
              </a:solidFill>
              <a:latin typeface="+mn-lt"/>
              <a:ea typeface="+mn-ea"/>
              <a:cs typeface="+mn-cs"/>
            </a:defRPr>
          </a:pPr>
          <a:endParaRPr lang="nb-NO"/>
        </a:p>
      </c:txPr>
    </c:title>
    <c:autoTitleDeleted val="0"/>
    <c:plotArea>
      <c:layout>
        <c:manualLayout>
          <c:layoutTarget val="inner"/>
          <c:xMode val="edge"/>
          <c:yMode val="edge"/>
          <c:x val="9.9483561049913474E-2"/>
          <c:y val="0.18861077985641414"/>
          <c:w val="0.883766225046138"/>
          <c:h val="0.73546403085861012"/>
        </c:manualLayout>
      </c:layout>
      <c:barChart>
        <c:barDir val="col"/>
        <c:grouping val="clustered"/>
        <c:varyColors val="0"/>
        <c:ser>
          <c:idx val="0"/>
          <c:order val="0"/>
          <c:tx>
            <c:strRef>
              <c:f>'[KS Q4 2023 Arbeidsdokument - base fra q3.xlsx]Side 2-4 Rapport'!$C$1:$C$5</c:f>
              <c:strCache>
                <c:ptCount val="5"/>
                <c:pt idx="2">
                  <c:v>ANTALL PRIVATPERSONER OVER TID  (LINKET)</c:v>
                </c:pt>
                <c:pt idx="4">
                  <c:v>Total</c:v>
                </c:pt>
              </c:strCache>
            </c:strRef>
          </c:tx>
          <c:spPr>
            <a:solidFill>
              <a:srgbClr val="F57E1B"/>
            </a:solidFill>
            <a:ln>
              <a:noFill/>
            </a:ln>
            <a:effectLst/>
          </c:spPr>
          <c:invertIfNegative val="0"/>
          <c:dPt>
            <c:idx val="5"/>
            <c:invertIfNegative val="0"/>
            <c:bubble3D val="0"/>
            <c:spPr>
              <a:solidFill>
                <a:srgbClr val="F57E1B"/>
              </a:solidFill>
              <a:ln>
                <a:noFill/>
              </a:ln>
              <a:effectLst/>
            </c:spPr>
            <c:extLst>
              <c:ext xmlns:c16="http://schemas.microsoft.com/office/drawing/2014/chart" uri="{C3380CC4-5D6E-409C-BE32-E72D297353CC}">
                <c16:uniqueId val="{00000001-169F-4BD6-BC18-830C1382CFC0}"/>
              </c:ext>
            </c:extLst>
          </c:dPt>
          <c:dPt>
            <c:idx val="7"/>
            <c:invertIfNegative val="0"/>
            <c:bubble3D val="0"/>
            <c:spPr>
              <a:solidFill>
                <a:srgbClr val="F57E1B"/>
              </a:solidFill>
              <a:ln>
                <a:noFill/>
              </a:ln>
              <a:effectLst/>
            </c:spPr>
            <c:extLst>
              <c:ext xmlns:c16="http://schemas.microsoft.com/office/drawing/2014/chart" uri="{C3380CC4-5D6E-409C-BE32-E72D297353CC}">
                <c16:uniqueId val="{00000003-169F-4BD6-BC18-830C1382CFC0}"/>
              </c:ext>
            </c:extLst>
          </c:dPt>
          <c:dPt>
            <c:idx val="8"/>
            <c:invertIfNegative val="0"/>
            <c:bubble3D val="0"/>
            <c:spPr>
              <a:solidFill>
                <a:srgbClr val="F57E1B"/>
              </a:solidFill>
              <a:ln>
                <a:noFill/>
              </a:ln>
              <a:effectLst/>
            </c:spPr>
            <c:extLst>
              <c:ext xmlns:c16="http://schemas.microsoft.com/office/drawing/2014/chart" uri="{C3380CC4-5D6E-409C-BE32-E72D297353CC}">
                <c16:uniqueId val="{00000005-169F-4BD6-BC18-830C1382CFC0}"/>
              </c:ext>
            </c:extLst>
          </c:dPt>
          <c:dPt>
            <c:idx val="9"/>
            <c:invertIfNegative val="0"/>
            <c:bubble3D val="0"/>
            <c:spPr>
              <a:solidFill>
                <a:srgbClr val="F57E1B"/>
              </a:solidFill>
              <a:ln>
                <a:noFill/>
              </a:ln>
              <a:effectLst/>
            </c:spPr>
            <c:extLst>
              <c:ext xmlns:c16="http://schemas.microsoft.com/office/drawing/2014/chart" uri="{C3380CC4-5D6E-409C-BE32-E72D297353CC}">
                <c16:uniqueId val="{00000007-169F-4BD6-BC18-830C1382CFC0}"/>
              </c:ext>
            </c:extLst>
          </c:dPt>
          <c:dPt>
            <c:idx val="10"/>
            <c:invertIfNegative val="0"/>
            <c:bubble3D val="0"/>
            <c:spPr>
              <a:solidFill>
                <a:srgbClr val="006666"/>
              </a:solidFill>
              <a:ln>
                <a:noFill/>
              </a:ln>
              <a:effectLst/>
            </c:spPr>
            <c:extLst>
              <c:ext xmlns:c16="http://schemas.microsoft.com/office/drawing/2014/chart" uri="{C3380CC4-5D6E-409C-BE32-E72D297353CC}">
                <c16:uniqueId val="{00000009-169F-4BD6-BC18-830C1382CFC0}"/>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'[KS Q4 2023 Arbeidsdokument - base fra q3.xlsx]Side 2-4 Rapport'!$B$6:$B$17</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'[KS Q4 2023 Arbeidsdokument - base fra q3.xlsx]Side 2-4 Rapport'!$C$6:$C$17</c:f>
              <c:numCache>
                <c:formatCode>_-* #\ ##0_-;\-* #\ ##0_-;_-* "-"??_-;_-@_-</c:formatCode>
                <c:ptCount val="11"/>
                <c:pt idx="0">
                  <c:v>352996</c:v>
                </c:pt>
                <c:pt idx="1">
                  <c:v>346387</c:v>
                </c:pt>
                <c:pt idx="2">
                  <c:v>350906</c:v>
                </c:pt>
                <c:pt idx="3">
                  <c:v>357853</c:v>
                </c:pt>
                <c:pt idx="4">
                  <c:v>365037</c:v>
                </c:pt>
                <c:pt idx="5">
                  <c:v>363133</c:v>
                </c:pt>
                <c:pt idx="6">
                  <c:v>384954</c:v>
                </c:pt>
                <c:pt idx="7">
                  <c:v>476201</c:v>
                </c:pt>
                <c:pt idx="8">
                  <c:v>544403</c:v>
                </c:pt>
                <c:pt idx="9">
                  <c:v>571808</c:v>
                </c:pt>
                <c:pt idx="10">
                  <c:v>588500</c:v>
                </c:pt>
              </c:numCache>
            </c:numRef>
          </c:val>
          <c:extLst>
            <c:ext xmlns:c16="http://schemas.microsoft.com/office/drawing/2014/chart" uri="{C3380CC4-5D6E-409C-BE32-E72D297353CC}">
              <c16:uniqueId val="{0000000A-169F-4BD6-BC18-830C1382CFC0}"/>
            </c:ext>
          </c:extLst>
        </c:ser>
        <c:dLbls>
          <c:showLegendKey val="0"/>
          <c:showVal val="0"/>
          <c:showCatName val="0"/>
          <c:showSerName val="0"/>
          <c:showPercent val="0"/>
          <c:showBubbleSize val="0"/>
        </c:dLbls>
        <c:gapWidth val="15"/>
        <c:overlap val="-27"/>
        <c:axId val="1557615712"/>
        <c:axId val="1557616544"/>
      </c:barChart>
      <c:catAx>
        <c:axId val="1557615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616544"/>
        <c:crosses val="autoZero"/>
        <c:auto val="1"/>
        <c:lblAlgn val="ctr"/>
        <c:lblOffset val="100"/>
        <c:noMultiLvlLbl val="0"/>
      </c:catAx>
      <c:valAx>
        <c:axId val="1557616544"/>
        <c:scaling>
          <c:orientation val="minMax"/>
          <c:max val="600000"/>
          <c:min val="0"/>
        </c:scaling>
        <c:delete val="0"/>
        <c:axPos val="l"/>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615712"/>
        <c:crosses val="autoZero"/>
        <c:crossBetween val="between"/>
        <c:majorUnit val="100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b="0" dirty="0">
                <a:latin typeface="Museo Sans Rounded 500" panose="02000000000000000000" pitchFamily="50" charset="0"/>
              </a:rPr>
              <a:t>Antall fordelt på</a:t>
            </a:r>
            <a:r>
              <a:rPr lang="nb-NO" b="0" baseline="0" dirty="0">
                <a:latin typeface="Museo Sans Rounded 500" panose="02000000000000000000" pitchFamily="50" charset="0"/>
              </a:rPr>
              <a:t> alder og markedsplasser </a:t>
            </a:r>
            <a:br>
              <a:rPr lang="nb-NO" b="0" baseline="0" dirty="0">
                <a:latin typeface="Museo Sans Rounded 500" panose="02000000000000000000" pitchFamily="50" charset="0"/>
              </a:rPr>
            </a:br>
            <a:r>
              <a:rPr lang="nb-NO" b="0" baseline="0" dirty="0">
                <a:latin typeface="+mn-lt"/>
              </a:rPr>
              <a:t>Sammenlikning over ett år, fra </a:t>
            </a:r>
            <a:r>
              <a:rPr lang="nb-NO" baseline="0" dirty="0"/>
              <a:t>Q4 2022 til Q4 2023.</a:t>
            </a:r>
            <a:endParaRPr lang="nb-N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stacked"/>
        <c:varyColors val="0"/>
        <c:ser>
          <c:idx val="0"/>
          <c:order val="0"/>
          <c:tx>
            <c:strRef>
              <c:f>'[KS Q4 2023 Arbeidsdokument - base fra q3.xlsx]HOVED - markplass ÅR'!$N$46</c:f>
              <c:strCache>
                <c:ptCount val="1"/>
                <c:pt idx="0">
                  <c:v>Kun Oslo Børs</c:v>
                </c:pt>
              </c:strCache>
            </c:strRef>
          </c:tx>
          <c:spPr>
            <a:solidFill>
              <a:srgbClr val="003B5C"/>
            </a:solidFill>
            <a:ln>
              <a:noFill/>
            </a:ln>
            <a:effectLst/>
          </c:spPr>
          <c:invertIfNegative val="0"/>
          <c:cat>
            <c:multiLvlStrRef>
              <c:f>'[KS Q4 2023 Arbeidsdokument - base fra q3.xlsx]HOVED - markplass ÅR'!$O$44:$Z$45</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ÅR'!$O$46:$Z$46</c:f>
              <c:numCache>
                <c:formatCode>_-* #\ ##0_-;\-* #\ ##0_-;_-* "-"??_-;_-@_-</c:formatCode>
                <c:ptCount val="12"/>
                <c:pt idx="0">
                  <c:v>11239</c:v>
                </c:pt>
                <c:pt idx="1">
                  <c:v>11651</c:v>
                </c:pt>
                <c:pt idx="2">
                  <c:v>70575</c:v>
                </c:pt>
                <c:pt idx="3">
                  <c:v>76894</c:v>
                </c:pt>
                <c:pt idx="4">
                  <c:v>85251</c:v>
                </c:pt>
                <c:pt idx="5">
                  <c:v>97024</c:v>
                </c:pt>
                <c:pt idx="6">
                  <c:v>117702</c:v>
                </c:pt>
                <c:pt idx="7">
                  <c:v>130190</c:v>
                </c:pt>
                <c:pt idx="8">
                  <c:v>108086</c:v>
                </c:pt>
                <c:pt idx="9">
                  <c:v>117337</c:v>
                </c:pt>
                <c:pt idx="10">
                  <c:v>84934</c:v>
                </c:pt>
                <c:pt idx="11">
                  <c:v>89410</c:v>
                </c:pt>
              </c:numCache>
            </c:numRef>
          </c:val>
          <c:extLst>
            <c:ext xmlns:c16="http://schemas.microsoft.com/office/drawing/2014/chart" uri="{C3380CC4-5D6E-409C-BE32-E72D297353CC}">
              <c16:uniqueId val="{00000000-4C7E-4A3E-AF86-AAC669756F97}"/>
            </c:ext>
          </c:extLst>
        </c:ser>
        <c:ser>
          <c:idx val="1"/>
          <c:order val="1"/>
          <c:tx>
            <c:strRef>
              <c:f>'[KS Q4 2023 Arbeidsdokument - base fra q3.xlsx]HOVED - markplass ÅR'!$N$47</c:f>
              <c:strCache>
                <c:ptCount val="1"/>
                <c:pt idx="0">
                  <c:v>Begge markedsplasser</c:v>
                </c:pt>
              </c:strCache>
            </c:strRef>
          </c:tx>
          <c:spPr>
            <a:solidFill>
              <a:srgbClr val="4F868E"/>
            </a:solidFill>
            <a:ln>
              <a:noFill/>
            </a:ln>
            <a:effectLst/>
          </c:spPr>
          <c:invertIfNegative val="0"/>
          <c:cat>
            <c:multiLvlStrRef>
              <c:f>'[KS Q4 2023 Arbeidsdokument - base fra q3.xlsx]HOVED - markplass ÅR'!$O$44:$Z$45</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ÅR'!$O$47:$Z$47</c:f>
              <c:numCache>
                <c:formatCode>_-* #\ ##0_-;\-* #\ ##0_-;_-* "-"??_-;_-@_-</c:formatCode>
                <c:ptCount val="12"/>
                <c:pt idx="0">
                  <c:v>1420</c:v>
                </c:pt>
                <c:pt idx="1">
                  <c:v>774</c:v>
                </c:pt>
                <c:pt idx="2">
                  <c:v>13115</c:v>
                </c:pt>
                <c:pt idx="3">
                  <c:v>8082</c:v>
                </c:pt>
                <c:pt idx="4">
                  <c:v>18482</c:v>
                </c:pt>
                <c:pt idx="5">
                  <c:v>12924</c:v>
                </c:pt>
                <c:pt idx="6">
                  <c:v>24484</c:v>
                </c:pt>
                <c:pt idx="7">
                  <c:v>17934</c:v>
                </c:pt>
                <c:pt idx="8">
                  <c:v>15674</c:v>
                </c:pt>
                <c:pt idx="9">
                  <c:v>11710</c:v>
                </c:pt>
                <c:pt idx="10">
                  <c:v>5961</c:v>
                </c:pt>
                <c:pt idx="11">
                  <c:v>4380</c:v>
                </c:pt>
              </c:numCache>
            </c:numRef>
          </c:val>
          <c:extLst>
            <c:ext xmlns:c16="http://schemas.microsoft.com/office/drawing/2014/chart" uri="{C3380CC4-5D6E-409C-BE32-E72D297353CC}">
              <c16:uniqueId val="{00000001-4C7E-4A3E-AF86-AAC669756F97}"/>
            </c:ext>
          </c:extLst>
        </c:ser>
        <c:ser>
          <c:idx val="2"/>
          <c:order val="2"/>
          <c:tx>
            <c:strRef>
              <c:f>'[KS Q4 2023 Arbeidsdokument - base fra q3.xlsx]HOVED - markplass ÅR'!$N$48</c:f>
              <c:strCache>
                <c:ptCount val="1"/>
                <c:pt idx="0">
                  <c:v>Kun EN Growth</c:v>
                </c:pt>
              </c:strCache>
            </c:strRef>
          </c:tx>
          <c:spPr>
            <a:solidFill>
              <a:srgbClr val="D45D00"/>
            </a:solidFill>
            <a:ln>
              <a:noFill/>
            </a:ln>
            <a:effectLst/>
          </c:spPr>
          <c:invertIfNegative val="0"/>
          <c:cat>
            <c:multiLvlStrRef>
              <c:f>'[KS Q4 2023 Arbeidsdokument - base fra q3.xlsx]HOVED - markplass ÅR'!$O$44:$Z$45</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ÅR'!$O$48:$Z$48</c:f>
              <c:numCache>
                <c:formatCode>_-* #\ ##0_-;\-* #\ ##0_-;_-* "-"??_-;_-@_-</c:formatCode>
                <c:ptCount val="12"/>
                <c:pt idx="0">
                  <c:v>544</c:v>
                </c:pt>
                <c:pt idx="1">
                  <c:v>313</c:v>
                </c:pt>
                <c:pt idx="2">
                  <c:v>3303</c:v>
                </c:pt>
                <c:pt idx="3">
                  <c:v>1822</c:v>
                </c:pt>
                <c:pt idx="4">
                  <c:v>3552</c:v>
                </c:pt>
                <c:pt idx="5">
                  <c:v>2332</c:v>
                </c:pt>
                <c:pt idx="6">
                  <c:v>4119</c:v>
                </c:pt>
                <c:pt idx="7">
                  <c:v>2886</c:v>
                </c:pt>
                <c:pt idx="8">
                  <c:v>2444</c:v>
                </c:pt>
                <c:pt idx="9">
                  <c:v>1984</c:v>
                </c:pt>
                <c:pt idx="10">
                  <c:v>923</c:v>
                </c:pt>
                <c:pt idx="11">
                  <c:v>853</c:v>
                </c:pt>
              </c:numCache>
            </c:numRef>
          </c:val>
          <c:extLst>
            <c:ext xmlns:c16="http://schemas.microsoft.com/office/drawing/2014/chart" uri="{C3380CC4-5D6E-409C-BE32-E72D297353CC}">
              <c16:uniqueId val="{00000002-4C7E-4A3E-AF86-AAC669756F97}"/>
            </c:ext>
          </c:extLst>
        </c:ser>
        <c:dLbls>
          <c:showLegendKey val="0"/>
          <c:showVal val="0"/>
          <c:showCatName val="0"/>
          <c:showSerName val="0"/>
          <c:showPercent val="0"/>
          <c:showBubbleSize val="0"/>
        </c:dLbls>
        <c:gapWidth val="150"/>
        <c:overlap val="100"/>
        <c:axId val="1557581184"/>
        <c:axId val="1557582848"/>
      </c:barChart>
      <c:catAx>
        <c:axId val="155758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582848"/>
        <c:crosses val="autoZero"/>
        <c:auto val="1"/>
        <c:lblAlgn val="ctr"/>
        <c:lblOffset val="100"/>
        <c:noMultiLvlLbl val="0"/>
      </c:catAx>
      <c:valAx>
        <c:axId val="15575828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58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useo Sans Rounded 300" panose="02000000000000000000" pitchFamily="50" charset="0"/>
                <a:ea typeface="+mn-ea"/>
                <a:cs typeface="+mn-cs"/>
              </a:defRPr>
            </a:pPr>
            <a:r>
              <a:rPr lang="nb-NO" b="0" baseline="0" dirty="0">
                <a:latin typeface="Museo Sans Rounded 500" panose="02000000000000000000" pitchFamily="50" charset="0"/>
              </a:rPr>
              <a:t>Verdier (millioner) fordelt på alder og markedsplasser </a:t>
            </a:r>
            <a:br>
              <a:rPr lang="nb-NO" b="1" baseline="0" dirty="0">
                <a:latin typeface="Museo Sans Rounded 300" panose="02000000000000000000" pitchFamily="50" charset="0"/>
              </a:rPr>
            </a:br>
            <a:r>
              <a:rPr lang="nb-NO" sz="1200" baseline="0" dirty="0">
                <a:latin typeface="Museo Sans Rounded 300" panose="02000000000000000000" pitchFamily="50" charset="0"/>
              </a:rPr>
              <a:t>(4.vartal  2022 - 4. kvartal 2023)</a:t>
            </a:r>
            <a:endParaRPr lang="nb-NO" dirty="0">
              <a:latin typeface="Museo Sans Rounded 300" panose="02000000000000000000" pitchFamily="50"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useo Sans Rounded 300" panose="02000000000000000000" pitchFamily="50" charset="0"/>
              <a:ea typeface="+mn-ea"/>
              <a:cs typeface="+mn-cs"/>
            </a:defRPr>
          </a:pPr>
          <a:endParaRPr lang="nb-NO"/>
        </a:p>
      </c:txPr>
    </c:title>
    <c:autoTitleDeleted val="0"/>
    <c:plotArea>
      <c:layout/>
      <c:barChart>
        <c:barDir val="col"/>
        <c:grouping val="stacked"/>
        <c:varyColors val="0"/>
        <c:ser>
          <c:idx val="0"/>
          <c:order val="0"/>
          <c:tx>
            <c:strRef>
              <c:f>'[KS Q4 2023 Arbeidsdokument - base fra q3.xlsx]HOVED - markplass ÅR'!$N$97</c:f>
              <c:strCache>
                <c:ptCount val="1"/>
                <c:pt idx="0">
                  <c:v>Oslo Børs</c:v>
                </c:pt>
              </c:strCache>
            </c:strRef>
          </c:tx>
          <c:spPr>
            <a:solidFill>
              <a:srgbClr val="003B5C"/>
            </a:solidFill>
            <a:ln>
              <a:noFill/>
            </a:ln>
            <a:effectLst/>
          </c:spPr>
          <c:invertIfNegative val="0"/>
          <c:cat>
            <c:multiLvlStrRef>
              <c:f>'[KS Q4 2023 Arbeidsdokument - base fra q3.xlsx]HOVED - markplass ÅR'!$O$95:$Z$96</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ÅR'!$O$97:$Z$97</c:f>
              <c:numCache>
                <c:formatCode>_-* #\ ##0_-;\-* #\ ##0_-;_-* "-"??_-;_-@_-</c:formatCode>
                <c:ptCount val="12"/>
                <c:pt idx="0">
                  <c:v>396.69691376529931</c:v>
                </c:pt>
                <c:pt idx="1">
                  <c:v>380.65021423110005</c:v>
                </c:pt>
                <c:pt idx="2">
                  <c:v>2994.376304079804</c:v>
                </c:pt>
                <c:pt idx="3">
                  <c:v>3464.2418865838081</c:v>
                </c:pt>
                <c:pt idx="4">
                  <c:v>8584.8405081405072</c:v>
                </c:pt>
                <c:pt idx="5">
                  <c:v>10280.052115527938</c:v>
                </c:pt>
                <c:pt idx="6">
                  <c:v>29063.500881722121</c:v>
                </c:pt>
                <c:pt idx="7">
                  <c:v>32724.978644802897</c:v>
                </c:pt>
                <c:pt idx="8">
                  <c:v>46633.266318653863</c:v>
                </c:pt>
                <c:pt idx="9">
                  <c:v>53501.063370898526</c:v>
                </c:pt>
                <c:pt idx="10">
                  <c:v>38520.917574567946</c:v>
                </c:pt>
                <c:pt idx="11">
                  <c:v>43320.155473478153</c:v>
                </c:pt>
              </c:numCache>
            </c:numRef>
          </c:val>
          <c:extLst>
            <c:ext xmlns:c16="http://schemas.microsoft.com/office/drawing/2014/chart" uri="{C3380CC4-5D6E-409C-BE32-E72D297353CC}">
              <c16:uniqueId val="{00000000-53E6-4805-9CD5-8A7E09A6C011}"/>
            </c:ext>
          </c:extLst>
        </c:ser>
        <c:ser>
          <c:idx val="1"/>
          <c:order val="1"/>
          <c:tx>
            <c:strRef>
              <c:f>'[KS Q4 2023 Arbeidsdokument - base fra q3.xlsx]HOVED - markplass ÅR'!$N$98</c:f>
              <c:strCache>
                <c:ptCount val="1"/>
                <c:pt idx="0">
                  <c:v>Begge</c:v>
                </c:pt>
              </c:strCache>
            </c:strRef>
          </c:tx>
          <c:spPr>
            <a:solidFill>
              <a:srgbClr val="4F868E"/>
            </a:solidFill>
            <a:ln>
              <a:noFill/>
            </a:ln>
            <a:effectLst/>
          </c:spPr>
          <c:invertIfNegative val="0"/>
          <c:cat>
            <c:multiLvlStrRef>
              <c:f>'[KS Q4 2023 Arbeidsdokument - base fra q3.xlsx]HOVED - markplass ÅR'!$O$95:$Z$96</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ÅR'!$O$98:$Z$98</c:f>
              <c:numCache>
                <c:formatCode>_-* #\ ##0_-;\-* #\ ##0_-;_-* "-"??_-;_-@_-</c:formatCode>
                <c:ptCount val="12"/>
                <c:pt idx="0">
                  <c:v>45.994445567100009</c:v>
                </c:pt>
                <c:pt idx="1">
                  <c:v>41.438309297800011</c:v>
                </c:pt>
                <c:pt idx="2">
                  <c:v>882.95025550650257</c:v>
                </c:pt>
                <c:pt idx="3">
                  <c:v>716.65424566169986</c:v>
                </c:pt>
                <c:pt idx="4">
                  <c:v>3170.4142370230907</c:v>
                </c:pt>
                <c:pt idx="5">
                  <c:v>2572.6198159329942</c:v>
                </c:pt>
                <c:pt idx="6">
                  <c:v>10280.176753171692</c:v>
                </c:pt>
                <c:pt idx="7">
                  <c:v>8637.9954772721921</c:v>
                </c:pt>
                <c:pt idx="8">
                  <c:v>14306.898865334259</c:v>
                </c:pt>
                <c:pt idx="9">
                  <c:v>12603.859520078366</c:v>
                </c:pt>
                <c:pt idx="10">
                  <c:v>10673.998463263717</c:v>
                </c:pt>
                <c:pt idx="11">
                  <c:v>8961.8322525380572</c:v>
                </c:pt>
              </c:numCache>
            </c:numRef>
          </c:val>
          <c:extLst>
            <c:ext xmlns:c16="http://schemas.microsoft.com/office/drawing/2014/chart" uri="{C3380CC4-5D6E-409C-BE32-E72D297353CC}">
              <c16:uniqueId val="{00000001-53E6-4805-9CD5-8A7E09A6C011}"/>
            </c:ext>
          </c:extLst>
        </c:ser>
        <c:ser>
          <c:idx val="2"/>
          <c:order val="2"/>
          <c:tx>
            <c:strRef>
              <c:f>'[KS Q4 2023 Arbeidsdokument - base fra q3.xlsx]HOVED - markplass ÅR'!$N$99</c:f>
              <c:strCache>
                <c:ptCount val="1"/>
                <c:pt idx="0">
                  <c:v>Growth</c:v>
                </c:pt>
              </c:strCache>
            </c:strRef>
          </c:tx>
          <c:spPr>
            <a:solidFill>
              <a:srgbClr val="D45D00"/>
            </a:solidFill>
            <a:ln>
              <a:noFill/>
            </a:ln>
            <a:effectLst/>
          </c:spPr>
          <c:invertIfNegative val="0"/>
          <c:cat>
            <c:multiLvlStrRef>
              <c:f>'[KS Q4 2023 Arbeidsdokument - base fra q3.xlsx]HOVED - markplass ÅR'!$O$95:$Z$96</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ÅR'!$O$99:$Z$99</c:f>
              <c:numCache>
                <c:formatCode>_-* #\ ##0_-;\-* #\ ##0_-;_-* "-"??_-;_-@_-</c:formatCode>
                <c:ptCount val="12"/>
                <c:pt idx="0">
                  <c:v>10.597873701799999</c:v>
                </c:pt>
                <c:pt idx="1">
                  <c:v>6.9453194302000014</c:v>
                </c:pt>
                <c:pt idx="2">
                  <c:v>52.698831469299968</c:v>
                </c:pt>
                <c:pt idx="3">
                  <c:v>42.249822523899994</c:v>
                </c:pt>
                <c:pt idx="4">
                  <c:v>151.73278020809985</c:v>
                </c:pt>
                <c:pt idx="5">
                  <c:v>94.619582522700028</c:v>
                </c:pt>
                <c:pt idx="6">
                  <c:v>344.95607104829998</c:v>
                </c:pt>
                <c:pt idx="7">
                  <c:v>300.06797606700007</c:v>
                </c:pt>
                <c:pt idx="8">
                  <c:v>452.40725774569995</c:v>
                </c:pt>
                <c:pt idx="9">
                  <c:v>363.59799592670026</c:v>
                </c:pt>
                <c:pt idx="10">
                  <c:v>244.08146774349996</c:v>
                </c:pt>
                <c:pt idx="11">
                  <c:v>266.52397170850003</c:v>
                </c:pt>
              </c:numCache>
            </c:numRef>
          </c:val>
          <c:extLst>
            <c:ext xmlns:c16="http://schemas.microsoft.com/office/drawing/2014/chart" uri="{C3380CC4-5D6E-409C-BE32-E72D297353CC}">
              <c16:uniqueId val="{00000002-53E6-4805-9CD5-8A7E09A6C011}"/>
            </c:ext>
          </c:extLst>
        </c:ser>
        <c:dLbls>
          <c:showLegendKey val="0"/>
          <c:showVal val="0"/>
          <c:showCatName val="0"/>
          <c:showSerName val="0"/>
          <c:showPercent val="0"/>
          <c:showBubbleSize val="0"/>
        </c:dLbls>
        <c:gapWidth val="150"/>
        <c:overlap val="100"/>
        <c:axId val="1557344048"/>
        <c:axId val="1557344880"/>
      </c:barChart>
      <c:catAx>
        <c:axId val="155734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344880"/>
        <c:crosses val="autoZero"/>
        <c:auto val="1"/>
        <c:lblAlgn val="ctr"/>
        <c:lblOffset val="100"/>
        <c:noMultiLvlLbl val="0"/>
      </c:catAx>
      <c:valAx>
        <c:axId val="15573448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34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r>
              <a:rPr lang="en-US" sz="2000" b="0" i="0" baseline="0" dirty="0" err="1">
                <a:effectLst/>
                <a:latin typeface="Museo Sans Rounded 500" panose="02000000000000000000" pitchFamily="50" charset="0"/>
              </a:rPr>
              <a:t>Antall</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investorer</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fordelt</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på</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markedsplassene</a:t>
            </a:r>
            <a:endParaRPr lang="nb-NO" sz="2000" dirty="0">
              <a:effectLst/>
              <a:latin typeface="Museo Sans Rounded 500" panose="02000000000000000000" pitchFamily="50"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endParaRPr lang="nb-NO"/>
        </a:p>
      </c:txPr>
    </c:title>
    <c:autoTitleDeleted val="0"/>
    <c:plotArea>
      <c:layout/>
      <c:barChart>
        <c:barDir val="col"/>
        <c:grouping val="clustered"/>
        <c:varyColors val="0"/>
        <c:ser>
          <c:idx val="0"/>
          <c:order val="0"/>
          <c:spPr>
            <a:solidFill>
              <a:srgbClr val="C00000"/>
            </a:solidFill>
            <a:ln>
              <a:noFill/>
            </a:ln>
            <a:effectLst/>
          </c:spPr>
          <c:invertIfNegative val="0"/>
          <c:dPt>
            <c:idx val="0"/>
            <c:invertIfNegative val="0"/>
            <c:bubble3D val="0"/>
            <c:spPr>
              <a:solidFill>
                <a:srgbClr val="F2A900"/>
              </a:solidFill>
              <a:ln>
                <a:noFill/>
              </a:ln>
              <a:effectLst/>
            </c:spPr>
            <c:extLst>
              <c:ext xmlns:c16="http://schemas.microsoft.com/office/drawing/2014/chart" uri="{C3380CC4-5D6E-409C-BE32-E72D297353CC}">
                <c16:uniqueId val="{00000001-0634-4963-99B8-6C96547485BE}"/>
              </c:ext>
            </c:extLst>
          </c:dPt>
          <c:dPt>
            <c:idx val="1"/>
            <c:invertIfNegative val="0"/>
            <c:bubble3D val="0"/>
            <c:spPr>
              <a:solidFill>
                <a:srgbClr val="4F868E"/>
              </a:solidFill>
              <a:ln>
                <a:noFill/>
              </a:ln>
              <a:effectLst/>
            </c:spPr>
            <c:extLst>
              <c:ext xmlns:c16="http://schemas.microsoft.com/office/drawing/2014/chart" uri="{C3380CC4-5D6E-409C-BE32-E72D297353CC}">
                <c16:uniqueId val="{00000003-0634-4963-99B8-6C96547485BE}"/>
              </c:ext>
            </c:extLst>
          </c:dPt>
          <c:dPt>
            <c:idx val="2"/>
            <c:invertIfNegative val="0"/>
            <c:bubble3D val="0"/>
            <c:spPr>
              <a:solidFill>
                <a:srgbClr val="F2A900"/>
              </a:solidFill>
              <a:ln>
                <a:noFill/>
              </a:ln>
              <a:effectLst/>
            </c:spPr>
            <c:extLst>
              <c:ext xmlns:c16="http://schemas.microsoft.com/office/drawing/2014/chart" uri="{C3380CC4-5D6E-409C-BE32-E72D297353CC}">
                <c16:uniqueId val="{00000005-0634-4963-99B8-6C96547485BE}"/>
              </c:ext>
            </c:extLst>
          </c:dPt>
          <c:dPt>
            <c:idx val="3"/>
            <c:invertIfNegative val="0"/>
            <c:bubble3D val="0"/>
            <c:spPr>
              <a:solidFill>
                <a:srgbClr val="4F868E"/>
              </a:solidFill>
              <a:ln>
                <a:noFill/>
              </a:ln>
              <a:effectLst/>
            </c:spPr>
            <c:extLst>
              <c:ext xmlns:c16="http://schemas.microsoft.com/office/drawing/2014/chart" uri="{C3380CC4-5D6E-409C-BE32-E72D297353CC}">
                <c16:uniqueId val="{00000007-0634-4963-99B8-6C96547485BE}"/>
              </c:ext>
            </c:extLst>
          </c:dPt>
          <c:dPt>
            <c:idx val="4"/>
            <c:invertIfNegative val="0"/>
            <c:bubble3D val="0"/>
            <c:spPr>
              <a:solidFill>
                <a:srgbClr val="F2A900"/>
              </a:solidFill>
              <a:ln>
                <a:noFill/>
              </a:ln>
              <a:effectLst/>
            </c:spPr>
            <c:extLst>
              <c:ext xmlns:c16="http://schemas.microsoft.com/office/drawing/2014/chart" uri="{C3380CC4-5D6E-409C-BE32-E72D297353CC}">
                <c16:uniqueId val="{00000009-0634-4963-99B8-6C96547485BE}"/>
              </c:ext>
            </c:extLst>
          </c:dPt>
          <c:dPt>
            <c:idx val="5"/>
            <c:invertIfNegative val="0"/>
            <c:bubble3D val="0"/>
            <c:spPr>
              <a:solidFill>
                <a:srgbClr val="4F868E"/>
              </a:solidFill>
              <a:ln>
                <a:noFill/>
              </a:ln>
              <a:effectLst/>
            </c:spPr>
            <c:extLst>
              <c:ext xmlns:c16="http://schemas.microsoft.com/office/drawing/2014/chart" uri="{C3380CC4-5D6E-409C-BE32-E72D297353CC}">
                <c16:uniqueId val="{0000000B-0634-4963-99B8-6C96547485B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'[KS Q4 2023 Arbeidsdokument - base fra q3.xlsx]HOVED - markplass KVARTAL'!$O$5:$T$6</c:f>
              <c:multiLvlStrCache>
                <c:ptCount val="6"/>
                <c:lvl>
                  <c:pt idx="0">
                    <c:v>Kvinner</c:v>
                  </c:pt>
                  <c:pt idx="1">
                    <c:v>Menn</c:v>
                  </c:pt>
                  <c:pt idx="2">
                    <c:v>Kvinner</c:v>
                  </c:pt>
                  <c:pt idx="3">
                    <c:v>Menn</c:v>
                  </c:pt>
                  <c:pt idx="4">
                    <c:v>Kvinner</c:v>
                  </c:pt>
                  <c:pt idx="5">
                    <c:v>Menn</c:v>
                  </c:pt>
                </c:lvl>
                <c:lvl>
                  <c:pt idx="0">
                    <c:v>Kun investert på
OSLO BØRS</c:v>
                  </c:pt>
                  <c:pt idx="2">
                    <c:v>Både Oslo Børs og
Euronext Growth</c:v>
                  </c:pt>
                  <c:pt idx="4">
                    <c:v>Kun investert på 
Euronext Growth</c:v>
                  </c:pt>
                </c:lvl>
              </c:multiLvlStrCache>
            </c:multiLvlStrRef>
          </c:cat>
          <c:val>
            <c:numRef>
              <c:f>'[KS Q4 2023 Arbeidsdokument - base fra q3.xlsx]HOVED - markplass KVARTAL'!$O$13:$T$13</c:f>
              <c:numCache>
                <c:formatCode>_-* #\ ##0_-;\-* #\ ##0_-;_-* "-"??_-;_-@_-</c:formatCode>
                <c:ptCount val="6"/>
                <c:pt idx="0">
                  <c:v>166921</c:v>
                </c:pt>
                <c:pt idx="1">
                  <c:v>355585</c:v>
                </c:pt>
                <c:pt idx="2">
                  <c:v>10650</c:v>
                </c:pt>
                <c:pt idx="3">
                  <c:v>45154</c:v>
                </c:pt>
                <c:pt idx="4">
                  <c:v>2690</c:v>
                </c:pt>
                <c:pt idx="5">
                  <c:v>7500</c:v>
                </c:pt>
              </c:numCache>
            </c:numRef>
          </c:val>
          <c:extLst>
            <c:ext xmlns:c16="http://schemas.microsoft.com/office/drawing/2014/chart" uri="{C3380CC4-5D6E-409C-BE32-E72D297353CC}">
              <c16:uniqueId val="{0000000C-0634-4963-99B8-6C96547485BE}"/>
            </c:ext>
          </c:extLst>
        </c:ser>
        <c:dLbls>
          <c:showLegendKey val="0"/>
          <c:showVal val="0"/>
          <c:showCatName val="0"/>
          <c:showSerName val="0"/>
          <c:showPercent val="0"/>
          <c:showBubbleSize val="0"/>
        </c:dLbls>
        <c:gapWidth val="219"/>
        <c:overlap val="-27"/>
        <c:axId val="1106140960"/>
        <c:axId val="1106155936"/>
      </c:barChart>
      <c:catAx>
        <c:axId val="110614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106155936"/>
        <c:crosses val="autoZero"/>
        <c:auto val="1"/>
        <c:lblAlgn val="ctr"/>
        <c:lblOffset val="100"/>
        <c:noMultiLvlLbl val="0"/>
      </c:catAx>
      <c:valAx>
        <c:axId val="11061559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10614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r>
              <a:rPr lang="en-US" sz="2000" b="0" i="0" baseline="0" dirty="0" err="1">
                <a:effectLst/>
                <a:latin typeface="Museo Sans Rounded 500" panose="02000000000000000000" pitchFamily="50" charset="0"/>
              </a:rPr>
              <a:t>Aksjeverdier</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fordelt</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på</a:t>
            </a:r>
            <a:r>
              <a:rPr lang="en-US" sz="2000" b="0" i="0" baseline="0" dirty="0">
                <a:effectLst/>
                <a:latin typeface="Museo Sans Rounded 500" panose="02000000000000000000" pitchFamily="50" charset="0"/>
              </a:rPr>
              <a:t> </a:t>
            </a:r>
            <a:r>
              <a:rPr lang="en-US" sz="2000" b="0" i="0" baseline="0" dirty="0" err="1">
                <a:effectLst/>
                <a:latin typeface="Museo Sans Rounded 500" panose="02000000000000000000" pitchFamily="50" charset="0"/>
              </a:rPr>
              <a:t>markedsplassene</a:t>
            </a:r>
            <a:endParaRPr lang="nb-NO" sz="2000" dirty="0">
              <a:effectLst/>
              <a:latin typeface="Museo Sans Rounded 500" panose="02000000000000000000" pitchFamily="50"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endParaRPr lang="nb-NO"/>
        </a:p>
      </c:txPr>
    </c:title>
    <c:autoTitleDeleted val="0"/>
    <c:plotArea>
      <c:layout/>
      <c:barChart>
        <c:barDir val="col"/>
        <c:grouping val="clustered"/>
        <c:varyColors val="0"/>
        <c:ser>
          <c:idx val="0"/>
          <c:order val="0"/>
          <c:spPr>
            <a:solidFill>
              <a:srgbClr val="C00000"/>
            </a:solidFill>
            <a:ln>
              <a:noFill/>
            </a:ln>
            <a:effectLst/>
          </c:spPr>
          <c:invertIfNegative val="0"/>
          <c:dPt>
            <c:idx val="0"/>
            <c:invertIfNegative val="0"/>
            <c:bubble3D val="0"/>
            <c:spPr>
              <a:solidFill>
                <a:srgbClr val="F2A900"/>
              </a:solidFill>
              <a:ln>
                <a:noFill/>
              </a:ln>
              <a:effectLst/>
            </c:spPr>
            <c:extLst>
              <c:ext xmlns:c16="http://schemas.microsoft.com/office/drawing/2014/chart" uri="{C3380CC4-5D6E-409C-BE32-E72D297353CC}">
                <c16:uniqueId val="{00000001-0609-496F-ABCD-9C6A3293668B}"/>
              </c:ext>
            </c:extLst>
          </c:dPt>
          <c:dPt>
            <c:idx val="1"/>
            <c:invertIfNegative val="0"/>
            <c:bubble3D val="0"/>
            <c:spPr>
              <a:solidFill>
                <a:srgbClr val="4F868E"/>
              </a:solidFill>
              <a:ln>
                <a:noFill/>
              </a:ln>
              <a:effectLst/>
            </c:spPr>
            <c:extLst>
              <c:ext xmlns:c16="http://schemas.microsoft.com/office/drawing/2014/chart" uri="{C3380CC4-5D6E-409C-BE32-E72D297353CC}">
                <c16:uniqueId val="{00000003-0609-496F-ABCD-9C6A3293668B}"/>
              </c:ext>
            </c:extLst>
          </c:dPt>
          <c:dPt>
            <c:idx val="2"/>
            <c:invertIfNegative val="0"/>
            <c:bubble3D val="0"/>
            <c:spPr>
              <a:solidFill>
                <a:srgbClr val="F2A900"/>
              </a:solidFill>
              <a:ln>
                <a:noFill/>
              </a:ln>
              <a:effectLst/>
            </c:spPr>
            <c:extLst>
              <c:ext xmlns:c16="http://schemas.microsoft.com/office/drawing/2014/chart" uri="{C3380CC4-5D6E-409C-BE32-E72D297353CC}">
                <c16:uniqueId val="{00000005-0609-496F-ABCD-9C6A3293668B}"/>
              </c:ext>
            </c:extLst>
          </c:dPt>
          <c:dPt>
            <c:idx val="3"/>
            <c:invertIfNegative val="0"/>
            <c:bubble3D val="0"/>
            <c:spPr>
              <a:solidFill>
                <a:srgbClr val="4F868E"/>
              </a:solidFill>
              <a:ln>
                <a:noFill/>
              </a:ln>
              <a:effectLst/>
            </c:spPr>
            <c:extLst>
              <c:ext xmlns:c16="http://schemas.microsoft.com/office/drawing/2014/chart" uri="{C3380CC4-5D6E-409C-BE32-E72D297353CC}">
                <c16:uniqueId val="{00000007-0609-496F-ABCD-9C6A3293668B}"/>
              </c:ext>
            </c:extLst>
          </c:dPt>
          <c:dPt>
            <c:idx val="4"/>
            <c:invertIfNegative val="0"/>
            <c:bubble3D val="0"/>
            <c:spPr>
              <a:solidFill>
                <a:srgbClr val="F2A900"/>
              </a:solidFill>
              <a:ln>
                <a:noFill/>
              </a:ln>
              <a:effectLst/>
            </c:spPr>
            <c:extLst>
              <c:ext xmlns:c16="http://schemas.microsoft.com/office/drawing/2014/chart" uri="{C3380CC4-5D6E-409C-BE32-E72D297353CC}">
                <c16:uniqueId val="{00000009-0609-496F-ABCD-9C6A3293668B}"/>
              </c:ext>
            </c:extLst>
          </c:dPt>
          <c:dPt>
            <c:idx val="5"/>
            <c:invertIfNegative val="0"/>
            <c:bubble3D val="0"/>
            <c:spPr>
              <a:solidFill>
                <a:srgbClr val="4F868E"/>
              </a:solidFill>
              <a:ln>
                <a:noFill/>
              </a:ln>
              <a:effectLst/>
            </c:spPr>
            <c:extLst>
              <c:ext xmlns:c16="http://schemas.microsoft.com/office/drawing/2014/chart" uri="{C3380CC4-5D6E-409C-BE32-E72D297353CC}">
                <c16:uniqueId val="{0000000B-0609-496F-ABCD-9C6A3293668B}"/>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'[KS Q4 2023 Arbeidsdokument - base fra q3.xlsx]HOVED - markplass KVARTAL'!$O$5:$T$6</c:f>
              <c:multiLvlStrCache>
                <c:ptCount val="6"/>
                <c:lvl>
                  <c:pt idx="0">
                    <c:v>Kvinner</c:v>
                  </c:pt>
                  <c:pt idx="1">
                    <c:v>Menn</c:v>
                  </c:pt>
                  <c:pt idx="2">
                    <c:v>Kvinner</c:v>
                  </c:pt>
                  <c:pt idx="3">
                    <c:v>Menn</c:v>
                  </c:pt>
                  <c:pt idx="4">
                    <c:v>Kvinner</c:v>
                  </c:pt>
                  <c:pt idx="5">
                    <c:v>Menn</c:v>
                  </c:pt>
                </c:lvl>
                <c:lvl>
                  <c:pt idx="0">
                    <c:v>Kun investert på
OSLO BØRS</c:v>
                  </c:pt>
                  <c:pt idx="2">
                    <c:v>Både Oslo Børs og
Euronext Growth</c:v>
                  </c:pt>
                  <c:pt idx="4">
                    <c:v>Kun investert på 
Euronext Growth</c:v>
                  </c:pt>
                </c:lvl>
              </c:multiLvlStrCache>
            </c:multiLvlStrRef>
          </c:cat>
          <c:val>
            <c:numRef>
              <c:f>'[KS Q4 2023 Arbeidsdokument - base fra q3.xlsx]HOVED - markplass KVARTAL'!$O$64:$T$64</c:f>
              <c:numCache>
                <c:formatCode>_-* #\ ##0_-;\-* #\ ##0_-;_-* "-"??_-;_-@_-</c:formatCode>
                <c:ptCount val="6"/>
                <c:pt idx="0">
                  <c:v>33865.983481876596</c:v>
                </c:pt>
                <c:pt idx="1">
                  <c:v>109805.15822364582</c:v>
                </c:pt>
                <c:pt idx="2">
                  <c:v>3177.0872410351999</c:v>
                </c:pt>
                <c:pt idx="3">
                  <c:v>30357.312379745912</c:v>
                </c:pt>
                <c:pt idx="4">
                  <c:v>264.8024955047</c:v>
                </c:pt>
                <c:pt idx="5">
                  <c:v>809.2021726743003</c:v>
                </c:pt>
              </c:numCache>
            </c:numRef>
          </c:val>
          <c:extLst>
            <c:ext xmlns:c16="http://schemas.microsoft.com/office/drawing/2014/chart" uri="{C3380CC4-5D6E-409C-BE32-E72D297353CC}">
              <c16:uniqueId val="{0000000C-0609-496F-ABCD-9C6A3293668B}"/>
            </c:ext>
          </c:extLst>
        </c:ser>
        <c:dLbls>
          <c:showLegendKey val="0"/>
          <c:showVal val="0"/>
          <c:showCatName val="0"/>
          <c:showSerName val="0"/>
          <c:showPercent val="0"/>
          <c:showBubbleSize val="0"/>
        </c:dLbls>
        <c:gapWidth val="219"/>
        <c:overlap val="-27"/>
        <c:axId val="1106140960"/>
        <c:axId val="1106155936"/>
      </c:barChart>
      <c:catAx>
        <c:axId val="1106140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106155936"/>
        <c:crosses val="autoZero"/>
        <c:auto val="1"/>
        <c:lblAlgn val="ctr"/>
        <c:lblOffset val="100"/>
        <c:noMultiLvlLbl val="0"/>
      </c:catAx>
      <c:valAx>
        <c:axId val="110615593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106140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'[KS Q4 2023 Arbeidsdokument - base fra q3.xlsx]Diversifisering Q4 2023'!$B$13</c:f>
              <c:strCache>
                <c:ptCount val="1"/>
                <c:pt idx="0">
                  <c:v>1 papir</c:v>
                </c:pt>
              </c:strCache>
            </c:strRef>
          </c:tx>
          <c:spPr>
            <a:solidFill>
              <a:srgbClr val="FF0000"/>
            </a:solidFill>
            <a:ln>
              <a:noFill/>
            </a:ln>
            <a:effectLst/>
          </c:spPr>
          <c:invertIfNegative val="0"/>
          <c:cat>
            <c:strRef>
              <c:f>'[KS Q4 2023 Arbeidsdokument - base fra q3.xlsx]Diversifisering Q4 2023'!$A$14:$A$19</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2023'!$B$14:$B$19</c:f>
              <c:numCache>
                <c:formatCode>_-* #\ ##0_-;\-* #\ ##0_-;_-* "-"??_-;_-@_-</c:formatCode>
                <c:ptCount val="6"/>
                <c:pt idx="0">
                  <c:v>6015</c:v>
                </c:pt>
                <c:pt idx="1">
                  <c:v>35944</c:v>
                </c:pt>
                <c:pt idx="2">
                  <c:v>43975</c:v>
                </c:pt>
                <c:pt idx="3">
                  <c:v>59683</c:v>
                </c:pt>
                <c:pt idx="4">
                  <c:v>56801</c:v>
                </c:pt>
                <c:pt idx="5">
                  <c:v>49276</c:v>
                </c:pt>
              </c:numCache>
            </c:numRef>
          </c:val>
          <c:extLst>
            <c:ext xmlns:c16="http://schemas.microsoft.com/office/drawing/2014/chart" uri="{C3380CC4-5D6E-409C-BE32-E72D297353CC}">
              <c16:uniqueId val="{00000000-A5C2-4A43-A8C1-2746B72C9272}"/>
            </c:ext>
          </c:extLst>
        </c:ser>
        <c:ser>
          <c:idx val="1"/>
          <c:order val="1"/>
          <c:tx>
            <c:strRef>
              <c:f>'[KS Q4 2023 Arbeidsdokument - base fra q3.xlsx]Diversifisering Q4 2023'!$C$13</c:f>
              <c:strCache>
                <c:ptCount val="1"/>
                <c:pt idx="0">
                  <c:v>2-5 papirer</c:v>
                </c:pt>
              </c:strCache>
            </c:strRef>
          </c:tx>
          <c:spPr>
            <a:solidFill>
              <a:srgbClr val="F2A900"/>
            </a:solidFill>
            <a:ln>
              <a:noFill/>
            </a:ln>
            <a:effectLst/>
          </c:spPr>
          <c:invertIfNegative val="0"/>
          <c:cat>
            <c:strRef>
              <c:f>'[KS Q4 2023 Arbeidsdokument - base fra q3.xlsx]Diversifisering Q4 2023'!$A$14:$A$19</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2023'!$C$14:$C$19</c:f>
              <c:numCache>
                <c:formatCode>_-* #\ ##0_-;\-* #\ ##0_-;_-* "-"??_-;_-@_-</c:formatCode>
                <c:ptCount val="6"/>
                <c:pt idx="0">
                  <c:v>5516</c:v>
                </c:pt>
                <c:pt idx="1">
                  <c:v>38502</c:v>
                </c:pt>
                <c:pt idx="2">
                  <c:v>48927</c:v>
                </c:pt>
                <c:pt idx="3">
                  <c:v>62295</c:v>
                </c:pt>
                <c:pt idx="4">
                  <c:v>50259</c:v>
                </c:pt>
                <c:pt idx="5">
                  <c:v>32752</c:v>
                </c:pt>
              </c:numCache>
            </c:numRef>
          </c:val>
          <c:extLst>
            <c:ext xmlns:c16="http://schemas.microsoft.com/office/drawing/2014/chart" uri="{C3380CC4-5D6E-409C-BE32-E72D297353CC}">
              <c16:uniqueId val="{00000001-A5C2-4A43-A8C1-2746B72C9272}"/>
            </c:ext>
          </c:extLst>
        </c:ser>
        <c:ser>
          <c:idx val="2"/>
          <c:order val="2"/>
          <c:tx>
            <c:strRef>
              <c:f>'[KS Q4 2023 Arbeidsdokument - base fra q3.xlsx]Diversifisering Q4 2023'!$D$13</c:f>
              <c:strCache>
                <c:ptCount val="1"/>
                <c:pt idx="0">
                  <c:v>6-10 papirer</c:v>
                </c:pt>
              </c:strCache>
            </c:strRef>
          </c:tx>
          <c:spPr>
            <a:solidFill>
              <a:schemeClr val="accent3">
                <a:lumMod val="50000"/>
              </a:schemeClr>
            </a:solidFill>
            <a:ln>
              <a:noFill/>
            </a:ln>
            <a:effectLst/>
          </c:spPr>
          <c:invertIfNegative val="0"/>
          <c:cat>
            <c:strRef>
              <c:f>'[KS Q4 2023 Arbeidsdokument - base fra q3.xlsx]Diversifisering Q4 2023'!$A$14:$A$19</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2023'!$D$14:$D$19</c:f>
              <c:numCache>
                <c:formatCode>_-* #\ ##0_-;\-* #\ ##0_-;_-* "-"??_-;_-@_-</c:formatCode>
                <c:ptCount val="6"/>
                <c:pt idx="0">
                  <c:v>971</c:v>
                </c:pt>
                <c:pt idx="1">
                  <c:v>9308</c:v>
                </c:pt>
                <c:pt idx="2">
                  <c:v>13733</c:v>
                </c:pt>
                <c:pt idx="3">
                  <c:v>18922</c:v>
                </c:pt>
                <c:pt idx="4">
                  <c:v>14310</c:v>
                </c:pt>
                <c:pt idx="5">
                  <c:v>7119</c:v>
                </c:pt>
              </c:numCache>
            </c:numRef>
          </c:val>
          <c:extLst>
            <c:ext xmlns:c16="http://schemas.microsoft.com/office/drawing/2014/chart" uri="{C3380CC4-5D6E-409C-BE32-E72D297353CC}">
              <c16:uniqueId val="{00000002-A5C2-4A43-A8C1-2746B72C9272}"/>
            </c:ext>
          </c:extLst>
        </c:ser>
        <c:ser>
          <c:idx val="3"/>
          <c:order val="3"/>
          <c:tx>
            <c:strRef>
              <c:f>'[KS Q4 2023 Arbeidsdokument - base fra q3.xlsx]Diversifisering Q4 2023'!$E$13</c:f>
              <c:strCache>
                <c:ptCount val="1"/>
                <c:pt idx="0">
                  <c:v>11+ papirer</c:v>
                </c:pt>
              </c:strCache>
            </c:strRef>
          </c:tx>
          <c:spPr>
            <a:solidFill>
              <a:srgbClr val="00B050"/>
            </a:solidFill>
            <a:ln>
              <a:noFill/>
            </a:ln>
            <a:effectLst/>
          </c:spPr>
          <c:invertIfNegative val="0"/>
          <c:cat>
            <c:strRef>
              <c:f>'[KS Q4 2023 Arbeidsdokument - base fra q3.xlsx]Diversifisering Q4 2023'!$A$14:$A$19</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2023'!$E$14:$E$19</c:f>
              <c:numCache>
                <c:formatCode>_-* #\ ##0_-;\-* #\ ##0_-;_-* "-"??_-;_-@_-</c:formatCode>
                <c:ptCount val="6"/>
                <c:pt idx="0">
                  <c:v>236</c:v>
                </c:pt>
                <c:pt idx="1">
                  <c:v>3044</c:v>
                </c:pt>
                <c:pt idx="2">
                  <c:v>5645</c:v>
                </c:pt>
                <c:pt idx="3">
                  <c:v>10110</c:v>
                </c:pt>
                <c:pt idx="4">
                  <c:v>9661</c:v>
                </c:pt>
                <c:pt idx="5">
                  <c:v>5496</c:v>
                </c:pt>
              </c:numCache>
            </c:numRef>
          </c:val>
          <c:extLst>
            <c:ext xmlns:c16="http://schemas.microsoft.com/office/drawing/2014/chart" uri="{C3380CC4-5D6E-409C-BE32-E72D297353CC}">
              <c16:uniqueId val="{00000003-A5C2-4A43-A8C1-2746B72C9272}"/>
            </c:ext>
          </c:extLst>
        </c:ser>
        <c:dLbls>
          <c:showLegendKey val="0"/>
          <c:showVal val="0"/>
          <c:showCatName val="0"/>
          <c:showSerName val="0"/>
          <c:showPercent val="0"/>
          <c:showBubbleSize val="0"/>
        </c:dLbls>
        <c:gapWidth val="40"/>
        <c:overlap val="100"/>
        <c:axId val="252474704"/>
        <c:axId val="252478032"/>
      </c:barChart>
      <c:catAx>
        <c:axId val="252474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252478032"/>
        <c:crosses val="autoZero"/>
        <c:auto val="1"/>
        <c:lblAlgn val="ctr"/>
        <c:lblOffset val="100"/>
        <c:noMultiLvlLbl val="0"/>
      </c:catAx>
      <c:valAx>
        <c:axId val="252478032"/>
        <c:scaling>
          <c:orientation val="minMax"/>
          <c:max val="150000"/>
          <c:min val="0"/>
        </c:scaling>
        <c:delete val="0"/>
        <c:axPos val="b"/>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252474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8253839493541"/>
          <c:y val="6.5674500351326284E-2"/>
          <c:w val="0.83982784724001625"/>
          <c:h val="0.6472882406206949"/>
        </c:manualLayout>
      </c:layout>
      <c:barChart>
        <c:barDir val="bar"/>
        <c:grouping val="stacked"/>
        <c:varyColors val="0"/>
        <c:ser>
          <c:idx val="0"/>
          <c:order val="0"/>
          <c:tx>
            <c:strRef>
              <c:f>'[KS Q4 2023 Arbeidsdokument - base fra q3.xlsx]Diversifisering Q4 2023'!$B$27</c:f>
              <c:strCache>
                <c:ptCount val="1"/>
                <c:pt idx="0">
                  <c:v>1 papir</c:v>
                </c:pt>
              </c:strCache>
            </c:strRef>
          </c:tx>
          <c:spPr>
            <a:solidFill>
              <a:srgbClr val="FF0000"/>
            </a:solidFill>
            <a:ln>
              <a:noFill/>
            </a:ln>
            <a:effectLst/>
          </c:spPr>
          <c:invertIfNegative val="0"/>
          <c:cat>
            <c:strRef>
              <c:f>'[KS Q4 2023 Arbeidsdokument - base fra q3.xlsx]Diversifisering Q4 2023'!$A$28:$A$33</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2023'!$B$28:$B$33</c:f>
              <c:numCache>
                <c:formatCode>_-* #\ ##0_-;\-* #\ ##0_-;_-* "-"??_-;_-@_-</c:formatCode>
                <c:ptCount val="6"/>
                <c:pt idx="0">
                  <c:v>136.8803151161998</c:v>
                </c:pt>
                <c:pt idx="1">
                  <c:v>914.64660090800044</c:v>
                </c:pt>
                <c:pt idx="2">
                  <c:v>2538.317612668231</c:v>
                </c:pt>
                <c:pt idx="3">
                  <c:v>7588.4320616103969</c:v>
                </c:pt>
                <c:pt idx="4">
                  <c:v>11035.423155422812</c:v>
                </c:pt>
                <c:pt idx="5">
                  <c:v>7485.0785726725271</c:v>
                </c:pt>
              </c:numCache>
            </c:numRef>
          </c:val>
          <c:extLst>
            <c:ext xmlns:c16="http://schemas.microsoft.com/office/drawing/2014/chart" uri="{C3380CC4-5D6E-409C-BE32-E72D297353CC}">
              <c16:uniqueId val="{00000000-B2FF-442C-A994-903366087EEE}"/>
            </c:ext>
          </c:extLst>
        </c:ser>
        <c:ser>
          <c:idx val="1"/>
          <c:order val="1"/>
          <c:tx>
            <c:strRef>
              <c:f>'[KS Q4 2023 Arbeidsdokument - base fra q3.xlsx]Diversifisering Q4 2023'!$C$27</c:f>
              <c:strCache>
                <c:ptCount val="1"/>
                <c:pt idx="0">
                  <c:v>2-5 papirer</c:v>
                </c:pt>
              </c:strCache>
            </c:strRef>
          </c:tx>
          <c:spPr>
            <a:solidFill>
              <a:srgbClr val="F2A900"/>
            </a:solidFill>
            <a:ln>
              <a:noFill/>
            </a:ln>
            <a:effectLst/>
          </c:spPr>
          <c:invertIfNegative val="0"/>
          <c:cat>
            <c:strRef>
              <c:f>'[KS Q4 2023 Arbeidsdokument - base fra q3.xlsx]Diversifisering Q4 2023'!$A$28:$A$33</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2023'!$C$28:$C$33</c:f>
              <c:numCache>
                <c:formatCode>_-* #\ ##0_-;\-* #\ ##0_-;_-* "-"??_-;_-@_-</c:formatCode>
                <c:ptCount val="6"/>
                <c:pt idx="0">
                  <c:v>175.99219415110034</c:v>
                </c:pt>
                <c:pt idx="1">
                  <c:v>1704.4605722401145</c:v>
                </c:pt>
                <c:pt idx="2">
                  <c:v>5015.4541607121892</c:v>
                </c:pt>
                <c:pt idx="3">
                  <c:v>15129.870840608482</c:v>
                </c:pt>
                <c:pt idx="4">
                  <c:v>23042.648904968184</c:v>
                </c:pt>
                <c:pt idx="5">
                  <c:v>17163.474536725371</c:v>
                </c:pt>
              </c:numCache>
            </c:numRef>
          </c:val>
          <c:extLst>
            <c:ext xmlns:c16="http://schemas.microsoft.com/office/drawing/2014/chart" uri="{C3380CC4-5D6E-409C-BE32-E72D297353CC}">
              <c16:uniqueId val="{00000001-B2FF-442C-A994-903366087EEE}"/>
            </c:ext>
          </c:extLst>
        </c:ser>
        <c:ser>
          <c:idx val="2"/>
          <c:order val="2"/>
          <c:tx>
            <c:strRef>
              <c:f>'[KS Q4 2023 Arbeidsdokument - base fra q3.xlsx]Diversifisering Q4 2023'!$D$27</c:f>
              <c:strCache>
                <c:ptCount val="1"/>
                <c:pt idx="0">
                  <c:v>6-10 papirer</c:v>
                </c:pt>
              </c:strCache>
            </c:strRef>
          </c:tx>
          <c:spPr>
            <a:solidFill>
              <a:srgbClr val="425222"/>
            </a:solidFill>
            <a:ln>
              <a:noFill/>
            </a:ln>
            <a:effectLst/>
          </c:spPr>
          <c:invertIfNegative val="0"/>
          <c:cat>
            <c:strRef>
              <c:f>'[KS Q4 2023 Arbeidsdokument - base fra q3.xlsx]Diversifisering Q4 2023'!$A$28:$A$33</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2023'!$D$28:$D$33</c:f>
              <c:numCache>
                <c:formatCode>_-* #\ ##0_-;\-* #\ ##0_-;_-* "-"??_-;_-@_-</c:formatCode>
                <c:ptCount val="6"/>
                <c:pt idx="0">
                  <c:v>79.386113452199908</c:v>
                </c:pt>
                <c:pt idx="1">
                  <c:v>985.70587017029425</c:v>
                </c:pt>
                <c:pt idx="2">
                  <c:v>3071.5586262175184</c:v>
                </c:pt>
                <c:pt idx="3">
                  <c:v>8928.79566509715</c:v>
                </c:pt>
                <c:pt idx="4">
                  <c:v>12728.145798632742</c:v>
                </c:pt>
                <c:pt idx="5">
                  <c:v>10418.98058315277</c:v>
                </c:pt>
              </c:numCache>
            </c:numRef>
          </c:val>
          <c:extLst>
            <c:ext xmlns:c16="http://schemas.microsoft.com/office/drawing/2014/chart" uri="{C3380CC4-5D6E-409C-BE32-E72D297353CC}">
              <c16:uniqueId val="{00000002-B2FF-442C-A994-903366087EEE}"/>
            </c:ext>
          </c:extLst>
        </c:ser>
        <c:ser>
          <c:idx val="3"/>
          <c:order val="3"/>
          <c:tx>
            <c:strRef>
              <c:f>'[KS Q4 2023 Arbeidsdokument - base fra q3.xlsx]Diversifisering Q4 2023'!$E$27</c:f>
              <c:strCache>
                <c:ptCount val="1"/>
                <c:pt idx="0">
                  <c:v>11+ papirer</c:v>
                </c:pt>
              </c:strCache>
            </c:strRef>
          </c:tx>
          <c:spPr>
            <a:solidFill>
              <a:srgbClr val="00B050"/>
            </a:solidFill>
            <a:ln>
              <a:noFill/>
            </a:ln>
            <a:effectLst/>
          </c:spPr>
          <c:invertIfNegative val="0"/>
          <c:cat>
            <c:strRef>
              <c:f>'[KS Q4 2023 Arbeidsdokument - base fra q3.xlsx]Diversifisering Q4 2023'!$A$28:$A$33</c:f>
              <c:strCache>
                <c:ptCount val="6"/>
                <c:pt idx="0">
                  <c:v>Under 20 år</c:v>
                </c:pt>
                <c:pt idx="1">
                  <c:v>20-29 år</c:v>
                </c:pt>
                <c:pt idx="2">
                  <c:v>30-39 år</c:v>
                </c:pt>
                <c:pt idx="3">
                  <c:v>40-54 år</c:v>
                </c:pt>
                <c:pt idx="4">
                  <c:v>55-69 år</c:v>
                </c:pt>
                <c:pt idx="5">
                  <c:v>70 år og eldre</c:v>
                </c:pt>
              </c:strCache>
            </c:strRef>
          </c:cat>
          <c:val>
            <c:numRef>
              <c:f>'[KS Q4 2023 Arbeidsdokument - base fra q3.xlsx]Diversifisering Q4 2023'!$E$28:$E$33</c:f>
              <c:numCache>
                <c:formatCode>_-* #\ ##0_-;\-* #\ ##0_-;_-* "-"??_-;_-@_-</c:formatCode>
                <c:ptCount val="6"/>
                <c:pt idx="0">
                  <c:v>36.775220239599996</c:v>
                </c:pt>
                <c:pt idx="1">
                  <c:v>618.33291145099906</c:v>
                </c:pt>
                <c:pt idx="2">
                  <c:v>2321.9611143856969</c:v>
                </c:pt>
                <c:pt idx="3">
                  <c:v>10015.943530826062</c:v>
                </c:pt>
                <c:pt idx="4">
                  <c:v>19662.303027879861</c:v>
                </c:pt>
                <c:pt idx="5">
                  <c:v>17480.978005174038</c:v>
                </c:pt>
              </c:numCache>
            </c:numRef>
          </c:val>
          <c:extLst>
            <c:ext xmlns:c16="http://schemas.microsoft.com/office/drawing/2014/chart" uri="{C3380CC4-5D6E-409C-BE32-E72D297353CC}">
              <c16:uniqueId val="{00000003-B2FF-442C-A994-903366087EEE}"/>
            </c:ext>
          </c:extLst>
        </c:ser>
        <c:dLbls>
          <c:showLegendKey val="0"/>
          <c:showVal val="0"/>
          <c:showCatName val="0"/>
          <c:showSerName val="0"/>
          <c:showPercent val="0"/>
          <c:showBubbleSize val="0"/>
        </c:dLbls>
        <c:gapWidth val="40"/>
        <c:overlap val="100"/>
        <c:axId val="18557088"/>
        <c:axId val="18562912"/>
      </c:barChart>
      <c:catAx>
        <c:axId val="185570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18562912"/>
        <c:crosses val="autoZero"/>
        <c:auto val="1"/>
        <c:lblAlgn val="ctr"/>
        <c:lblOffset val="100"/>
        <c:noMultiLvlLbl val="0"/>
      </c:catAx>
      <c:valAx>
        <c:axId val="18562912"/>
        <c:scaling>
          <c:orientation val="minMax"/>
          <c:max val="65000"/>
          <c:min val="0"/>
        </c:scaling>
        <c:delete val="0"/>
        <c:axPos val="b"/>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18557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1"/>
        <c:ser>
          <c:idx val="0"/>
          <c:order val="0"/>
          <c:tx>
            <c:strRef>
              <c:f>'samle fylke Q4 2023'!$D$4</c:f>
              <c:strCache>
                <c:ptCount val="1"/>
                <c:pt idx="0">
                  <c:v>SNITT Q4 2023</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C13A-4FDC-A543-DACF09568C1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C13A-4FDC-A543-DACF09568C19}"/>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C13A-4FDC-A543-DACF09568C19}"/>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C13A-4FDC-A543-DACF09568C19}"/>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C13A-4FDC-A543-DACF09568C19}"/>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C13A-4FDC-A543-DACF09568C19}"/>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C13A-4FDC-A543-DACF09568C19}"/>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C13A-4FDC-A543-DACF09568C19}"/>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C13A-4FDC-A543-DACF09568C19}"/>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C13A-4FDC-A543-DACF09568C19}"/>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C13A-4FDC-A543-DACF09568C19}"/>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nb-N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'samle fylke Q4 2023'!$A$5:$A$15</c:f>
              <c:strCache>
                <c:ptCount val="11"/>
                <c:pt idx="0">
                  <c:v>NORDLAND</c:v>
                </c:pt>
                <c:pt idx="1">
                  <c:v>AGDER</c:v>
                </c:pt>
                <c:pt idx="2">
                  <c:v>INNLANDET</c:v>
                </c:pt>
                <c:pt idx="3">
                  <c:v>TROMS OG FINNMARK</c:v>
                </c:pt>
                <c:pt idx="4">
                  <c:v>VESTLAND</c:v>
                </c:pt>
                <c:pt idx="5">
                  <c:v>TRØNDELAG</c:v>
                </c:pt>
                <c:pt idx="6">
                  <c:v>VESTFOLD OG TELEMARK</c:v>
                </c:pt>
                <c:pt idx="7">
                  <c:v>MØRE OG ROMSDAL</c:v>
                </c:pt>
                <c:pt idx="8">
                  <c:v>VIKEN</c:v>
                </c:pt>
                <c:pt idx="9">
                  <c:v>ROGALAND</c:v>
                </c:pt>
                <c:pt idx="10">
                  <c:v>OSLO</c:v>
                </c:pt>
              </c:strCache>
            </c:strRef>
          </c:cat>
          <c:val>
            <c:numRef>
              <c:f>'samle fylke Q4 2023'!$D$5:$D$15</c:f>
              <c:numCache>
                <c:formatCode>_-* #\ ##0_-;\-* #\ ##0_-;_-* "-"??_-;_-@_-</c:formatCode>
                <c:ptCount val="11"/>
                <c:pt idx="0">
                  <c:v>182398.29172799367</c:v>
                </c:pt>
                <c:pt idx="1">
                  <c:v>223847.58067058682</c:v>
                </c:pt>
                <c:pt idx="2">
                  <c:v>233811.77354156188</c:v>
                </c:pt>
                <c:pt idx="3">
                  <c:v>251042.65121223245</c:v>
                </c:pt>
                <c:pt idx="4">
                  <c:v>268670.88560448436</c:v>
                </c:pt>
                <c:pt idx="5">
                  <c:v>270330.11821680277</c:v>
                </c:pt>
                <c:pt idx="6">
                  <c:v>287880.50153092208</c:v>
                </c:pt>
                <c:pt idx="7">
                  <c:v>298384.83686483867</c:v>
                </c:pt>
                <c:pt idx="8">
                  <c:v>301606.34374625102</c:v>
                </c:pt>
                <c:pt idx="9">
                  <c:v>378671.50412493653</c:v>
                </c:pt>
                <c:pt idx="10">
                  <c:v>387908.94964153389</c:v>
                </c:pt>
              </c:numCache>
            </c:numRef>
          </c:val>
          <c:extLst>
            <c:ext xmlns:c16="http://schemas.microsoft.com/office/drawing/2014/chart" uri="{C3380CC4-5D6E-409C-BE32-E72D297353CC}">
              <c16:uniqueId val="{00000016-C13A-4FDC-A543-DACF09568C19}"/>
            </c:ext>
          </c:extLst>
        </c:ser>
        <c:dLbls>
          <c:showLegendKey val="0"/>
          <c:showVal val="0"/>
          <c:showCatName val="0"/>
          <c:showSerName val="0"/>
          <c:showPercent val="0"/>
          <c:showBubbleSize val="0"/>
        </c:dLbls>
        <c:gapWidth val="40"/>
        <c:axId val="507020368"/>
        <c:axId val="507022288"/>
      </c:barChart>
      <c:catAx>
        <c:axId val="507020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useo Sans Rounded 500" panose="02000000000000000000" pitchFamily="50" charset="0"/>
                <a:ea typeface="+mn-ea"/>
                <a:cs typeface="+mn-cs"/>
              </a:defRPr>
            </a:pPr>
            <a:endParaRPr lang="nb-NO"/>
          </a:p>
        </c:txPr>
        <c:crossAx val="507022288"/>
        <c:crosses val="autoZero"/>
        <c:auto val="1"/>
        <c:lblAlgn val="ctr"/>
        <c:lblOffset val="100"/>
        <c:noMultiLvlLbl val="0"/>
      </c:catAx>
      <c:valAx>
        <c:axId val="507022288"/>
        <c:scaling>
          <c:orientation val="minMax"/>
          <c:max val="399000"/>
          <c:min val="0"/>
        </c:scaling>
        <c:delete val="0"/>
        <c:axPos val="b"/>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07020368"/>
        <c:crosses val="autoZero"/>
        <c:crossBetween val="between"/>
        <c:majorUnit val="100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Sheet4!$B$3</c:f>
              <c:strCache>
                <c:ptCount val="1"/>
                <c:pt idx="0">
                  <c:v>Antall nye 2023</c:v>
                </c:pt>
              </c:strCache>
            </c:strRef>
          </c:tx>
          <c:spPr>
            <a:solidFill>
              <a:schemeClr val="accent6">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Sheet4!$A$4:$A$19</c:f>
              <c:strCache>
                <c:ptCount val="16"/>
                <c:pt idx="0">
                  <c:v>PGS</c:v>
                </c:pt>
                <c:pt idx="1">
                  <c:v>BERGENBIO</c:v>
                </c:pt>
                <c:pt idx="2">
                  <c:v>DOF Group</c:v>
                </c:pt>
                <c:pt idx="3">
                  <c:v>NORSKE SKOG</c:v>
                </c:pt>
                <c:pt idx="4">
                  <c:v>VÅR ENERGI</c:v>
                </c:pt>
                <c:pt idx="5">
                  <c:v>DNB BANK</c:v>
                </c:pt>
                <c:pt idx="6">
                  <c:v>ELKEM</c:v>
                </c:pt>
                <c:pt idx="7">
                  <c:v>NORCONSULT</c:v>
                </c:pt>
                <c:pt idx="8">
                  <c:v>NORDIC MINING</c:v>
                </c:pt>
                <c:pt idx="9">
                  <c:v>SPAREBANKEN SØR</c:v>
                </c:pt>
                <c:pt idx="10">
                  <c:v>MPC CONTAINER SHIP</c:v>
                </c:pt>
                <c:pt idx="11">
                  <c:v>AKER BP</c:v>
                </c:pt>
                <c:pt idx="12">
                  <c:v>FRONTLINE</c:v>
                </c:pt>
                <c:pt idx="13">
                  <c:v>KONGSBERG GRUPPEN</c:v>
                </c:pt>
                <c:pt idx="14">
                  <c:v>EQUINOR</c:v>
                </c:pt>
                <c:pt idx="15">
                  <c:v>YARA INT</c:v>
                </c:pt>
              </c:strCache>
            </c:strRef>
          </c:cat>
          <c:val>
            <c:numRef>
              <c:f>Sheet4!$B$4:$B$19</c:f>
              <c:numCache>
                <c:formatCode>General</c:formatCode>
                <c:ptCount val="16"/>
                <c:pt idx="0">
                  <c:v>3161</c:v>
                </c:pt>
                <c:pt idx="1">
                  <c:v>3310</c:v>
                </c:pt>
                <c:pt idx="2">
                  <c:v>3319</c:v>
                </c:pt>
                <c:pt idx="3">
                  <c:v>4060</c:v>
                </c:pt>
                <c:pt idx="4">
                  <c:v>5126</c:v>
                </c:pt>
                <c:pt idx="5">
                  <c:v>5278</c:v>
                </c:pt>
                <c:pt idx="6">
                  <c:v>6023</c:v>
                </c:pt>
                <c:pt idx="7">
                  <c:v>6178</c:v>
                </c:pt>
                <c:pt idx="8">
                  <c:v>6202</c:v>
                </c:pt>
                <c:pt idx="9">
                  <c:v>6568</c:v>
                </c:pt>
                <c:pt idx="10">
                  <c:v>6654</c:v>
                </c:pt>
                <c:pt idx="11">
                  <c:v>7408</c:v>
                </c:pt>
                <c:pt idx="12">
                  <c:v>8140</c:v>
                </c:pt>
                <c:pt idx="13">
                  <c:v>8464</c:v>
                </c:pt>
                <c:pt idx="14">
                  <c:v>8564</c:v>
                </c:pt>
                <c:pt idx="15">
                  <c:v>8686</c:v>
                </c:pt>
              </c:numCache>
            </c:numRef>
          </c:val>
          <c:extLst>
            <c:ext xmlns:c16="http://schemas.microsoft.com/office/drawing/2014/chart" uri="{C3380CC4-5D6E-409C-BE32-E72D297353CC}">
              <c16:uniqueId val="{00000000-4A8D-466B-8E97-59E06E6D6ADD}"/>
            </c:ext>
          </c:extLst>
        </c:ser>
        <c:dLbls>
          <c:showLegendKey val="0"/>
          <c:showVal val="0"/>
          <c:showCatName val="0"/>
          <c:showSerName val="0"/>
          <c:showPercent val="0"/>
          <c:showBubbleSize val="0"/>
        </c:dLbls>
        <c:gapWidth val="52"/>
        <c:axId val="582615360"/>
        <c:axId val="685379776"/>
      </c:barChart>
      <c:catAx>
        <c:axId val="5826153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85000"/>
                    <a:lumOff val="15000"/>
                  </a:schemeClr>
                </a:solidFill>
                <a:latin typeface="+mn-lt"/>
                <a:ea typeface="+mn-ea"/>
                <a:cs typeface="+mn-cs"/>
              </a:defRPr>
            </a:pPr>
            <a:endParaRPr lang="nb-NO"/>
          </a:p>
        </c:txPr>
        <c:crossAx val="685379776"/>
        <c:crosses val="autoZero"/>
        <c:auto val="1"/>
        <c:lblAlgn val="ctr"/>
        <c:lblOffset val="100"/>
        <c:noMultiLvlLbl val="0"/>
      </c:catAx>
      <c:valAx>
        <c:axId val="685379776"/>
        <c:scaling>
          <c:orientation val="minMax"/>
        </c:scaling>
        <c:delete val="1"/>
        <c:axPos val="b"/>
        <c:numFmt formatCode="General" sourceLinked="1"/>
        <c:majorTickMark val="none"/>
        <c:minorTickMark val="none"/>
        <c:tickLblPos val="nextTo"/>
        <c:crossAx val="5826153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nb-NO"/>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Antall fordelt</a:t>
            </a:r>
            <a:r>
              <a:rPr lang="nb-NO" sz="2400" baseline="0"/>
              <a:t> på kjønn og alder</a:t>
            </a:r>
            <a:endParaRPr lang="nb-NO"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Equinor!$B$13</c:f>
              <c:strCache>
                <c:ptCount val="1"/>
                <c:pt idx="0">
                  <c:v>Kvinner</c:v>
                </c:pt>
              </c:strCache>
            </c:strRef>
          </c:tx>
          <c:spPr>
            <a:solidFill>
              <a:srgbClr val="FF66FF"/>
            </a:solidFill>
            <a:ln>
              <a:noFill/>
            </a:ln>
            <a:effectLst/>
          </c:spPr>
          <c:invertIfNegative val="0"/>
          <c:cat>
            <c:strRef>
              <c:f>Equinor!$A$14:$A$19</c:f>
              <c:strCache>
                <c:ptCount val="6"/>
                <c:pt idx="0">
                  <c:v>Under 20 år</c:v>
                </c:pt>
                <c:pt idx="1">
                  <c:v>20-29 år</c:v>
                </c:pt>
                <c:pt idx="2">
                  <c:v>30-39 år</c:v>
                </c:pt>
                <c:pt idx="3">
                  <c:v>40-54 år</c:v>
                </c:pt>
                <c:pt idx="4">
                  <c:v>55-69 år</c:v>
                </c:pt>
                <c:pt idx="5">
                  <c:v>Over 70 år</c:v>
                </c:pt>
              </c:strCache>
            </c:strRef>
          </c:cat>
          <c:val>
            <c:numRef>
              <c:f>Equinor!$B$14:$B$19</c:f>
              <c:numCache>
                <c:formatCode>_-* #\ ##0_-;\-* #\ ##0_-;_-* "-"??_-;_-@_-</c:formatCode>
                <c:ptCount val="6"/>
                <c:pt idx="0">
                  <c:v>520</c:v>
                </c:pt>
                <c:pt idx="1">
                  <c:v>4119</c:v>
                </c:pt>
                <c:pt idx="2">
                  <c:v>5590</c:v>
                </c:pt>
                <c:pt idx="3">
                  <c:v>9084</c:v>
                </c:pt>
                <c:pt idx="4">
                  <c:v>10530</c:v>
                </c:pt>
                <c:pt idx="5">
                  <c:v>9802</c:v>
                </c:pt>
              </c:numCache>
            </c:numRef>
          </c:val>
          <c:extLst>
            <c:ext xmlns:c16="http://schemas.microsoft.com/office/drawing/2014/chart" uri="{C3380CC4-5D6E-409C-BE32-E72D297353CC}">
              <c16:uniqueId val="{00000000-839A-4356-8104-DB205760F564}"/>
            </c:ext>
          </c:extLst>
        </c:ser>
        <c:ser>
          <c:idx val="1"/>
          <c:order val="1"/>
          <c:tx>
            <c:strRef>
              <c:f>Equinor!$C$13</c:f>
              <c:strCache>
                <c:ptCount val="1"/>
                <c:pt idx="0">
                  <c:v>Menn</c:v>
                </c:pt>
              </c:strCache>
            </c:strRef>
          </c:tx>
          <c:spPr>
            <a:solidFill>
              <a:srgbClr val="002060"/>
            </a:solidFill>
            <a:ln>
              <a:noFill/>
            </a:ln>
            <a:effectLst/>
          </c:spPr>
          <c:invertIfNegative val="0"/>
          <c:cat>
            <c:strRef>
              <c:f>Equinor!$A$14:$A$19</c:f>
              <c:strCache>
                <c:ptCount val="6"/>
                <c:pt idx="0">
                  <c:v>Under 20 år</c:v>
                </c:pt>
                <c:pt idx="1">
                  <c:v>20-29 år</c:v>
                </c:pt>
                <c:pt idx="2">
                  <c:v>30-39 år</c:v>
                </c:pt>
                <c:pt idx="3">
                  <c:v>40-54 år</c:v>
                </c:pt>
                <c:pt idx="4">
                  <c:v>55-69 år</c:v>
                </c:pt>
                <c:pt idx="5">
                  <c:v>Over 70 år</c:v>
                </c:pt>
              </c:strCache>
            </c:strRef>
          </c:cat>
          <c:val>
            <c:numRef>
              <c:f>Equinor!$C$14:$C$19</c:f>
              <c:numCache>
                <c:formatCode>_-* #\ ##0_-;\-* #\ ##0_-;_-* "-"??_-;_-@_-</c:formatCode>
                <c:ptCount val="6"/>
                <c:pt idx="0">
                  <c:v>1696</c:v>
                </c:pt>
                <c:pt idx="1">
                  <c:v>9508</c:v>
                </c:pt>
                <c:pt idx="2">
                  <c:v>10998</c:v>
                </c:pt>
                <c:pt idx="3">
                  <c:v>18113</c:v>
                </c:pt>
                <c:pt idx="4">
                  <c:v>19501</c:v>
                </c:pt>
                <c:pt idx="5">
                  <c:v>16624</c:v>
                </c:pt>
              </c:numCache>
            </c:numRef>
          </c:val>
          <c:extLst>
            <c:ext xmlns:c16="http://schemas.microsoft.com/office/drawing/2014/chart" uri="{C3380CC4-5D6E-409C-BE32-E72D297353CC}">
              <c16:uniqueId val="{00000001-839A-4356-8104-DB205760F564}"/>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layout>
        <c:manualLayout>
          <c:xMode val="edge"/>
          <c:yMode val="edge"/>
          <c:x val="0.37429661292338451"/>
          <c:y val="0.90015294499893017"/>
          <c:w val="0.48251788526434197"/>
          <c:h val="4.8235483686781162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Equinor!$G$13</c:f>
              <c:strCache>
                <c:ptCount val="1"/>
                <c:pt idx="0">
                  <c:v> Kvinner </c:v>
                </c:pt>
              </c:strCache>
            </c:strRef>
          </c:tx>
          <c:spPr>
            <a:solidFill>
              <a:srgbClr val="FF66FF"/>
            </a:solidFill>
            <a:ln>
              <a:noFill/>
            </a:ln>
            <a:effectLst/>
          </c:spPr>
          <c:invertIfNegative val="0"/>
          <c:cat>
            <c:strRef>
              <c:f>Equinor!$F$14:$F$19</c:f>
              <c:strCache>
                <c:ptCount val="6"/>
                <c:pt idx="0">
                  <c:v>Under 20 år</c:v>
                </c:pt>
                <c:pt idx="1">
                  <c:v>20-29 år</c:v>
                </c:pt>
                <c:pt idx="2">
                  <c:v>30-39 år</c:v>
                </c:pt>
                <c:pt idx="3">
                  <c:v>40-54 år</c:v>
                </c:pt>
                <c:pt idx="4">
                  <c:v>55-69 år</c:v>
                </c:pt>
                <c:pt idx="5">
                  <c:v>Over 70 år</c:v>
                </c:pt>
              </c:strCache>
            </c:strRef>
          </c:cat>
          <c:val>
            <c:numRef>
              <c:f>Equinor!$G$14:$G$19</c:f>
              <c:numCache>
                <c:formatCode>_-* #\ ##0_-;\-* #\ ##0_-;_-* "-"??_-;_-@_-</c:formatCode>
                <c:ptCount val="6"/>
                <c:pt idx="0">
                  <c:v>17238246.500000011</c:v>
                </c:pt>
                <c:pt idx="1">
                  <c:v>126942241.05000062</c:v>
                </c:pt>
                <c:pt idx="2">
                  <c:v>404549527.00000006</c:v>
                </c:pt>
                <c:pt idx="3">
                  <c:v>1779007978.549993</c:v>
                </c:pt>
                <c:pt idx="4">
                  <c:v>2747977835.8500209</c:v>
                </c:pt>
                <c:pt idx="5">
                  <c:v>1725523669.0999362</c:v>
                </c:pt>
              </c:numCache>
            </c:numRef>
          </c:val>
          <c:extLst>
            <c:ext xmlns:c16="http://schemas.microsoft.com/office/drawing/2014/chart" uri="{C3380CC4-5D6E-409C-BE32-E72D297353CC}">
              <c16:uniqueId val="{00000000-3C5E-43DC-BD5B-3F5394EB83C1}"/>
            </c:ext>
          </c:extLst>
        </c:ser>
        <c:ser>
          <c:idx val="1"/>
          <c:order val="1"/>
          <c:tx>
            <c:strRef>
              <c:f>Equinor!$H$13</c:f>
              <c:strCache>
                <c:ptCount val="1"/>
                <c:pt idx="0">
                  <c:v>Menn</c:v>
                </c:pt>
              </c:strCache>
            </c:strRef>
          </c:tx>
          <c:spPr>
            <a:solidFill>
              <a:srgbClr val="002060"/>
            </a:solidFill>
            <a:ln>
              <a:noFill/>
            </a:ln>
            <a:effectLst/>
          </c:spPr>
          <c:invertIfNegative val="0"/>
          <c:cat>
            <c:strRef>
              <c:f>Equinor!$F$14:$F$19</c:f>
              <c:strCache>
                <c:ptCount val="6"/>
                <c:pt idx="0">
                  <c:v>Under 20 år</c:v>
                </c:pt>
                <c:pt idx="1">
                  <c:v>20-29 år</c:v>
                </c:pt>
                <c:pt idx="2">
                  <c:v>30-39 år</c:v>
                </c:pt>
                <c:pt idx="3">
                  <c:v>40-54 år</c:v>
                </c:pt>
                <c:pt idx="4">
                  <c:v>55-69 år</c:v>
                </c:pt>
                <c:pt idx="5">
                  <c:v>Over 70 år</c:v>
                </c:pt>
              </c:strCache>
            </c:strRef>
          </c:cat>
          <c:val>
            <c:numRef>
              <c:f>Equinor!$H$14:$H$19</c:f>
              <c:numCache>
                <c:formatCode>_-* #\ ##0_-;\-* #\ ##0_-;_-* "-"??_-;_-@_-</c:formatCode>
                <c:ptCount val="6"/>
                <c:pt idx="0">
                  <c:v>22952865.349999968</c:v>
                </c:pt>
                <c:pt idx="1">
                  <c:v>232682179.85000396</c:v>
                </c:pt>
                <c:pt idx="2">
                  <c:v>784760943.64998686</c:v>
                </c:pt>
                <c:pt idx="3">
                  <c:v>3224144207.2000341</c:v>
                </c:pt>
                <c:pt idx="4">
                  <c:v>5984033539.3000927</c:v>
                </c:pt>
                <c:pt idx="5">
                  <c:v>3816948207.5501695</c:v>
                </c:pt>
              </c:numCache>
            </c:numRef>
          </c:val>
          <c:extLst>
            <c:ext xmlns:c16="http://schemas.microsoft.com/office/drawing/2014/chart" uri="{C3380CC4-5D6E-409C-BE32-E72D297353CC}">
              <c16:uniqueId val="{00000001-3C5E-43DC-BD5B-3F5394EB83C1}"/>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nb-NO" sz="2800" dirty="0"/>
              <a:t>Samlede</a:t>
            </a:r>
            <a:r>
              <a:rPr lang="nb-NO" sz="2800" baseline="0" dirty="0"/>
              <a:t> verdier (millioner) fordelt på kjønn</a:t>
            </a:r>
            <a:endParaRPr lang="nb-NO" sz="2800" dirty="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stacked"/>
        <c:varyColors val="0"/>
        <c:ser>
          <c:idx val="1"/>
          <c:order val="1"/>
          <c:tx>
            <c:strRef>
              <c:f>'[KS Q4 2023 Arbeidsdokument - base fra q3.xlsx]Side 2-4 Rapport'!$D$21</c:f>
              <c:strCache>
                <c:ptCount val="1"/>
                <c:pt idx="0">
                  <c:v>Kvinner</c:v>
                </c:pt>
              </c:strCache>
            </c:strRef>
          </c:tx>
          <c:spPr>
            <a:solidFill>
              <a:srgbClr val="D45D00"/>
            </a:solidFill>
            <a:ln>
              <a:noFill/>
            </a:ln>
            <a:effectLst/>
          </c:spPr>
          <c:invertIfNegative val="0"/>
          <c:cat>
            <c:numRef>
              <c:f>'[KS Q4 2023 Arbeidsdokument - base fra q3.xlsx]Side 2-4 Rapport'!$B$23:$B$33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'[KS Q4 2023 Arbeidsdokument - base fra q3.xlsx]Side 2-4 Rapport'!$D$23:$D$33</c:f>
              <c:numCache>
                <c:formatCode>_-* #\ ##0_-;\-* #\ ##0_-;_-* "-"??_-;_-@_-</c:formatCode>
                <c:ptCount val="11"/>
                <c:pt idx="0">
                  <c:v>16189</c:v>
                </c:pt>
                <c:pt idx="1">
                  <c:v>15810</c:v>
                </c:pt>
                <c:pt idx="2">
                  <c:v>16101</c:v>
                </c:pt>
                <c:pt idx="3">
                  <c:v>19235</c:v>
                </c:pt>
                <c:pt idx="4">
                  <c:v>22010</c:v>
                </c:pt>
                <c:pt idx="5">
                  <c:v>20593.959020999999</c:v>
                </c:pt>
                <c:pt idx="6">
                  <c:v>24199.004421000001</c:v>
                </c:pt>
                <c:pt idx="7">
                  <c:v>27850.79310968324</c:v>
                </c:pt>
                <c:pt idx="8">
                  <c:v>35769</c:v>
                </c:pt>
                <c:pt idx="9">
                  <c:v>34890</c:v>
                </c:pt>
                <c:pt idx="10">
                  <c:v>37307.873218416491</c:v>
                </c:pt>
              </c:numCache>
            </c:numRef>
          </c:val>
          <c:extLst>
            <c:ext xmlns:c16="http://schemas.microsoft.com/office/drawing/2014/chart" uri="{C3380CC4-5D6E-409C-BE32-E72D297353CC}">
              <c16:uniqueId val="{00000000-8C00-4AEA-A01D-4AD38550A88D}"/>
            </c:ext>
          </c:extLst>
        </c:ser>
        <c:ser>
          <c:idx val="2"/>
          <c:order val="2"/>
          <c:tx>
            <c:strRef>
              <c:f>'[KS Q4 2023 Arbeidsdokument - base fra q3.xlsx]Side 2-4 Rapport'!$E$21</c:f>
              <c:strCache>
                <c:ptCount val="1"/>
                <c:pt idx="0">
                  <c:v>Menn</c:v>
                </c:pt>
              </c:strCache>
            </c:strRef>
          </c:tx>
          <c:spPr>
            <a:solidFill>
              <a:srgbClr val="4F868E"/>
            </a:solidFill>
            <a:ln>
              <a:noFill/>
            </a:ln>
            <a:effectLst/>
          </c:spPr>
          <c:invertIfNegative val="0"/>
          <c:cat>
            <c:numRef>
              <c:f>'[KS Q4 2023 Arbeidsdokument - base fra q3.xlsx]Side 2-4 Rapport'!$B$23:$B$33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'[KS Q4 2023 Arbeidsdokument - base fra q3.xlsx]Side 2-4 Rapport'!$E$23:$E$33</c:f>
              <c:numCache>
                <c:formatCode>_-* #\ ##0_-;\-* #\ ##0_-;_-* "-"??_-;_-@_-</c:formatCode>
                <c:ptCount val="11"/>
                <c:pt idx="0">
                  <c:v>58234</c:v>
                </c:pt>
                <c:pt idx="1">
                  <c:v>53947</c:v>
                </c:pt>
                <c:pt idx="2">
                  <c:v>57593</c:v>
                </c:pt>
                <c:pt idx="3">
                  <c:v>72017</c:v>
                </c:pt>
                <c:pt idx="4">
                  <c:v>78818</c:v>
                </c:pt>
                <c:pt idx="5">
                  <c:v>75301.009378000002</c:v>
                </c:pt>
                <c:pt idx="6">
                  <c:v>90875.491995000004</c:v>
                </c:pt>
                <c:pt idx="7">
                  <c:v>113826.71584351399</c:v>
                </c:pt>
                <c:pt idx="8">
                  <c:v>138582</c:v>
                </c:pt>
                <c:pt idx="9">
                  <c:v>131920</c:v>
                </c:pt>
                <c:pt idx="10">
                  <c:v>140971.67277606603</c:v>
                </c:pt>
              </c:numCache>
            </c:numRef>
          </c:val>
          <c:extLst>
            <c:ext xmlns:c16="http://schemas.microsoft.com/office/drawing/2014/chart" uri="{C3380CC4-5D6E-409C-BE32-E72D297353CC}">
              <c16:uniqueId val="{00000001-8C00-4AEA-A01D-4AD38550A88D}"/>
            </c:ext>
          </c:extLst>
        </c:ser>
        <c:dLbls>
          <c:showLegendKey val="0"/>
          <c:showVal val="0"/>
          <c:showCatName val="0"/>
          <c:showSerName val="0"/>
          <c:showPercent val="0"/>
          <c:showBubbleSize val="0"/>
        </c:dLbls>
        <c:gapWidth val="40"/>
        <c:overlap val="100"/>
        <c:axId val="1012480591"/>
        <c:axId val="1214694143"/>
      </c:barChart>
      <c:lineChart>
        <c:grouping val="standard"/>
        <c:varyColors val="0"/>
        <c:ser>
          <c:idx val="0"/>
          <c:order val="0"/>
          <c:tx>
            <c:strRef>
              <c:f>'[KS Q4 2023 Arbeidsdokument - base fra q3.xlsx]Side 2-4 Rapport'!$C$21</c:f>
              <c:strCache>
                <c:ptCount val="1"/>
                <c:pt idx="0">
                  <c:v>Total</c:v>
                </c:pt>
              </c:strCache>
            </c:strRef>
          </c:tx>
          <c:spPr>
            <a:ln w="28575" cap="rnd">
              <a:noFill/>
              <a:round/>
            </a:ln>
            <a:effectLst/>
          </c:spPr>
          <c:marker>
            <c:symbol val="none"/>
          </c:marker>
          <c:dLbls>
            <c:dLbl>
              <c:idx val="0"/>
              <c:tx>
                <c:rich>
                  <a:bodyPr/>
                  <a:lstStyle/>
                  <a:p>
                    <a:fld id="{FE1FBA5E-E92A-49A4-94B9-A72B9D359598}" type="VALUE">
                      <a:rPr lang="en-US" sz="2000" b="0" dirty="0"/>
                      <a:pPr/>
                      <a:t>[VERDI]</a:t>
                    </a:fld>
                    <a:endParaRPr lang="nb-NO"/>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C00-4AEA-A01D-4AD38550A88D}"/>
                </c:ext>
              </c:extLst>
            </c:dLbl>
            <c:dLbl>
              <c:idx val="10"/>
              <c:tx>
                <c:rich>
                  <a:bodyPr/>
                  <a:lstStyle/>
                  <a:p>
                    <a:fld id="{D1AE4ED1-D91D-4551-A7BE-A9B76C372BF3}" type="VALUE">
                      <a:rPr lang="en-US" sz="2000" b="0"/>
                      <a:pPr/>
                      <a:t>[VERDI]</a:t>
                    </a:fld>
                    <a:endParaRPr lang="nb-NO"/>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C00-4AEA-A01D-4AD38550A88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dLblPos val="t"/>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'[KS Q4 2023 Arbeidsdokument - base fra q3.xlsx]Side 2-4 Rapport'!$B$23:$B$33</c:f>
              <c:numCache>
                <c:formatCode>General</c:formatCode>
                <c:ptCount val="11"/>
                <c:pt idx="0">
                  <c:v>2013</c:v>
                </c:pt>
                <c:pt idx="1">
                  <c:v>2014</c:v>
                </c:pt>
                <c:pt idx="2">
                  <c:v>2015</c:v>
                </c:pt>
                <c:pt idx="3">
                  <c:v>2016</c:v>
                </c:pt>
                <c:pt idx="4">
                  <c:v>2017</c:v>
                </c:pt>
                <c:pt idx="5">
                  <c:v>2018</c:v>
                </c:pt>
                <c:pt idx="6">
                  <c:v>2019</c:v>
                </c:pt>
                <c:pt idx="7">
                  <c:v>2020</c:v>
                </c:pt>
                <c:pt idx="8">
                  <c:v>2021</c:v>
                </c:pt>
                <c:pt idx="9">
                  <c:v>2022</c:v>
                </c:pt>
                <c:pt idx="10">
                  <c:v>2023</c:v>
                </c:pt>
              </c:numCache>
            </c:numRef>
          </c:cat>
          <c:val>
            <c:numRef>
              <c:f>'[KS Q4 2023 Arbeidsdokument - base fra q3.xlsx]Side 2-4 Rapport'!$C$23:$C$33</c:f>
              <c:numCache>
                <c:formatCode>_-* #\ ##0_-;\-* #\ ##0_-;_-* "-"??_-;_-@_-</c:formatCode>
                <c:ptCount val="11"/>
                <c:pt idx="0">
                  <c:v>74424</c:v>
                </c:pt>
                <c:pt idx="1">
                  <c:v>69757</c:v>
                </c:pt>
                <c:pt idx="2">
                  <c:v>73695</c:v>
                </c:pt>
                <c:pt idx="3">
                  <c:v>91253</c:v>
                </c:pt>
                <c:pt idx="4">
                  <c:v>100829</c:v>
                </c:pt>
                <c:pt idx="5">
                  <c:v>95894.968397000004</c:v>
                </c:pt>
                <c:pt idx="6">
                  <c:v>115074.49641599999</c:v>
                </c:pt>
                <c:pt idx="7">
                  <c:v>141677.50895319725</c:v>
                </c:pt>
                <c:pt idx="8">
                  <c:v>174351</c:v>
                </c:pt>
                <c:pt idx="9">
                  <c:v>166811</c:v>
                </c:pt>
                <c:pt idx="10">
                  <c:v>178279.54599448256</c:v>
                </c:pt>
              </c:numCache>
            </c:numRef>
          </c:val>
          <c:smooth val="0"/>
          <c:extLst>
            <c:ext xmlns:c16="http://schemas.microsoft.com/office/drawing/2014/chart" uri="{C3380CC4-5D6E-409C-BE32-E72D297353CC}">
              <c16:uniqueId val="{00000004-8C00-4AEA-A01D-4AD38550A88D}"/>
            </c:ext>
          </c:extLst>
        </c:ser>
        <c:dLbls>
          <c:showLegendKey val="0"/>
          <c:showVal val="0"/>
          <c:showCatName val="0"/>
          <c:showSerName val="0"/>
          <c:showPercent val="0"/>
          <c:showBubbleSize val="0"/>
        </c:dLbls>
        <c:marker val="1"/>
        <c:smooth val="0"/>
        <c:axId val="1528207087"/>
        <c:axId val="361946015"/>
      </c:lineChart>
      <c:catAx>
        <c:axId val="101248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b-NO"/>
          </a:p>
        </c:txPr>
        <c:crossAx val="1214694143"/>
        <c:crosses val="autoZero"/>
        <c:auto val="1"/>
        <c:lblAlgn val="ctr"/>
        <c:lblOffset val="100"/>
        <c:noMultiLvlLbl val="0"/>
      </c:catAx>
      <c:valAx>
        <c:axId val="1214694143"/>
        <c:scaling>
          <c:orientation val="minMax"/>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12480591"/>
        <c:crosses val="autoZero"/>
        <c:crossBetween val="between"/>
      </c:valAx>
      <c:valAx>
        <c:axId val="361946015"/>
        <c:scaling>
          <c:orientation val="minMax"/>
        </c:scaling>
        <c:delete val="1"/>
        <c:axPos val="r"/>
        <c:numFmt formatCode="_-* #\ ##0_-;\-* #\ ##0_-;_-* &quot;-&quot;??_-;_-@_-" sourceLinked="1"/>
        <c:majorTickMark val="out"/>
        <c:minorTickMark val="none"/>
        <c:tickLblPos val="nextTo"/>
        <c:crossAx val="1528207087"/>
        <c:crosses val="max"/>
        <c:crossBetween val="between"/>
      </c:valAx>
      <c:catAx>
        <c:axId val="1528207087"/>
        <c:scaling>
          <c:orientation val="minMax"/>
        </c:scaling>
        <c:delete val="1"/>
        <c:axPos val="b"/>
        <c:numFmt formatCode="General" sourceLinked="1"/>
        <c:majorTickMark val="out"/>
        <c:minorTickMark val="none"/>
        <c:tickLblPos val="nextTo"/>
        <c:crossAx val="361946015"/>
        <c:crosses val="autoZero"/>
        <c:auto val="1"/>
        <c:lblAlgn val="ctr"/>
        <c:lblOffset val="100"/>
        <c:noMultiLvlLbl val="0"/>
      </c:cat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Antall fordelt</a:t>
            </a:r>
            <a:r>
              <a:rPr lang="nb-NO" sz="2400" baseline="0"/>
              <a:t> på kjønn og alder</a:t>
            </a:r>
            <a:endParaRPr lang="nb-NO"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Norwegian!$B$13</c:f>
              <c:strCache>
                <c:ptCount val="1"/>
                <c:pt idx="0">
                  <c:v>Kvinner</c:v>
                </c:pt>
              </c:strCache>
            </c:strRef>
          </c:tx>
          <c:spPr>
            <a:solidFill>
              <a:srgbClr val="FF66FF"/>
            </a:solidFill>
            <a:ln>
              <a:noFill/>
            </a:ln>
            <a:effectLst/>
          </c:spPr>
          <c:invertIfNegative val="0"/>
          <c:cat>
            <c:strRef>
              <c:f>Norwegian!$A$14:$A$19</c:f>
              <c:strCache>
                <c:ptCount val="6"/>
                <c:pt idx="0">
                  <c:v>Under 20 år</c:v>
                </c:pt>
                <c:pt idx="1">
                  <c:v>20-29 år</c:v>
                </c:pt>
                <c:pt idx="2">
                  <c:v>30-39 år</c:v>
                </c:pt>
                <c:pt idx="3">
                  <c:v>40-54 år</c:v>
                </c:pt>
                <c:pt idx="4">
                  <c:v>55-69 år</c:v>
                </c:pt>
                <c:pt idx="5">
                  <c:v>Over 70 år</c:v>
                </c:pt>
              </c:strCache>
            </c:strRef>
          </c:cat>
          <c:val>
            <c:numRef>
              <c:f>Norwegian!$B$14:$B$19</c:f>
              <c:numCache>
                <c:formatCode>_-* #\ ##0_-;\-* #\ ##0_-;_-* "-"??_-;_-@_-</c:formatCode>
                <c:ptCount val="6"/>
                <c:pt idx="0">
                  <c:v>132</c:v>
                </c:pt>
                <c:pt idx="1">
                  <c:v>2923</c:v>
                </c:pt>
                <c:pt idx="2">
                  <c:v>4688</c:v>
                </c:pt>
                <c:pt idx="3">
                  <c:v>5182</c:v>
                </c:pt>
                <c:pt idx="4">
                  <c:v>3104</c:v>
                </c:pt>
                <c:pt idx="5">
                  <c:v>835</c:v>
                </c:pt>
              </c:numCache>
            </c:numRef>
          </c:val>
          <c:extLst>
            <c:ext xmlns:c16="http://schemas.microsoft.com/office/drawing/2014/chart" uri="{C3380CC4-5D6E-409C-BE32-E72D297353CC}">
              <c16:uniqueId val="{00000000-AFE7-4CCB-8F02-D2D17AC386F3}"/>
            </c:ext>
          </c:extLst>
        </c:ser>
        <c:ser>
          <c:idx val="1"/>
          <c:order val="1"/>
          <c:tx>
            <c:strRef>
              <c:f>Norwegian!$C$13</c:f>
              <c:strCache>
                <c:ptCount val="1"/>
                <c:pt idx="0">
                  <c:v>Menn</c:v>
                </c:pt>
              </c:strCache>
            </c:strRef>
          </c:tx>
          <c:spPr>
            <a:solidFill>
              <a:srgbClr val="002060"/>
            </a:solidFill>
            <a:ln>
              <a:noFill/>
            </a:ln>
            <a:effectLst/>
          </c:spPr>
          <c:invertIfNegative val="0"/>
          <c:cat>
            <c:strRef>
              <c:f>Norwegian!$A$14:$A$19</c:f>
              <c:strCache>
                <c:ptCount val="6"/>
                <c:pt idx="0">
                  <c:v>Under 20 år</c:v>
                </c:pt>
                <c:pt idx="1">
                  <c:v>20-29 år</c:v>
                </c:pt>
                <c:pt idx="2">
                  <c:v>30-39 år</c:v>
                </c:pt>
                <c:pt idx="3">
                  <c:v>40-54 år</c:v>
                </c:pt>
                <c:pt idx="4">
                  <c:v>55-69 år</c:v>
                </c:pt>
                <c:pt idx="5">
                  <c:v>Over 70 år</c:v>
                </c:pt>
              </c:strCache>
            </c:strRef>
          </c:cat>
          <c:val>
            <c:numRef>
              <c:f>Norwegian!$C$14:$C$19</c:f>
              <c:numCache>
                <c:formatCode>_-* #\ ##0_-;\-* #\ ##0_-;_-* "-"??_-;_-@_-</c:formatCode>
                <c:ptCount val="6"/>
                <c:pt idx="0">
                  <c:v>882</c:v>
                </c:pt>
                <c:pt idx="1">
                  <c:v>11889</c:v>
                </c:pt>
                <c:pt idx="2">
                  <c:v>13969</c:v>
                </c:pt>
                <c:pt idx="3">
                  <c:v>17796</c:v>
                </c:pt>
                <c:pt idx="4">
                  <c:v>11292</c:v>
                </c:pt>
                <c:pt idx="5">
                  <c:v>4421</c:v>
                </c:pt>
              </c:numCache>
            </c:numRef>
          </c:val>
          <c:extLst>
            <c:ext xmlns:c16="http://schemas.microsoft.com/office/drawing/2014/chart" uri="{C3380CC4-5D6E-409C-BE32-E72D297353CC}">
              <c16:uniqueId val="{00000001-AFE7-4CCB-8F02-D2D17AC386F3}"/>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Norwegian!$G$13</c:f>
              <c:strCache>
                <c:ptCount val="1"/>
                <c:pt idx="0">
                  <c:v> Kvinner </c:v>
                </c:pt>
              </c:strCache>
            </c:strRef>
          </c:tx>
          <c:spPr>
            <a:solidFill>
              <a:srgbClr val="FF66FF"/>
            </a:solidFill>
            <a:ln>
              <a:noFill/>
            </a:ln>
            <a:effectLst/>
          </c:spPr>
          <c:invertIfNegative val="0"/>
          <c:cat>
            <c:strRef>
              <c:f>Norwegian!$F$14:$F$19</c:f>
              <c:strCache>
                <c:ptCount val="6"/>
                <c:pt idx="0">
                  <c:v>Under 20 år</c:v>
                </c:pt>
                <c:pt idx="1">
                  <c:v>20-29 år</c:v>
                </c:pt>
                <c:pt idx="2">
                  <c:v>30-39 år</c:v>
                </c:pt>
                <c:pt idx="3">
                  <c:v>40-54 år</c:v>
                </c:pt>
                <c:pt idx="4">
                  <c:v>55-69 år</c:v>
                </c:pt>
                <c:pt idx="5">
                  <c:v>Over 70 år</c:v>
                </c:pt>
              </c:strCache>
            </c:strRef>
          </c:cat>
          <c:val>
            <c:numRef>
              <c:f>Norwegian!$G$14:$G$19</c:f>
              <c:numCache>
                <c:formatCode>_-* #\ ##0_-;\-* #\ ##0_-;_-* "-"??_-;_-@_-</c:formatCode>
                <c:ptCount val="6"/>
                <c:pt idx="0">
                  <c:v>498855.19999999972</c:v>
                </c:pt>
                <c:pt idx="1">
                  <c:v>5207540.1600000151</c:v>
                </c:pt>
                <c:pt idx="2">
                  <c:v>18727711.360000022</c:v>
                </c:pt>
                <c:pt idx="3">
                  <c:v>46093984.639999822</c:v>
                </c:pt>
                <c:pt idx="4">
                  <c:v>35740855.200000033</c:v>
                </c:pt>
                <c:pt idx="5">
                  <c:v>14806646.240000024</c:v>
                </c:pt>
              </c:numCache>
            </c:numRef>
          </c:val>
          <c:extLst>
            <c:ext xmlns:c16="http://schemas.microsoft.com/office/drawing/2014/chart" uri="{C3380CC4-5D6E-409C-BE32-E72D297353CC}">
              <c16:uniqueId val="{00000000-56F4-44CC-8E92-52DE14D522E9}"/>
            </c:ext>
          </c:extLst>
        </c:ser>
        <c:ser>
          <c:idx val="1"/>
          <c:order val="1"/>
          <c:tx>
            <c:strRef>
              <c:f>Norwegian!$H$13</c:f>
              <c:strCache>
                <c:ptCount val="1"/>
                <c:pt idx="0">
                  <c:v>Menn</c:v>
                </c:pt>
              </c:strCache>
            </c:strRef>
          </c:tx>
          <c:spPr>
            <a:solidFill>
              <a:srgbClr val="002060"/>
            </a:solidFill>
            <a:ln>
              <a:noFill/>
            </a:ln>
            <a:effectLst/>
          </c:spPr>
          <c:invertIfNegative val="0"/>
          <c:cat>
            <c:strRef>
              <c:f>Norwegian!$F$14:$F$19</c:f>
              <c:strCache>
                <c:ptCount val="6"/>
                <c:pt idx="0">
                  <c:v>Under 20 år</c:v>
                </c:pt>
                <c:pt idx="1">
                  <c:v>20-29 år</c:v>
                </c:pt>
                <c:pt idx="2">
                  <c:v>30-39 år</c:v>
                </c:pt>
                <c:pt idx="3">
                  <c:v>40-54 år</c:v>
                </c:pt>
                <c:pt idx="4">
                  <c:v>55-69 år</c:v>
                </c:pt>
                <c:pt idx="5">
                  <c:v>Over 70 år</c:v>
                </c:pt>
              </c:strCache>
            </c:strRef>
          </c:cat>
          <c:val>
            <c:numRef>
              <c:f>Norwegian!$H$14:$H$19</c:f>
              <c:numCache>
                <c:formatCode>_-* #\ ##0_-;\-* #\ ##0_-;_-* "-"??_-;_-@_-</c:formatCode>
                <c:ptCount val="6"/>
                <c:pt idx="0">
                  <c:v>3798674.8800000045</c:v>
                </c:pt>
                <c:pt idx="1">
                  <c:v>41102816.95999945</c:v>
                </c:pt>
                <c:pt idx="2">
                  <c:v>103320410.55999622</c:v>
                </c:pt>
                <c:pt idx="3">
                  <c:v>344498648.95999992</c:v>
                </c:pt>
                <c:pt idx="4">
                  <c:v>513940823.52001035</c:v>
                </c:pt>
                <c:pt idx="5">
                  <c:v>273185317.59999645</c:v>
                </c:pt>
              </c:numCache>
            </c:numRef>
          </c:val>
          <c:extLst>
            <c:ext xmlns:c16="http://schemas.microsoft.com/office/drawing/2014/chart" uri="{C3380CC4-5D6E-409C-BE32-E72D297353CC}">
              <c16:uniqueId val="{00000001-56F4-44CC-8E92-52DE14D522E9}"/>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Antall fordelt</a:t>
            </a:r>
            <a:r>
              <a:rPr lang="nb-NO" sz="2400" baseline="0"/>
              <a:t> på kjønn og alder</a:t>
            </a:r>
            <a:endParaRPr lang="nb-NO"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selskaper_individuelt.xlsx]DNB'!$B$13</c:f>
              <c:strCache>
                <c:ptCount val="1"/>
                <c:pt idx="0">
                  <c:v>Kvinner</c:v>
                </c:pt>
              </c:strCache>
            </c:strRef>
          </c:tx>
          <c:spPr>
            <a:solidFill>
              <a:srgbClr val="FF66FF"/>
            </a:solidFill>
            <a:ln>
              <a:noFill/>
            </a:ln>
            <a:effectLst/>
          </c:spPr>
          <c:invertIfNegative val="0"/>
          <c:cat>
            <c:strRef>
              <c:f>'[Q4 2023 selskaper_individuelt.xlsx]DNB'!$A$14:$A$19</c:f>
              <c:strCache>
                <c:ptCount val="6"/>
                <c:pt idx="0">
                  <c:v>Under 20 år</c:v>
                </c:pt>
                <c:pt idx="1">
                  <c:v>20-29 år</c:v>
                </c:pt>
                <c:pt idx="2">
                  <c:v>30-39 år</c:v>
                </c:pt>
                <c:pt idx="3">
                  <c:v>40-54 år</c:v>
                </c:pt>
                <c:pt idx="4">
                  <c:v>55-69 år</c:v>
                </c:pt>
                <c:pt idx="5">
                  <c:v>Over 70 år</c:v>
                </c:pt>
              </c:strCache>
            </c:strRef>
          </c:cat>
          <c:val>
            <c:numRef>
              <c:f>'[Q4 2023 selskaper_individuelt.xlsx]DNB'!$B$14:$B$19</c:f>
              <c:numCache>
                <c:formatCode>_-* #\ ##0_-;\-* #\ ##0_-;_-* "-"??_-;_-@_-</c:formatCode>
                <c:ptCount val="6"/>
                <c:pt idx="0">
                  <c:v>223</c:v>
                </c:pt>
                <c:pt idx="1">
                  <c:v>2329</c:v>
                </c:pt>
                <c:pt idx="2">
                  <c:v>3318</c:v>
                </c:pt>
                <c:pt idx="3">
                  <c:v>4211</c:v>
                </c:pt>
                <c:pt idx="4">
                  <c:v>5809</c:v>
                </c:pt>
                <c:pt idx="5">
                  <c:v>5371</c:v>
                </c:pt>
              </c:numCache>
            </c:numRef>
          </c:val>
          <c:extLst>
            <c:ext xmlns:c16="http://schemas.microsoft.com/office/drawing/2014/chart" uri="{C3380CC4-5D6E-409C-BE32-E72D297353CC}">
              <c16:uniqueId val="{00000000-C9FA-4CCF-A2F6-052BEA2969E2}"/>
            </c:ext>
          </c:extLst>
        </c:ser>
        <c:ser>
          <c:idx val="1"/>
          <c:order val="1"/>
          <c:tx>
            <c:strRef>
              <c:f>'[Q4 2023 selskaper_individuelt.xlsx]DNB'!$C$13</c:f>
              <c:strCache>
                <c:ptCount val="1"/>
                <c:pt idx="0">
                  <c:v>Menn</c:v>
                </c:pt>
              </c:strCache>
            </c:strRef>
          </c:tx>
          <c:spPr>
            <a:solidFill>
              <a:srgbClr val="002060"/>
            </a:solidFill>
            <a:ln>
              <a:noFill/>
            </a:ln>
            <a:effectLst/>
          </c:spPr>
          <c:invertIfNegative val="0"/>
          <c:cat>
            <c:strRef>
              <c:f>'[Q4 2023 selskaper_individuelt.xlsx]DNB'!$A$14:$A$19</c:f>
              <c:strCache>
                <c:ptCount val="6"/>
                <c:pt idx="0">
                  <c:v>Under 20 år</c:v>
                </c:pt>
                <c:pt idx="1">
                  <c:v>20-29 år</c:v>
                </c:pt>
                <c:pt idx="2">
                  <c:v>30-39 år</c:v>
                </c:pt>
                <c:pt idx="3">
                  <c:v>40-54 år</c:v>
                </c:pt>
                <c:pt idx="4">
                  <c:v>55-69 år</c:v>
                </c:pt>
                <c:pt idx="5">
                  <c:v>Over 70 år</c:v>
                </c:pt>
              </c:strCache>
            </c:strRef>
          </c:cat>
          <c:val>
            <c:numRef>
              <c:f>'[Q4 2023 selskaper_individuelt.xlsx]DNB'!$C$14:$C$19</c:f>
              <c:numCache>
                <c:formatCode>_-* #\ ##0_-;\-* #\ ##0_-;_-* "-"??_-;_-@_-</c:formatCode>
                <c:ptCount val="6"/>
                <c:pt idx="0">
                  <c:v>732</c:v>
                </c:pt>
                <c:pt idx="1">
                  <c:v>4659</c:v>
                </c:pt>
                <c:pt idx="2">
                  <c:v>6138</c:v>
                </c:pt>
                <c:pt idx="3">
                  <c:v>8685</c:v>
                </c:pt>
                <c:pt idx="4">
                  <c:v>9175</c:v>
                </c:pt>
                <c:pt idx="5">
                  <c:v>10786</c:v>
                </c:pt>
              </c:numCache>
            </c:numRef>
          </c:val>
          <c:extLst>
            <c:ext xmlns:c16="http://schemas.microsoft.com/office/drawing/2014/chart" uri="{C3380CC4-5D6E-409C-BE32-E72D297353CC}">
              <c16:uniqueId val="{00000001-C9FA-4CCF-A2F6-052BEA2969E2}"/>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dirty="0"/>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selskaper_individuelt.xlsx]DNB'!$G$13</c:f>
              <c:strCache>
                <c:ptCount val="1"/>
                <c:pt idx="0">
                  <c:v> Kvinner </c:v>
                </c:pt>
              </c:strCache>
            </c:strRef>
          </c:tx>
          <c:spPr>
            <a:solidFill>
              <a:srgbClr val="FF66FF"/>
            </a:solidFill>
            <a:ln>
              <a:noFill/>
            </a:ln>
            <a:effectLst/>
          </c:spPr>
          <c:invertIfNegative val="0"/>
          <c:cat>
            <c:strRef>
              <c:f>'[Q4 2023 selskaper_individuelt.xlsx]DNB'!$F$14:$F$19</c:f>
              <c:strCache>
                <c:ptCount val="6"/>
                <c:pt idx="0">
                  <c:v>Under 20 år</c:v>
                </c:pt>
                <c:pt idx="1">
                  <c:v>20-29 år</c:v>
                </c:pt>
                <c:pt idx="2">
                  <c:v>30-39 år</c:v>
                </c:pt>
                <c:pt idx="3">
                  <c:v>40-54 år</c:v>
                </c:pt>
                <c:pt idx="4">
                  <c:v>55-69 år</c:v>
                </c:pt>
                <c:pt idx="5">
                  <c:v>Over 70 år</c:v>
                </c:pt>
              </c:strCache>
            </c:strRef>
          </c:cat>
          <c:val>
            <c:numRef>
              <c:f>'[Q4 2023 selskaper_individuelt.xlsx]DNB'!$G$14:$G$19</c:f>
              <c:numCache>
                <c:formatCode>_-* #\ ##0_-;\-* #\ ##0_-;_-* "-"??_-;_-@_-</c:formatCode>
                <c:ptCount val="6"/>
                <c:pt idx="0">
                  <c:v>6167232</c:v>
                </c:pt>
                <c:pt idx="1">
                  <c:v>73068048</c:v>
                </c:pt>
                <c:pt idx="2">
                  <c:v>202646448</c:v>
                </c:pt>
                <c:pt idx="3">
                  <c:v>461446632</c:v>
                </c:pt>
                <c:pt idx="4">
                  <c:v>1282166496</c:v>
                </c:pt>
                <c:pt idx="5">
                  <c:v>1462661712</c:v>
                </c:pt>
              </c:numCache>
            </c:numRef>
          </c:val>
          <c:extLst>
            <c:ext xmlns:c16="http://schemas.microsoft.com/office/drawing/2014/chart" uri="{C3380CC4-5D6E-409C-BE32-E72D297353CC}">
              <c16:uniqueId val="{00000000-B3BB-4A14-95AE-6F67A643F80A}"/>
            </c:ext>
          </c:extLst>
        </c:ser>
        <c:ser>
          <c:idx val="1"/>
          <c:order val="1"/>
          <c:tx>
            <c:strRef>
              <c:f>'[Q4 2023 selskaper_individuelt.xlsx]DNB'!$H$13</c:f>
              <c:strCache>
                <c:ptCount val="1"/>
                <c:pt idx="0">
                  <c:v>Menn</c:v>
                </c:pt>
              </c:strCache>
            </c:strRef>
          </c:tx>
          <c:spPr>
            <a:solidFill>
              <a:srgbClr val="002060"/>
            </a:solidFill>
            <a:ln>
              <a:solidFill>
                <a:srgbClr val="002060"/>
              </a:solidFill>
            </a:ln>
            <a:effectLst/>
          </c:spPr>
          <c:invertIfNegative val="0"/>
          <c:cat>
            <c:strRef>
              <c:f>'[Q4 2023 selskaper_individuelt.xlsx]DNB'!$F$14:$F$19</c:f>
              <c:strCache>
                <c:ptCount val="6"/>
                <c:pt idx="0">
                  <c:v>Under 20 år</c:v>
                </c:pt>
                <c:pt idx="1">
                  <c:v>20-29 år</c:v>
                </c:pt>
                <c:pt idx="2">
                  <c:v>30-39 år</c:v>
                </c:pt>
                <c:pt idx="3">
                  <c:v>40-54 år</c:v>
                </c:pt>
                <c:pt idx="4">
                  <c:v>55-69 år</c:v>
                </c:pt>
                <c:pt idx="5">
                  <c:v>Over 70 år</c:v>
                </c:pt>
              </c:strCache>
            </c:strRef>
          </c:cat>
          <c:val>
            <c:numRef>
              <c:f>'[Q4 2023 selskaper_individuelt.xlsx]DNB'!$H$14:$H$19</c:f>
              <c:numCache>
                <c:formatCode>_-* #\ ##0_-;\-* #\ ##0_-;_-* "-"??_-;_-@_-</c:formatCode>
                <c:ptCount val="6"/>
                <c:pt idx="0">
                  <c:v>12383064</c:v>
                </c:pt>
                <c:pt idx="1">
                  <c:v>122138928</c:v>
                </c:pt>
                <c:pt idx="2">
                  <c:v>330078240</c:v>
                </c:pt>
                <c:pt idx="3">
                  <c:v>974765664</c:v>
                </c:pt>
                <c:pt idx="4">
                  <c:v>2261515464</c:v>
                </c:pt>
                <c:pt idx="5">
                  <c:v>3063453480</c:v>
                </c:pt>
              </c:numCache>
            </c:numRef>
          </c:val>
          <c:extLst>
            <c:ext xmlns:c16="http://schemas.microsoft.com/office/drawing/2014/chart" uri="{C3380CC4-5D6E-409C-BE32-E72D297353CC}">
              <c16:uniqueId val="{00000001-B3BB-4A14-95AE-6F67A643F80A}"/>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Antall fordelt</a:t>
            </a:r>
            <a:r>
              <a:rPr lang="nb-NO" sz="2400" baseline="0"/>
              <a:t> på kjønn og alder</a:t>
            </a:r>
            <a:endParaRPr lang="nb-NO"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selskaper_individuelt.xlsx]Gjensidige'!$B$13</c:f>
              <c:strCache>
                <c:ptCount val="1"/>
                <c:pt idx="0">
                  <c:v>Kvinner</c:v>
                </c:pt>
              </c:strCache>
            </c:strRef>
          </c:tx>
          <c:spPr>
            <a:solidFill>
              <a:srgbClr val="FF66FF"/>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selskaper_individuelt.xlsx]Gjensidige'!$B$14:$B$19</c:f>
              <c:numCache>
                <c:formatCode>_-* #\ ##0_-;\-* #\ ##0_-;_-* "-"??_-;_-@_-</c:formatCode>
                <c:ptCount val="6"/>
                <c:pt idx="0">
                  <c:v>127</c:v>
                </c:pt>
                <c:pt idx="1">
                  <c:v>716</c:v>
                </c:pt>
                <c:pt idx="2">
                  <c:v>1285</c:v>
                </c:pt>
                <c:pt idx="3">
                  <c:v>2154</c:v>
                </c:pt>
                <c:pt idx="4">
                  <c:v>3273</c:v>
                </c:pt>
                <c:pt idx="5">
                  <c:v>2817</c:v>
                </c:pt>
              </c:numCache>
            </c:numRef>
          </c:val>
          <c:extLst>
            <c:ext xmlns:c16="http://schemas.microsoft.com/office/drawing/2014/chart" uri="{C3380CC4-5D6E-409C-BE32-E72D297353CC}">
              <c16:uniqueId val="{00000000-536A-43DC-B2A4-BA824BD21CDB}"/>
            </c:ext>
          </c:extLst>
        </c:ser>
        <c:ser>
          <c:idx val="1"/>
          <c:order val="1"/>
          <c:tx>
            <c:strRef>
              <c:f>'[Q4 2023 selskaper_individuelt.xlsx]Gjensidige'!$C$13</c:f>
              <c:strCache>
                <c:ptCount val="1"/>
                <c:pt idx="0">
                  <c:v>Menn</c:v>
                </c:pt>
              </c:strCache>
            </c:strRef>
          </c:tx>
          <c:spPr>
            <a:solidFill>
              <a:srgbClr val="002060"/>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selskaper_individuelt.xlsx]Gjensidige'!$C$14:$C$19</c:f>
              <c:numCache>
                <c:formatCode>_-* #\ ##0_-;\-* #\ ##0_-;_-* "-"??_-;_-@_-</c:formatCode>
                <c:ptCount val="6"/>
                <c:pt idx="0">
                  <c:v>250</c:v>
                </c:pt>
                <c:pt idx="1">
                  <c:v>1397</c:v>
                </c:pt>
                <c:pt idx="2">
                  <c:v>2478</c:v>
                </c:pt>
                <c:pt idx="3">
                  <c:v>5489</c:v>
                </c:pt>
                <c:pt idx="4">
                  <c:v>7772</c:v>
                </c:pt>
                <c:pt idx="5">
                  <c:v>7955</c:v>
                </c:pt>
              </c:numCache>
            </c:numRef>
          </c:val>
          <c:extLst>
            <c:ext xmlns:c16="http://schemas.microsoft.com/office/drawing/2014/chart" uri="{C3380CC4-5D6E-409C-BE32-E72D297353CC}">
              <c16:uniqueId val="{00000001-536A-43DC-B2A4-BA824BD21CDB}"/>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nb-NO" sz="2400"/>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selskaper_individuelt.xlsx]Gjensidige'!$G$13</c:f>
              <c:strCache>
                <c:ptCount val="1"/>
                <c:pt idx="0">
                  <c:v> Kvinner </c:v>
                </c:pt>
              </c:strCache>
            </c:strRef>
          </c:tx>
          <c:spPr>
            <a:solidFill>
              <a:srgbClr val="FF66FF"/>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selskaper_individuelt.xlsx]Gjensidige'!$G$14:$G$19</c:f>
              <c:numCache>
                <c:formatCode>_-* #\ ##0_-;\-* #\ ##0_-;_-* "-"??_-;_-@_-</c:formatCode>
                <c:ptCount val="6"/>
                <c:pt idx="0">
                  <c:v>3865875</c:v>
                </c:pt>
                <c:pt idx="1">
                  <c:v>18486750</c:v>
                </c:pt>
                <c:pt idx="2">
                  <c:v>63307125</c:v>
                </c:pt>
                <c:pt idx="3">
                  <c:v>208047750</c:v>
                </c:pt>
                <c:pt idx="4">
                  <c:v>441929062.5</c:v>
                </c:pt>
                <c:pt idx="5">
                  <c:v>429972937.5</c:v>
                </c:pt>
              </c:numCache>
            </c:numRef>
          </c:val>
          <c:extLst>
            <c:ext xmlns:c16="http://schemas.microsoft.com/office/drawing/2014/chart" uri="{C3380CC4-5D6E-409C-BE32-E72D297353CC}">
              <c16:uniqueId val="{00000000-D304-47F2-B725-1F72106E5250}"/>
            </c:ext>
          </c:extLst>
        </c:ser>
        <c:ser>
          <c:idx val="1"/>
          <c:order val="1"/>
          <c:tx>
            <c:strRef>
              <c:f>'[Q4 2023 selskaper_individuelt.xlsx]Gjensidige'!$H$13</c:f>
              <c:strCache>
                <c:ptCount val="1"/>
                <c:pt idx="0">
                  <c:v>Menn</c:v>
                </c:pt>
              </c:strCache>
            </c:strRef>
          </c:tx>
          <c:spPr>
            <a:solidFill>
              <a:srgbClr val="002060"/>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selskaper_individuelt.xlsx]Gjensidige'!$H$14:$H$19</c:f>
              <c:numCache>
                <c:formatCode>_-* #\ ##0_-;\-* #\ ##0_-;_-* "-"??_-;_-@_-</c:formatCode>
                <c:ptCount val="6"/>
                <c:pt idx="0">
                  <c:v>5709187.5</c:v>
                </c:pt>
                <c:pt idx="1">
                  <c:v>28663875</c:v>
                </c:pt>
                <c:pt idx="2">
                  <c:v>104938125</c:v>
                </c:pt>
                <c:pt idx="3">
                  <c:v>595537687.5</c:v>
                </c:pt>
                <c:pt idx="4">
                  <c:v>1256045812.5</c:v>
                </c:pt>
                <c:pt idx="5">
                  <c:v>1449379687.5</c:v>
                </c:pt>
              </c:numCache>
            </c:numRef>
          </c:val>
          <c:extLst>
            <c:ext xmlns:c16="http://schemas.microsoft.com/office/drawing/2014/chart" uri="{C3380CC4-5D6E-409C-BE32-E72D297353CC}">
              <c16:uniqueId val="{00000001-D304-47F2-B725-1F72106E5250}"/>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nb-NO" sz="1800"/>
              <a:t>Antall fordelt</a:t>
            </a:r>
            <a:r>
              <a:rPr lang="nb-NO" sz="1800" baseline="0"/>
              <a:t> på kjønn og alder</a:t>
            </a:r>
            <a:endParaRPr lang="nb-NO"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selskaper_individuelt.xlsx]Gjensidige'!$B$13</c:f>
              <c:strCache>
                <c:ptCount val="1"/>
                <c:pt idx="0">
                  <c:v>Kvinner</c:v>
                </c:pt>
              </c:strCache>
            </c:strRef>
          </c:tx>
          <c:spPr>
            <a:solidFill>
              <a:srgbClr val="FF66FF"/>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selskaper_individuelt.xlsx]Gjensidige'!$B$14:$B$19</c:f>
              <c:numCache>
                <c:formatCode>_-* #\ ##0_-;\-* #\ ##0_-;_-* "-"??_-;_-@_-</c:formatCode>
                <c:ptCount val="6"/>
                <c:pt idx="0">
                  <c:v>30</c:v>
                </c:pt>
                <c:pt idx="1">
                  <c:v>266</c:v>
                </c:pt>
                <c:pt idx="2">
                  <c:v>377</c:v>
                </c:pt>
                <c:pt idx="3">
                  <c:v>563</c:v>
                </c:pt>
                <c:pt idx="4">
                  <c:v>552</c:v>
                </c:pt>
                <c:pt idx="5">
                  <c:v>434</c:v>
                </c:pt>
              </c:numCache>
            </c:numRef>
          </c:val>
          <c:extLst>
            <c:ext xmlns:c16="http://schemas.microsoft.com/office/drawing/2014/chart" uri="{C3380CC4-5D6E-409C-BE32-E72D297353CC}">
              <c16:uniqueId val="{00000000-7910-415F-9B75-69012AD6A8AF}"/>
            </c:ext>
          </c:extLst>
        </c:ser>
        <c:ser>
          <c:idx val="1"/>
          <c:order val="1"/>
          <c:tx>
            <c:strRef>
              <c:f>'[Q4 2023 selskaper_individuelt.xlsx]Gjensidige'!$C$13</c:f>
              <c:strCache>
                <c:ptCount val="1"/>
                <c:pt idx="0">
                  <c:v>Menn</c:v>
                </c:pt>
              </c:strCache>
            </c:strRef>
          </c:tx>
          <c:spPr>
            <a:solidFill>
              <a:srgbClr val="002060"/>
            </a:solidFill>
            <a:ln>
              <a:solidFill>
                <a:srgbClr val="002060"/>
              </a:solid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selskaper_individuelt.xlsx]Gjensidige'!$C$14:$C$19</c:f>
              <c:numCache>
                <c:formatCode>_-* #\ ##0_-;\-* #\ ##0_-;_-* "-"??_-;_-@_-</c:formatCode>
                <c:ptCount val="6"/>
                <c:pt idx="0">
                  <c:v>79</c:v>
                </c:pt>
                <c:pt idx="1">
                  <c:v>609</c:v>
                </c:pt>
                <c:pt idx="2">
                  <c:v>733</c:v>
                </c:pt>
                <c:pt idx="3">
                  <c:v>1249</c:v>
                </c:pt>
                <c:pt idx="4">
                  <c:v>1516</c:v>
                </c:pt>
                <c:pt idx="5">
                  <c:v>1228</c:v>
                </c:pt>
              </c:numCache>
            </c:numRef>
          </c:val>
          <c:extLst>
            <c:ext xmlns:c16="http://schemas.microsoft.com/office/drawing/2014/chart" uri="{C3380CC4-5D6E-409C-BE32-E72D297353CC}">
              <c16:uniqueId val="{00000001-7910-415F-9B75-69012AD6A8AF}"/>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nb-NO" sz="2000"/>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selskaper_individuelt.xlsx]Gjensidige'!$G$13</c:f>
              <c:strCache>
                <c:ptCount val="1"/>
                <c:pt idx="0">
                  <c:v> Kvinner </c:v>
                </c:pt>
              </c:strCache>
            </c:strRef>
          </c:tx>
          <c:spPr>
            <a:solidFill>
              <a:srgbClr val="FF66FF"/>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selskaper_individuelt.xlsx]Gjensidige'!$G$14:$G$19</c:f>
              <c:numCache>
                <c:formatCode>_-* #\ ##0_-;\-* #\ ##0_-;_-* "-"??_-;_-@_-</c:formatCode>
                <c:ptCount val="6"/>
                <c:pt idx="0">
                  <c:v>1176661</c:v>
                </c:pt>
                <c:pt idx="1">
                  <c:v>4758578.1999999983</c:v>
                </c:pt>
                <c:pt idx="2">
                  <c:v>11025990.600000001</c:v>
                </c:pt>
                <c:pt idx="3">
                  <c:v>51375778.799999982</c:v>
                </c:pt>
                <c:pt idx="4">
                  <c:v>80768821.999999985</c:v>
                </c:pt>
                <c:pt idx="5">
                  <c:v>79217309.200000018</c:v>
                </c:pt>
              </c:numCache>
            </c:numRef>
          </c:val>
          <c:extLst>
            <c:ext xmlns:c16="http://schemas.microsoft.com/office/drawing/2014/chart" uri="{C3380CC4-5D6E-409C-BE32-E72D297353CC}">
              <c16:uniqueId val="{00000000-D304-47F2-B725-1F72106E5250}"/>
            </c:ext>
          </c:extLst>
        </c:ser>
        <c:ser>
          <c:idx val="1"/>
          <c:order val="1"/>
          <c:tx>
            <c:strRef>
              <c:f>'[Q4 2023 selskaper_individuelt.xlsx]Gjensidige'!$H$13</c:f>
              <c:strCache>
                <c:ptCount val="1"/>
                <c:pt idx="0">
                  <c:v>Menn</c:v>
                </c:pt>
              </c:strCache>
            </c:strRef>
          </c:tx>
          <c:spPr>
            <a:solidFill>
              <a:srgbClr val="002060"/>
            </a:solidFill>
            <a:ln>
              <a:solidFill>
                <a:srgbClr val="002060"/>
              </a:solid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selskaper_individuelt.xlsx]Gjensidige'!$H$14:$H$19</c:f>
              <c:numCache>
                <c:formatCode>_-* #\ ##0_-;\-* #\ ##0_-;_-* "-"??_-;_-@_-</c:formatCode>
                <c:ptCount val="6"/>
                <c:pt idx="0">
                  <c:v>1357145.2000000002</c:v>
                </c:pt>
                <c:pt idx="1">
                  <c:v>15464736.400000012</c:v>
                </c:pt>
                <c:pt idx="2">
                  <c:v>25664750.40000001</c:v>
                </c:pt>
                <c:pt idx="3">
                  <c:v>131707702.20000011</c:v>
                </c:pt>
                <c:pt idx="4">
                  <c:v>317358926.59999973</c:v>
                </c:pt>
                <c:pt idx="5">
                  <c:v>334467046.20000029</c:v>
                </c:pt>
              </c:numCache>
            </c:numRef>
          </c:val>
          <c:extLst>
            <c:ext xmlns:c16="http://schemas.microsoft.com/office/drawing/2014/chart" uri="{C3380CC4-5D6E-409C-BE32-E72D297353CC}">
              <c16:uniqueId val="{00000001-D304-47F2-B725-1F72106E5250}"/>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dirty="0"/>
              <a:t>Antall fordelt</a:t>
            </a:r>
            <a:r>
              <a:rPr lang="nb-NO" baseline="0" dirty="0"/>
              <a:t> på kjønn og alder</a:t>
            </a:r>
            <a:endParaRPr lang="nb-NO"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selskaper_individuelt.xlsx]Gjensidige'!$B$13</c:f>
              <c:strCache>
                <c:ptCount val="1"/>
                <c:pt idx="0">
                  <c:v>Kvinner</c:v>
                </c:pt>
              </c:strCache>
            </c:strRef>
          </c:tx>
          <c:spPr>
            <a:solidFill>
              <a:srgbClr val="FF66FF"/>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selskaper_individuelt.xlsx]Gjensidige'!$B$14:$B$19</c:f>
              <c:numCache>
                <c:formatCode>_-* #\ ##0_-;\-* #\ ##0_-;_-* "-"??_-;_-@_-</c:formatCode>
                <c:ptCount val="6"/>
                <c:pt idx="0">
                  <c:v>15</c:v>
                </c:pt>
                <c:pt idx="1">
                  <c:v>82</c:v>
                </c:pt>
                <c:pt idx="2">
                  <c:v>132</c:v>
                </c:pt>
                <c:pt idx="3">
                  <c:v>256</c:v>
                </c:pt>
                <c:pt idx="4">
                  <c:v>201</c:v>
                </c:pt>
                <c:pt idx="5">
                  <c:v>103</c:v>
                </c:pt>
              </c:numCache>
            </c:numRef>
          </c:val>
          <c:extLst>
            <c:ext xmlns:c16="http://schemas.microsoft.com/office/drawing/2014/chart" uri="{C3380CC4-5D6E-409C-BE32-E72D297353CC}">
              <c16:uniqueId val="{00000000-51F7-449B-846E-4CDAB7176610}"/>
            </c:ext>
          </c:extLst>
        </c:ser>
        <c:ser>
          <c:idx val="1"/>
          <c:order val="1"/>
          <c:tx>
            <c:strRef>
              <c:f>'[Q4 2023 selskaper_individuelt.xlsx]Gjensidige'!$C$13</c:f>
              <c:strCache>
                <c:ptCount val="1"/>
                <c:pt idx="0">
                  <c:v>Menn</c:v>
                </c:pt>
              </c:strCache>
            </c:strRef>
          </c:tx>
          <c:spPr>
            <a:solidFill>
              <a:srgbClr val="002060"/>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selskaper_individuelt.xlsx]Gjensidige'!$C$14:$C$19</c:f>
              <c:numCache>
                <c:formatCode>_-* #\ ##0_-;\-* #\ ##0_-;_-* "-"??_-;_-@_-</c:formatCode>
                <c:ptCount val="6"/>
                <c:pt idx="0">
                  <c:v>137</c:v>
                </c:pt>
                <c:pt idx="1">
                  <c:v>484</c:v>
                </c:pt>
                <c:pt idx="2">
                  <c:v>565</c:v>
                </c:pt>
                <c:pt idx="3">
                  <c:v>1117</c:v>
                </c:pt>
                <c:pt idx="4">
                  <c:v>967</c:v>
                </c:pt>
                <c:pt idx="5">
                  <c:v>472</c:v>
                </c:pt>
              </c:numCache>
            </c:numRef>
          </c:val>
          <c:extLst>
            <c:ext xmlns:c16="http://schemas.microsoft.com/office/drawing/2014/chart" uri="{C3380CC4-5D6E-409C-BE32-E72D297353CC}">
              <c16:uniqueId val="{00000001-51F7-449B-846E-4CDAB7176610}"/>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selskaper_individuelt.xlsx]Gjensidige'!$G$13</c:f>
              <c:strCache>
                <c:ptCount val="1"/>
                <c:pt idx="0">
                  <c:v> Kvinner </c:v>
                </c:pt>
              </c:strCache>
            </c:strRef>
          </c:tx>
          <c:spPr>
            <a:solidFill>
              <a:srgbClr val="FF66FF"/>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selskaper_individuelt.xlsx]Gjensidige'!$G$14:$G$19</c:f>
              <c:numCache>
                <c:formatCode>_-* #\ ##0_-;\-* #\ ##0_-;_-* "-"??_-;_-@_-</c:formatCode>
                <c:ptCount val="6"/>
                <c:pt idx="0">
                  <c:v>94390.799999999988</c:v>
                </c:pt>
                <c:pt idx="1">
                  <c:v>1671801.2</c:v>
                </c:pt>
                <c:pt idx="2">
                  <c:v>4818690.0000000028</c:v>
                </c:pt>
                <c:pt idx="3">
                  <c:v>18003392.599999994</c:v>
                </c:pt>
                <c:pt idx="4">
                  <c:v>19284674.999999993</c:v>
                </c:pt>
                <c:pt idx="5">
                  <c:v>16201771</c:v>
                </c:pt>
              </c:numCache>
            </c:numRef>
          </c:val>
          <c:extLst>
            <c:ext xmlns:c16="http://schemas.microsoft.com/office/drawing/2014/chart" uri="{C3380CC4-5D6E-409C-BE32-E72D297353CC}">
              <c16:uniqueId val="{00000000-B095-4174-B28C-8097797759C5}"/>
            </c:ext>
          </c:extLst>
        </c:ser>
        <c:ser>
          <c:idx val="1"/>
          <c:order val="1"/>
          <c:tx>
            <c:strRef>
              <c:f>'[Q4 2023 selskaper_individuelt.xlsx]Gjensidige'!$H$13</c:f>
              <c:strCache>
                <c:ptCount val="1"/>
                <c:pt idx="0">
                  <c:v>Menn</c:v>
                </c:pt>
              </c:strCache>
            </c:strRef>
          </c:tx>
          <c:spPr>
            <a:solidFill>
              <a:srgbClr val="002060"/>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selskaper_individuelt.xlsx]Gjensidige'!$H$14:$H$19</c:f>
              <c:numCache>
                <c:formatCode>_-* #\ ##0_-;\-* #\ ##0_-;_-* "-"??_-;_-@_-</c:formatCode>
                <c:ptCount val="6"/>
                <c:pt idx="0">
                  <c:v>1261848.9999999995</c:v>
                </c:pt>
                <c:pt idx="1">
                  <c:v>17529455.599999994</c:v>
                </c:pt>
                <c:pt idx="2">
                  <c:v>46132908.599999994</c:v>
                </c:pt>
                <c:pt idx="3">
                  <c:v>187673103</c:v>
                </c:pt>
                <c:pt idx="4">
                  <c:v>279778164.99999982</c:v>
                </c:pt>
                <c:pt idx="5">
                  <c:v>86481670.599999994</c:v>
                </c:pt>
              </c:numCache>
            </c:numRef>
          </c:val>
          <c:extLst>
            <c:ext xmlns:c16="http://schemas.microsoft.com/office/drawing/2014/chart" uri="{C3380CC4-5D6E-409C-BE32-E72D297353CC}">
              <c16:uniqueId val="{00000001-B095-4174-B28C-8097797759C5}"/>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useo Sans Rounded 300" panose="02000000000000000000" pitchFamily="50" charset="0"/>
                <a:ea typeface="+mn-ea"/>
                <a:cs typeface="+mn-cs"/>
              </a:defRPr>
            </a:pPr>
            <a:r>
              <a:rPr lang="nb-NO" sz="2800" dirty="0">
                <a:latin typeface="Museo Sans Rounded 300" panose="02000000000000000000" pitchFamily="50" charset="0"/>
              </a:rPr>
              <a:t>Antall</a:t>
            </a:r>
            <a:r>
              <a:rPr lang="nb-NO" sz="2800" baseline="0" dirty="0">
                <a:latin typeface="Museo Sans Rounded 300" panose="02000000000000000000" pitchFamily="50" charset="0"/>
              </a:rPr>
              <a:t> (kjønn)</a:t>
            </a:r>
            <a:endParaRPr lang="nb-NO" sz="2800" dirty="0">
              <a:latin typeface="Museo Sans Rounded 300" panose="02000000000000000000" pitchFamily="50"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useo Sans Rounded 300" panose="02000000000000000000" pitchFamily="50" charset="0"/>
              <a:ea typeface="+mn-ea"/>
              <a:cs typeface="+mn-cs"/>
            </a:defRPr>
          </a:pPr>
          <a:endParaRPr lang="nb-NO"/>
        </a:p>
      </c:txPr>
    </c:title>
    <c:autoTitleDeleted val="0"/>
    <c:plotArea>
      <c:layout/>
      <c:pieChart>
        <c:varyColors val="1"/>
        <c:ser>
          <c:idx val="0"/>
          <c:order val="0"/>
          <c:dPt>
            <c:idx val="0"/>
            <c:bubble3D val="0"/>
            <c:spPr>
              <a:solidFill>
                <a:srgbClr val="F2A900"/>
              </a:solidFill>
              <a:ln w="19050">
                <a:solidFill>
                  <a:schemeClr val="lt1"/>
                </a:solidFill>
              </a:ln>
              <a:effectLst/>
            </c:spPr>
            <c:extLst>
              <c:ext xmlns:c16="http://schemas.microsoft.com/office/drawing/2014/chart" uri="{C3380CC4-5D6E-409C-BE32-E72D297353CC}">
                <c16:uniqueId val="{00000001-DD2F-46DE-B116-C6B7B0973723}"/>
              </c:ext>
            </c:extLst>
          </c:dPt>
          <c:dPt>
            <c:idx val="1"/>
            <c:bubble3D val="0"/>
            <c:spPr>
              <a:solidFill>
                <a:srgbClr val="4F868E"/>
              </a:solidFill>
              <a:ln w="19050">
                <a:solidFill>
                  <a:schemeClr val="lt1"/>
                </a:solidFill>
              </a:ln>
              <a:effectLst/>
            </c:spPr>
            <c:extLst>
              <c:ext xmlns:c16="http://schemas.microsoft.com/office/drawing/2014/chart" uri="{C3380CC4-5D6E-409C-BE32-E72D297353CC}">
                <c16:uniqueId val="{00000003-DD2F-46DE-B116-C6B7B0973723}"/>
              </c:ext>
            </c:extLst>
          </c:dPt>
          <c:dLbls>
            <c:numFmt formatCode="0.0\ %"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'[KS Q4 2023 Arbeidsdokument - base fra q3.xlsx]HOVED-oversikt'!$I$3:$J$3</c:f>
              <c:strCache>
                <c:ptCount val="2"/>
                <c:pt idx="0">
                  <c:v>Kvinner</c:v>
                </c:pt>
                <c:pt idx="1">
                  <c:v>Menn</c:v>
                </c:pt>
              </c:strCache>
            </c:strRef>
          </c:cat>
          <c:val>
            <c:numRef>
              <c:f>'[KS Q4 2023 Arbeidsdokument - base fra q3.xlsx]HOVED-oversikt'!$I$20:$J$20</c:f>
              <c:numCache>
                <c:formatCode>_-* #\ ##0_-;\-* #\ ##0_-;_-* "-"??_-;_-@_-</c:formatCode>
                <c:ptCount val="2"/>
                <c:pt idx="0">
                  <c:v>180261</c:v>
                </c:pt>
                <c:pt idx="1">
                  <c:v>408239</c:v>
                </c:pt>
              </c:numCache>
            </c:numRef>
          </c:val>
          <c:extLst>
            <c:ext xmlns:c16="http://schemas.microsoft.com/office/drawing/2014/chart" uri="{C3380CC4-5D6E-409C-BE32-E72D297353CC}">
              <c16:uniqueId val="{00000004-DD2F-46DE-B116-C6B7B097372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Antall fordelt</a:t>
            </a:r>
            <a:r>
              <a:rPr lang="nb-NO" baseline="0"/>
              <a:t> på kjønn og alder</a:t>
            </a:r>
            <a:endParaRPr lang="nb-N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selskaper_individuelt.xlsx]Gjensidige'!$B$13</c:f>
              <c:strCache>
                <c:ptCount val="1"/>
                <c:pt idx="0">
                  <c:v>Kvinner</c:v>
                </c:pt>
              </c:strCache>
            </c:strRef>
          </c:tx>
          <c:spPr>
            <a:solidFill>
              <a:srgbClr val="FF66FF"/>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selskaper_individuelt.xlsx]Gjensidige'!$B$14:$B$19</c:f>
              <c:numCache>
                <c:formatCode>_-* #\ ##0_-;\-* #\ ##0_-;_-* "-"??_-;_-@_-</c:formatCode>
                <c:ptCount val="6"/>
                <c:pt idx="0">
                  <c:v>73</c:v>
                </c:pt>
                <c:pt idx="1">
                  <c:v>526</c:v>
                </c:pt>
                <c:pt idx="2">
                  <c:v>684</c:v>
                </c:pt>
                <c:pt idx="3">
                  <c:v>919</c:v>
                </c:pt>
                <c:pt idx="4">
                  <c:v>580</c:v>
                </c:pt>
                <c:pt idx="5">
                  <c:v>226</c:v>
                </c:pt>
              </c:numCache>
            </c:numRef>
          </c:val>
          <c:extLst>
            <c:ext xmlns:c16="http://schemas.microsoft.com/office/drawing/2014/chart" uri="{C3380CC4-5D6E-409C-BE32-E72D297353CC}">
              <c16:uniqueId val="{00000000-554B-4CB3-BF40-B7893646965B}"/>
            </c:ext>
          </c:extLst>
        </c:ser>
        <c:ser>
          <c:idx val="1"/>
          <c:order val="1"/>
          <c:tx>
            <c:strRef>
              <c:f>'[Q4 2023 selskaper_individuelt.xlsx]Gjensidige'!$C$13</c:f>
              <c:strCache>
                <c:ptCount val="1"/>
                <c:pt idx="0">
                  <c:v>Menn</c:v>
                </c:pt>
              </c:strCache>
            </c:strRef>
          </c:tx>
          <c:spPr>
            <a:solidFill>
              <a:srgbClr val="002060"/>
            </a:solidFill>
            <a:ln>
              <a:noFill/>
            </a:ln>
            <a:effectLst/>
          </c:spPr>
          <c:invertIfNegative val="0"/>
          <c:cat>
            <c:strRef>
              <c:f>'[Q4 2023 selskaper_individuelt.xlsx]Gjensidige'!$A$14:$A$19</c:f>
              <c:strCache>
                <c:ptCount val="6"/>
                <c:pt idx="0">
                  <c:v>Under 20 år</c:v>
                </c:pt>
                <c:pt idx="1">
                  <c:v>20-29 år</c:v>
                </c:pt>
                <c:pt idx="2">
                  <c:v>30-39 år</c:v>
                </c:pt>
                <c:pt idx="3">
                  <c:v>40-54 år</c:v>
                </c:pt>
                <c:pt idx="4">
                  <c:v>55-69 år</c:v>
                </c:pt>
                <c:pt idx="5">
                  <c:v>Over 70 år</c:v>
                </c:pt>
              </c:strCache>
            </c:strRef>
          </c:cat>
          <c:val>
            <c:numRef>
              <c:f>'[Q4 2023 selskaper_individuelt.xlsx]Gjensidige'!$C$14:$C$19</c:f>
              <c:numCache>
                <c:formatCode>_-* #\ ##0_-;\-* #\ ##0_-;_-* "-"??_-;_-@_-</c:formatCode>
                <c:ptCount val="6"/>
                <c:pt idx="0">
                  <c:v>962</c:v>
                </c:pt>
                <c:pt idx="1">
                  <c:v>2723</c:v>
                </c:pt>
                <c:pt idx="2">
                  <c:v>2323</c:v>
                </c:pt>
                <c:pt idx="3">
                  <c:v>3444</c:v>
                </c:pt>
                <c:pt idx="4">
                  <c:v>2284</c:v>
                </c:pt>
                <c:pt idx="5">
                  <c:v>975</c:v>
                </c:pt>
              </c:numCache>
            </c:numRef>
          </c:val>
          <c:extLst>
            <c:ext xmlns:c16="http://schemas.microsoft.com/office/drawing/2014/chart" uri="{C3380CC4-5D6E-409C-BE32-E72D297353CC}">
              <c16:uniqueId val="{00000001-554B-4CB3-BF40-B7893646965B}"/>
            </c:ext>
          </c:extLst>
        </c:ser>
        <c:dLbls>
          <c:showLegendKey val="0"/>
          <c:showVal val="0"/>
          <c:showCatName val="0"/>
          <c:showSerName val="0"/>
          <c:showPercent val="0"/>
          <c:showBubbleSize val="0"/>
        </c:dLbls>
        <c:gapWidth val="219"/>
        <c:overlap val="-27"/>
        <c:axId val="592297151"/>
        <c:axId val="1003558544"/>
      </c:barChart>
      <c:catAx>
        <c:axId val="5922971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003558544"/>
        <c:crosses val="autoZero"/>
        <c:auto val="1"/>
        <c:lblAlgn val="ctr"/>
        <c:lblOffset val="100"/>
        <c:noMultiLvlLbl val="0"/>
      </c:catAx>
      <c:valAx>
        <c:axId val="100355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59229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nb-NO"/>
              <a:t>Samlede verdier fordelt på alder</a:t>
            </a:r>
          </a:p>
        </c:rich>
      </c:tx>
      <c:layout>
        <c:manualLayout>
          <c:xMode val="edge"/>
          <c:yMode val="edge"/>
          <c:x val="0.23134208710698367"/>
          <c:y val="3.014601531097128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'[Q4 2023 selskaper_individuelt.xlsx]Gjensidige'!$G$13</c:f>
              <c:strCache>
                <c:ptCount val="1"/>
                <c:pt idx="0">
                  <c:v> Kvinner </c:v>
                </c:pt>
              </c:strCache>
            </c:strRef>
          </c:tx>
          <c:spPr>
            <a:solidFill>
              <a:srgbClr val="FF66FF"/>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selskaper_individuelt.xlsx]Gjensidige'!$G$14:$G$19</c:f>
              <c:numCache>
                <c:formatCode>_-* #\ ##0_-;\-* #\ ##0_-;_-* "-"??_-;_-@_-</c:formatCode>
                <c:ptCount val="6"/>
                <c:pt idx="0">
                  <c:v>406148.32399999979</c:v>
                </c:pt>
                <c:pt idx="1">
                  <c:v>8325398.1920000082</c:v>
                </c:pt>
                <c:pt idx="2">
                  <c:v>20333242.690000013</c:v>
                </c:pt>
                <c:pt idx="3">
                  <c:v>32802263.496000014</c:v>
                </c:pt>
                <c:pt idx="4">
                  <c:v>42133181.597999975</c:v>
                </c:pt>
                <c:pt idx="5">
                  <c:v>10900055.113999991</c:v>
                </c:pt>
              </c:numCache>
            </c:numRef>
          </c:val>
          <c:extLst>
            <c:ext xmlns:c16="http://schemas.microsoft.com/office/drawing/2014/chart" uri="{C3380CC4-5D6E-409C-BE32-E72D297353CC}">
              <c16:uniqueId val="{00000000-B73C-4D89-B2FF-FC65A982ADC7}"/>
            </c:ext>
          </c:extLst>
        </c:ser>
        <c:ser>
          <c:idx val="1"/>
          <c:order val="1"/>
          <c:tx>
            <c:strRef>
              <c:f>'[Q4 2023 selskaper_individuelt.xlsx]Gjensidige'!$H$13</c:f>
              <c:strCache>
                <c:ptCount val="1"/>
                <c:pt idx="0">
                  <c:v>Menn</c:v>
                </c:pt>
              </c:strCache>
            </c:strRef>
          </c:tx>
          <c:spPr>
            <a:solidFill>
              <a:srgbClr val="002060"/>
            </a:solidFill>
            <a:ln>
              <a:noFill/>
            </a:ln>
            <a:effectLst/>
          </c:spPr>
          <c:invertIfNegative val="0"/>
          <c:cat>
            <c:strRef>
              <c:f>'[Q4 2023 selskaper_individuelt.xlsx]Gjensidige'!$F$14:$F$19</c:f>
              <c:strCache>
                <c:ptCount val="6"/>
                <c:pt idx="0">
                  <c:v>Under 20 år</c:v>
                </c:pt>
                <c:pt idx="1">
                  <c:v>20-29 år</c:v>
                </c:pt>
                <c:pt idx="2">
                  <c:v>30-39 år</c:v>
                </c:pt>
                <c:pt idx="3">
                  <c:v>40-54 år</c:v>
                </c:pt>
                <c:pt idx="4">
                  <c:v>55-69 år</c:v>
                </c:pt>
                <c:pt idx="5">
                  <c:v>Over 70 år</c:v>
                </c:pt>
              </c:strCache>
            </c:strRef>
          </c:cat>
          <c:val>
            <c:numRef>
              <c:f>'[Q4 2023 selskaper_individuelt.xlsx]Gjensidige'!$H$14:$H$19</c:f>
              <c:numCache>
                <c:formatCode>_-* #\ ##0_-;\-* #\ ##0_-;_-* "-"??_-;_-@_-</c:formatCode>
                <c:ptCount val="6"/>
                <c:pt idx="0">
                  <c:v>9850163.3239999935</c:v>
                </c:pt>
                <c:pt idx="1">
                  <c:v>72041122.183999747</c:v>
                </c:pt>
                <c:pt idx="2">
                  <c:v>161484141.89599964</c:v>
                </c:pt>
                <c:pt idx="3">
                  <c:v>564794224.58800125</c:v>
                </c:pt>
                <c:pt idx="4">
                  <c:v>417657070.50800073</c:v>
                </c:pt>
                <c:pt idx="5">
                  <c:v>125495412.05999979</c:v>
                </c:pt>
              </c:numCache>
            </c:numRef>
          </c:val>
          <c:extLst>
            <c:ext xmlns:c16="http://schemas.microsoft.com/office/drawing/2014/chart" uri="{C3380CC4-5D6E-409C-BE32-E72D297353CC}">
              <c16:uniqueId val="{00000001-B73C-4D89-B2FF-FC65A982ADC7}"/>
            </c:ext>
          </c:extLst>
        </c:ser>
        <c:dLbls>
          <c:showLegendKey val="0"/>
          <c:showVal val="0"/>
          <c:showCatName val="0"/>
          <c:showSerName val="0"/>
          <c:showPercent val="0"/>
          <c:showBubbleSize val="0"/>
        </c:dLbls>
        <c:gapWidth val="219"/>
        <c:overlap val="-27"/>
        <c:axId val="1977004432"/>
        <c:axId val="473029680"/>
      </c:barChart>
      <c:catAx>
        <c:axId val="1977004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73029680"/>
        <c:crosses val="autoZero"/>
        <c:auto val="1"/>
        <c:lblAlgn val="ctr"/>
        <c:lblOffset val="100"/>
        <c:noMultiLvlLbl val="0"/>
      </c:catAx>
      <c:valAx>
        <c:axId val="473029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19770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useo Sans Rounded 300" panose="02000000000000000000" pitchFamily="50" charset="0"/>
                <a:ea typeface="+mn-ea"/>
                <a:cs typeface="+mn-cs"/>
              </a:defRPr>
            </a:pPr>
            <a:r>
              <a:rPr lang="nb-NO" sz="2800">
                <a:latin typeface="Museo Sans Rounded 300" panose="02000000000000000000" pitchFamily="50" charset="0"/>
              </a:rPr>
              <a:t>Verdifordeling</a:t>
            </a:r>
            <a:r>
              <a:rPr lang="nb-NO" sz="2800" baseline="0">
                <a:latin typeface="Museo Sans Rounded 300" panose="02000000000000000000" pitchFamily="50" charset="0"/>
              </a:rPr>
              <a:t> (kjønn)</a:t>
            </a:r>
            <a:endParaRPr lang="nb-NO" sz="2800">
              <a:latin typeface="Museo Sans Rounded 300" panose="02000000000000000000" pitchFamily="50"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useo Sans Rounded 300" panose="02000000000000000000" pitchFamily="50" charset="0"/>
              <a:ea typeface="+mn-ea"/>
              <a:cs typeface="+mn-cs"/>
            </a:defRPr>
          </a:pPr>
          <a:endParaRPr lang="nb-NO"/>
        </a:p>
      </c:txPr>
    </c:title>
    <c:autoTitleDeleted val="0"/>
    <c:plotArea>
      <c:layout/>
      <c:pieChart>
        <c:varyColors val="1"/>
        <c:ser>
          <c:idx val="0"/>
          <c:order val="0"/>
          <c:spPr>
            <a:solidFill>
              <a:srgbClr val="F2A900"/>
            </a:solidFill>
          </c:spPr>
          <c:dPt>
            <c:idx val="0"/>
            <c:bubble3D val="0"/>
            <c:spPr>
              <a:solidFill>
                <a:srgbClr val="F2A900"/>
              </a:solidFill>
              <a:ln w="19050">
                <a:solidFill>
                  <a:schemeClr val="lt1"/>
                </a:solidFill>
              </a:ln>
              <a:effectLst/>
            </c:spPr>
            <c:extLst>
              <c:ext xmlns:c16="http://schemas.microsoft.com/office/drawing/2014/chart" uri="{C3380CC4-5D6E-409C-BE32-E72D297353CC}">
                <c16:uniqueId val="{00000001-6E80-47F3-BF55-D74699192205}"/>
              </c:ext>
            </c:extLst>
          </c:dPt>
          <c:dPt>
            <c:idx val="1"/>
            <c:bubble3D val="0"/>
            <c:spPr>
              <a:solidFill>
                <a:srgbClr val="4F868E"/>
              </a:solidFill>
              <a:ln w="19050">
                <a:solidFill>
                  <a:schemeClr val="lt1"/>
                </a:solidFill>
              </a:ln>
              <a:effectLst/>
            </c:spPr>
            <c:extLst>
              <c:ext xmlns:c16="http://schemas.microsoft.com/office/drawing/2014/chart" uri="{C3380CC4-5D6E-409C-BE32-E72D297353CC}">
                <c16:uniqueId val="{00000003-6E80-47F3-BF55-D74699192205}"/>
              </c:ext>
            </c:extLst>
          </c:dPt>
          <c:dLbls>
            <c:numFmt formatCode="0.0\ %"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'[KS Q4 2023 Arbeidsdokument - base fra q3.xlsx]HOVED-oversikt'!$I$28:$J$28</c:f>
              <c:strCache>
                <c:ptCount val="2"/>
                <c:pt idx="0">
                  <c:v> Kvinner </c:v>
                </c:pt>
                <c:pt idx="1">
                  <c:v> Menn </c:v>
                </c:pt>
              </c:strCache>
            </c:strRef>
          </c:cat>
          <c:val>
            <c:numRef>
              <c:f>'[KS Q4 2023 Arbeidsdokument - base fra q3.xlsx]HOVED-oversikt'!$I$45:$J$45</c:f>
              <c:numCache>
                <c:formatCode>_-* #\ ##0_-;\-* #\ ##0_-;_-* "-"??_-;_-@_-</c:formatCode>
                <c:ptCount val="2"/>
                <c:pt idx="0">
                  <c:v>37307873218.416489</c:v>
                </c:pt>
                <c:pt idx="1">
                  <c:v>140971672776.06604</c:v>
                </c:pt>
              </c:numCache>
            </c:numRef>
          </c:val>
          <c:extLst>
            <c:ext xmlns:c16="http://schemas.microsoft.com/office/drawing/2014/chart" uri="{C3380CC4-5D6E-409C-BE32-E72D297353CC}">
              <c16:uniqueId val="{00000004-6E80-47F3-BF55-D7469919220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r>
              <a:rPr lang="nb-NO" sz="2000" dirty="0">
                <a:latin typeface="Museo Sans Rounded 500" panose="02000000000000000000" pitchFamily="50" charset="0"/>
              </a:rPr>
              <a:t>Antall</a:t>
            </a:r>
            <a:r>
              <a:rPr lang="nb-NO" sz="2000" baseline="0" dirty="0">
                <a:latin typeface="Museo Sans Rounded 500" panose="02000000000000000000" pitchFamily="50" charset="0"/>
              </a:rPr>
              <a:t> aksjonærer fordelt på alder </a:t>
            </a:r>
            <a:endParaRPr lang="nb-NO" sz="2000" dirty="0">
              <a:latin typeface="Museo Sans Rounded 500" panose="02000000000000000000" pitchFamily="50" charset="0"/>
            </a:endParaRP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endParaRPr lang="nb-NO"/>
        </a:p>
      </c:txPr>
    </c:title>
    <c:autoTitleDeleted val="0"/>
    <c:plotArea>
      <c:layout/>
      <c:barChart>
        <c:barDir val="col"/>
        <c:grouping val="clustered"/>
        <c:varyColors val="0"/>
        <c:ser>
          <c:idx val="0"/>
          <c:order val="0"/>
          <c:tx>
            <c:strRef>
              <c:f>'[KS Q4 2023 Arbeidsdokument - base fra q3.xlsx]HOVED - markplass ÅR'!$Z$6</c:f>
              <c:strCache>
                <c:ptCount val="1"/>
                <c:pt idx="0">
                  <c:v>Antall per
4.kv 2022</c:v>
                </c:pt>
              </c:strCache>
            </c:strRef>
          </c:tx>
          <c:spPr>
            <a:solidFill>
              <a:srgbClr val="4F868E"/>
            </a:solidFill>
            <a:ln>
              <a:noFill/>
            </a:ln>
            <a:effectLst/>
          </c:spPr>
          <c:invertIfNegative val="0"/>
          <c:cat>
            <c:strRef>
              <c:f>'[KS Q4 2023 Arbeidsdokument - base fra q3.xlsx]HOVED - markplass ÅR'!$Y$7:$Y$12</c:f>
              <c:strCache>
                <c:ptCount val="6"/>
                <c:pt idx="0">
                  <c:v>Under 20 år</c:v>
                </c:pt>
                <c:pt idx="1">
                  <c:v>20-29 år</c:v>
                </c:pt>
                <c:pt idx="2">
                  <c:v>30-39 år</c:v>
                </c:pt>
                <c:pt idx="3">
                  <c:v>40-54 år</c:v>
                </c:pt>
                <c:pt idx="4">
                  <c:v>55-69 år</c:v>
                </c:pt>
                <c:pt idx="5">
                  <c:v>70 år +</c:v>
                </c:pt>
              </c:strCache>
            </c:strRef>
          </c:cat>
          <c:val>
            <c:numRef>
              <c:f>'[KS Q4 2023 Arbeidsdokument - base fra q3.xlsx]HOVED - markplass ÅR'!$Z$7:$Z$12</c:f>
              <c:numCache>
                <c:formatCode>_-* #\ ##0_-;\-* #\ ##0_-;_-* "-"??_-;_-@_-</c:formatCode>
                <c:ptCount val="6"/>
                <c:pt idx="0">
                  <c:v>13203</c:v>
                </c:pt>
                <c:pt idx="1">
                  <c:v>86993</c:v>
                </c:pt>
                <c:pt idx="2">
                  <c:v>107285</c:v>
                </c:pt>
                <c:pt idx="3">
                  <c:v>146305</c:v>
                </c:pt>
                <c:pt idx="4">
                  <c:v>126204</c:v>
                </c:pt>
                <c:pt idx="5">
                  <c:v>91818</c:v>
                </c:pt>
              </c:numCache>
            </c:numRef>
          </c:val>
          <c:extLst>
            <c:ext xmlns:c16="http://schemas.microsoft.com/office/drawing/2014/chart" uri="{C3380CC4-5D6E-409C-BE32-E72D297353CC}">
              <c16:uniqueId val="{00000000-2B29-44D7-8727-1A6D9B3C4037}"/>
            </c:ext>
          </c:extLst>
        </c:ser>
        <c:ser>
          <c:idx val="1"/>
          <c:order val="1"/>
          <c:tx>
            <c:strRef>
              <c:f>'[KS Q4 2023 Arbeidsdokument - base fra q3.xlsx]HOVED - markplass ÅR'!$AA$6</c:f>
              <c:strCache>
                <c:ptCount val="1"/>
                <c:pt idx="0">
                  <c:v>Antall per
 4. kv 2023</c:v>
                </c:pt>
              </c:strCache>
            </c:strRef>
          </c:tx>
          <c:spPr>
            <a:solidFill>
              <a:srgbClr val="D45D00"/>
            </a:solidFill>
            <a:ln>
              <a:noFill/>
            </a:ln>
            <a:effectLst/>
          </c:spPr>
          <c:invertIfNegative val="0"/>
          <c:cat>
            <c:strRef>
              <c:f>'[KS Q4 2023 Arbeidsdokument - base fra q3.xlsx]HOVED - markplass ÅR'!$Y$7:$Y$12</c:f>
              <c:strCache>
                <c:ptCount val="6"/>
                <c:pt idx="0">
                  <c:v>Under 20 år</c:v>
                </c:pt>
                <c:pt idx="1">
                  <c:v>20-29 år</c:v>
                </c:pt>
                <c:pt idx="2">
                  <c:v>30-39 år</c:v>
                </c:pt>
                <c:pt idx="3">
                  <c:v>40-54 år</c:v>
                </c:pt>
                <c:pt idx="4">
                  <c:v>55-69 år</c:v>
                </c:pt>
                <c:pt idx="5">
                  <c:v>70 år +</c:v>
                </c:pt>
              </c:strCache>
            </c:strRef>
          </c:cat>
          <c:val>
            <c:numRef>
              <c:f>'[KS Q4 2023 Arbeidsdokument - base fra q3.xlsx]HOVED - markplass ÅR'!$AA$7:$AA$12</c:f>
              <c:numCache>
                <c:formatCode>_-* #\ ##0_-;\-* #\ ##0_-;_-* "-"??_-;_-@_-</c:formatCode>
                <c:ptCount val="6"/>
                <c:pt idx="0">
                  <c:v>12738</c:v>
                </c:pt>
                <c:pt idx="1">
                  <c:v>86798</c:v>
                </c:pt>
                <c:pt idx="2">
                  <c:v>112280</c:v>
                </c:pt>
                <c:pt idx="3">
                  <c:v>151010</c:v>
                </c:pt>
                <c:pt idx="4">
                  <c:v>131031</c:v>
                </c:pt>
                <c:pt idx="5">
                  <c:v>94643</c:v>
                </c:pt>
              </c:numCache>
            </c:numRef>
          </c:val>
          <c:extLst>
            <c:ext xmlns:c16="http://schemas.microsoft.com/office/drawing/2014/chart" uri="{C3380CC4-5D6E-409C-BE32-E72D297353CC}">
              <c16:uniqueId val="{00000001-2B29-44D7-8727-1A6D9B3C4037}"/>
            </c:ext>
          </c:extLst>
        </c:ser>
        <c:dLbls>
          <c:showLegendKey val="0"/>
          <c:showVal val="0"/>
          <c:showCatName val="0"/>
          <c:showSerName val="0"/>
          <c:showPercent val="0"/>
          <c:showBubbleSize val="0"/>
        </c:dLbls>
        <c:gapWidth val="219"/>
        <c:overlap val="-27"/>
        <c:axId val="1557468432"/>
        <c:axId val="1557461360"/>
      </c:barChart>
      <c:catAx>
        <c:axId val="155746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461360"/>
        <c:crosses val="autoZero"/>
        <c:auto val="1"/>
        <c:lblAlgn val="ctr"/>
        <c:lblOffset val="100"/>
        <c:noMultiLvlLbl val="0"/>
      </c:catAx>
      <c:valAx>
        <c:axId val="15574613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46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r>
              <a:rPr lang="nb-NO" sz="2000" dirty="0">
                <a:latin typeface="Museo Sans Rounded 500" panose="02000000000000000000" pitchFamily="50" charset="0"/>
              </a:rPr>
              <a:t>Totalverdier (millioner) fordelt på alder</a:t>
            </a:r>
          </a:p>
        </c:rich>
      </c:tx>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useo Sans Rounded 500" panose="02000000000000000000" pitchFamily="50" charset="0"/>
              <a:ea typeface="+mn-ea"/>
              <a:cs typeface="+mn-cs"/>
            </a:defRPr>
          </a:pPr>
          <a:endParaRPr lang="nb-NO"/>
        </a:p>
      </c:txPr>
    </c:title>
    <c:autoTitleDeleted val="0"/>
    <c:plotArea>
      <c:layout>
        <c:manualLayout>
          <c:layoutTarget val="inner"/>
          <c:xMode val="edge"/>
          <c:yMode val="edge"/>
          <c:x val="0.14087772818273664"/>
          <c:y val="9.4227470896385265E-2"/>
          <c:w val="0.8315238628447974"/>
          <c:h val="0.71117084717893886"/>
        </c:manualLayout>
      </c:layout>
      <c:barChart>
        <c:barDir val="col"/>
        <c:grouping val="clustered"/>
        <c:varyColors val="0"/>
        <c:ser>
          <c:idx val="0"/>
          <c:order val="0"/>
          <c:tx>
            <c:strRef>
              <c:f>'[KS Q4 2023 Arbeidsdokument - base fra q3.xlsx]HOVED - markplass ÅR'!$AC$6</c:f>
              <c:strCache>
                <c:ptCount val="1"/>
                <c:pt idx="0">
                  <c:v>Verdi per
4.kv 2022</c:v>
                </c:pt>
              </c:strCache>
            </c:strRef>
          </c:tx>
          <c:spPr>
            <a:solidFill>
              <a:srgbClr val="4F868E"/>
            </a:solidFill>
            <a:ln>
              <a:noFill/>
            </a:ln>
            <a:effectLst/>
          </c:spPr>
          <c:invertIfNegative val="0"/>
          <c:cat>
            <c:strRef>
              <c:f>'[KS Q4 2023 Arbeidsdokument - base fra q3.xlsx]HOVED - markplass ÅR'!$Y$7:$Y$12</c:f>
              <c:strCache>
                <c:ptCount val="6"/>
                <c:pt idx="0">
                  <c:v>Under 20 år</c:v>
                </c:pt>
                <c:pt idx="1">
                  <c:v>20-29 år</c:v>
                </c:pt>
                <c:pt idx="2">
                  <c:v>30-39 år</c:v>
                </c:pt>
                <c:pt idx="3">
                  <c:v>40-54 år</c:v>
                </c:pt>
                <c:pt idx="4">
                  <c:v>55-69 år</c:v>
                </c:pt>
                <c:pt idx="5">
                  <c:v>70 år +</c:v>
                </c:pt>
              </c:strCache>
            </c:strRef>
          </c:cat>
          <c:val>
            <c:numRef>
              <c:f>'[KS Q4 2023 Arbeidsdokument - base fra q3.xlsx]HOVED - markplass ÅR'!$AC$7:$AC$12</c:f>
              <c:numCache>
                <c:formatCode>_-* #\ ##0_-;\-* #\ ##0_-;_-* "-"??_-;_-@_-</c:formatCode>
                <c:ptCount val="6"/>
                <c:pt idx="0">
                  <c:v>453.2892330341993</c:v>
                </c:pt>
                <c:pt idx="1">
                  <c:v>3930.0253910556071</c:v>
                </c:pt>
                <c:pt idx="2">
                  <c:v>11906.987525371698</c:v>
                </c:pt>
                <c:pt idx="3">
                  <c:v>39688.63370594212</c:v>
                </c:pt>
                <c:pt idx="4">
                  <c:v>61392.572441733813</c:v>
                </c:pt>
                <c:pt idx="5">
                  <c:v>49438.997505575157</c:v>
                </c:pt>
              </c:numCache>
            </c:numRef>
          </c:val>
          <c:extLst>
            <c:ext xmlns:c16="http://schemas.microsoft.com/office/drawing/2014/chart" uri="{C3380CC4-5D6E-409C-BE32-E72D297353CC}">
              <c16:uniqueId val="{00000000-C8F7-478F-86A9-214623E0321D}"/>
            </c:ext>
          </c:extLst>
        </c:ser>
        <c:ser>
          <c:idx val="1"/>
          <c:order val="1"/>
          <c:tx>
            <c:strRef>
              <c:f>'[KS Q4 2023 Arbeidsdokument - base fra q3.xlsx]HOVED - markplass ÅR'!$AD$6</c:f>
              <c:strCache>
                <c:ptCount val="1"/>
                <c:pt idx="0">
                  <c:v>Verdi per
 4.kv 2023</c:v>
                </c:pt>
              </c:strCache>
            </c:strRef>
          </c:tx>
          <c:spPr>
            <a:solidFill>
              <a:srgbClr val="D45D00"/>
            </a:solidFill>
            <a:ln>
              <a:noFill/>
            </a:ln>
            <a:effectLst/>
          </c:spPr>
          <c:invertIfNegative val="0"/>
          <c:cat>
            <c:strRef>
              <c:f>'[KS Q4 2023 Arbeidsdokument - base fra q3.xlsx]HOVED - markplass ÅR'!$Y$7:$Y$12</c:f>
              <c:strCache>
                <c:ptCount val="6"/>
                <c:pt idx="0">
                  <c:v>Under 20 år</c:v>
                </c:pt>
                <c:pt idx="1">
                  <c:v>20-29 år</c:v>
                </c:pt>
                <c:pt idx="2">
                  <c:v>30-39 år</c:v>
                </c:pt>
                <c:pt idx="3">
                  <c:v>40-54 år</c:v>
                </c:pt>
                <c:pt idx="4">
                  <c:v>55-69 år</c:v>
                </c:pt>
                <c:pt idx="5">
                  <c:v>70 år +</c:v>
                </c:pt>
              </c:strCache>
            </c:strRef>
          </c:cat>
          <c:val>
            <c:numRef>
              <c:f>'[KS Q4 2023 Arbeidsdokument - base fra q3.xlsx]HOVED - markplass ÅR'!$AD$7:$AD$12</c:f>
              <c:numCache>
                <c:formatCode>_-* #\ ##0_-;\-* #\ ##0_-;_-* "-"??_-;_-@_-</c:formatCode>
                <c:ptCount val="6"/>
                <c:pt idx="0">
                  <c:v>429.03384295910007</c:v>
                </c:pt>
                <c:pt idx="1">
                  <c:v>4223.1459547694076</c:v>
                </c:pt>
                <c:pt idx="2">
                  <c:v>12947.291513983633</c:v>
                </c:pt>
                <c:pt idx="3">
                  <c:v>41663.04209814209</c:v>
                </c:pt>
                <c:pt idx="4">
                  <c:v>66468.520886903585</c:v>
                </c:pt>
                <c:pt idx="5">
                  <c:v>52548.511697724709</c:v>
                </c:pt>
              </c:numCache>
            </c:numRef>
          </c:val>
          <c:extLst>
            <c:ext xmlns:c16="http://schemas.microsoft.com/office/drawing/2014/chart" uri="{C3380CC4-5D6E-409C-BE32-E72D297353CC}">
              <c16:uniqueId val="{00000001-C8F7-478F-86A9-214623E0321D}"/>
            </c:ext>
          </c:extLst>
        </c:ser>
        <c:dLbls>
          <c:showLegendKey val="0"/>
          <c:showVal val="0"/>
          <c:showCatName val="0"/>
          <c:showSerName val="0"/>
          <c:showPercent val="0"/>
          <c:showBubbleSize val="0"/>
        </c:dLbls>
        <c:gapWidth val="219"/>
        <c:overlap val="-27"/>
        <c:axId val="1557567872"/>
        <c:axId val="1557570784"/>
      </c:barChart>
      <c:catAx>
        <c:axId val="1557567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570784"/>
        <c:crosses val="autoZero"/>
        <c:auto val="1"/>
        <c:lblAlgn val="ctr"/>
        <c:lblOffset val="100"/>
        <c:noMultiLvlLbl val="0"/>
      </c:catAx>
      <c:valAx>
        <c:axId val="15575707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567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useo Sans Rounded 500" panose="02000000000000000000" pitchFamily="50" charset="0"/>
                <a:ea typeface="+mn-ea"/>
                <a:cs typeface="+mn-cs"/>
              </a:defRPr>
            </a:pPr>
            <a:r>
              <a:rPr lang="nb-NO" sz="2400">
                <a:latin typeface="Museo Sans Rounded 500" panose="02000000000000000000" pitchFamily="50" charset="0"/>
              </a:rPr>
              <a:t>Gjennomsnitlig</a:t>
            </a:r>
            <a:r>
              <a:rPr lang="nb-NO" sz="2400" baseline="0">
                <a:latin typeface="Museo Sans Rounded 500" panose="02000000000000000000" pitchFamily="50" charset="0"/>
              </a:rPr>
              <a:t> verdi per pers, fordelt på alder (i hele kroner)</a:t>
            </a:r>
            <a:endParaRPr lang="nb-NO" sz="2400">
              <a:latin typeface="Museo Sans Rounded 500" panose="02000000000000000000" pitchFamily="50"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useo Sans Rounded 500" panose="02000000000000000000" pitchFamily="50" charset="0"/>
              <a:ea typeface="+mn-ea"/>
              <a:cs typeface="+mn-cs"/>
            </a:defRPr>
          </a:pPr>
          <a:endParaRPr lang="nb-NO"/>
        </a:p>
      </c:txPr>
    </c:title>
    <c:autoTitleDeleted val="0"/>
    <c:plotArea>
      <c:layout>
        <c:manualLayout>
          <c:layoutTarget val="inner"/>
          <c:xMode val="edge"/>
          <c:yMode val="edge"/>
          <c:x val="0.11770943941279423"/>
          <c:y val="0.1560926603117645"/>
          <c:w val="0.78218780504193997"/>
          <c:h val="0.6402744847482682"/>
        </c:manualLayout>
      </c:layout>
      <c:barChart>
        <c:barDir val="bar"/>
        <c:grouping val="clustered"/>
        <c:varyColors val="0"/>
        <c:ser>
          <c:idx val="0"/>
          <c:order val="0"/>
          <c:tx>
            <c:strRef>
              <c:f>'[KS Q4 2023 Arbeidsdokument - base fra q3.xlsx]HOVED - markplass ÅR'!$AF$6</c:f>
              <c:strCache>
                <c:ptCount val="1"/>
                <c:pt idx="0">
                  <c:v>4. kv 2022</c:v>
                </c:pt>
              </c:strCache>
            </c:strRef>
          </c:tx>
          <c:spPr>
            <a:solidFill>
              <a:srgbClr val="A0D1CA"/>
            </a:solidFill>
            <a:ln>
              <a:noFill/>
            </a:ln>
            <a:effectLst/>
          </c:spPr>
          <c:invertIfNegative val="0"/>
          <c:cat>
            <c:strRef>
              <c:f>'[KS Q4 2023 Arbeidsdokument - base fra q3.xlsx]HOVED - markplass ÅR'!$Y$7:$Y$12</c:f>
              <c:strCache>
                <c:ptCount val="6"/>
                <c:pt idx="0">
                  <c:v>Under 20 år</c:v>
                </c:pt>
                <c:pt idx="1">
                  <c:v>20-29 år</c:v>
                </c:pt>
                <c:pt idx="2">
                  <c:v>30-39 år</c:v>
                </c:pt>
                <c:pt idx="3">
                  <c:v>40-54 år</c:v>
                </c:pt>
                <c:pt idx="4">
                  <c:v>55-69 år</c:v>
                </c:pt>
                <c:pt idx="5">
                  <c:v>70 år +</c:v>
                </c:pt>
              </c:strCache>
            </c:strRef>
          </c:cat>
          <c:val>
            <c:numRef>
              <c:f>'[KS Q4 2023 Arbeidsdokument - base fra q3.xlsx]HOVED - markplass ÅR'!$AF$7:$AF$12</c:f>
              <c:numCache>
                <c:formatCode>_-* #\ ##0_-;\-* #\ ##0_-;_-* "-"??_-;_-@_-</c:formatCode>
                <c:ptCount val="6"/>
                <c:pt idx="0">
                  <c:v>34332.290618359417</c:v>
                </c:pt>
                <c:pt idx="1">
                  <c:v>45176.340522290382</c:v>
                </c:pt>
                <c:pt idx="2">
                  <c:v>110984.64394250546</c:v>
                </c:pt>
                <c:pt idx="3">
                  <c:v>271273.2559102021</c:v>
                </c:pt>
                <c:pt idx="4">
                  <c:v>486455.04454481485</c:v>
                </c:pt>
                <c:pt idx="5">
                  <c:v>538445.59351734037</c:v>
                </c:pt>
              </c:numCache>
            </c:numRef>
          </c:val>
          <c:extLst>
            <c:ext xmlns:c16="http://schemas.microsoft.com/office/drawing/2014/chart" uri="{C3380CC4-5D6E-409C-BE32-E72D297353CC}">
              <c16:uniqueId val="{00000000-1C52-4CA7-B0B8-2F79A7D76882}"/>
            </c:ext>
          </c:extLst>
        </c:ser>
        <c:ser>
          <c:idx val="1"/>
          <c:order val="1"/>
          <c:tx>
            <c:strRef>
              <c:f>'[KS Q4 2023 Arbeidsdokument - base fra q3.xlsx]HOVED - markplass ÅR'!$AG$6</c:f>
              <c:strCache>
                <c:ptCount val="1"/>
                <c:pt idx="0">
                  <c:v>4. kv 2023</c:v>
                </c:pt>
              </c:strCache>
            </c:strRef>
          </c:tx>
          <c:spPr>
            <a:solidFill>
              <a:srgbClr val="D45D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useo Sans Rounded 500" panose="02000000000000000000" pitchFamily="50" charset="0"/>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'[KS Q4 2023 Arbeidsdokument - base fra q3.xlsx]HOVED - markplass ÅR'!$Y$7:$Y$12</c:f>
              <c:strCache>
                <c:ptCount val="6"/>
                <c:pt idx="0">
                  <c:v>Under 20 år</c:v>
                </c:pt>
                <c:pt idx="1">
                  <c:v>20-29 år</c:v>
                </c:pt>
                <c:pt idx="2">
                  <c:v>30-39 år</c:v>
                </c:pt>
                <c:pt idx="3">
                  <c:v>40-54 år</c:v>
                </c:pt>
                <c:pt idx="4">
                  <c:v>55-69 år</c:v>
                </c:pt>
                <c:pt idx="5">
                  <c:v>70 år +</c:v>
                </c:pt>
              </c:strCache>
            </c:strRef>
          </c:cat>
          <c:val>
            <c:numRef>
              <c:f>'[KS Q4 2023 Arbeidsdokument - base fra q3.xlsx]HOVED - markplass ÅR'!$AG$7:$AG$12</c:f>
              <c:numCache>
                <c:formatCode>_-* #\ ##0_-;\-* #\ ##0_-;_-* "-"??_-;_-@_-</c:formatCode>
                <c:ptCount val="6"/>
                <c:pt idx="0">
                  <c:v>33681.413326982263</c:v>
                </c:pt>
                <c:pt idx="1">
                  <c:v>48654.876319378411</c:v>
                </c:pt>
                <c:pt idx="2">
                  <c:v>115312.53574976517</c:v>
                </c:pt>
                <c:pt idx="3">
                  <c:v>275895.91482777358</c:v>
                </c:pt>
                <c:pt idx="4">
                  <c:v>507273.24745215697</c:v>
                </c:pt>
                <c:pt idx="5">
                  <c:v>555228.71947977878</c:v>
                </c:pt>
              </c:numCache>
            </c:numRef>
          </c:val>
          <c:extLst>
            <c:ext xmlns:c16="http://schemas.microsoft.com/office/drawing/2014/chart" uri="{C3380CC4-5D6E-409C-BE32-E72D297353CC}">
              <c16:uniqueId val="{00000001-1C52-4CA7-B0B8-2F79A7D76882}"/>
            </c:ext>
          </c:extLst>
        </c:ser>
        <c:dLbls>
          <c:showLegendKey val="0"/>
          <c:showVal val="0"/>
          <c:showCatName val="0"/>
          <c:showSerName val="0"/>
          <c:showPercent val="0"/>
          <c:showBubbleSize val="0"/>
        </c:dLbls>
        <c:gapWidth val="182"/>
        <c:axId val="1557656896"/>
        <c:axId val="1557643168"/>
      </c:barChart>
      <c:catAx>
        <c:axId val="15576568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643168"/>
        <c:crosses val="autoZero"/>
        <c:auto val="1"/>
        <c:lblAlgn val="ctr"/>
        <c:lblOffset val="100"/>
        <c:noMultiLvlLbl val="0"/>
      </c:catAx>
      <c:valAx>
        <c:axId val="1557643168"/>
        <c:scaling>
          <c:orientation val="minMax"/>
          <c:max val="570000"/>
          <c:min val="0"/>
        </c:scaling>
        <c:delete val="1"/>
        <c:axPos val="b"/>
        <c:numFmt formatCode="_-* #\ ##0_-;\-* #\ ##0_-;_-* &quot;-&quot;??_-;_-@_-" sourceLinked="1"/>
        <c:majorTickMark val="none"/>
        <c:minorTickMark val="none"/>
        <c:tickLblPos val="nextTo"/>
        <c:crossAx val="1557656896"/>
        <c:crosses val="autoZero"/>
        <c:crossBetween val="between"/>
        <c:majorUnit val="50000"/>
      </c:valAx>
      <c:spPr>
        <a:noFill/>
        <a:ln>
          <a:noFill/>
        </a:ln>
        <a:effectLst/>
      </c:spPr>
    </c:plotArea>
    <c:legend>
      <c:legendPos val="b"/>
      <c:layout>
        <c:manualLayout>
          <c:xMode val="edge"/>
          <c:yMode val="edge"/>
          <c:x val="0.67160466760091941"/>
          <c:y val="0.73360191746103576"/>
          <c:w val="0.2770640401288777"/>
          <c:h val="7.3402488680715555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showDLblsOverMax val="0"/>
  </c:chart>
  <c:spPr>
    <a:noFill/>
    <a:ln w="9525" cap="flat" cmpd="sng" algn="ctr">
      <a:noFill/>
      <a:round/>
    </a:ln>
    <a:effectLst/>
  </c:spPr>
  <c:txPr>
    <a:bodyPr/>
    <a:lstStyle/>
    <a:p>
      <a:pPr>
        <a:defRPr/>
      </a:pPr>
      <a:endParaRPr lang="nb-NO"/>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nb-NO" sz="2800" b="0" dirty="0">
                <a:latin typeface="Museo Sans Rounded 500" panose="02000000000000000000" pitchFamily="50" charset="0"/>
              </a:rPr>
              <a:t>Antall fordelt på</a:t>
            </a:r>
            <a:r>
              <a:rPr lang="nb-NO" sz="2800" b="0" baseline="0" dirty="0">
                <a:latin typeface="Museo Sans Rounded 500" panose="02000000000000000000" pitchFamily="50" charset="0"/>
              </a:rPr>
              <a:t> alder og markedsplasser </a:t>
            </a:r>
            <a:br>
              <a:rPr lang="nb-NO" sz="2800" b="0" baseline="0" dirty="0">
                <a:latin typeface="Museo Sans Rounded 500" panose="02000000000000000000" pitchFamily="50" charset="0"/>
              </a:rPr>
            </a:br>
            <a:r>
              <a:rPr lang="nb-NO" sz="2800" b="0" baseline="0" dirty="0">
                <a:latin typeface="+mn-lt"/>
              </a:rPr>
              <a:t>Sammenlikning over ett år, fra </a:t>
            </a:r>
            <a:r>
              <a:rPr lang="nb-NO" sz="2800" baseline="0" dirty="0"/>
              <a:t>Q4 2022 til Q4 2023.</a:t>
            </a:r>
            <a:endParaRPr lang="nb-NO" sz="2800" dirty="0"/>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stacked"/>
        <c:varyColors val="0"/>
        <c:ser>
          <c:idx val="0"/>
          <c:order val="0"/>
          <c:tx>
            <c:strRef>
              <c:f>'[KS Q4 2023 Arbeidsdokument - base fra q3.xlsx]HOVED - markplass ÅR'!$N$46</c:f>
              <c:strCache>
                <c:ptCount val="1"/>
                <c:pt idx="0">
                  <c:v>Kun Oslo Børs</c:v>
                </c:pt>
              </c:strCache>
            </c:strRef>
          </c:tx>
          <c:spPr>
            <a:solidFill>
              <a:srgbClr val="003B5C"/>
            </a:solidFill>
            <a:ln>
              <a:noFill/>
            </a:ln>
            <a:effectLst/>
          </c:spPr>
          <c:invertIfNegative val="0"/>
          <c:cat>
            <c:multiLvlStrRef>
              <c:f>'[KS Q4 2023 Arbeidsdokument - base fra q3.xlsx]HOVED - markplass ÅR'!$O$44:$Z$45</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ÅR'!$O$46:$Z$46</c:f>
              <c:numCache>
                <c:formatCode>_-* #\ ##0_-;\-* #\ ##0_-;_-* "-"??_-;_-@_-</c:formatCode>
                <c:ptCount val="12"/>
                <c:pt idx="0">
                  <c:v>11239</c:v>
                </c:pt>
                <c:pt idx="1">
                  <c:v>11651</c:v>
                </c:pt>
                <c:pt idx="2">
                  <c:v>70575</c:v>
                </c:pt>
                <c:pt idx="3">
                  <c:v>76894</c:v>
                </c:pt>
                <c:pt idx="4">
                  <c:v>85251</c:v>
                </c:pt>
                <c:pt idx="5">
                  <c:v>97024</c:v>
                </c:pt>
                <c:pt idx="6">
                  <c:v>117702</c:v>
                </c:pt>
                <c:pt idx="7">
                  <c:v>130190</c:v>
                </c:pt>
                <c:pt idx="8">
                  <c:v>108086</c:v>
                </c:pt>
                <c:pt idx="9">
                  <c:v>117337</c:v>
                </c:pt>
                <c:pt idx="10">
                  <c:v>84934</c:v>
                </c:pt>
                <c:pt idx="11">
                  <c:v>89410</c:v>
                </c:pt>
              </c:numCache>
            </c:numRef>
          </c:val>
          <c:extLst>
            <c:ext xmlns:c16="http://schemas.microsoft.com/office/drawing/2014/chart" uri="{C3380CC4-5D6E-409C-BE32-E72D297353CC}">
              <c16:uniqueId val="{00000000-4C7E-4A3E-AF86-AAC669756F97}"/>
            </c:ext>
          </c:extLst>
        </c:ser>
        <c:ser>
          <c:idx val="1"/>
          <c:order val="1"/>
          <c:tx>
            <c:strRef>
              <c:f>'[KS Q4 2023 Arbeidsdokument - base fra q3.xlsx]HOVED - markplass ÅR'!$N$47</c:f>
              <c:strCache>
                <c:ptCount val="1"/>
                <c:pt idx="0">
                  <c:v>Begge markedsplasser</c:v>
                </c:pt>
              </c:strCache>
            </c:strRef>
          </c:tx>
          <c:spPr>
            <a:solidFill>
              <a:srgbClr val="4F868E"/>
            </a:solidFill>
            <a:ln>
              <a:noFill/>
            </a:ln>
            <a:effectLst/>
          </c:spPr>
          <c:invertIfNegative val="0"/>
          <c:cat>
            <c:multiLvlStrRef>
              <c:f>'[KS Q4 2023 Arbeidsdokument - base fra q3.xlsx]HOVED - markplass ÅR'!$O$44:$Z$45</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ÅR'!$O$47:$Z$47</c:f>
              <c:numCache>
                <c:formatCode>_-* #\ ##0_-;\-* #\ ##0_-;_-* "-"??_-;_-@_-</c:formatCode>
                <c:ptCount val="12"/>
                <c:pt idx="0">
                  <c:v>1420</c:v>
                </c:pt>
                <c:pt idx="1">
                  <c:v>774</c:v>
                </c:pt>
                <c:pt idx="2">
                  <c:v>13115</c:v>
                </c:pt>
                <c:pt idx="3">
                  <c:v>8082</c:v>
                </c:pt>
                <c:pt idx="4">
                  <c:v>18482</c:v>
                </c:pt>
                <c:pt idx="5">
                  <c:v>12924</c:v>
                </c:pt>
                <c:pt idx="6">
                  <c:v>24484</c:v>
                </c:pt>
                <c:pt idx="7">
                  <c:v>17934</c:v>
                </c:pt>
                <c:pt idx="8">
                  <c:v>15674</c:v>
                </c:pt>
                <c:pt idx="9">
                  <c:v>11710</c:v>
                </c:pt>
                <c:pt idx="10">
                  <c:v>5961</c:v>
                </c:pt>
                <c:pt idx="11">
                  <c:v>4380</c:v>
                </c:pt>
              </c:numCache>
            </c:numRef>
          </c:val>
          <c:extLst>
            <c:ext xmlns:c16="http://schemas.microsoft.com/office/drawing/2014/chart" uri="{C3380CC4-5D6E-409C-BE32-E72D297353CC}">
              <c16:uniqueId val="{00000001-4C7E-4A3E-AF86-AAC669756F97}"/>
            </c:ext>
          </c:extLst>
        </c:ser>
        <c:ser>
          <c:idx val="2"/>
          <c:order val="2"/>
          <c:tx>
            <c:strRef>
              <c:f>'[KS Q4 2023 Arbeidsdokument - base fra q3.xlsx]HOVED - markplass ÅR'!$N$48</c:f>
              <c:strCache>
                <c:ptCount val="1"/>
                <c:pt idx="0">
                  <c:v>Kun EN Growth</c:v>
                </c:pt>
              </c:strCache>
            </c:strRef>
          </c:tx>
          <c:spPr>
            <a:solidFill>
              <a:srgbClr val="D45D00"/>
            </a:solidFill>
            <a:ln>
              <a:noFill/>
            </a:ln>
            <a:effectLst/>
          </c:spPr>
          <c:invertIfNegative val="0"/>
          <c:cat>
            <c:multiLvlStrRef>
              <c:f>'[KS Q4 2023 Arbeidsdokument - base fra q3.xlsx]HOVED - markplass ÅR'!$O$44:$Z$45</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ÅR'!$O$48:$Z$48</c:f>
              <c:numCache>
                <c:formatCode>_-* #\ ##0_-;\-* #\ ##0_-;_-* "-"??_-;_-@_-</c:formatCode>
                <c:ptCount val="12"/>
                <c:pt idx="0">
                  <c:v>544</c:v>
                </c:pt>
                <c:pt idx="1">
                  <c:v>313</c:v>
                </c:pt>
                <c:pt idx="2">
                  <c:v>3303</c:v>
                </c:pt>
                <c:pt idx="3">
                  <c:v>1822</c:v>
                </c:pt>
                <c:pt idx="4">
                  <c:v>3552</c:v>
                </c:pt>
                <c:pt idx="5">
                  <c:v>2332</c:v>
                </c:pt>
                <c:pt idx="6">
                  <c:v>4119</c:v>
                </c:pt>
                <c:pt idx="7">
                  <c:v>2886</c:v>
                </c:pt>
                <c:pt idx="8">
                  <c:v>2444</c:v>
                </c:pt>
                <c:pt idx="9">
                  <c:v>1984</c:v>
                </c:pt>
                <c:pt idx="10">
                  <c:v>923</c:v>
                </c:pt>
                <c:pt idx="11">
                  <c:v>853</c:v>
                </c:pt>
              </c:numCache>
            </c:numRef>
          </c:val>
          <c:extLst>
            <c:ext xmlns:c16="http://schemas.microsoft.com/office/drawing/2014/chart" uri="{C3380CC4-5D6E-409C-BE32-E72D297353CC}">
              <c16:uniqueId val="{00000002-4C7E-4A3E-AF86-AAC669756F97}"/>
            </c:ext>
          </c:extLst>
        </c:ser>
        <c:dLbls>
          <c:showLegendKey val="0"/>
          <c:showVal val="0"/>
          <c:showCatName val="0"/>
          <c:showSerName val="0"/>
          <c:showPercent val="0"/>
          <c:showBubbleSize val="0"/>
        </c:dLbls>
        <c:gapWidth val="150"/>
        <c:overlap val="100"/>
        <c:axId val="1557581184"/>
        <c:axId val="1557582848"/>
      </c:barChart>
      <c:catAx>
        <c:axId val="1557581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582848"/>
        <c:crosses val="autoZero"/>
        <c:auto val="1"/>
        <c:lblAlgn val="ctr"/>
        <c:lblOffset val="100"/>
        <c:noMultiLvlLbl val="0"/>
      </c:catAx>
      <c:valAx>
        <c:axId val="155758284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58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useo Sans Rounded 300" panose="02000000000000000000" pitchFamily="50" charset="0"/>
                <a:ea typeface="+mn-ea"/>
                <a:cs typeface="+mn-cs"/>
              </a:defRPr>
            </a:pPr>
            <a:r>
              <a:rPr lang="nb-NO" sz="2400" b="0" baseline="0" dirty="0">
                <a:latin typeface="Museo Sans Rounded 500" panose="02000000000000000000" pitchFamily="50" charset="0"/>
              </a:rPr>
              <a:t>Verdier (millioner) fordelt på alder og markedsplasser </a:t>
            </a:r>
            <a:br>
              <a:rPr lang="nb-NO" sz="2400" b="1" baseline="0" dirty="0">
                <a:latin typeface="Museo Sans Rounded 300" panose="02000000000000000000" pitchFamily="50" charset="0"/>
              </a:rPr>
            </a:br>
            <a:r>
              <a:rPr lang="nb-NO" sz="2400" baseline="0" dirty="0">
                <a:latin typeface="Museo Sans Rounded 300" panose="02000000000000000000" pitchFamily="50" charset="0"/>
              </a:rPr>
              <a:t>(4.vartal  2022 - 4. kvartal 2023)</a:t>
            </a:r>
            <a:endParaRPr lang="nb-NO" sz="2400" dirty="0">
              <a:latin typeface="Museo Sans Rounded 300" panose="02000000000000000000" pitchFamily="50" charset="0"/>
            </a:endParaRP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useo Sans Rounded 300" panose="02000000000000000000" pitchFamily="50" charset="0"/>
              <a:ea typeface="+mn-ea"/>
              <a:cs typeface="+mn-cs"/>
            </a:defRPr>
          </a:pPr>
          <a:endParaRPr lang="nb-NO"/>
        </a:p>
      </c:txPr>
    </c:title>
    <c:autoTitleDeleted val="0"/>
    <c:plotArea>
      <c:layout/>
      <c:barChart>
        <c:barDir val="col"/>
        <c:grouping val="stacked"/>
        <c:varyColors val="0"/>
        <c:ser>
          <c:idx val="0"/>
          <c:order val="0"/>
          <c:tx>
            <c:strRef>
              <c:f>'[KS Q4 2023 Arbeidsdokument - base fra q3.xlsx]HOVED - markplass ÅR'!$N$97</c:f>
              <c:strCache>
                <c:ptCount val="1"/>
                <c:pt idx="0">
                  <c:v>Oslo Børs</c:v>
                </c:pt>
              </c:strCache>
            </c:strRef>
          </c:tx>
          <c:spPr>
            <a:solidFill>
              <a:srgbClr val="003B5C"/>
            </a:solidFill>
            <a:ln>
              <a:noFill/>
            </a:ln>
            <a:effectLst/>
          </c:spPr>
          <c:invertIfNegative val="0"/>
          <c:cat>
            <c:multiLvlStrRef>
              <c:f>'[KS Q4 2023 Arbeidsdokument - base fra q3.xlsx]HOVED - markplass ÅR'!$O$95:$Z$96</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ÅR'!$O$97:$Z$97</c:f>
              <c:numCache>
                <c:formatCode>_-* #\ ##0_-;\-* #\ ##0_-;_-* "-"??_-;_-@_-</c:formatCode>
                <c:ptCount val="12"/>
                <c:pt idx="0">
                  <c:v>396.69691376529931</c:v>
                </c:pt>
                <c:pt idx="1">
                  <c:v>380.65021423110005</c:v>
                </c:pt>
                <c:pt idx="2">
                  <c:v>2994.376304079804</c:v>
                </c:pt>
                <c:pt idx="3">
                  <c:v>3464.2418865838081</c:v>
                </c:pt>
                <c:pt idx="4">
                  <c:v>8584.8405081405072</c:v>
                </c:pt>
                <c:pt idx="5">
                  <c:v>10280.052115527938</c:v>
                </c:pt>
                <c:pt idx="6">
                  <c:v>29063.500881722121</c:v>
                </c:pt>
                <c:pt idx="7">
                  <c:v>32724.978644802897</c:v>
                </c:pt>
                <c:pt idx="8">
                  <c:v>46633.266318653863</c:v>
                </c:pt>
                <c:pt idx="9">
                  <c:v>53501.063370898526</c:v>
                </c:pt>
                <c:pt idx="10">
                  <c:v>38520.917574567946</c:v>
                </c:pt>
                <c:pt idx="11">
                  <c:v>43320.155473478153</c:v>
                </c:pt>
              </c:numCache>
            </c:numRef>
          </c:val>
          <c:extLst>
            <c:ext xmlns:c16="http://schemas.microsoft.com/office/drawing/2014/chart" uri="{C3380CC4-5D6E-409C-BE32-E72D297353CC}">
              <c16:uniqueId val="{00000000-53E6-4805-9CD5-8A7E09A6C011}"/>
            </c:ext>
          </c:extLst>
        </c:ser>
        <c:ser>
          <c:idx val="1"/>
          <c:order val="1"/>
          <c:tx>
            <c:strRef>
              <c:f>'[KS Q4 2023 Arbeidsdokument - base fra q3.xlsx]HOVED - markplass ÅR'!$N$98</c:f>
              <c:strCache>
                <c:ptCount val="1"/>
                <c:pt idx="0">
                  <c:v>Begge</c:v>
                </c:pt>
              </c:strCache>
            </c:strRef>
          </c:tx>
          <c:spPr>
            <a:solidFill>
              <a:srgbClr val="4F868E"/>
            </a:solidFill>
            <a:ln>
              <a:noFill/>
            </a:ln>
            <a:effectLst/>
          </c:spPr>
          <c:invertIfNegative val="0"/>
          <c:cat>
            <c:multiLvlStrRef>
              <c:f>'[KS Q4 2023 Arbeidsdokument - base fra q3.xlsx]HOVED - markplass ÅR'!$O$95:$Z$96</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ÅR'!$O$98:$Z$98</c:f>
              <c:numCache>
                <c:formatCode>_-* #\ ##0_-;\-* #\ ##0_-;_-* "-"??_-;_-@_-</c:formatCode>
                <c:ptCount val="12"/>
                <c:pt idx="0">
                  <c:v>45.994445567100009</c:v>
                </c:pt>
                <c:pt idx="1">
                  <c:v>41.438309297800011</c:v>
                </c:pt>
                <c:pt idx="2">
                  <c:v>882.95025550650257</c:v>
                </c:pt>
                <c:pt idx="3">
                  <c:v>716.65424566169986</c:v>
                </c:pt>
                <c:pt idx="4">
                  <c:v>3170.4142370230907</c:v>
                </c:pt>
                <c:pt idx="5">
                  <c:v>2572.6198159329942</c:v>
                </c:pt>
                <c:pt idx="6">
                  <c:v>10280.176753171692</c:v>
                </c:pt>
                <c:pt idx="7">
                  <c:v>8637.9954772721921</c:v>
                </c:pt>
                <c:pt idx="8">
                  <c:v>14306.898865334259</c:v>
                </c:pt>
                <c:pt idx="9">
                  <c:v>12603.859520078366</c:v>
                </c:pt>
                <c:pt idx="10">
                  <c:v>10673.998463263717</c:v>
                </c:pt>
                <c:pt idx="11">
                  <c:v>8961.8322525380572</c:v>
                </c:pt>
              </c:numCache>
            </c:numRef>
          </c:val>
          <c:extLst>
            <c:ext xmlns:c16="http://schemas.microsoft.com/office/drawing/2014/chart" uri="{C3380CC4-5D6E-409C-BE32-E72D297353CC}">
              <c16:uniqueId val="{00000001-53E6-4805-9CD5-8A7E09A6C011}"/>
            </c:ext>
          </c:extLst>
        </c:ser>
        <c:ser>
          <c:idx val="2"/>
          <c:order val="2"/>
          <c:tx>
            <c:strRef>
              <c:f>'[KS Q4 2023 Arbeidsdokument - base fra q3.xlsx]HOVED - markplass ÅR'!$N$99</c:f>
              <c:strCache>
                <c:ptCount val="1"/>
                <c:pt idx="0">
                  <c:v>Growth</c:v>
                </c:pt>
              </c:strCache>
            </c:strRef>
          </c:tx>
          <c:spPr>
            <a:solidFill>
              <a:srgbClr val="D45D00"/>
            </a:solidFill>
            <a:ln>
              <a:noFill/>
            </a:ln>
            <a:effectLst/>
          </c:spPr>
          <c:invertIfNegative val="0"/>
          <c:cat>
            <c:multiLvlStrRef>
              <c:f>'[KS Q4 2023 Arbeidsdokument - base fra q3.xlsx]HOVED - markplass ÅR'!$O$95:$Z$96</c:f>
              <c:multiLvlStrCache>
                <c:ptCount val="12"/>
                <c:lvl>
                  <c:pt idx="0">
                    <c:v>4. kv 2022</c:v>
                  </c:pt>
                  <c:pt idx="1">
                    <c:v>4. kv 2023</c:v>
                  </c:pt>
                  <c:pt idx="2">
                    <c:v>4. kv 2022</c:v>
                  </c:pt>
                  <c:pt idx="3">
                    <c:v>4. kv 2023</c:v>
                  </c:pt>
                  <c:pt idx="4">
                    <c:v>4. kv 2022</c:v>
                  </c:pt>
                  <c:pt idx="5">
                    <c:v>4. kv 2023</c:v>
                  </c:pt>
                  <c:pt idx="6">
                    <c:v>4. kv 2022</c:v>
                  </c:pt>
                  <c:pt idx="7">
                    <c:v>4. kv 2023</c:v>
                  </c:pt>
                  <c:pt idx="8">
                    <c:v>4. kv 2022</c:v>
                  </c:pt>
                  <c:pt idx="9">
                    <c:v>4. kv 2023</c:v>
                  </c:pt>
                  <c:pt idx="10">
                    <c:v>4. kv 2022</c:v>
                  </c:pt>
                  <c:pt idx="11">
                    <c:v>4. kv 2023</c:v>
                  </c:pt>
                </c:lvl>
                <c:lvl>
                  <c:pt idx="0">
                    <c:v>Under 20 år</c:v>
                  </c:pt>
                  <c:pt idx="2">
                    <c:v>20-29 år</c:v>
                  </c:pt>
                  <c:pt idx="4">
                    <c:v>30-39 år</c:v>
                  </c:pt>
                  <c:pt idx="6">
                    <c:v>40-54 år</c:v>
                  </c:pt>
                  <c:pt idx="8">
                    <c:v>55-69 år</c:v>
                  </c:pt>
                  <c:pt idx="10">
                    <c:v>70 år og eldre</c:v>
                  </c:pt>
                </c:lvl>
              </c:multiLvlStrCache>
            </c:multiLvlStrRef>
          </c:cat>
          <c:val>
            <c:numRef>
              <c:f>'[KS Q4 2023 Arbeidsdokument - base fra q3.xlsx]HOVED - markplass ÅR'!$O$99:$Z$99</c:f>
              <c:numCache>
                <c:formatCode>_-* #\ ##0_-;\-* #\ ##0_-;_-* "-"??_-;_-@_-</c:formatCode>
                <c:ptCount val="12"/>
                <c:pt idx="0">
                  <c:v>10.597873701799999</c:v>
                </c:pt>
                <c:pt idx="1">
                  <c:v>6.9453194302000014</c:v>
                </c:pt>
                <c:pt idx="2">
                  <c:v>52.698831469299968</c:v>
                </c:pt>
                <c:pt idx="3">
                  <c:v>42.249822523899994</c:v>
                </c:pt>
                <c:pt idx="4">
                  <c:v>151.73278020809985</c:v>
                </c:pt>
                <c:pt idx="5">
                  <c:v>94.619582522700028</c:v>
                </c:pt>
                <c:pt idx="6">
                  <c:v>344.95607104829998</c:v>
                </c:pt>
                <c:pt idx="7">
                  <c:v>300.06797606700007</c:v>
                </c:pt>
                <c:pt idx="8">
                  <c:v>452.40725774569995</c:v>
                </c:pt>
                <c:pt idx="9">
                  <c:v>363.59799592670026</c:v>
                </c:pt>
                <c:pt idx="10">
                  <c:v>244.08146774349996</c:v>
                </c:pt>
                <c:pt idx="11">
                  <c:v>266.52397170850003</c:v>
                </c:pt>
              </c:numCache>
            </c:numRef>
          </c:val>
          <c:extLst>
            <c:ext xmlns:c16="http://schemas.microsoft.com/office/drawing/2014/chart" uri="{C3380CC4-5D6E-409C-BE32-E72D297353CC}">
              <c16:uniqueId val="{00000002-53E6-4805-9CD5-8A7E09A6C011}"/>
            </c:ext>
          </c:extLst>
        </c:ser>
        <c:dLbls>
          <c:showLegendKey val="0"/>
          <c:showVal val="0"/>
          <c:showCatName val="0"/>
          <c:showSerName val="0"/>
          <c:showPercent val="0"/>
          <c:showBubbleSize val="0"/>
        </c:dLbls>
        <c:gapWidth val="150"/>
        <c:overlap val="100"/>
        <c:axId val="1557344048"/>
        <c:axId val="1557344880"/>
      </c:barChart>
      <c:catAx>
        <c:axId val="155734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344880"/>
        <c:crosses val="autoZero"/>
        <c:auto val="1"/>
        <c:lblAlgn val="ctr"/>
        <c:lblOffset val="100"/>
        <c:noMultiLvlLbl val="0"/>
      </c:catAx>
      <c:valAx>
        <c:axId val="155734488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crossAx val="1557344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useo Sans Rounded 300" panose="02000000000000000000" pitchFamily="50" charset="0"/>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hyperlink" Target="mailto:kristin.skaug@aksjenorge.no" TargetMode="Externa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sv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7.png"/><Relationship Id="rId5" Type="http://schemas.openxmlformats.org/officeDocument/2006/relationships/hyperlink" Target="mailto:kristin.skaug@aksjenorge.no" TargetMode="External"/><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6AEE58-E8D8-4364-B7EA-0DE65277AF9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5C33E65-1DF8-4FD6-A2FF-126840B2E774}">
      <dgm:prSet/>
      <dgm:spPr/>
      <dgm:t>
        <a:bodyPr/>
        <a:lstStyle/>
        <a:p>
          <a:r>
            <a:rPr lang="nb-NO"/>
            <a:t>Vi vil veldig gjerne inngå samarbeid med flere av børsens mange interessante selskaper.</a:t>
          </a:r>
          <a:endParaRPr lang="en-US"/>
        </a:p>
      </dgm:t>
    </dgm:pt>
    <dgm:pt modelId="{342BFA4E-E0CE-4048-B30B-34FD0B92145C}" type="parTrans" cxnId="{8C7E5D60-6D39-4C0A-98A2-C97642EDF960}">
      <dgm:prSet/>
      <dgm:spPr/>
      <dgm:t>
        <a:bodyPr/>
        <a:lstStyle/>
        <a:p>
          <a:endParaRPr lang="en-US"/>
        </a:p>
      </dgm:t>
    </dgm:pt>
    <dgm:pt modelId="{7CB6DBEC-AA34-4080-8334-84D5839A6331}" type="sibTrans" cxnId="{8C7E5D60-6D39-4C0A-98A2-C97642EDF960}">
      <dgm:prSet/>
      <dgm:spPr/>
      <dgm:t>
        <a:bodyPr/>
        <a:lstStyle/>
        <a:p>
          <a:endParaRPr lang="en-US"/>
        </a:p>
      </dgm:t>
    </dgm:pt>
    <dgm:pt modelId="{2C8927AB-C1DB-4633-A95C-A9131DFD19C4}">
      <dgm:prSet/>
      <dgm:spPr/>
      <dgm:t>
        <a:bodyPr/>
        <a:lstStyle/>
        <a:p>
          <a:r>
            <a:rPr lang="nb-NO"/>
            <a:t>Ta kontakt for et møte med meg, Kristin Skaug</a:t>
          </a:r>
          <a:br>
            <a:rPr lang="nb-NO"/>
          </a:br>
          <a:r>
            <a:rPr lang="nb-NO">
              <a:hlinkClick xmlns:r="http://schemas.openxmlformats.org/officeDocument/2006/relationships" r:id="rId1"/>
            </a:rPr>
            <a:t>kristin.skaug@aksjenorge.no</a:t>
          </a:r>
          <a:br>
            <a:rPr lang="nb-NO"/>
          </a:br>
          <a:r>
            <a:rPr lang="nb-NO"/>
            <a:t>mobil 415 77 351 </a:t>
          </a:r>
          <a:endParaRPr lang="en-US"/>
        </a:p>
      </dgm:t>
    </dgm:pt>
    <dgm:pt modelId="{DD5BE466-2A6C-47A2-A221-6149B7299EF1}" type="parTrans" cxnId="{7D156FC2-DBFE-444C-88B0-014448CE4AE6}">
      <dgm:prSet/>
      <dgm:spPr/>
      <dgm:t>
        <a:bodyPr/>
        <a:lstStyle/>
        <a:p>
          <a:endParaRPr lang="en-US"/>
        </a:p>
      </dgm:t>
    </dgm:pt>
    <dgm:pt modelId="{5B73F25F-31A2-423F-B51B-4852CDB4CF56}" type="sibTrans" cxnId="{7D156FC2-DBFE-444C-88B0-014448CE4AE6}">
      <dgm:prSet/>
      <dgm:spPr/>
      <dgm:t>
        <a:bodyPr/>
        <a:lstStyle/>
        <a:p>
          <a:endParaRPr lang="en-US"/>
        </a:p>
      </dgm:t>
    </dgm:pt>
    <dgm:pt modelId="{41A3260B-4F05-4EDF-B861-19ADCD78ED20}">
      <dgm:prSet/>
      <dgm:spPr/>
      <dgm:t>
        <a:bodyPr/>
        <a:lstStyle/>
        <a:p>
          <a:r>
            <a:rPr lang="nb-NO"/>
            <a:t>www.aksjenorge.no</a:t>
          </a:r>
          <a:endParaRPr lang="en-US"/>
        </a:p>
      </dgm:t>
    </dgm:pt>
    <dgm:pt modelId="{044EC879-E386-4D36-A63A-7A2B1170D2E2}" type="parTrans" cxnId="{70D55C52-D425-4F22-9090-E38E6F280D8F}">
      <dgm:prSet/>
      <dgm:spPr/>
      <dgm:t>
        <a:bodyPr/>
        <a:lstStyle/>
        <a:p>
          <a:endParaRPr lang="en-US"/>
        </a:p>
      </dgm:t>
    </dgm:pt>
    <dgm:pt modelId="{090D2370-E3DB-41F5-9EE2-408A2C4CFF41}" type="sibTrans" cxnId="{70D55C52-D425-4F22-9090-E38E6F280D8F}">
      <dgm:prSet/>
      <dgm:spPr/>
      <dgm:t>
        <a:bodyPr/>
        <a:lstStyle/>
        <a:p>
          <a:endParaRPr lang="en-US"/>
        </a:p>
      </dgm:t>
    </dgm:pt>
    <dgm:pt modelId="{61F13126-E631-4F26-B0B5-56E74C6DA767}" type="pres">
      <dgm:prSet presAssocID="{176AEE58-E8D8-4364-B7EA-0DE65277AF92}" presName="root" presStyleCnt="0">
        <dgm:presLayoutVars>
          <dgm:dir/>
          <dgm:resizeHandles val="exact"/>
        </dgm:presLayoutVars>
      </dgm:prSet>
      <dgm:spPr/>
    </dgm:pt>
    <dgm:pt modelId="{1FC74506-934C-4CBD-921B-51EA3A3A26EF}" type="pres">
      <dgm:prSet presAssocID="{65C33E65-1DF8-4FD6-A2FF-126840B2E774}" presName="compNode" presStyleCnt="0"/>
      <dgm:spPr/>
    </dgm:pt>
    <dgm:pt modelId="{DBF5D0BA-6AD7-41FF-A1E0-87D79BE18F8E}" type="pres">
      <dgm:prSet presAssocID="{65C33E65-1DF8-4FD6-A2FF-126840B2E774}" presName="bgRect" presStyleLbl="bgShp" presStyleIdx="0" presStyleCnt="3"/>
      <dgm:spPr/>
    </dgm:pt>
    <dgm:pt modelId="{D485164A-2C7F-4E51-A880-08DAE0EC50E2}" type="pres">
      <dgm:prSet presAssocID="{65C33E65-1DF8-4FD6-A2FF-126840B2E774}"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Håndtrykk"/>
        </a:ext>
      </dgm:extLst>
    </dgm:pt>
    <dgm:pt modelId="{6F3F8E1C-F471-4F33-A519-539217E31E35}" type="pres">
      <dgm:prSet presAssocID="{65C33E65-1DF8-4FD6-A2FF-126840B2E774}" presName="spaceRect" presStyleCnt="0"/>
      <dgm:spPr/>
    </dgm:pt>
    <dgm:pt modelId="{4B1A8CF9-A86A-46BC-A9B5-4B19022E581B}" type="pres">
      <dgm:prSet presAssocID="{65C33E65-1DF8-4FD6-A2FF-126840B2E774}" presName="parTx" presStyleLbl="revTx" presStyleIdx="0" presStyleCnt="3">
        <dgm:presLayoutVars>
          <dgm:chMax val="0"/>
          <dgm:chPref val="0"/>
        </dgm:presLayoutVars>
      </dgm:prSet>
      <dgm:spPr/>
    </dgm:pt>
    <dgm:pt modelId="{CAD6DDEC-9CBE-4272-BA67-256BAB53C6F5}" type="pres">
      <dgm:prSet presAssocID="{7CB6DBEC-AA34-4080-8334-84D5839A6331}" presName="sibTrans" presStyleCnt="0"/>
      <dgm:spPr/>
    </dgm:pt>
    <dgm:pt modelId="{6C8D12C0-3DAE-406E-B1A1-EA4D68D48A6F}" type="pres">
      <dgm:prSet presAssocID="{2C8927AB-C1DB-4633-A95C-A9131DFD19C4}" presName="compNode" presStyleCnt="0"/>
      <dgm:spPr/>
    </dgm:pt>
    <dgm:pt modelId="{FBA24501-88B5-4349-A3F1-859137A427AA}" type="pres">
      <dgm:prSet presAssocID="{2C8927AB-C1DB-4633-A95C-A9131DFD19C4}" presName="bgRect" presStyleLbl="bgShp" presStyleIdx="1" presStyleCnt="3"/>
      <dgm:spPr/>
    </dgm:pt>
    <dgm:pt modelId="{4D124447-A156-4D3C-85E3-654C5DF223FC}" type="pres">
      <dgm:prSet presAssocID="{2C8927AB-C1DB-4633-A95C-A9131DFD19C4}"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Konvolutt"/>
        </a:ext>
      </dgm:extLst>
    </dgm:pt>
    <dgm:pt modelId="{D99C3C18-5F83-42A7-8541-DF581EBA6F47}" type="pres">
      <dgm:prSet presAssocID="{2C8927AB-C1DB-4633-A95C-A9131DFD19C4}" presName="spaceRect" presStyleCnt="0"/>
      <dgm:spPr/>
    </dgm:pt>
    <dgm:pt modelId="{BE3BC28C-E3C1-4E9D-85D3-6B2170E8D1E1}" type="pres">
      <dgm:prSet presAssocID="{2C8927AB-C1DB-4633-A95C-A9131DFD19C4}" presName="parTx" presStyleLbl="revTx" presStyleIdx="1" presStyleCnt="3">
        <dgm:presLayoutVars>
          <dgm:chMax val="0"/>
          <dgm:chPref val="0"/>
        </dgm:presLayoutVars>
      </dgm:prSet>
      <dgm:spPr/>
    </dgm:pt>
    <dgm:pt modelId="{6AA5B65A-F98F-45D2-ABC9-7A3277E12676}" type="pres">
      <dgm:prSet presAssocID="{5B73F25F-31A2-423F-B51B-4852CDB4CF56}" presName="sibTrans" presStyleCnt="0"/>
      <dgm:spPr/>
    </dgm:pt>
    <dgm:pt modelId="{525647CF-AFFC-4613-BE23-EE601CD29810}" type="pres">
      <dgm:prSet presAssocID="{41A3260B-4F05-4EDF-B861-19ADCD78ED20}" presName="compNode" presStyleCnt="0"/>
      <dgm:spPr/>
    </dgm:pt>
    <dgm:pt modelId="{3315ECAE-ABE2-4BCB-A195-C0C4FB4FABCF}" type="pres">
      <dgm:prSet presAssocID="{41A3260B-4F05-4EDF-B861-19ADCD78ED20}" presName="bgRect" presStyleLbl="bgShp" presStyleIdx="2" presStyleCnt="3"/>
      <dgm:spPr/>
    </dgm:pt>
    <dgm:pt modelId="{7532EC95-8925-4BA8-9E39-954BF9604565}" type="pres">
      <dgm:prSet presAssocID="{41A3260B-4F05-4EDF-B861-19ADCD78ED20}"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Earth Globe Americas"/>
        </a:ext>
      </dgm:extLst>
    </dgm:pt>
    <dgm:pt modelId="{8BF94BD0-4F52-4143-A172-A994895FEA06}" type="pres">
      <dgm:prSet presAssocID="{41A3260B-4F05-4EDF-B861-19ADCD78ED20}" presName="spaceRect" presStyleCnt="0"/>
      <dgm:spPr/>
    </dgm:pt>
    <dgm:pt modelId="{3AA598E3-F7CE-4CE5-980C-394B24C62053}" type="pres">
      <dgm:prSet presAssocID="{41A3260B-4F05-4EDF-B861-19ADCD78ED20}" presName="parTx" presStyleLbl="revTx" presStyleIdx="2" presStyleCnt="3">
        <dgm:presLayoutVars>
          <dgm:chMax val="0"/>
          <dgm:chPref val="0"/>
        </dgm:presLayoutVars>
      </dgm:prSet>
      <dgm:spPr/>
    </dgm:pt>
  </dgm:ptLst>
  <dgm:cxnLst>
    <dgm:cxn modelId="{0EE97335-1E25-4AF0-9B77-6D59A5AB2EDE}" type="presOf" srcId="{41A3260B-4F05-4EDF-B861-19ADCD78ED20}" destId="{3AA598E3-F7CE-4CE5-980C-394B24C62053}" srcOrd="0" destOrd="0" presId="urn:microsoft.com/office/officeart/2018/2/layout/IconVerticalSolidList"/>
    <dgm:cxn modelId="{36BF463F-545E-4FF1-B494-6A64D2C2A901}" type="presOf" srcId="{176AEE58-E8D8-4364-B7EA-0DE65277AF92}" destId="{61F13126-E631-4F26-B0B5-56E74C6DA767}" srcOrd="0" destOrd="0" presId="urn:microsoft.com/office/officeart/2018/2/layout/IconVerticalSolidList"/>
    <dgm:cxn modelId="{8C7E5D60-6D39-4C0A-98A2-C97642EDF960}" srcId="{176AEE58-E8D8-4364-B7EA-0DE65277AF92}" destId="{65C33E65-1DF8-4FD6-A2FF-126840B2E774}" srcOrd="0" destOrd="0" parTransId="{342BFA4E-E0CE-4048-B30B-34FD0B92145C}" sibTransId="{7CB6DBEC-AA34-4080-8334-84D5839A6331}"/>
    <dgm:cxn modelId="{33C28C60-F0BC-4B16-A4EF-8C945E83D0C5}" type="presOf" srcId="{2C8927AB-C1DB-4633-A95C-A9131DFD19C4}" destId="{BE3BC28C-E3C1-4E9D-85D3-6B2170E8D1E1}" srcOrd="0" destOrd="0" presId="urn:microsoft.com/office/officeart/2018/2/layout/IconVerticalSolidList"/>
    <dgm:cxn modelId="{70D55C52-D425-4F22-9090-E38E6F280D8F}" srcId="{176AEE58-E8D8-4364-B7EA-0DE65277AF92}" destId="{41A3260B-4F05-4EDF-B861-19ADCD78ED20}" srcOrd="2" destOrd="0" parTransId="{044EC879-E386-4D36-A63A-7A2B1170D2E2}" sibTransId="{090D2370-E3DB-41F5-9EE2-408A2C4CFF41}"/>
    <dgm:cxn modelId="{7D156FC2-DBFE-444C-88B0-014448CE4AE6}" srcId="{176AEE58-E8D8-4364-B7EA-0DE65277AF92}" destId="{2C8927AB-C1DB-4633-A95C-A9131DFD19C4}" srcOrd="1" destOrd="0" parTransId="{DD5BE466-2A6C-47A2-A221-6149B7299EF1}" sibTransId="{5B73F25F-31A2-423F-B51B-4852CDB4CF56}"/>
    <dgm:cxn modelId="{C09864C8-144E-4787-A505-0DC73DC99AFD}" type="presOf" srcId="{65C33E65-1DF8-4FD6-A2FF-126840B2E774}" destId="{4B1A8CF9-A86A-46BC-A9B5-4B19022E581B}" srcOrd="0" destOrd="0" presId="urn:microsoft.com/office/officeart/2018/2/layout/IconVerticalSolidList"/>
    <dgm:cxn modelId="{242ACC56-79B0-4315-87B0-21D3DE95E0ED}" type="presParOf" srcId="{61F13126-E631-4F26-B0B5-56E74C6DA767}" destId="{1FC74506-934C-4CBD-921B-51EA3A3A26EF}" srcOrd="0" destOrd="0" presId="urn:microsoft.com/office/officeart/2018/2/layout/IconVerticalSolidList"/>
    <dgm:cxn modelId="{39922884-94D8-4227-A9FB-C4B1EA55AC95}" type="presParOf" srcId="{1FC74506-934C-4CBD-921B-51EA3A3A26EF}" destId="{DBF5D0BA-6AD7-41FF-A1E0-87D79BE18F8E}" srcOrd="0" destOrd="0" presId="urn:microsoft.com/office/officeart/2018/2/layout/IconVerticalSolidList"/>
    <dgm:cxn modelId="{B46F8D31-17FA-4985-AAFE-1AFA42A816C6}" type="presParOf" srcId="{1FC74506-934C-4CBD-921B-51EA3A3A26EF}" destId="{D485164A-2C7F-4E51-A880-08DAE0EC50E2}" srcOrd="1" destOrd="0" presId="urn:microsoft.com/office/officeart/2018/2/layout/IconVerticalSolidList"/>
    <dgm:cxn modelId="{7E202587-4675-46E4-9F4D-4004B169FCE4}" type="presParOf" srcId="{1FC74506-934C-4CBD-921B-51EA3A3A26EF}" destId="{6F3F8E1C-F471-4F33-A519-539217E31E35}" srcOrd="2" destOrd="0" presId="urn:microsoft.com/office/officeart/2018/2/layout/IconVerticalSolidList"/>
    <dgm:cxn modelId="{68AAD938-5AC3-41C5-89CC-0852BA2A6E16}" type="presParOf" srcId="{1FC74506-934C-4CBD-921B-51EA3A3A26EF}" destId="{4B1A8CF9-A86A-46BC-A9B5-4B19022E581B}" srcOrd="3" destOrd="0" presId="urn:microsoft.com/office/officeart/2018/2/layout/IconVerticalSolidList"/>
    <dgm:cxn modelId="{3F68BC7F-1E27-4765-8166-CD90D29F3E9C}" type="presParOf" srcId="{61F13126-E631-4F26-B0B5-56E74C6DA767}" destId="{CAD6DDEC-9CBE-4272-BA67-256BAB53C6F5}" srcOrd="1" destOrd="0" presId="urn:microsoft.com/office/officeart/2018/2/layout/IconVerticalSolidList"/>
    <dgm:cxn modelId="{9B69DB75-2C8F-4A90-9DED-E294DC6B0FA0}" type="presParOf" srcId="{61F13126-E631-4F26-B0B5-56E74C6DA767}" destId="{6C8D12C0-3DAE-406E-B1A1-EA4D68D48A6F}" srcOrd="2" destOrd="0" presId="urn:microsoft.com/office/officeart/2018/2/layout/IconVerticalSolidList"/>
    <dgm:cxn modelId="{3AA5F4E9-404F-420D-BF4B-55AD38B00764}" type="presParOf" srcId="{6C8D12C0-3DAE-406E-B1A1-EA4D68D48A6F}" destId="{FBA24501-88B5-4349-A3F1-859137A427AA}" srcOrd="0" destOrd="0" presId="urn:microsoft.com/office/officeart/2018/2/layout/IconVerticalSolidList"/>
    <dgm:cxn modelId="{617CF2EC-9034-49CE-9696-D1616412DF88}" type="presParOf" srcId="{6C8D12C0-3DAE-406E-B1A1-EA4D68D48A6F}" destId="{4D124447-A156-4D3C-85E3-654C5DF223FC}" srcOrd="1" destOrd="0" presId="urn:microsoft.com/office/officeart/2018/2/layout/IconVerticalSolidList"/>
    <dgm:cxn modelId="{6E8603CA-94EB-4F4C-89F2-231BFEC5037B}" type="presParOf" srcId="{6C8D12C0-3DAE-406E-B1A1-EA4D68D48A6F}" destId="{D99C3C18-5F83-42A7-8541-DF581EBA6F47}" srcOrd="2" destOrd="0" presId="urn:microsoft.com/office/officeart/2018/2/layout/IconVerticalSolidList"/>
    <dgm:cxn modelId="{148B8668-30FD-4984-A076-FF38FB8B61AD}" type="presParOf" srcId="{6C8D12C0-3DAE-406E-B1A1-EA4D68D48A6F}" destId="{BE3BC28C-E3C1-4E9D-85D3-6B2170E8D1E1}" srcOrd="3" destOrd="0" presId="urn:microsoft.com/office/officeart/2018/2/layout/IconVerticalSolidList"/>
    <dgm:cxn modelId="{67D16EDF-0209-4B89-A2BC-893AFB8E46BA}" type="presParOf" srcId="{61F13126-E631-4F26-B0B5-56E74C6DA767}" destId="{6AA5B65A-F98F-45D2-ABC9-7A3277E12676}" srcOrd="3" destOrd="0" presId="urn:microsoft.com/office/officeart/2018/2/layout/IconVerticalSolidList"/>
    <dgm:cxn modelId="{9F853C41-72A1-4A30-AD4C-F7CBC1D891FB}" type="presParOf" srcId="{61F13126-E631-4F26-B0B5-56E74C6DA767}" destId="{525647CF-AFFC-4613-BE23-EE601CD29810}" srcOrd="4" destOrd="0" presId="urn:microsoft.com/office/officeart/2018/2/layout/IconVerticalSolidList"/>
    <dgm:cxn modelId="{85D7CC2C-51F5-4717-8DA7-89467E739505}" type="presParOf" srcId="{525647CF-AFFC-4613-BE23-EE601CD29810}" destId="{3315ECAE-ABE2-4BCB-A195-C0C4FB4FABCF}" srcOrd="0" destOrd="0" presId="urn:microsoft.com/office/officeart/2018/2/layout/IconVerticalSolidList"/>
    <dgm:cxn modelId="{9BCD8275-DEAE-4135-9BC5-E8536428BCCB}" type="presParOf" srcId="{525647CF-AFFC-4613-BE23-EE601CD29810}" destId="{7532EC95-8925-4BA8-9E39-954BF9604565}" srcOrd="1" destOrd="0" presId="urn:microsoft.com/office/officeart/2018/2/layout/IconVerticalSolidList"/>
    <dgm:cxn modelId="{459C53B9-C77B-47DF-838E-522387E53925}" type="presParOf" srcId="{525647CF-AFFC-4613-BE23-EE601CD29810}" destId="{8BF94BD0-4F52-4143-A172-A994895FEA06}" srcOrd="2" destOrd="0" presId="urn:microsoft.com/office/officeart/2018/2/layout/IconVerticalSolidList"/>
    <dgm:cxn modelId="{188F8AD1-ED01-4C3E-85A6-EFE1F18B553C}" type="presParOf" srcId="{525647CF-AFFC-4613-BE23-EE601CD29810}" destId="{3AA598E3-F7CE-4CE5-980C-394B24C6205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F5D0BA-6AD7-41FF-A1E0-87D79BE18F8E}">
      <dsp:nvSpPr>
        <dsp:cNvPr id="0" name=""/>
        <dsp:cNvSpPr/>
      </dsp:nvSpPr>
      <dsp:spPr>
        <a:xfrm>
          <a:off x="0" y="552"/>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5164A-2C7F-4E51-A880-08DAE0EC50E2}">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1A8CF9-A86A-46BC-A9B5-4B19022E581B}">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nb-NO" sz="2400" kern="1200"/>
            <a:t>Vi vil veldig gjerne inngå samarbeid med flere av børsens mange interessante selskaper.</a:t>
          </a:r>
          <a:endParaRPr lang="en-US" sz="2400" kern="1200"/>
        </a:p>
      </dsp:txBody>
      <dsp:txXfrm>
        <a:off x="1493203" y="552"/>
        <a:ext cx="9479596" cy="1292816"/>
      </dsp:txXfrm>
    </dsp:sp>
    <dsp:sp modelId="{FBA24501-88B5-4349-A3F1-859137A427AA}">
      <dsp:nvSpPr>
        <dsp:cNvPr id="0" name=""/>
        <dsp:cNvSpPr/>
      </dsp:nvSpPr>
      <dsp:spPr>
        <a:xfrm>
          <a:off x="0" y="161657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124447-A156-4D3C-85E3-654C5DF223FC}">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3BC28C-E3C1-4E9D-85D3-6B2170E8D1E1}">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nb-NO" sz="2400" kern="1200"/>
            <a:t>Ta kontakt for et møte med meg, Kristin Skaug</a:t>
          </a:r>
          <a:br>
            <a:rPr lang="nb-NO" sz="2400" kern="1200"/>
          </a:br>
          <a:r>
            <a:rPr lang="nb-NO" sz="2400" kern="1200">
              <a:hlinkClick xmlns:r="http://schemas.openxmlformats.org/officeDocument/2006/relationships" r:id="rId5"/>
            </a:rPr>
            <a:t>kristin.skaug@aksjenorge.no</a:t>
          </a:r>
          <a:br>
            <a:rPr lang="nb-NO" sz="2400" kern="1200"/>
          </a:br>
          <a:r>
            <a:rPr lang="nb-NO" sz="2400" kern="1200"/>
            <a:t>mobil 415 77 351 </a:t>
          </a:r>
          <a:endParaRPr lang="en-US" sz="2400" kern="1200"/>
        </a:p>
      </dsp:txBody>
      <dsp:txXfrm>
        <a:off x="1493203" y="1616573"/>
        <a:ext cx="9479596" cy="1292816"/>
      </dsp:txXfrm>
    </dsp:sp>
    <dsp:sp modelId="{3315ECAE-ABE2-4BCB-A195-C0C4FB4FABCF}">
      <dsp:nvSpPr>
        <dsp:cNvPr id="0" name=""/>
        <dsp:cNvSpPr/>
      </dsp:nvSpPr>
      <dsp:spPr>
        <a:xfrm>
          <a:off x="0" y="323259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32EC95-8925-4BA8-9E39-954BF9604565}">
      <dsp:nvSpPr>
        <dsp:cNvPr id="0" name=""/>
        <dsp:cNvSpPr/>
      </dsp:nvSpPr>
      <dsp:spPr>
        <a:xfrm>
          <a:off x="391077" y="3523477"/>
          <a:ext cx="711049" cy="711049"/>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AA598E3-F7CE-4CE5-980C-394B24C62053}">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066800">
            <a:lnSpc>
              <a:spcPct val="90000"/>
            </a:lnSpc>
            <a:spcBef>
              <a:spcPct val="0"/>
            </a:spcBef>
            <a:spcAft>
              <a:spcPct val="35000"/>
            </a:spcAft>
            <a:buNone/>
          </a:pPr>
          <a:r>
            <a:rPr lang="nb-NO" sz="2400" kern="1200"/>
            <a:t>www.aksjenorge.no</a:t>
          </a:r>
          <a:endParaRPr lang="en-US" sz="2400" kern="1200"/>
        </a:p>
      </dsp:txBody>
      <dsp:txXfrm>
        <a:off x="1493203" y="3232593"/>
        <a:ext cx="9479596" cy="12928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0.53145</cdr:x>
      <cdr:y>0.14811</cdr:y>
    </cdr:from>
    <cdr:to>
      <cdr:x>0.53145</cdr:x>
      <cdr:y>0.78545</cdr:y>
    </cdr:to>
    <cdr:cxnSp macro="">
      <cdr:nvCxnSpPr>
        <cdr:cNvPr id="3" name="Rett linje 2">
          <a:extLst xmlns:a="http://schemas.openxmlformats.org/drawingml/2006/main">
            <a:ext uri="{FF2B5EF4-FFF2-40B4-BE49-F238E27FC236}">
              <a16:creationId xmlns:a16="http://schemas.microsoft.com/office/drawing/2014/main" id="{CE34D87F-7CE2-3F36-201D-50E103335AFE}"/>
            </a:ext>
          </a:extLst>
        </cdr:cNvPr>
        <cdr:cNvCxnSpPr/>
      </cdr:nvCxnSpPr>
      <cdr:spPr>
        <a:xfrm xmlns:a="http://schemas.openxmlformats.org/drawingml/2006/main" flipV="1">
          <a:off x="5919499" y="701749"/>
          <a:ext cx="0" cy="3019647"/>
        </a:xfrm>
        <a:prstGeom xmlns:a="http://schemas.openxmlformats.org/drawingml/2006/main" prst="line">
          <a:avLst/>
        </a:prstGeom>
        <a:ln xmlns:a="http://schemas.openxmlformats.org/drawingml/2006/main">
          <a:solidFill>
            <a:schemeClr val="bg2"/>
          </a:solidFill>
          <a:prstDash val="dash"/>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0.53145</cdr:x>
      <cdr:y>0.58123</cdr:y>
    </cdr:from>
    <cdr:to>
      <cdr:x>0.88036</cdr:x>
      <cdr:y>0.7069</cdr:y>
    </cdr:to>
    <cdr:sp macro="" textlink="">
      <cdr:nvSpPr>
        <cdr:cNvPr id="4" name="TekstSylinder 3">
          <a:extLst xmlns:a="http://schemas.openxmlformats.org/drawingml/2006/main">
            <a:ext uri="{FF2B5EF4-FFF2-40B4-BE49-F238E27FC236}">
              <a16:creationId xmlns:a16="http://schemas.microsoft.com/office/drawing/2014/main" id="{E837A5F9-A69B-D627-2025-AF8580A85EED}"/>
            </a:ext>
          </a:extLst>
        </cdr:cNvPr>
        <cdr:cNvSpPr txBox="1"/>
      </cdr:nvSpPr>
      <cdr:spPr>
        <a:xfrm xmlns:a="http://schemas.openxmlformats.org/drawingml/2006/main">
          <a:off x="5919499" y="2753832"/>
          <a:ext cx="3886200" cy="59542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400" dirty="0">
              <a:latin typeface="Museo Sans Rounded 500" panose="02000000000000000000" pitchFamily="50" charset="0"/>
            </a:rPr>
            <a:t>Gjennomsnittet for alle: kr 305.000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44AC72-4B09-4DF3-85DF-426D2FDA647D}" type="datetimeFigureOut">
              <a:rPr lang="nb-NO" smtClean="0"/>
              <a:t>21.03.2024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1E657C-9042-4AB2-A877-57189C7D11C1}" type="slidenum">
              <a:rPr lang="nb-NO" smtClean="0"/>
              <a:t>‹#›</a:t>
            </a:fld>
            <a:endParaRPr lang="nb-NO"/>
          </a:p>
        </p:txBody>
      </p:sp>
    </p:spTree>
    <p:extLst>
      <p:ext uri="{BB962C8B-B14F-4D97-AF65-F5344CB8AC3E}">
        <p14:creationId xmlns:p14="http://schemas.microsoft.com/office/powerpoint/2010/main" val="1712399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003B5C"/>
                </a:solidFill>
                <a:effectLst/>
                <a:uLnTx/>
                <a:uFillTx/>
                <a:latin typeface="Calibri" panose="020F0502020204030204"/>
                <a:ea typeface="+mn-ea"/>
                <a:cs typeface="+mn-cs"/>
              </a:rPr>
              <a:t>Ha en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0070C0"/>
                </a:solidFill>
                <a:effectLst/>
                <a:uLnTx/>
                <a:uFillTx/>
                <a:latin typeface="Calibri" panose="020F0502020204030204"/>
                <a:ea typeface="+mn-ea"/>
                <a:cs typeface="+mn-cs"/>
              </a:rPr>
              <a:t>Følg 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7030A0"/>
                </a:solidFill>
                <a:effectLst/>
                <a:uLnTx/>
                <a:uFillTx/>
                <a:latin typeface="Calibri" panose="020F0502020204030204"/>
                <a:ea typeface="+mn-ea"/>
                <a:cs typeface="+mn-cs"/>
              </a:rPr>
              <a:t>Alltid investert</a:t>
            </a:r>
          </a:p>
          <a:p>
            <a:endParaRPr lang="nb-NO" dirty="0"/>
          </a:p>
        </p:txBody>
      </p:sp>
      <p:sp>
        <p:nvSpPr>
          <p:cNvPr id="4" name="Plassholder for top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Om aksjer og fond. AksjeNorge. 31.07.19</a:t>
            </a:r>
          </a:p>
        </p:txBody>
      </p:sp>
      <p:sp>
        <p:nvSpPr>
          <p:cNvPr id="5" name="Plassholder for lysbilde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5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003B5C"/>
                </a:solidFill>
                <a:effectLst/>
                <a:uLnTx/>
                <a:uFillTx/>
                <a:latin typeface="Calibri" panose="020F0502020204030204"/>
                <a:ea typeface="+mn-ea"/>
                <a:cs typeface="+mn-cs"/>
              </a:rPr>
              <a:t>Ha en plan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0070C0"/>
                </a:solidFill>
                <a:effectLst/>
                <a:uLnTx/>
                <a:uFillTx/>
                <a:latin typeface="Calibri" panose="020F0502020204030204"/>
                <a:ea typeface="+mn-ea"/>
                <a:cs typeface="+mn-cs"/>
              </a:rPr>
              <a:t>Følg med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7030A0"/>
                </a:solidFill>
                <a:effectLst/>
                <a:uLnTx/>
                <a:uFillTx/>
                <a:latin typeface="Calibri" panose="020F0502020204030204"/>
                <a:ea typeface="+mn-ea"/>
                <a:cs typeface="+mn-cs"/>
              </a:rPr>
              <a:t>Alltid investert</a:t>
            </a:r>
          </a:p>
          <a:p>
            <a:endParaRPr lang="nb-NO" dirty="0"/>
          </a:p>
        </p:txBody>
      </p:sp>
      <p:sp>
        <p:nvSpPr>
          <p:cNvPr id="4" name="Plassholder for topptekst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prstClr val="black"/>
                </a:solidFill>
                <a:effectLst/>
                <a:uLnTx/>
                <a:uFillTx/>
                <a:latin typeface="Calibri" panose="020F0502020204030204"/>
                <a:ea typeface="+mn-ea"/>
                <a:cs typeface="+mn-cs"/>
              </a:rPr>
              <a:t>Om aksjer og fond. AksjeNorge. 31.07.19</a:t>
            </a:r>
          </a:p>
        </p:txBody>
      </p:sp>
      <p:sp>
        <p:nvSpPr>
          <p:cNvPr id="5" name="Plassholder for lysbildenumm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8E3-FA62-4895-B413-464FC756104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1197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541E657C-9042-4AB2-A877-57189C7D11C1}" type="slidenum">
              <a:rPr lang="nb-NO" smtClean="0"/>
              <a:t>3</a:t>
            </a:fld>
            <a:endParaRPr lang="nb-NO"/>
          </a:p>
        </p:txBody>
      </p:sp>
    </p:spTree>
    <p:extLst>
      <p:ext uri="{BB962C8B-B14F-4D97-AF65-F5344CB8AC3E}">
        <p14:creationId xmlns:p14="http://schemas.microsoft.com/office/powerpoint/2010/main" val="400754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2018-tallene ville vært høyere om det ikke var for at Norske Skog ble </a:t>
            </a:r>
            <a:r>
              <a:rPr lang="nb-NO" dirty="0" err="1"/>
              <a:t>delistet</a:t>
            </a:r>
            <a:r>
              <a:rPr lang="nb-NO" dirty="0"/>
              <a:t> (hadde </a:t>
            </a:r>
            <a:r>
              <a:rPr lang="nb-NO" dirty="0" err="1"/>
              <a:t>ca</a:t>
            </a:r>
            <a:r>
              <a:rPr lang="nb-NO" dirty="0"/>
              <a:t> 22.000 aksjonærer og nesten halvparten eide kun Norske Skog aksjer…. Skogeiere?)</a:t>
            </a:r>
          </a:p>
          <a:p>
            <a:endParaRPr lang="nb-NO" dirty="0"/>
          </a:p>
          <a:p>
            <a:r>
              <a:rPr lang="nb-NO" dirty="0"/>
              <a:t>Nevne vårt initiativ – lenge før DNB og DN Kvinner…. Og Money Penny og andre </a:t>
            </a:r>
            <a:r>
              <a:rPr lang="nb-NO" dirty="0" err="1"/>
              <a:t>influencere</a:t>
            </a:r>
            <a:endParaRPr lang="nb-NO" dirty="0"/>
          </a:p>
        </p:txBody>
      </p:sp>
      <p:sp>
        <p:nvSpPr>
          <p:cNvPr id="4" name="Plassholder for lysbildenummer 3"/>
          <p:cNvSpPr>
            <a:spLocks noGrp="1"/>
          </p:cNvSpPr>
          <p:nvPr>
            <p:ph type="sldNum" sz="quarter" idx="5"/>
          </p:nvPr>
        </p:nvSpPr>
        <p:spPr/>
        <p:txBody>
          <a:bodyPr/>
          <a:lstStyle/>
          <a:p>
            <a:fld id="{541E657C-9042-4AB2-A877-57189C7D11C1}" type="slidenum">
              <a:rPr lang="nb-NO" smtClean="0"/>
              <a:t>9</a:t>
            </a:fld>
            <a:endParaRPr lang="nb-NO"/>
          </a:p>
        </p:txBody>
      </p:sp>
    </p:spTree>
    <p:extLst>
      <p:ext uri="{BB962C8B-B14F-4D97-AF65-F5344CB8AC3E}">
        <p14:creationId xmlns:p14="http://schemas.microsoft.com/office/powerpoint/2010/main" val="1311229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Innføringen av </a:t>
            </a:r>
            <a:r>
              <a:rPr lang="nb-NO" dirty="0" err="1"/>
              <a:t>Aksjesparekontoi</a:t>
            </a:r>
            <a:r>
              <a:rPr lang="nb-NO" dirty="0"/>
              <a:t> har vært viktig for utviklingen</a:t>
            </a:r>
          </a:p>
          <a:p>
            <a:endParaRPr lang="nb-NO" dirty="0"/>
          </a:p>
          <a:p>
            <a:r>
              <a:rPr lang="nb-NO" dirty="0"/>
              <a:t>Det samme med enkle digitale løsninger, lavere kurtasjer/gebyrer, mye kompetansedeling </a:t>
            </a:r>
            <a:r>
              <a:rPr lang="nb-NO" dirty="0" err="1"/>
              <a:t>etc</a:t>
            </a:r>
            <a:endParaRPr lang="nb-NO" dirty="0"/>
          </a:p>
          <a:p>
            <a:endParaRPr lang="nb-NO" dirty="0"/>
          </a:p>
          <a:p>
            <a:r>
              <a:rPr lang="nb-NO" dirty="0"/>
              <a:t>Buy </a:t>
            </a:r>
            <a:r>
              <a:rPr lang="nb-NO" dirty="0" err="1"/>
              <a:t>the</a:t>
            </a:r>
            <a:r>
              <a:rPr lang="nb-NO" dirty="0"/>
              <a:t> </a:t>
            </a:r>
            <a:r>
              <a:rPr lang="nb-NO" dirty="0" err="1"/>
              <a:t>dip</a:t>
            </a:r>
            <a:r>
              <a:rPr lang="nb-NO" dirty="0"/>
              <a:t> – flere som kjøpte Aker Solutions…. Aker </a:t>
            </a:r>
            <a:r>
              <a:rPr lang="nb-NO" dirty="0" err="1"/>
              <a:t>Horizons</a:t>
            </a:r>
            <a:r>
              <a:rPr lang="nb-NO" dirty="0"/>
              <a:t>, SAS </a:t>
            </a:r>
            <a:r>
              <a:rPr lang="nb-NO" dirty="0" err="1"/>
              <a:t>etc</a:t>
            </a:r>
            <a:endParaRPr lang="nb-NO" dirty="0"/>
          </a:p>
        </p:txBody>
      </p:sp>
      <p:sp>
        <p:nvSpPr>
          <p:cNvPr id="4" name="Plassholder for lysbildenummer 3"/>
          <p:cNvSpPr>
            <a:spLocks noGrp="1"/>
          </p:cNvSpPr>
          <p:nvPr>
            <p:ph type="sldNum" sz="quarter" idx="5"/>
          </p:nvPr>
        </p:nvSpPr>
        <p:spPr/>
        <p:txBody>
          <a:bodyPr/>
          <a:lstStyle/>
          <a:p>
            <a:fld id="{541E657C-9042-4AB2-A877-57189C7D11C1}" type="slidenum">
              <a:rPr lang="nb-NO" smtClean="0"/>
              <a:t>11</a:t>
            </a:fld>
            <a:endParaRPr lang="nb-NO"/>
          </a:p>
        </p:txBody>
      </p:sp>
    </p:spTree>
    <p:extLst>
      <p:ext uri="{BB962C8B-B14F-4D97-AF65-F5344CB8AC3E}">
        <p14:creationId xmlns:p14="http://schemas.microsoft.com/office/powerpoint/2010/main" val="1388407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5677649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21.03.2024</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519114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21.03.2024</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4207187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nb-NO" dirty="0"/>
          </a:p>
        </p:txBody>
      </p:sp>
      <p:sp>
        <p:nvSpPr>
          <p:cNvPr id="3" name="Content Placeholder 2"/>
          <p:cNvSpPr>
            <a:spLocks noGrp="1"/>
          </p:cNvSpPr>
          <p:nvPr>
            <p:ph idx="1"/>
          </p:nvPr>
        </p:nvSpPr>
        <p:spPr>
          <a:xfrm>
            <a:off x="838200" y="2015837"/>
            <a:ext cx="10515600" cy="4161127"/>
          </a:xfrm>
        </p:spPr>
        <p:txBody>
          <a:bodyPr/>
          <a:lstStyle>
            <a:lvl1pPr>
              <a:defRPr>
                <a:solidFill>
                  <a:srgbClr val="003366"/>
                </a:solidFill>
              </a:defRPr>
            </a:lvl1pPr>
            <a:lvl2pPr>
              <a:defRPr sz="1200">
                <a:solidFill>
                  <a:srgbClr val="003366"/>
                </a:solidFill>
              </a:defRPr>
            </a:lvl2pPr>
            <a:lvl3pPr>
              <a:defRPr sz="1100">
                <a:solidFill>
                  <a:srgbClr val="003366"/>
                </a:solidFill>
              </a:defRPr>
            </a:lvl3pPr>
            <a:lvl4pPr>
              <a:defRPr sz="1050">
                <a:solidFill>
                  <a:srgbClr val="003366"/>
                </a:solidFill>
              </a:defRPr>
            </a:lvl4pPr>
            <a:lvl5pPr>
              <a:defRPr sz="1050">
                <a:solidFill>
                  <a:srgbClr val="003366"/>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1" name="Text Placeholder 10"/>
          <p:cNvSpPr>
            <a:spLocks noGrp="1"/>
          </p:cNvSpPr>
          <p:nvPr>
            <p:ph type="body" sz="quarter" idx="14" hasCustomPrompt="1"/>
          </p:nvPr>
        </p:nvSpPr>
        <p:spPr>
          <a:xfrm>
            <a:off x="838200" y="1190720"/>
            <a:ext cx="7958560" cy="412750"/>
          </a:xfrm>
        </p:spPr>
        <p:txBody>
          <a:bodyPr lIns="100800" tIns="0" rIns="90000">
            <a:normAutofit/>
          </a:bodyPr>
          <a:lstStyle>
            <a:lvl1pPr marL="1350" indent="0">
              <a:buNone/>
              <a:defRPr sz="930" cap="all" baseline="0">
                <a:solidFill>
                  <a:srgbClr val="6B88B0"/>
                </a:solidFill>
              </a:defRPr>
            </a:lvl1pPr>
          </a:lstStyle>
          <a:p>
            <a:pPr lvl="0"/>
            <a:r>
              <a:rPr lang="en-US" dirty="0"/>
              <a:t>STIKKTITTEL, info  </a:t>
            </a:r>
            <a:r>
              <a:rPr lang="en-US" dirty="0" err="1"/>
              <a:t>og</a:t>
            </a:r>
            <a:r>
              <a:rPr lang="en-US" dirty="0"/>
              <a:t>  ETC.</a:t>
            </a:r>
            <a:endParaRPr lang="nb-NO" dirty="0"/>
          </a:p>
        </p:txBody>
      </p:sp>
    </p:spTree>
    <p:extLst>
      <p:ext uri="{BB962C8B-B14F-4D97-AF65-F5344CB8AC3E}">
        <p14:creationId xmlns:p14="http://schemas.microsoft.com/office/powerpoint/2010/main" val="395125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23F5E3-33A3-41EA-943C-BA1AE2FFF02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A7FABF1D-C6A1-4244-9D3D-D51502A9A1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0B5A6F30-9958-44CB-B33A-B4FE8667668E}"/>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5" name="Plassholder for bunntekst 4">
            <a:extLst>
              <a:ext uri="{FF2B5EF4-FFF2-40B4-BE49-F238E27FC236}">
                <a16:creationId xmlns:a16="http://schemas.microsoft.com/office/drawing/2014/main" id="{2F6DAD54-18B8-4245-A1AF-415F7B42C0E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6A0F58E-8D60-4F10-9B0A-003924B00974}"/>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105329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3B19CA-5E71-4D2D-90E7-B1DAD69377F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DC6D575-633A-49B5-9F79-B97340D81889}"/>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EF3DFA2-0087-4D81-960D-FEA528B3786F}"/>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5" name="Plassholder for bunntekst 4">
            <a:extLst>
              <a:ext uri="{FF2B5EF4-FFF2-40B4-BE49-F238E27FC236}">
                <a16:creationId xmlns:a16="http://schemas.microsoft.com/office/drawing/2014/main" id="{48784EEF-A92D-4E2C-9D3F-D7E736824A5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C5C647-1446-4A65-B2AB-402AE1CBB8F5}"/>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702345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A458C8-3EDD-458B-93F8-B845552061D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89390F2-9311-4762-8E62-85A1902DC5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id="{8A577C5E-6CA3-4701-9E75-39D459680EB3}"/>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5" name="Plassholder for bunntekst 4">
            <a:extLst>
              <a:ext uri="{FF2B5EF4-FFF2-40B4-BE49-F238E27FC236}">
                <a16:creationId xmlns:a16="http://schemas.microsoft.com/office/drawing/2014/main" id="{EEF426FE-ED9E-475C-B3EC-93AC722EEE5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249CF87-2AA8-4764-9728-D8BFD8892DF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489359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B665E46-66DA-490F-A3DC-8A210537CEC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29ACA5EF-DC05-4FCC-B3BC-BDD9ACAA7BBB}"/>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27BAB30-6C2A-4882-A1E5-B07A58153FA1}"/>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C93B41D5-087D-4B0E-AAAB-F3C9662EBF37}"/>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6" name="Plassholder for bunntekst 5">
            <a:extLst>
              <a:ext uri="{FF2B5EF4-FFF2-40B4-BE49-F238E27FC236}">
                <a16:creationId xmlns:a16="http://schemas.microsoft.com/office/drawing/2014/main" id="{FBB510A3-EDF3-4EC7-9370-EEE70A0B907A}"/>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089701EE-85BB-4A88-AEFB-1E8CDB47F849}"/>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1593144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074BD47-2A2B-4D58-BF34-05398B14F475}"/>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A7C2B45-6632-4BF3-8838-2480DA0700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id="{E577BD1A-030F-4029-916E-C25C2072339E}"/>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71B3B5B6-7C00-460E-A3F9-9A96117634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id="{227D51D8-A9FA-4CCF-B120-D7368EBE6E0E}"/>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7E15EE72-D770-4D77-BB6E-279D97E1F837}"/>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8" name="Plassholder for bunntekst 7">
            <a:extLst>
              <a:ext uri="{FF2B5EF4-FFF2-40B4-BE49-F238E27FC236}">
                <a16:creationId xmlns:a16="http://schemas.microsoft.com/office/drawing/2014/main" id="{D475718C-A040-429B-8862-85714AE0A980}"/>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368CBDA1-4924-4688-A126-F7F2BB1E1DC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469091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9D6504-B567-45F6-95B1-9027C11038DC}"/>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EEFA1243-82DB-45F6-9C4C-44460E68E236}"/>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4" name="Plassholder for bunntekst 3">
            <a:extLst>
              <a:ext uri="{FF2B5EF4-FFF2-40B4-BE49-F238E27FC236}">
                <a16:creationId xmlns:a16="http://schemas.microsoft.com/office/drawing/2014/main" id="{196EE53A-263A-407F-84BE-8C81FEB764BE}"/>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8D082041-9CE6-4AB4-8CBB-9397F08403AD}"/>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632044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491A1700-1AE6-4138-938D-CD0E7A71EFB0}"/>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3" name="Plassholder for bunntekst 2">
            <a:extLst>
              <a:ext uri="{FF2B5EF4-FFF2-40B4-BE49-F238E27FC236}">
                <a16:creationId xmlns:a16="http://schemas.microsoft.com/office/drawing/2014/main" id="{0FA063DF-2A38-474F-B50F-F6CD4D8CF24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EBEEF6D-AF21-49EA-9C62-E58AC35B363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72712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4024153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E89579-E003-4C6E-B098-C8F6A0E0E531}"/>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C55E0753-F4F0-40BE-B8DF-5981BE09B6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3CAF788-F8D6-497E-B21E-DFED8EE7C6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91693E77-6FB2-4FBB-993A-E9F950D2C34D}"/>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6" name="Plassholder for bunntekst 5">
            <a:extLst>
              <a:ext uri="{FF2B5EF4-FFF2-40B4-BE49-F238E27FC236}">
                <a16:creationId xmlns:a16="http://schemas.microsoft.com/office/drawing/2014/main" id="{81E7FB2B-4255-47C4-9C55-E226032F19B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738C93B1-C867-435D-AFA3-4277A7549FC6}"/>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37927298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2A7D393-1153-4524-BE83-B0C1FCBB069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D28DE41-E6B9-4F70-BD3B-D54C1A977C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81DD68C7-0DAB-4986-BC86-33D45F3FE3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id="{D10166BA-01CE-4965-B439-2ECFD1648B5B}"/>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6" name="Plassholder for bunntekst 5">
            <a:extLst>
              <a:ext uri="{FF2B5EF4-FFF2-40B4-BE49-F238E27FC236}">
                <a16:creationId xmlns:a16="http://schemas.microsoft.com/office/drawing/2014/main" id="{B41EEBAA-A6CA-45D7-BFFA-4F1B85AC3868}"/>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25E9CB83-1E4B-4237-AE25-47E9DBCA2BB0}"/>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083068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4293FC-C1F3-4849-92DF-467D91243EC3}"/>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6F1798F-973A-42B3-AD6A-B4D616E0B602}"/>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76A5F320-C49E-4F9C-8F17-45187C71E907}"/>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5" name="Plassholder for bunntekst 4">
            <a:extLst>
              <a:ext uri="{FF2B5EF4-FFF2-40B4-BE49-F238E27FC236}">
                <a16:creationId xmlns:a16="http://schemas.microsoft.com/office/drawing/2014/main" id="{BE0270EB-1225-4995-A3E0-802541D2C9E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BF7E9AE-6003-4AED-A011-F42A7E3F75C4}"/>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223147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0A3E01CA-8996-46B1-9C07-8126054F260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FBC9A34E-652C-4497-B8AB-188FB1098372}"/>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E38CB84-5216-4679-A15E-3FEA014FB8E5}"/>
              </a:ext>
            </a:extLst>
          </p:cNvPr>
          <p:cNvSpPr>
            <a:spLocks noGrp="1"/>
          </p:cNvSpPr>
          <p:nvPr>
            <p:ph type="dt" sz="half" idx="10"/>
          </p:nvPr>
        </p:nvSpPr>
        <p:spPr/>
        <p:txBody>
          <a:bodyPr/>
          <a:lstStyle/>
          <a:p>
            <a:fld id="{E9A7AC32-6DF3-4C30-A1D2-50B8F1B2410E}" type="datetimeFigureOut">
              <a:rPr lang="nb-NO" smtClean="0"/>
              <a:t>21.03.2024</a:t>
            </a:fld>
            <a:endParaRPr lang="nb-NO"/>
          </a:p>
        </p:txBody>
      </p:sp>
      <p:sp>
        <p:nvSpPr>
          <p:cNvPr id="5" name="Plassholder for bunntekst 4">
            <a:extLst>
              <a:ext uri="{FF2B5EF4-FFF2-40B4-BE49-F238E27FC236}">
                <a16:creationId xmlns:a16="http://schemas.microsoft.com/office/drawing/2014/main" id="{A57B2095-63B5-407D-B892-1B6D7832F08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C80F3A6-F8BA-45F4-923B-D17B3883C4B2}"/>
              </a:ext>
            </a:extLst>
          </p:cNvPr>
          <p:cNvSpPr>
            <a:spLocks noGrp="1"/>
          </p:cNvSpPr>
          <p:nvPr>
            <p:ph type="sldNum" sz="quarter" idx="12"/>
          </p:nvPr>
        </p:nvSpPr>
        <p:spPr/>
        <p:txBody>
          <a:bodyPr/>
          <a:lstStyle/>
          <a:p>
            <a:fld id="{8B59C2BC-99DD-40B1-A971-EF2F67542974}" type="slidenum">
              <a:rPr lang="nb-NO" smtClean="0"/>
              <a:t>‹#›</a:t>
            </a:fld>
            <a:endParaRPr lang="nb-NO"/>
          </a:p>
        </p:txBody>
      </p:sp>
    </p:spTree>
    <p:extLst>
      <p:ext uri="{BB962C8B-B14F-4D97-AF65-F5344CB8AC3E}">
        <p14:creationId xmlns:p14="http://schemas.microsoft.com/office/powerpoint/2010/main" val="461188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21.03.2024</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246626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Egendefinert oppsett">
    <p:bg>
      <p:bgPr>
        <a:solidFill>
          <a:srgbClr val="02243A"/>
        </a:solidFill>
        <a:effectLst/>
      </p:bgPr>
    </p:bg>
    <p:spTree>
      <p:nvGrpSpPr>
        <p:cNvPr id="1" name=""/>
        <p:cNvGrpSpPr/>
        <p:nvPr/>
      </p:nvGrpSpPr>
      <p:grpSpPr>
        <a:xfrm>
          <a:off x="0" y="0"/>
          <a:ext cx="0" cy="0"/>
          <a:chOff x="0" y="0"/>
          <a:chExt cx="0" cy="0"/>
        </a:xfrm>
      </p:grpSpPr>
      <p:sp>
        <p:nvSpPr>
          <p:cNvPr id="7" name="Undertittel 2"/>
          <p:cNvSpPr>
            <a:spLocks noGrp="1"/>
          </p:cNvSpPr>
          <p:nvPr>
            <p:ph type="subTitle" idx="10"/>
          </p:nvPr>
        </p:nvSpPr>
        <p:spPr>
          <a:xfrm>
            <a:off x="914401" y="3070960"/>
            <a:ext cx="10535140" cy="1752600"/>
          </a:xfrm>
        </p:spPr>
        <p:txBody>
          <a:bodyPr>
            <a:normAutofit/>
          </a:bodyPr>
          <a:lstStyle>
            <a:lvl1pPr marL="0" indent="0" algn="l">
              <a:buNone/>
              <a:defRPr sz="2400">
                <a:solidFill>
                  <a:schemeClr val="tx1"/>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2" name="Tittel 1">
            <a:extLst>
              <a:ext uri="{FF2B5EF4-FFF2-40B4-BE49-F238E27FC236}">
                <a16:creationId xmlns:a16="http://schemas.microsoft.com/office/drawing/2014/main" id="{FADC25D6-64C9-4D3D-A225-1649A5714640}"/>
              </a:ext>
            </a:extLst>
          </p:cNvPr>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8695044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Egendefinert oppsett">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8" name="Tittel 1"/>
          <p:cNvSpPr>
            <a:spLocks noGrp="1"/>
          </p:cNvSpPr>
          <p:nvPr>
            <p:ph type="ctrTitle" hasCustomPrompt="1"/>
          </p:nvPr>
        </p:nvSpPr>
        <p:spPr>
          <a:xfrm>
            <a:off x="914401" y="1593121"/>
            <a:ext cx="10535140" cy="1470025"/>
          </a:xfrm>
        </p:spPr>
        <p:txBody>
          <a:bodyPr>
            <a:normAutofit/>
          </a:bodyPr>
          <a:lstStyle>
            <a:lvl1pPr algn="r">
              <a:defRPr sz="3200">
                <a:solidFill>
                  <a:srgbClr val="FFFFFF"/>
                </a:solidFill>
              </a:defRPr>
            </a:lvl1pPr>
          </a:lstStyle>
          <a:p>
            <a:r>
              <a:rPr lang="nb-NO" dirty="0"/>
              <a:t>Klikk for å </a:t>
            </a:r>
            <a:br>
              <a:rPr lang="nb-NO" dirty="0"/>
            </a:br>
            <a:r>
              <a:rPr lang="nb-NO" dirty="0"/>
              <a:t>redigere tittelstil</a:t>
            </a:r>
          </a:p>
        </p:txBody>
      </p:sp>
      <p:sp>
        <p:nvSpPr>
          <p:cNvPr id="10" name="Undertittel 2"/>
          <p:cNvSpPr>
            <a:spLocks noGrp="1"/>
          </p:cNvSpPr>
          <p:nvPr>
            <p:ph type="subTitle" idx="10"/>
          </p:nvPr>
        </p:nvSpPr>
        <p:spPr>
          <a:xfrm>
            <a:off x="914401" y="3070960"/>
            <a:ext cx="10535140" cy="1752600"/>
          </a:xfrm>
        </p:spPr>
        <p:txBody>
          <a:bodyPr>
            <a:normAutofit/>
          </a:bodyPr>
          <a:lstStyle>
            <a:lvl1pPr marL="0" indent="0" algn="r">
              <a:buNone/>
              <a:defRPr sz="2400">
                <a:solidFill>
                  <a:srgbClr val="FFFFFF"/>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pic>
        <p:nvPicPr>
          <p:cNvPr id="12" name="Bilde 11" descr="AN logo negativ.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978946" y="5778688"/>
            <a:ext cx="1470595" cy="182236"/>
          </a:xfrm>
          <a:prstGeom prst="rect">
            <a:avLst/>
          </a:prstGeom>
        </p:spPr>
      </p:pic>
    </p:spTree>
    <p:extLst>
      <p:ext uri="{BB962C8B-B14F-4D97-AF65-F5344CB8AC3E}">
        <p14:creationId xmlns:p14="http://schemas.microsoft.com/office/powerpoint/2010/main" val="3690583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21.03.2024</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571993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21.03.2024</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145824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21.03.2024</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137017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914400" y="2130428"/>
            <a:ext cx="10363200" cy="1470025"/>
          </a:xfrm>
        </p:spPr>
        <p:txBody>
          <a:bodyPr/>
          <a:lstStyle>
            <a:lvl1pPr algn="r">
              <a:defRPr/>
            </a:lvl1pPr>
          </a:lstStyle>
          <a:p>
            <a:r>
              <a:rPr lang="nb-NO"/>
              <a:t>Klikk for å redigere tittelstil</a:t>
            </a:r>
            <a:endParaRPr lang="nb-NO" dirty="0"/>
          </a:p>
        </p:txBody>
      </p:sp>
      <p:sp>
        <p:nvSpPr>
          <p:cNvPr id="3" name="Undertittel 2"/>
          <p:cNvSpPr>
            <a:spLocks noGrp="1"/>
          </p:cNvSpPr>
          <p:nvPr>
            <p:ph type="subTitle" idx="1"/>
          </p:nvPr>
        </p:nvSpPr>
        <p:spPr>
          <a:xfrm>
            <a:off x="609600" y="3886200"/>
            <a:ext cx="10668000" cy="1752600"/>
          </a:xfrm>
        </p:spPr>
        <p:txBody>
          <a:bodyPr/>
          <a:lstStyle>
            <a:lvl1pPr marL="0" indent="0" algn="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nb-NO"/>
              <a:t>Klikk for å redigere undertittelstil i malen</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21.03.2024</a:t>
            </a:fld>
            <a:endParaRPr lang="nb-NO" dirty="0"/>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6304804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21.03.2024</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785228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21.03.2024</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518158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21.03.2024</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235954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21.03.2024</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891969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2389717" y="5367340"/>
            <a:ext cx="7315200" cy="8048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21.03.2024</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3522974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8C46D691-BD66-2E4B-8D57-803DD8FB4034}" type="datetimeFigureOut">
              <a:rPr lang="nb-NO" smtClean="0"/>
              <a:t>21.03.2024</a:t>
            </a:fld>
            <a:endParaRPr lang="nb-NO"/>
          </a:p>
        </p:txBody>
      </p:sp>
      <p:sp>
        <p:nvSpPr>
          <p:cNvPr id="3" name="Plassholder for bunntekst 2"/>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676971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2"/>
            <a:ext cx="10363200" cy="1362074"/>
          </a:xfrm>
        </p:spPr>
        <p:txBody>
          <a:bodyPr anchor="t"/>
          <a:lstStyle>
            <a:lvl1pPr algn="l">
              <a:defRPr sz="4000" b="1" cap="all"/>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8C46D691-BD66-2E4B-8D57-803DD8FB4034}" type="datetimeFigureOut">
              <a:rPr lang="nb-NO" smtClean="0"/>
              <a:t>21.03.2024</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909786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8C46D691-BD66-2E4B-8D57-803DD8FB4034}" type="datetimeFigureOut">
              <a:rPr lang="nb-NO" smtClean="0"/>
              <a:pPr/>
              <a:t>21.03.2024</a:t>
            </a:fld>
            <a:endParaRPr lang="nb-NO" dirty="0"/>
          </a:p>
        </p:txBody>
      </p:sp>
      <p:sp>
        <p:nvSpPr>
          <p:cNvPr id="4" name="Plassholder for bunntekst 3"/>
          <p:cNvSpPr>
            <a:spLocks noGrp="1"/>
          </p:cNvSpPr>
          <p:nvPr>
            <p:ph type="ftr" sz="quarter" idx="11"/>
          </p:nvPr>
        </p:nvSpPr>
        <p:spPr/>
        <p:txBody>
          <a:bodyPr/>
          <a:lstStyle/>
          <a:p>
            <a:endParaRPr lang="nb-NO" dirty="0"/>
          </a:p>
        </p:txBody>
      </p:sp>
    </p:spTree>
    <p:extLst>
      <p:ext uri="{BB962C8B-B14F-4D97-AF65-F5344CB8AC3E}">
        <p14:creationId xmlns:p14="http://schemas.microsoft.com/office/powerpoint/2010/main" val="2280833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dato 3"/>
          <p:cNvSpPr>
            <a:spLocks noGrp="1"/>
          </p:cNvSpPr>
          <p:nvPr>
            <p:ph type="dt" sz="half" idx="10"/>
          </p:nvPr>
        </p:nvSpPr>
        <p:spPr/>
        <p:txBody>
          <a:bodyPr/>
          <a:lstStyle/>
          <a:p>
            <a:fld id="{8C46D691-BD66-2E4B-8D57-803DD8FB4034}" type="datetimeFigureOut">
              <a:rPr lang="nb-NO" smtClean="0"/>
              <a:t>21.03.2024</a:t>
            </a:fld>
            <a:endParaRPr lang="nb-NO"/>
          </a:p>
        </p:txBody>
      </p:sp>
      <p:sp>
        <p:nvSpPr>
          <p:cNvPr id="5" name="Plassholder for bunntekst 4"/>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416492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8C46D691-BD66-2E4B-8D57-803DD8FB4034}" type="datetimeFigureOut">
              <a:rPr lang="nb-NO" smtClean="0"/>
              <a:t>21.03.2024</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909025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609600" y="1535113"/>
            <a:ext cx="5386917"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93373" y="1535113"/>
            <a:ext cx="5389033" cy="639763"/>
          </a:xfr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8C46D691-BD66-2E4B-8D57-803DD8FB4034}" type="datetimeFigureOut">
              <a:rPr lang="nb-NO" smtClean="0"/>
              <a:t>21.03.2024</a:t>
            </a:fld>
            <a:endParaRPr lang="nb-NO"/>
          </a:p>
        </p:txBody>
      </p:sp>
      <p:sp>
        <p:nvSpPr>
          <p:cNvPr id="8" name="Plassholder for bunntekst 7"/>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218444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6" y="273049"/>
            <a:ext cx="4011084" cy="1162051"/>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609606" y="1435103"/>
            <a:ext cx="4011084" cy="4691063"/>
          </a:xfr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8C46D691-BD66-2E4B-8D57-803DD8FB4034}" type="datetimeFigureOut">
              <a:rPr lang="nb-NO" smtClean="0"/>
              <a:t>21.03.2024</a:t>
            </a:fld>
            <a:endParaRPr lang="nb-NO"/>
          </a:p>
        </p:txBody>
      </p:sp>
      <p:sp>
        <p:nvSpPr>
          <p:cNvPr id="6" name="Plassholder for bunntekst 5"/>
          <p:cNvSpPr>
            <a:spLocks noGrp="1"/>
          </p:cNvSpPr>
          <p:nvPr>
            <p:ph type="ftr" sz="quarter" idx="11"/>
          </p:nvPr>
        </p:nvSpPr>
        <p:spPr/>
        <p:txBody>
          <a:bodyPr/>
          <a:lstStyle/>
          <a:p>
            <a:endParaRPr lang="nb-NO"/>
          </a:p>
        </p:txBody>
      </p:sp>
    </p:spTree>
    <p:extLst>
      <p:ext uri="{BB962C8B-B14F-4D97-AF65-F5344CB8AC3E}">
        <p14:creationId xmlns:p14="http://schemas.microsoft.com/office/powerpoint/2010/main" val="1582134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21.03.2024</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867" y="236539"/>
            <a:ext cx="11091333" cy="38100"/>
          </a:xfrm>
          <a:prstGeom prst="rect">
            <a:avLst/>
          </a:prstGeom>
        </p:spPr>
      </p:pic>
      <p:pic>
        <p:nvPicPr>
          <p:cNvPr id="12" name="Bild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26208448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5843EFC0-0FF6-41B9-80F1-9EBF2274F1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29D5336-63FE-4D2D-A68A-8DD5A0707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C4432D2-5B91-4582-9C2E-810E9B8115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7AC32-6DF3-4C30-A1D2-50B8F1B2410E}" type="datetimeFigureOut">
              <a:rPr lang="nb-NO" smtClean="0"/>
              <a:t>21.03.2024</a:t>
            </a:fld>
            <a:endParaRPr lang="nb-NO"/>
          </a:p>
        </p:txBody>
      </p:sp>
      <p:sp>
        <p:nvSpPr>
          <p:cNvPr id="5" name="Plassholder for bunntekst 4">
            <a:extLst>
              <a:ext uri="{FF2B5EF4-FFF2-40B4-BE49-F238E27FC236}">
                <a16:creationId xmlns:a16="http://schemas.microsoft.com/office/drawing/2014/main" id="{59599C79-A10A-4061-8965-0FDD226829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96CA1C4F-1FA6-499E-B9F3-C7FE5BA8AF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9C2BC-99DD-40B1-A971-EF2F67542974}" type="slidenum">
              <a:rPr lang="nb-NO" smtClean="0"/>
              <a:t>‹#›</a:t>
            </a:fld>
            <a:endParaRPr lang="nb-NO"/>
          </a:p>
        </p:txBody>
      </p:sp>
    </p:spTree>
    <p:extLst>
      <p:ext uri="{BB962C8B-B14F-4D97-AF65-F5344CB8AC3E}">
        <p14:creationId xmlns:p14="http://schemas.microsoft.com/office/powerpoint/2010/main" val="21521028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nb-NO" dirty="0"/>
              <a:t>Klikk for å redigere tittelstil</a:t>
            </a:r>
          </a:p>
        </p:txBody>
      </p:sp>
      <p:sp>
        <p:nvSpPr>
          <p:cNvPr id="3" name="Plassholder f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b="0" i="0">
                <a:solidFill>
                  <a:schemeClr val="tx1">
                    <a:tint val="75000"/>
                  </a:schemeClr>
                </a:solidFill>
                <a:latin typeface="Museo Sans Rounded 100"/>
                <a:cs typeface="Museo Sans Rounded 100"/>
              </a:defRPr>
            </a:lvl1pPr>
          </a:lstStyle>
          <a:p>
            <a:fld id="{8C46D691-BD66-2E4B-8D57-803DD8FB4034}" type="datetimeFigureOut">
              <a:rPr lang="nb-NO" smtClean="0"/>
              <a:pPr/>
              <a:t>21.03.2024</a:t>
            </a:fld>
            <a:endParaRPr lang="nb-NO" dirty="0"/>
          </a:p>
        </p:txBody>
      </p:sp>
      <p:sp>
        <p:nvSpPr>
          <p:cNvPr id="5" name="Plassholder for bunn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b="0" i="0">
                <a:solidFill>
                  <a:schemeClr val="tx1">
                    <a:tint val="75000"/>
                  </a:schemeClr>
                </a:solidFill>
                <a:latin typeface="Museo Sans Rounded 100"/>
                <a:cs typeface="Museo Sans Rounded 100"/>
              </a:defRPr>
            </a:lvl1pPr>
          </a:lstStyle>
          <a:p>
            <a:endParaRPr lang="nb-NO" dirty="0"/>
          </a:p>
        </p:txBody>
      </p:sp>
      <p:pic>
        <p:nvPicPr>
          <p:cNvPr id="11" name="Bild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867" y="236539"/>
            <a:ext cx="11091333" cy="38100"/>
          </a:xfrm>
          <a:prstGeom prst="rect">
            <a:avLst/>
          </a:prstGeom>
        </p:spPr>
      </p:pic>
      <p:pic>
        <p:nvPicPr>
          <p:cNvPr id="12" name="Bild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867" y="6337301"/>
            <a:ext cx="11091333" cy="38100"/>
          </a:xfrm>
          <a:prstGeom prst="rect">
            <a:avLst/>
          </a:prstGeom>
        </p:spPr>
      </p:pic>
      <p:pic>
        <p:nvPicPr>
          <p:cNvPr id="8" name="Bilde 7">
            <a:extLst>
              <a:ext uri="{FF2B5EF4-FFF2-40B4-BE49-F238E27FC236}">
                <a16:creationId xmlns:a16="http://schemas.microsoft.com/office/drawing/2014/main" id="{0D0E3CCA-001A-4ECE-8AC6-811B18D42F00}"/>
              </a:ext>
            </a:extLst>
          </p:cNvPr>
          <p:cNvPicPr>
            <a:picLocks noChangeAspect="1"/>
          </p:cNvPicPr>
          <p:nvPr userDrawn="1"/>
        </p:nvPicPr>
        <p:blipFill>
          <a:blip r:embed="rId14" cstate="screen">
            <a:extLst>
              <a:ext uri="{28A0092B-C50C-407E-A947-70E740481C1C}">
                <a14:useLocalDpi xmlns:a14="http://schemas.microsoft.com/office/drawing/2010/main" val="0"/>
              </a:ext>
            </a:extLst>
          </a:blip>
          <a:stretch>
            <a:fillRect/>
          </a:stretch>
        </p:blipFill>
        <p:spPr>
          <a:xfrm>
            <a:off x="10273651" y="6422137"/>
            <a:ext cx="1206370" cy="199324"/>
          </a:xfrm>
          <a:prstGeom prst="rect">
            <a:avLst/>
          </a:prstGeom>
        </p:spPr>
      </p:pic>
    </p:spTree>
    <p:extLst>
      <p:ext uri="{BB962C8B-B14F-4D97-AF65-F5344CB8AC3E}">
        <p14:creationId xmlns:p14="http://schemas.microsoft.com/office/powerpoint/2010/main" val="1425794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p:titleStyle>
    <p:body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8.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www.aksjenorge.no/" TargetMode="External"/><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5.xml"/><Relationship Id="rId5" Type="http://schemas.openxmlformats.org/officeDocument/2006/relationships/chart" Target="../charts/chart31.xml"/><Relationship Id="rId4" Type="http://schemas.openxmlformats.org/officeDocument/2006/relationships/chart" Target="../charts/chart30.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6.xml"/><Relationship Id="rId5" Type="http://schemas.openxmlformats.org/officeDocument/2006/relationships/image" Target="../media/image21.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kstSylinder 4">
            <a:extLst>
              <a:ext uri="{FF2B5EF4-FFF2-40B4-BE49-F238E27FC236}">
                <a16:creationId xmlns:a16="http://schemas.microsoft.com/office/drawing/2014/main" id="{343B9105-8FEE-D14C-3993-5F693D1D95B3}"/>
              </a:ext>
            </a:extLst>
          </p:cNvPr>
          <p:cNvSpPr txBox="1"/>
          <p:nvPr/>
        </p:nvSpPr>
        <p:spPr>
          <a:xfrm>
            <a:off x="1881220" y="2524145"/>
            <a:ext cx="7521793" cy="1508105"/>
          </a:xfrm>
          <a:prstGeom prst="rect">
            <a:avLst/>
          </a:prstGeom>
          <a:noFill/>
        </p:spPr>
        <p:txBody>
          <a:bodyPr wrap="square">
            <a:spAutoFit/>
          </a:bodyPr>
          <a:lstStyle/>
          <a:p>
            <a:r>
              <a:rPr lang="nb-NO" sz="3600" dirty="0">
                <a:solidFill>
                  <a:srgbClr val="002060"/>
                </a:solidFill>
                <a:latin typeface="Museo Sans Rounded 700" panose="02000000000000000000" pitchFamily="50" charset="0"/>
              </a:rPr>
              <a:t>NIRF medlemsmøte 21. mars 2024</a:t>
            </a:r>
          </a:p>
          <a:p>
            <a:r>
              <a:rPr lang="nb-NO" sz="2800" dirty="0">
                <a:solidFill>
                  <a:srgbClr val="002060"/>
                </a:solidFill>
                <a:latin typeface="Museo Sans Rounded 500" panose="02000000000000000000" pitchFamily="50" charset="0"/>
              </a:rPr>
              <a:t>Hvordan øke interessen blant privatinvestorer og hvordan håndtere dem?</a:t>
            </a:r>
          </a:p>
        </p:txBody>
      </p:sp>
    </p:spTree>
    <p:extLst>
      <p:ext uri="{BB962C8B-B14F-4D97-AF65-F5344CB8AC3E}">
        <p14:creationId xmlns:p14="http://schemas.microsoft.com/office/powerpoint/2010/main" val="251741261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5" name="Chart 4">
            <a:extLst>
              <a:ext uri="{FF2B5EF4-FFF2-40B4-BE49-F238E27FC236}">
                <a16:creationId xmlns:a16="http://schemas.microsoft.com/office/drawing/2014/main" id="{2B499BBD-A94A-A676-02D0-4E9B0A675D13}"/>
              </a:ext>
            </a:extLst>
          </p:cNvPr>
          <p:cNvGraphicFramePr>
            <a:graphicFrameLocks/>
          </p:cNvGraphicFramePr>
          <p:nvPr>
            <p:extLst>
              <p:ext uri="{D42A27DB-BD31-4B8C-83A1-F6EECF244321}">
                <p14:modId xmlns:p14="http://schemas.microsoft.com/office/powerpoint/2010/main" val="2024947880"/>
              </p:ext>
            </p:extLst>
          </p:nvPr>
        </p:nvGraphicFramePr>
        <p:xfrm>
          <a:off x="472440" y="531629"/>
          <a:ext cx="11340332" cy="53907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666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2C7F23-597E-CEC0-1AA2-BC9D0694A0A0}"/>
              </a:ext>
            </a:extLst>
          </p:cNvPr>
          <p:cNvSpPr>
            <a:spLocks noGrp="1"/>
          </p:cNvSpPr>
          <p:nvPr>
            <p:ph type="title"/>
          </p:nvPr>
        </p:nvSpPr>
        <p:spPr/>
        <p:txBody>
          <a:bodyPr/>
          <a:lstStyle/>
          <a:p>
            <a:r>
              <a:rPr lang="nb-NO" dirty="0"/>
              <a:t>Viktigste funn</a:t>
            </a:r>
          </a:p>
        </p:txBody>
      </p:sp>
      <p:sp>
        <p:nvSpPr>
          <p:cNvPr id="3" name="Plassholder for innhold 2">
            <a:extLst>
              <a:ext uri="{FF2B5EF4-FFF2-40B4-BE49-F238E27FC236}">
                <a16:creationId xmlns:a16="http://schemas.microsoft.com/office/drawing/2014/main" id="{5056663C-1A9F-C100-87B0-75668843D4F0}"/>
              </a:ext>
            </a:extLst>
          </p:cNvPr>
          <p:cNvSpPr>
            <a:spLocks noGrp="1"/>
          </p:cNvSpPr>
          <p:nvPr>
            <p:ph idx="1"/>
          </p:nvPr>
        </p:nvSpPr>
        <p:spPr>
          <a:xfrm>
            <a:off x="2945219" y="1600201"/>
            <a:ext cx="8495413" cy="4525963"/>
          </a:xfrm>
        </p:spPr>
        <p:txBody>
          <a:bodyPr>
            <a:normAutofit fontScale="92500" lnSpcReduction="10000"/>
          </a:bodyPr>
          <a:lstStyle/>
          <a:p>
            <a:pPr>
              <a:spcBef>
                <a:spcPts val="1800"/>
              </a:spcBef>
            </a:pPr>
            <a:r>
              <a:rPr lang="nb-NO" sz="2800" dirty="0">
                <a:latin typeface="Museo Sans Rounded 300" panose="02000000000000000000" pitchFamily="50" charset="0"/>
              </a:rPr>
              <a:t>Aksjer som kvalifiserer til ASK-konto foretrekkes</a:t>
            </a:r>
          </a:p>
          <a:p>
            <a:pPr>
              <a:spcBef>
                <a:spcPts val="1800"/>
              </a:spcBef>
            </a:pPr>
            <a:r>
              <a:rPr lang="nb-NO" sz="2800" dirty="0">
                <a:latin typeface="Museo Sans Rounded 300" panose="02000000000000000000" pitchFamily="50" charset="0"/>
              </a:rPr>
              <a:t>Aksjer som er mye i media tiltrekker seg flest nye aksjonærer</a:t>
            </a:r>
          </a:p>
          <a:p>
            <a:pPr>
              <a:spcBef>
                <a:spcPts val="1800"/>
              </a:spcBef>
            </a:pPr>
            <a:r>
              <a:rPr lang="nb-NO" sz="2800" dirty="0">
                <a:latin typeface="Museo Sans Rounded 300" panose="02000000000000000000" pitchFamily="50" charset="0"/>
              </a:rPr>
              <a:t>Desto større selskap, desto flere aksjonærer</a:t>
            </a:r>
          </a:p>
          <a:p>
            <a:pPr>
              <a:spcBef>
                <a:spcPts val="1800"/>
              </a:spcBef>
            </a:pPr>
            <a:r>
              <a:rPr lang="nb-NO" sz="2800" dirty="0">
                <a:latin typeface="Museo Sans Rounded 300" panose="02000000000000000000" pitchFamily="50" charset="0"/>
              </a:rPr>
              <a:t>Selskaper med aksjeprogrammer har aksjonærer med størst gj.sn. verdier investert</a:t>
            </a:r>
          </a:p>
          <a:p>
            <a:pPr>
              <a:spcBef>
                <a:spcPts val="1800"/>
              </a:spcBef>
            </a:pPr>
            <a:r>
              <a:rPr lang="nb-NO" sz="2800" dirty="0">
                <a:latin typeface="Museo Sans Rounded 300" panose="02000000000000000000" pitchFamily="50" charset="0"/>
              </a:rPr>
              <a:t>«Buy </a:t>
            </a:r>
            <a:r>
              <a:rPr lang="nb-NO" sz="2800" dirty="0" err="1">
                <a:latin typeface="Museo Sans Rounded 300" panose="02000000000000000000" pitchFamily="50" charset="0"/>
              </a:rPr>
              <a:t>the</a:t>
            </a:r>
            <a:r>
              <a:rPr lang="nb-NO" sz="2800" dirty="0">
                <a:latin typeface="Museo Sans Rounded 300" panose="02000000000000000000" pitchFamily="50" charset="0"/>
              </a:rPr>
              <a:t> </a:t>
            </a:r>
            <a:r>
              <a:rPr lang="nb-NO" sz="2800" dirty="0" err="1">
                <a:latin typeface="Museo Sans Rounded 300" panose="02000000000000000000" pitchFamily="50" charset="0"/>
              </a:rPr>
              <a:t>dip</a:t>
            </a:r>
            <a:r>
              <a:rPr lang="nb-NO" sz="2800" dirty="0">
                <a:latin typeface="Museo Sans Rounded 300" panose="02000000000000000000" pitchFamily="50" charset="0"/>
              </a:rPr>
              <a:t>»-strategi ender med «Buy and Hold»</a:t>
            </a:r>
          </a:p>
          <a:p>
            <a:pPr>
              <a:spcBef>
                <a:spcPts val="1800"/>
              </a:spcBef>
            </a:pPr>
            <a:r>
              <a:rPr lang="nb-NO" sz="2800" dirty="0">
                <a:latin typeface="Museo Sans Rounded 300" panose="02000000000000000000" pitchFamily="50" charset="0"/>
              </a:rPr>
              <a:t>For første gang i historien, ble 2023 året da det kom like mange nye investorer blant kvinner som menn!</a:t>
            </a:r>
          </a:p>
        </p:txBody>
      </p:sp>
      <p:pic>
        <p:nvPicPr>
          <p:cNvPr id="4" name="Bilde 3" descr="Et bilde som inneholder sko, klær, person, dansing&#10;&#10;Automatisk generert beskrivelse">
            <a:extLst>
              <a:ext uri="{FF2B5EF4-FFF2-40B4-BE49-F238E27FC236}">
                <a16:creationId xmlns:a16="http://schemas.microsoft.com/office/drawing/2014/main" id="{46F88A39-8C93-2886-3DF0-9C820BD96BA9}"/>
              </a:ext>
            </a:extLst>
          </p:cNvPr>
          <p:cNvPicPr>
            <a:picLocks noChangeAspect="1"/>
          </p:cNvPicPr>
          <p:nvPr/>
        </p:nvPicPr>
        <p:blipFill rotWithShape="1">
          <a:blip r:embed="rId3">
            <a:extLst>
              <a:ext uri="{28A0092B-C50C-407E-A947-70E740481C1C}">
                <a14:useLocalDpi xmlns:a14="http://schemas.microsoft.com/office/drawing/2010/main" val="0"/>
              </a:ext>
            </a:extLst>
          </a:blip>
          <a:srcRect l="66360" t="51746" r="20938" b="1904"/>
          <a:stretch/>
        </p:blipFill>
        <p:spPr>
          <a:xfrm flipH="1">
            <a:off x="382771" y="1600201"/>
            <a:ext cx="1945759" cy="4545294"/>
          </a:xfrm>
          <a:prstGeom prst="rect">
            <a:avLst/>
          </a:prstGeom>
        </p:spPr>
      </p:pic>
    </p:spTree>
    <p:extLst>
      <p:ext uri="{BB962C8B-B14F-4D97-AF65-F5344CB8AC3E}">
        <p14:creationId xmlns:p14="http://schemas.microsoft.com/office/powerpoint/2010/main" val="56547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3" name="Diagram 8">
            <a:extLst>
              <a:ext uri="{FF2B5EF4-FFF2-40B4-BE49-F238E27FC236}">
                <a16:creationId xmlns:a16="http://schemas.microsoft.com/office/drawing/2014/main" id="{77A38C81-BB84-4199-AFB5-BD422A107315}"/>
              </a:ext>
            </a:extLst>
          </p:cNvPr>
          <p:cNvGraphicFramePr>
            <a:graphicFrameLocks/>
          </p:cNvGraphicFramePr>
          <p:nvPr>
            <p:extLst>
              <p:ext uri="{D42A27DB-BD31-4B8C-83A1-F6EECF244321}">
                <p14:modId xmlns:p14="http://schemas.microsoft.com/office/powerpoint/2010/main" val="3798425458"/>
              </p:ext>
            </p:extLst>
          </p:nvPr>
        </p:nvGraphicFramePr>
        <p:xfrm>
          <a:off x="732315" y="1239473"/>
          <a:ext cx="5363685" cy="43790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9">
            <a:extLst>
              <a:ext uri="{FF2B5EF4-FFF2-40B4-BE49-F238E27FC236}">
                <a16:creationId xmlns:a16="http://schemas.microsoft.com/office/drawing/2014/main" id="{A40F2198-6E67-41C0-99E3-37CDCEFBFABB}"/>
              </a:ext>
            </a:extLst>
          </p:cNvPr>
          <p:cNvGraphicFramePr>
            <a:graphicFrameLocks/>
          </p:cNvGraphicFramePr>
          <p:nvPr>
            <p:extLst>
              <p:ext uri="{D42A27DB-BD31-4B8C-83A1-F6EECF244321}">
                <p14:modId xmlns:p14="http://schemas.microsoft.com/office/powerpoint/2010/main" val="1698600280"/>
              </p:ext>
            </p:extLst>
          </p:nvPr>
        </p:nvGraphicFramePr>
        <p:xfrm>
          <a:off x="6096000" y="1239473"/>
          <a:ext cx="5363685" cy="4379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35675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3" name="Diagram 14">
            <a:extLst>
              <a:ext uri="{FF2B5EF4-FFF2-40B4-BE49-F238E27FC236}">
                <a16:creationId xmlns:a16="http://schemas.microsoft.com/office/drawing/2014/main" id="{EEF355AE-2B7F-4026-BA14-3046FC42F214}"/>
              </a:ext>
            </a:extLst>
          </p:cNvPr>
          <p:cNvGraphicFramePr>
            <a:graphicFrameLocks/>
          </p:cNvGraphicFramePr>
          <p:nvPr>
            <p:extLst>
              <p:ext uri="{D42A27DB-BD31-4B8C-83A1-F6EECF244321}">
                <p14:modId xmlns:p14="http://schemas.microsoft.com/office/powerpoint/2010/main" val="3983265573"/>
              </p:ext>
            </p:extLst>
          </p:nvPr>
        </p:nvGraphicFramePr>
        <p:xfrm>
          <a:off x="117560" y="407773"/>
          <a:ext cx="5851919" cy="56089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16">
            <a:extLst>
              <a:ext uri="{FF2B5EF4-FFF2-40B4-BE49-F238E27FC236}">
                <a16:creationId xmlns:a16="http://schemas.microsoft.com/office/drawing/2014/main" id="{AB63F5BE-76E0-4F8B-9424-90FA83BD06E0}"/>
              </a:ext>
            </a:extLst>
          </p:cNvPr>
          <p:cNvGraphicFramePr>
            <a:graphicFrameLocks/>
          </p:cNvGraphicFramePr>
          <p:nvPr>
            <p:extLst>
              <p:ext uri="{D42A27DB-BD31-4B8C-83A1-F6EECF244321}">
                <p14:modId xmlns:p14="http://schemas.microsoft.com/office/powerpoint/2010/main" val="2175175763"/>
              </p:ext>
            </p:extLst>
          </p:nvPr>
        </p:nvGraphicFramePr>
        <p:xfrm>
          <a:off x="6222522" y="407773"/>
          <a:ext cx="5851917" cy="560892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Rett linje 5">
            <a:extLst>
              <a:ext uri="{FF2B5EF4-FFF2-40B4-BE49-F238E27FC236}">
                <a16:creationId xmlns:a16="http://schemas.microsoft.com/office/drawing/2014/main" id="{6CA85DC1-3A57-F621-64D9-10E377911FBC}"/>
              </a:ext>
            </a:extLst>
          </p:cNvPr>
          <p:cNvCxnSpPr/>
          <p:nvPr/>
        </p:nvCxnSpPr>
        <p:spPr>
          <a:xfrm>
            <a:off x="6096000" y="407773"/>
            <a:ext cx="0" cy="536283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383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3" name="Diagram 18">
            <a:extLst>
              <a:ext uri="{FF2B5EF4-FFF2-40B4-BE49-F238E27FC236}">
                <a16:creationId xmlns:a16="http://schemas.microsoft.com/office/drawing/2014/main" id="{CA68EC8E-0408-4BA7-89E2-C0D17F147424}"/>
              </a:ext>
            </a:extLst>
          </p:cNvPr>
          <p:cNvGraphicFramePr>
            <a:graphicFrameLocks/>
          </p:cNvGraphicFramePr>
          <p:nvPr>
            <p:extLst>
              <p:ext uri="{D42A27DB-BD31-4B8C-83A1-F6EECF244321}">
                <p14:modId xmlns:p14="http://schemas.microsoft.com/office/powerpoint/2010/main" val="3587644990"/>
              </p:ext>
            </p:extLst>
          </p:nvPr>
        </p:nvGraphicFramePr>
        <p:xfrm>
          <a:off x="412189" y="808074"/>
          <a:ext cx="11138313" cy="473793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BB38C56B-CB87-DF4A-1C5E-F9E153C301EE}"/>
              </a:ext>
            </a:extLst>
          </p:cNvPr>
          <p:cNvSpPr txBox="1"/>
          <p:nvPr/>
        </p:nvSpPr>
        <p:spPr>
          <a:xfrm>
            <a:off x="1807535" y="5546006"/>
            <a:ext cx="9048306" cy="646331"/>
          </a:xfrm>
          <a:prstGeom prst="rect">
            <a:avLst/>
          </a:prstGeom>
          <a:noFill/>
        </p:spPr>
        <p:txBody>
          <a:bodyPr wrap="square" rtlCol="0">
            <a:spAutoFit/>
          </a:bodyPr>
          <a:lstStyle/>
          <a:p>
            <a:r>
              <a:rPr lang="nb-NO" dirty="0"/>
              <a:t>Gjennomsnittlig eier nordmenn aksjer på Oslo Børs for kr 305.000, men som du ser i grafen over: Det er store variasjoner mellom de ulike aldersgruppene.</a:t>
            </a:r>
          </a:p>
        </p:txBody>
      </p:sp>
    </p:spTree>
    <p:extLst>
      <p:ext uri="{BB962C8B-B14F-4D97-AF65-F5344CB8AC3E}">
        <p14:creationId xmlns:p14="http://schemas.microsoft.com/office/powerpoint/2010/main" val="21591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5" name="Diagram 10">
            <a:extLst>
              <a:ext uri="{FF2B5EF4-FFF2-40B4-BE49-F238E27FC236}">
                <a16:creationId xmlns:a16="http://schemas.microsoft.com/office/drawing/2014/main" id="{1921FDFC-7653-4304-A610-AB2797DA747C}"/>
              </a:ext>
            </a:extLst>
          </p:cNvPr>
          <p:cNvGraphicFramePr>
            <a:graphicFrameLocks/>
          </p:cNvGraphicFramePr>
          <p:nvPr>
            <p:extLst>
              <p:ext uri="{D42A27DB-BD31-4B8C-83A1-F6EECF244321}">
                <p14:modId xmlns:p14="http://schemas.microsoft.com/office/powerpoint/2010/main" val="1123202308"/>
              </p:ext>
            </p:extLst>
          </p:nvPr>
        </p:nvGraphicFramePr>
        <p:xfrm>
          <a:off x="120770" y="435935"/>
          <a:ext cx="11479351" cy="53056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633144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6" name="Diagram 11">
            <a:extLst>
              <a:ext uri="{FF2B5EF4-FFF2-40B4-BE49-F238E27FC236}">
                <a16:creationId xmlns:a16="http://schemas.microsoft.com/office/drawing/2014/main" id="{1D9214A7-BD08-405D-BDCC-3CE606C384E2}"/>
              </a:ext>
            </a:extLst>
          </p:cNvPr>
          <p:cNvGraphicFramePr>
            <a:graphicFrameLocks/>
          </p:cNvGraphicFramePr>
          <p:nvPr>
            <p:extLst>
              <p:ext uri="{D42A27DB-BD31-4B8C-83A1-F6EECF244321}">
                <p14:modId xmlns:p14="http://schemas.microsoft.com/office/powerpoint/2010/main" val="2809478355"/>
              </p:ext>
            </p:extLst>
          </p:nvPr>
        </p:nvGraphicFramePr>
        <p:xfrm>
          <a:off x="265814" y="350874"/>
          <a:ext cx="11722027" cy="59117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258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5" name="Diagram 10">
            <a:extLst>
              <a:ext uri="{FF2B5EF4-FFF2-40B4-BE49-F238E27FC236}">
                <a16:creationId xmlns:a16="http://schemas.microsoft.com/office/drawing/2014/main" id="{1921FDFC-7653-4304-A610-AB2797DA747C}"/>
              </a:ext>
            </a:extLst>
          </p:cNvPr>
          <p:cNvGraphicFramePr>
            <a:graphicFrameLocks/>
          </p:cNvGraphicFramePr>
          <p:nvPr/>
        </p:nvGraphicFramePr>
        <p:xfrm>
          <a:off x="120770" y="851137"/>
          <a:ext cx="5891841" cy="489044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 11">
            <a:extLst>
              <a:ext uri="{FF2B5EF4-FFF2-40B4-BE49-F238E27FC236}">
                <a16:creationId xmlns:a16="http://schemas.microsoft.com/office/drawing/2014/main" id="{1D9214A7-BD08-405D-BDCC-3CE606C384E2}"/>
              </a:ext>
            </a:extLst>
          </p:cNvPr>
          <p:cNvGraphicFramePr>
            <a:graphicFrameLocks/>
          </p:cNvGraphicFramePr>
          <p:nvPr/>
        </p:nvGraphicFramePr>
        <p:xfrm>
          <a:off x="6096000" y="851137"/>
          <a:ext cx="5891841" cy="505169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Rett linje 2">
            <a:extLst>
              <a:ext uri="{FF2B5EF4-FFF2-40B4-BE49-F238E27FC236}">
                <a16:creationId xmlns:a16="http://schemas.microsoft.com/office/drawing/2014/main" id="{7656B159-4DF2-1C32-34C9-0C8305D84F71}"/>
              </a:ext>
            </a:extLst>
          </p:cNvPr>
          <p:cNvCxnSpPr/>
          <p:nvPr/>
        </p:nvCxnSpPr>
        <p:spPr>
          <a:xfrm>
            <a:off x="6096000" y="407773"/>
            <a:ext cx="0" cy="536283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85523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3" name="Diagram 1">
            <a:extLst>
              <a:ext uri="{FF2B5EF4-FFF2-40B4-BE49-F238E27FC236}">
                <a16:creationId xmlns:a16="http://schemas.microsoft.com/office/drawing/2014/main" id="{D834F1F5-07AB-40C4-BB85-A05925823967}"/>
              </a:ext>
            </a:extLst>
          </p:cNvPr>
          <p:cNvGraphicFramePr>
            <a:graphicFrameLocks/>
          </p:cNvGraphicFramePr>
          <p:nvPr>
            <p:extLst>
              <p:ext uri="{D42A27DB-BD31-4B8C-83A1-F6EECF244321}">
                <p14:modId xmlns:p14="http://schemas.microsoft.com/office/powerpoint/2010/main" val="3959155610"/>
              </p:ext>
            </p:extLst>
          </p:nvPr>
        </p:nvGraphicFramePr>
        <p:xfrm>
          <a:off x="209108" y="481914"/>
          <a:ext cx="5434759" cy="53009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Diagram 1">
            <a:extLst>
              <a:ext uri="{FF2B5EF4-FFF2-40B4-BE49-F238E27FC236}">
                <a16:creationId xmlns:a16="http://schemas.microsoft.com/office/drawing/2014/main" id="{40A70EDF-7C62-4A06-B4D8-420579AB9D20}"/>
              </a:ext>
            </a:extLst>
          </p:cNvPr>
          <p:cNvGraphicFramePr>
            <a:graphicFrameLocks/>
          </p:cNvGraphicFramePr>
          <p:nvPr>
            <p:extLst>
              <p:ext uri="{D42A27DB-BD31-4B8C-83A1-F6EECF244321}">
                <p14:modId xmlns:p14="http://schemas.microsoft.com/office/powerpoint/2010/main" val="2236311801"/>
              </p:ext>
            </p:extLst>
          </p:nvPr>
        </p:nvGraphicFramePr>
        <p:xfrm>
          <a:off x="6548133" y="481914"/>
          <a:ext cx="5434759" cy="5300987"/>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Rett linje 4">
            <a:extLst>
              <a:ext uri="{FF2B5EF4-FFF2-40B4-BE49-F238E27FC236}">
                <a16:creationId xmlns:a16="http://schemas.microsoft.com/office/drawing/2014/main" id="{BAFE1267-4E14-277A-34FD-384914DD922B}"/>
              </a:ext>
            </a:extLst>
          </p:cNvPr>
          <p:cNvCxnSpPr/>
          <p:nvPr/>
        </p:nvCxnSpPr>
        <p:spPr>
          <a:xfrm>
            <a:off x="6096000" y="407773"/>
            <a:ext cx="0" cy="5362832"/>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60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
        <p:nvSpPr>
          <p:cNvPr id="4" name="TextBox 3">
            <a:extLst>
              <a:ext uri="{FF2B5EF4-FFF2-40B4-BE49-F238E27FC236}">
                <a16:creationId xmlns:a16="http://schemas.microsoft.com/office/drawing/2014/main" id="{DCC58F8B-9097-C85F-AE8A-BCFC6B9BE69D}"/>
              </a:ext>
            </a:extLst>
          </p:cNvPr>
          <p:cNvSpPr txBox="1"/>
          <p:nvPr/>
        </p:nvSpPr>
        <p:spPr>
          <a:xfrm>
            <a:off x="914400" y="489098"/>
            <a:ext cx="10494334" cy="954107"/>
          </a:xfrm>
          <a:prstGeom prst="rect">
            <a:avLst/>
          </a:prstGeom>
          <a:noFill/>
        </p:spPr>
        <p:txBody>
          <a:bodyPr wrap="square" rtlCol="0">
            <a:spAutoFit/>
          </a:bodyPr>
          <a:lstStyle/>
          <a:p>
            <a:r>
              <a:rPr lang="nb-NO" sz="2800" dirty="0"/>
              <a:t>Under pandemien fikk vi flere yngre aksjonærer på Oslo Børs. </a:t>
            </a:r>
          </a:p>
          <a:p>
            <a:r>
              <a:rPr lang="nb-NO" sz="1400" dirty="0"/>
              <a:t>Nedenfor ser du fordelingen av aksjonærene på Oslo Børs, personene fordelt på alder. Til venstre har vi fordelingen per desember 2019, før pandemien. Til høyre er fordelingen nå (des. 2023):</a:t>
            </a:r>
            <a:endParaRPr lang="nb-NO" sz="2800" dirty="0"/>
          </a:p>
        </p:txBody>
      </p:sp>
      <p:pic>
        <p:nvPicPr>
          <p:cNvPr id="6" name="Picture 5">
            <a:extLst>
              <a:ext uri="{FF2B5EF4-FFF2-40B4-BE49-F238E27FC236}">
                <a16:creationId xmlns:a16="http://schemas.microsoft.com/office/drawing/2014/main" id="{0B1F8F0E-E2E8-751B-2618-92DEB8F021D4}"/>
              </a:ext>
            </a:extLst>
          </p:cNvPr>
          <p:cNvPicPr>
            <a:picLocks noChangeAspect="1"/>
          </p:cNvPicPr>
          <p:nvPr/>
        </p:nvPicPr>
        <p:blipFill rotWithShape="1">
          <a:blip r:embed="rId2"/>
          <a:srcRect l="20003" t="8559" r="23918"/>
          <a:stretch/>
        </p:blipFill>
        <p:spPr>
          <a:xfrm>
            <a:off x="7161982" y="2445488"/>
            <a:ext cx="3613927" cy="3898736"/>
          </a:xfrm>
          <a:prstGeom prst="rect">
            <a:avLst/>
          </a:prstGeom>
        </p:spPr>
      </p:pic>
      <p:pic>
        <p:nvPicPr>
          <p:cNvPr id="7" name="Picture 6">
            <a:extLst>
              <a:ext uri="{FF2B5EF4-FFF2-40B4-BE49-F238E27FC236}">
                <a16:creationId xmlns:a16="http://schemas.microsoft.com/office/drawing/2014/main" id="{345F4C7E-6C31-ACC3-983A-ECC049D00A9A}"/>
              </a:ext>
            </a:extLst>
          </p:cNvPr>
          <p:cNvPicPr>
            <a:picLocks noChangeAspect="1"/>
          </p:cNvPicPr>
          <p:nvPr/>
        </p:nvPicPr>
        <p:blipFill rotWithShape="1">
          <a:blip r:embed="rId3"/>
          <a:srcRect l="23380" t="-896" b="7520"/>
          <a:stretch/>
        </p:blipFill>
        <p:spPr>
          <a:xfrm>
            <a:off x="1612606" y="2422780"/>
            <a:ext cx="4937673" cy="3758346"/>
          </a:xfrm>
          <a:prstGeom prst="rect">
            <a:avLst/>
          </a:prstGeom>
        </p:spPr>
      </p:pic>
      <p:sp>
        <p:nvSpPr>
          <p:cNvPr id="8" name="Rectangle 7">
            <a:extLst>
              <a:ext uri="{FF2B5EF4-FFF2-40B4-BE49-F238E27FC236}">
                <a16:creationId xmlns:a16="http://schemas.microsoft.com/office/drawing/2014/main" id="{67706B73-2485-E988-EECF-0B624A72A7FD}"/>
              </a:ext>
            </a:extLst>
          </p:cNvPr>
          <p:cNvSpPr/>
          <p:nvPr/>
        </p:nvSpPr>
        <p:spPr>
          <a:xfrm>
            <a:off x="1606108" y="1903491"/>
            <a:ext cx="3296092" cy="51928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latin typeface="Museo Sans Rounded 500" panose="02000000000000000000" pitchFamily="50" charset="0"/>
              </a:rPr>
              <a:t>Desember 2019</a:t>
            </a:r>
          </a:p>
        </p:txBody>
      </p:sp>
      <p:sp>
        <p:nvSpPr>
          <p:cNvPr id="9" name="Rectangle 8">
            <a:extLst>
              <a:ext uri="{FF2B5EF4-FFF2-40B4-BE49-F238E27FC236}">
                <a16:creationId xmlns:a16="http://schemas.microsoft.com/office/drawing/2014/main" id="{C71875D5-E3C6-EDFC-03E7-85F194CA7E2D}"/>
              </a:ext>
            </a:extLst>
          </p:cNvPr>
          <p:cNvSpPr/>
          <p:nvPr/>
        </p:nvSpPr>
        <p:spPr>
          <a:xfrm>
            <a:off x="7320899" y="1926199"/>
            <a:ext cx="3296092" cy="519289"/>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b-NO" sz="2800" dirty="0">
                <a:latin typeface="Museo Sans Rounded 500" panose="02000000000000000000" pitchFamily="50" charset="0"/>
              </a:rPr>
              <a:t>Desember 2023</a:t>
            </a:r>
          </a:p>
        </p:txBody>
      </p:sp>
    </p:spTree>
    <p:extLst>
      <p:ext uri="{BB962C8B-B14F-4D97-AF65-F5344CB8AC3E}">
        <p14:creationId xmlns:p14="http://schemas.microsoft.com/office/powerpoint/2010/main" val="148360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F71F8F56-8863-4A8C-B43C-2DD021D4D0FE}"/>
              </a:ext>
            </a:extLst>
          </p:cNvPr>
          <p:cNvSpPr txBox="1"/>
          <p:nvPr/>
        </p:nvSpPr>
        <p:spPr>
          <a:xfrm>
            <a:off x="678222" y="4967000"/>
            <a:ext cx="4558309" cy="318168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Museo Sans Rounded 500" panose="02000000000000000000" pitchFamily="50" charset="0"/>
              <a:ea typeface="+mn-ea"/>
              <a:cs typeface="+mn-cs"/>
            </a:endParaRPr>
          </a:p>
        </p:txBody>
      </p:sp>
      <p:sp>
        <p:nvSpPr>
          <p:cNvPr id="20" name="Oval 19">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Bilde 24">
            <a:extLst>
              <a:ext uri="{FF2B5EF4-FFF2-40B4-BE49-F238E27FC236}">
                <a16:creationId xmlns:a16="http://schemas.microsoft.com/office/drawing/2014/main" id="{27A842E2-A73C-4F85-97A7-8A2EAE4B103B}"/>
              </a:ext>
            </a:extLst>
          </p:cNvPr>
          <p:cNvPicPr>
            <a:picLocks noChangeAspect="1"/>
          </p:cNvPicPr>
          <p:nvPr/>
        </p:nvPicPr>
        <p:blipFill rotWithShape="1">
          <a:blip r:embed="rId3">
            <a:extLst>
              <a:ext uri="{28A0092B-C50C-407E-A947-70E740481C1C}">
                <a14:useLocalDpi xmlns:a14="http://schemas.microsoft.com/office/drawing/2010/main" val="0"/>
              </a:ext>
            </a:extLst>
          </a:blip>
          <a:srcRect l="22268" t="6553" r="22403" b="19654"/>
          <a:stretch/>
        </p:blipFill>
        <p:spPr>
          <a:xfrm>
            <a:off x="8211847" y="-1216147"/>
            <a:ext cx="4645147" cy="4645147"/>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ln w="76200">
            <a:solidFill>
              <a:srgbClr val="002060"/>
            </a:solidFill>
          </a:ln>
        </p:spPr>
      </p:pic>
      <p:pic>
        <p:nvPicPr>
          <p:cNvPr id="10" name="Bilde 9">
            <a:extLst>
              <a:ext uri="{FF2B5EF4-FFF2-40B4-BE49-F238E27FC236}">
                <a16:creationId xmlns:a16="http://schemas.microsoft.com/office/drawing/2014/main" id="{DF75437E-4290-47C6-A3E1-039B967241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50442" y="4926384"/>
            <a:ext cx="1538199" cy="254150"/>
          </a:xfrm>
          <a:prstGeom prst="rect">
            <a:avLst/>
          </a:prstGeom>
        </p:spPr>
      </p:pic>
      <p:sp>
        <p:nvSpPr>
          <p:cNvPr id="16" name="Plassholder for innhold 3">
            <a:extLst>
              <a:ext uri="{FF2B5EF4-FFF2-40B4-BE49-F238E27FC236}">
                <a16:creationId xmlns:a16="http://schemas.microsoft.com/office/drawing/2014/main" id="{FE1BF407-C88F-492E-89F5-9C52D0932BF9}"/>
              </a:ext>
            </a:extLst>
          </p:cNvPr>
          <p:cNvSpPr txBox="1">
            <a:spLocks/>
          </p:cNvSpPr>
          <p:nvPr/>
        </p:nvSpPr>
        <p:spPr>
          <a:xfrm>
            <a:off x="438916" y="5738955"/>
            <a:ext cx="11314167" cy="21256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b-NO" sz="1200" b="0" i="0" u="none" strike="noStrike" kern="1200" cap="none" spc="0" normalizeH="0" baseline="0" noProof="0" dirty="0">
                <a:ln>
                  <a:noFill/>
                </a:ln>
                <a:solidFill>
                  <a:srgbClr val="002060"/>
                </a:solidFill>
                <a:effectLst/>
                <a:uLnTx/>
                <a:uFillTx/>
                <a:latin typeface="Museo Sans Rounded 300" panose="02000000000000000000" pitchFamily="50" charset="0"/>
                <a:ea typeface="+mn-ea"/>
                <a:cs typeface="+mn-cs"/>
              </a:rPr>
              <a:t>Forbehold:</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nb-NO" sz="1050" b="0" i="0" u="none" strike="noStrike" kern="1200" cap="none" spc="0" normalizeH="0" baseline="0" noProof="0" dirty="0">
                <a:ln>
                  <a:noFill/>
                </a:ln>
                <a:solidFill>
                  <a:srgbClr val="002060"/>
                </a:solidFill>
                <a:effectLst/>
                <a:uLnTx/>
                <a:uFillTx/>
                <a:latin typeface="Museo Sans Rounded 300" panose="02000000000000000000" pitchFamily="50" charset="0"/>
                <a:ea typeface="+mn-ea"/>
                <a:cs typeface="+mn-cs"/>
              </a:rPr>
              <a:t>Investeringer i aksjer og verdipapirer medfører risiko for tap av deler eller hele investerte beløp. Det er viktig å sette seg inn i hvilken risiko du tar før du investerer. AksjeNorge gir ikke personlige råd om skatt og investeringer. Du må selv sette deg inn i de regler som gjelder for deg.  Det vi skriver på våre nettsider eller deler i webinar og seminarer er generelle betraktninger og må ikke ansees som personlige råd. Vi håper allikevel at våre artikler og webinar er til nytte.</a:t>
            </a:r>
            <a:endParaRPr kumimoji="0" lang="nb-NO" sz="1200" b="0" i="0" u="none" strike="noStrike" kern="1200" cap="none" spc="0" normalizeH="0" baseline="0" noProof="0" dirty="0">
              <a:ln>
                <a:noFill/>
              </a:ln>
              <a:solidFill>
                <a:srgbClr val="002060"/>
              </a:solidFill>
              <a:effectLst/>
              <a:uLnTx/>
              <a:uFillTx/>
              <a:latin typeface="Museo Sans Rounded 300" panose="02000000000000000000" pitchFamily="50" charset="0"/>
              <a:ea typeface="+mn-ea"/>
              <a:cs typeface="+mn-cs"/>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nb-NO" sz="900" b="0" i="0" u="none" strike="noStrike" kern="1200" cap="none" spc="0" normalizeH="0" baseline="0" noProof="0" dirty="0">
              <a:ln>
                <a:noFill/>
              </a:ln>
              <a:solidFill>
                <a:srgbClr val="002060"/>
              </a:solidFill>
              <a:effectLst/>
              <a:uLnTx/>
              <a:uFillTx/>
              <a:latin typeface="Museo Sans Rounded 300" panose="02000000000000000000" pitchFamily="50" charset="0"/>
              <a:ea typeface="+mn-ea"/>
              <a:cs typeface="+mn-cs"/>
            </a:endParaRPr>
          </a:p>
        </p:txBody>
      </p:sp>
      <p:sp>
        <p:nvSpPr>
          <p:cNvPr id="4" name="TekstSylinder 3">
            <a:extLst>
              <a:ext uri="{FF2B5EF4-FFF2-40B4-BE49-F238E27FC236}">
                <a16:creationId xmlns:a16="http://schemas.microsoft.com/office/drawing/2014/main" id="{02B2B1C3-E5B6-4FB4-B28C-4898FE67D246}"/>
              </a:ext>
            </a:extLst>
          </p:cNvPr>
          <p:cNvSpPr txBox="1"/>
          <p:nvPr/>
        </p:nvSpPr>
        <p:spPr>
          <a:xfrm>
            <a:off x="444483" y="5095875"/>
            <a:ext cx="49276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Bilde 16">
            <a:extLst>
              <a:ext uri="{FF2B5EF4-FFF2-40B4-BE49-F238E27FC236}">
                <a16:creationId xmlns:a16="http://schemas.microsoft.com/office/drawing/2014/main" id="{AF67DF06-1CB0-FCDD-0F27-E0CFA6025738}"/>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1165" t="444" r="33030" b="-444"/>
          <a:stretch/>
        </p:blipFill>
        <p:spPr>
          <a:xfrm>
            <a:off x="10272993" y="2870010"/>
            <a:ext cx="1500030" cy="1500030"/>
          </a:xfrm>
          <a:prstGeom prst="ellipse">
            <a:avLst/>
          </a:prstGeom>
          <a:noFill/>
          <a:ln w="76200">
            <a:solidFill>
              <a:srgbClr val="002060"/>
            </a:solidFill>
          </a:ln>
        </p:spPr>
      </p:pic>
      <p:sp>
        <p:nvSpPr>
          <p:cNvPr id="7" name="TextBox 6">
            <a:extLst>
              <a:ext uri="{FF2B5EF4-FFF2-40B4-BE49-F238E27FC236}">
                <a16:creationId xmlns:a16="http://schemas.microsoft.com/office/drawing/2014/main" id="{CA9F0EDC-7C4A-CC71-F89C-6D3ACF3B849A}"/>
              </a:ext>
            </a:extLst>
          </p:cNvPr>
          <p:cNvSpPr txBox="1"/>
          <p:nvPr/>
        </p:nvSpPr>
        <p:spPr>
          <a:xfrm>
            <a:off x="10270390" y="4477977"/>
            <a:ext cx="1906935" cy="313932"/>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useo Sans Rounded 700" panose="02000000000000000000" pitchFamily="50" charset="0"/>
                <a:ea typeface="+mn-ea"/>
                <a:cs typeface="+mn-cs"/>
              </a:rPr>
              <a:t>Kristin Skaug</a:t>
            </a:r>
          </a:p>
        </p:txBody>
      </p:sp>
      <p:sp>
        <p:nvSpPr>
          <p:cNvPr id="11" name="TekstSylinder 10">
            <a:extLst>
              <a:ext uri="{FF2B5EF4-FFF2-40B4-BE49-F238E27FC236}">
                <a16:creationId xmlns:a16="http://schemas.microsoft.com/office/drawing/2014/main" id="{DB97AEE0-DB54-427A-BE8E-1E8710C390A7}"/>
              </a:ext>
            </a:extLst>
          </p:cNvPr>
          <p:cNvSpPr txBox="1"/>
          <p:nvPr/>
        </p:nvSpPr>
        <p:spPr>
          <a:xfrm>
            <a:off x="590849" y="489099"/>
            <a:ext cx="8332016" cy="5065360"/>
          </a:xfrm>
          <a:prstGeom prst="rect">
            <a:avLst/>
          </a:prstGeom>
        </p:spPr>
        <p:txBody>
          <a:bodyPr vert="horz" lIns="91440" tIns="45720" rIns="91440" bIns="45720" rtlCol="0" anchor="ctr">
            <a:noAutofit/>
          </a:bodyPr>
          <a:lstStyle/>
          <a:p>
            <a:pPr defTabSz="727510">
              <a:lnSpc>
                <a:spcPct val="90000"/>
              </a:lnSpc>
              <a:spcBef>
                <a:spcPct val="0"/>
              </a:spcBef>
              <a:spcAft>
                <a:spcPts val="477"/>
              </a:spcAft>
              <a:defRPr/>
            </a:pPr>
            <a:r>
              <a:rPr lang="en-US" sz="4800" dirty="0">
                <a:solidFill>
                  <a:srgbClr val="002060"/>
                </a:solidFill>
                <a:latin typeface="Museo Sans Rounded 700" panose="02000000000000000000" pitchFamily="50" charset="0"/>
              </a:rPr>
              <a:t>Om retail-</a:t>
            </a:r>
            <a:r>
              <a:rPr lang="en-US" sz="4800" dirty="0" err="1">
                <a:solidFill>
                  <a:srgbClr val="002060"/>
                </a:solidFill>
                <a:latin typeface="Museo Sans Rounded 700" panose="02000000000000000000" pitchFamily="50" charset="0"/>
              </a:rPr>
              <a:t>investorene</a:t>
            </a:r>
            <a:r>
              <a:rPr lang="en-US" sz="4800" dirty="0">
                <a:solidFill>
                  <a:srgbClr val="002060"/>
                </a:solidFill>
                <a:latin typeface="Museo Sans Rounded 700" panose="02000000000000000000" pitchFamily="50" charset="0"/>
              </a:rPr>
              <a:t> </a:t>
            </a:r>
            <a:br>
              <a:rPr lang="en-US" sz="4800" dirty="0">
                <a:solidFill>
                  <a:srgbClr val="002060"/>
                </a:solidFill>
                <a:latin typeface="Museo Sans Rounded 700" panose="02000000000000000000" pitchFamily="50" charset="0"/>
              </a:rPr>
            </a:br>
            <a:r>
              <a:rPr lang="en-US" sz="4800" dirty="0" err="1">
                <a:solidFill>
                  <a:srgbClr val="002060"/>
                </a:solidFill>
                <a:latin typeface="Museo Sans Rounded 700" panose="02000000000000000000" pitchFamily="50" charset="0"/>
              </a:rPr>
              <a:t>på</a:t>
            </a:r>
            <a:r>
              <a:rPr lang="en-US" sz="4800" dirty="0">
                <a:solidFill>
                  <a:srgbClr val="002060"/>
                </a:solidFill>
                <a:latin typeface="Museo Sans Rounded 700" panose="02000000000000000000" pitchFamily="50" charset="0"/>
              </a:rPr>
              <a:t> Oslo </a:t>
            </a:r>
            <a:r>
              <a:rPr lang="en-US" sz="4800" dirty="0" err="1">
                <a:solidFill>
                  <a:srgbClr val="002060"/>
                </a:solidFill>
                <a:latin typeface="Museo Sans Rounded 700" panose="02000000000000000000" pitchFamily="50" charset="0"/>
              </a:rPr>
              <a:t>Børs</a:t>
            </a:r>
            <a:endParaRPr lang="en-US" sz="1800" dirty="0">
              <a:solidFill>
                <a:srgbClr val="002060"/>
              </a:solidFill>
              <a:latin typeface="Museo Sans Rounded 700" panose="02000000000000000000" pitchFamily="50" charset="0"/>
            </a:endParaRPr>
          </a:p>
          <a:p>
            <a:pPr defTabSz="727510">
              <a:lnSpc>
                <a:spcPct val="90000"/>
              </a:lnSpc>
              <a:spcBef>
                <a:spcPct val="0"/>
              </a:spcBef>
              <a:spcAft>
                <a:spcPts val="477"/>
              </a:spcAft>
              <a:defRPr/>
            </a:pPr>
            <a:endParaRPr lang="en-US" dirty="0">
              <a:solidFill>
                <a:srgbClr val="002060"/>
              </a:solidFill>
              <a:latin typeface="Museo Sans Rounded 700" panose="02000000000000000000" pitchFamily="50" charset="0"/>
            </a:endParaRPr>
          </a:p>
          <a:p>
            <a:pPr defTabSz="727510">
              <a:lnSpc>
                <a:spcPct val="90000"/>
              </a:lnSpc>
              <a:spcBef>
                <a:spcPct val="0"/>
              </a:spcBef>
              <a:spcAft>
                <a:spcPts val="477"/>
              </a:spcAft>
              <a:defRPr/>
            </a:pPr>
            <a:r>
              <a:rPr lang="en-US" sz="1800" dirty="0">
                <a:solidFill>
                  <a:srgbClr val="002060"/>
                </a:solidFill>
                <a:latin typeface="Museo Sans Rounded 700" panose="02000000000000000000" pitchFamily="50" charset="0"/>
              </a:rPr>
              <a:t>NIRF </a:t>
            </a:r>
            <a:r>
              <a:rPr lang="en-US" sz="1800" dirty="0" err="1">
                <a:solidFill>
                  <a:srgbClr val="002060"/>
                </a:solidFill>
                <a:latin typeface="Museo Sans Rounded 700" panose="02000000000000000000" pitchFamily="50" charset="0"/>
              </a:rPr>
              <a:t>medlemsmøte</a:t>
            </a:r>
            <a:r>
              <a:rPr lang="en-US" sz="1800" dirty="0">
                <a:solidFill>
                  <a:srgbClr val="002060"/>
                </a:solidFill>
                <a:latin typeface="Museo Sans Rounded 700" panose="02000000000000000000" pitchFamily="50" charset="0"/>
              </a:rPr>
              <a:t>, </a:t>
            </a:r>
            <a:r>
              <a:rPr lang="en-US" sz="1800" dirty="0" err="1">
                <a:solidFill>
                  <a:srgbClr val="002060"/>
                </a:solidFill>
                <a:latin typeface="Museo Sans Rounded 700" panose="02000000000000000000" pitchFamily="50" charset="0"/>
              </a:rPr>
              <a:t>Finansnæringens</a:t>
            </a:r>
            <a:r>
              <a:rPr lang="en-US" sz="1800" dirty="0">
                <a:solidFill>
                  <a:srgbClr val="002060"/>
                </a:solidFill>
                <a:latin typeface="Museo Sans Rounded 700" panose="02000000000000000000" pitchFamily="50" charset="0"/>
              </a:rPr>
              <a:t> </a:t>
            </a:r>
            <a:r>
              <a:rPr lang="en-US" sz="1800" dirty="0" err="1">
                <a:solidFill>
                  <a:srgbClr val="002060"/>
                </a:solidFill>
                <a:latin typeface="Museo Sans Rounded 700" panose="02000000000000000000" pitchFamily="50" charset="0"/>
              </a:rPr>
              <a:t>hus</a:t>
            </a:r>
            <a:r>
              <a:rPr lang="en-US" sz="1800" dirty="0">
                <a:solidFill>
                  <a:srgbClr val="002060"/>
                </a:solidFill>
                <a:latin typeface="Museo Sans Rounded 700" panose="02000000000000000000" pitchFamily="50" charset="0"/>
              </a:rPr>
              <a:t>, 20. mars 2024</a:t>
            </a:r>
            <a:endParaRPr kumimoji="0" lang="en-US" sz="4000" b="0" i="0" u="none" strike="noStrike" kern="1200" cap="none" spc="0" normalizeH="0" baseline="0" noProof="0" dirty="0">
              <a:ln>
                <a:noFill/>
              </a:ln>
              <a:solidFill>
                <a:srgbClr val="002060"/>
              </a:solidFill>
              <a:effectLst/>
              <a:uLnTx/>
              <a:uFillTx/>
              <a:latin typeface="Museo Sans Rounded 700" panose="02000000000000000000" pitchFamily="50" charset="0"/>
              <a:ea typeface="+mn-ea"/>
              <a:cs typeface="+mn-cs"/>
            </a:endParaRPr>
          </a:p>
        </p:txBody>
      </p:sp>
    </p:spTree>
    <p:extLst>
      <p:ext uri="{BB962C8B-B14F-4D97-AF65-F5344CB8AC3E}">
        <p14:creationId xmlns:p14="http://schemas.microsoft.com/office/powerpoint/2010/main" val="368799367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B45A4B4A-9631-9D4B-7362-573B3C918A1B}"/>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3" name="Chart 2">
            <a:extLst>
              <a:ext uri="{FF2B5EF4-FFF2-40B4-BE49-F238E27FC236}">
                <a16:creationId xmlns:a16="http://schemas.microsoft.com/office/drawing/2014/main" id="{101B4C76-BE39-4A85-BB39-BBBA7911E3AE}"/>
              </a:ext>
            </a:extLst>
          </p:cNvPr>
          <p:cNvGraphicFramePr>
            <a:graphicFrameLocks/>
          </p:cNvGraphicFramePr>
          <p:nvPr>
            <p:extLst>
              <p:ext uri="{D42A27DB-BD31-4B8C-83A1-F6EECF244321}">
                <p14:modId xmlns:p14="http://schemas.microsoft.com/office/powerpoint/2010/main" val="1095851184"/>
              </p:ext>
            </p:extLst>
          </p:nvPr>
        </p:nvGraphicFramePr>
        <p:xfrm>
          <a:off x="1309921" y="1800061"/>
          <a:ext cx="7211509" cy="2168924"/>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0EF0C645-644D-D0EF-B43B-91F44985041E}"/>
              </a:ext>
            </a:extLst>
          </p:cNvPr>
          <p:cNvSpPr>
            <a:spLocks noGrp="1"/>
          </p:cNvSpPr>
          <p:nvPr>
            <p:ph type="title"/>
          </p:nvPr>
        </p:nvSpPr>
        <p:spPr/>
        <p:txBody>
          <a:bodyPr>
            <a:normAutofit/>
          </a:bodyPr>
          <a:lstStyle/>
          <a:p>
            <a:r>
              <a:rPr lang="nb-NO" dirty="0"/>
              <a:t>Diversifisering</a:t>
            </a:r>
            <a:br>
              <a:rPr lang="nb-NO" dirty="0"/>
            </a:br>
            <a:r>
              <a:rPr lang="nb-NO" sz="2200" dirty="0"/>
              <a:t>Hvor mange ulike aksjer eier nordmenn i de ulike aldersgruppene?</a:t>
            </a:r>
            <a:endParaRPr lang="nb-NO" dirty="0"/>
          </a:p>
        </p:txBody>
      </p:sp>
      <p:sp>
        <p:nvSpPr>
          <p:cNvPr id="5" name="TextBox 4">
            <a:extLst>
              <a:ext uri="{FF2B5EF4-FFF2-40B4-BE49-F238E27FC236}">
                <a16:creationId xmlns:a16="http://schemas.microsoft.com/office/drawing/2014/main" id="{4A9D8D25-F324-5DA4-96EF-ED170FE84505}"/>
              </a:ext>
            </a:extLst>
          </p:cNvPr>
          <p:cNvSpPr txBox="1"/>
          <p:nvPr/>
        </p:nvSpPr>
        <p:spPr>
          <a:xfrm>
            <a:off x="609600" y="1573619"/>
            <a:ext cx="5940056" cy="369332"/>
          </a:xfrm>
          <a:prstGeom prst="rect">
            <a:avLst/>
          </a:prstGeom>
          <a:noFill/>
        </p:spPr>
        <p:txBody>
          <a:bodyPr wrap="square" rtlCol="0">
            <a:spAutoFit/>
          </a:bodyPr>
          <a:lstStyle/>
          <a:p>
            <a:r>
              <a:rPr lang="nb-NO" dirty="0"/>
              <a:t>Antall personer som eier ulikt antall aksjer:</a:t>
            </a:r>
          </a:p>
        </p:txBody>
      </p:sp>
      <p:sp>
        <p:nvSpPr>
          <p:cNvPr id="6" name="TextBox 5">
            <a:extLst>
              <a:ext uri="{FF2B5EF4-FFF2-40B4-BE49-F238E27FC236}">
                <a16:creationId xmlns:a16="http://schemas.microsoft.com/office/drawing/2014/main" id="{90411939-5882-C8B7-A18D-89F1961FE6C4}"/>
              </a:ext>
            </a:extLst>
          </p:cNvPr>
          <p:cNvSpPr txBox="1"/>
          <p:nvPr/>
        </p:nvSpPr>
        <p:spPr>
          <a:xfrm>
            <a:off x="684196" y="3961174"/>
            <a:ext cx="6555681" cy="369332"/>
          </a:xfrm>
          <a:prstGeom prst="rect">
            <a:avLst/>
          </a:prstGeom>
          <a:noFill/>
        </p:spPr>
        <p:txBody>
          <a:bodyPr wrap="square" rtlCol="0">
            <a:spAutoFit/>
          </a:bodyPr>
          <a:lstStyle/>
          <a:p>
            <a:r>
              <a:rPr lang="nb-NO" dirty="0"/>
              <a:t>Basert på totale investeringer av privatpersoner:</a:t>
            </a:r>
          </a:p>
        </p:txBody>
      </p:sp>
      <p:graphicFrame>
        <p:nvGraphicFramePr>
          <p:cNvPr id="7" name="Chart 6">
            <a:extLst>
              <a:ext uri="{FF2B5EF4-FFF2-40B4-BE49-F238E27FC236}">
                <a16:creationId xmlns:a16="http://schemas.microsoft.com/office/drawing/2014/main" id="{F0AA5617-595F-43E6-95BA-A82CF13EE00C}"/>
              </a:ext>
            </a:extLst>
          </p:cNvPr>
          <p:cNvGraphicFramePr>
            <a:graphicFrameLocks/>
          </p:cNvGraphicFramePr>
          <p:nvPr>
            <p:extLst>
              <p:ext uri="{D42A27DB-BD31-4B8C-83A1-F6EECF244321}">
                <p14:modId xmlns:p14="http://schemas.microsoft.com/office/powerpoint/2010/main" val="2079032735"/>
              </p:ext>
            </p:extLst>
          </p:nvPr>
        </p:nvGraphicFramePr>
        <p:xfrm>
          <a:off x="1200892" y="4283168"/>
          <a:ext cx="7558097" cy="216892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9345BAF-B25C-6B8B-0E9B-6828E0C52F95}"/>
              </a:ext>
            </a:extLst>
          </p:cNvPr>
          <p:cNvSpPr txBox="1"/>
          <p:nvPr/>
        </p:nvSpPr>
        <p:spPr>
          <a:xfrm>
            <a:off x="9060527" y="2735981"/>
            <a:ext cx="2865173" cy="2308324"/>
          </a:xfrm>
          <a:prstGeom prst="rect">
            <a:avLst/>
          </a:prstGeom>
          <a:noFill/>
        </p:spPr>
        <p:txBody>
          <a:bodyPr wrap="square" rtlCol="0">
            <a:spAutoFit/>
          </a:bodyPr>
          <a:lstStyle/>
          <a:p>
            <a:r>
              <a:rPr lang="nb-NO" dirty="0"/>
              <a:t>Desto eldre, desto bedre på å spre risikoen tilfredsstillende (6 eller flere aksjer).</a:t>
            </a:r>
          </a:p>
          <a:p>
            <a:endParaRPr lang="nb-NO" dirty="0"/>
          </a:p>
          <a:p>
            <a:r>
              <a:rPr lang="nb-NO" dirty="0"/>
              <a:t>De som har mest sparemidler er også de som spre risikoen best.</a:t>
            </a:r>
          </a:p>
        </p:txBody>
      </p:sp>
    </p:spTree>
    <p:extLst>
      <p:ext uri="{BB962C8B-B14F-4D97-AF65-F5344CB8AC3E}">
        <p14:creationId xmlns:p14="http://schemas.microsoft.com/office/powerpoint/2010/main" val="3365134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978F9-6DEA-BC28-1406-92B2D08CF53D}"/>
              </a:ext>
            </a:extLst>
          </p:cNvPr>
          <p:cNvSpPr>
            <a:spLocks noGrp="1"/>
          </p:cNvSpPr>
          <p:nvPr>
            <p:ph type="title"/>
          </p:nvPr>
        </p:nvSpPr>
        <p:spPr/>
        <p:txBody>
          <a:bodyPr/>
          <a:lstStyle/>
          <a:p>
            <a:r>
              <a:rPr lang="nb-NO" dirty="0"/>
              <a:t>Norske aksjeindekser i 2023</a:t>
            </a:r>
          </a:p>
        </p:txBody>
      </p:sp>
      <p:pic>
        <p:nvPicPr>
          <p:cNvPr id="3" name="Picture 2">
            <a:extLst>
              <a:ext uri="{FF2B5EF4-FFF2-40B4-BE49-F238E27FC236}">
                <a16:creationId xmlns:a16="http://schemas.microsoft.com/office/drawing/2014/main" id="{014DB255-A66D-2D88-9825-7E33D5DA6614}"/>
              </a:ext>
            </a:extLst>
          </p:cNvPr>
          <p:cNvPicPr>
            <a:picLocks noChangeAspect="1"/>
          </p:cNvPicPr>
          <p:nvPr/>
        </p:nvPicPr>
        <p:blipFill rotWithShape="1">
          <a:blip r:embed="rId2">
            <a:extLst>
              <a:ext uri="{28A0092B-C50C-407E-A947-70E740481C1C}">
                <a14:useLocalDpi xmlns:a14="http://schemas.microsoft.com/office/drawing/2010/main" val="0"/>
              </a:ext>
            </a:extLst>
          </a:blip>
          <a:srcRect l="8927" t="8345" r="2334"/>
          <a:stretch/>
        </p:blipFill>
        <p:spPr bwMode="auto">
          <a:xfrm>
            <a:off x="1414915" y="1703672"/>
            <a:ext cx="9179616" cy="4056000"/>
          </a:xfrm>
          <a:prstGeom prst="rect">
            <a:avLst/>
          </a:prstGeom>
          <a:noFill/>
          <a:ln>
            <a:noFill/>
          </a:ln>
          <a:extLst>
            <a:ext uri="{53640926-AAD7-44D8-BBD7-CCE9431645EC}">
              <a14:shadowObscured xmlns:a14="http://schemas.microsoft.com/office/drawing/2010/main"/>
            </a:ext>
          </a:extLst>
        </p:spPr>
      </p:pic>
      <p:sp>
        <p:nvSpPr>
          <p:cNvPr id="4" name="TekstSylinder 14">
            <a:extLst>
              <a:ext uri="{FF2B5EF4-FFF2-40B4-BE49-F238E27FC236}">
                <a16:creationId xmlns:a16="http://schemas.microsoft.com/office/drawing/2014/main" id="{BEC7AB35-46A6-993B-41DA-41918FF4C970}"/>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Oslo Børs og Stiftelsen AksjeNorge, 30. desember 2023</a:t>
            </a:r>
          </a:p>
        </p:txBody>
      </p:sp>
    </p:spTree>
    <p:extLst>
      <p:ext uri="{BB962C8B-B14F-4D97-AF65-F5344CB8AC3E}">
        <p14:creationId xmlns:p14="http://schemas.microsoft.com/office/powerpoint/2010/main" val="414451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
        <p:nvSpPr>
          <p:cNvPr id="4" name="Title 3">
            <a:extLst>
              <a:ext uri="{FF2B5EF4-FFF2-40B4-BE49-F238E27FC236}">
                <a16:creationId xmlns:a16="http://schemas.microsoft.com/office/drawing/2014/main" id="{2319CA1D-7A45-FF85-2F8D-D7E930586D43}"/>
              </a:ext>
            </a:extLst>
          </p:cNvPr>
          <p:cNvSpPr>
            <a:spLocks noGrp="1"/>
          </p:cNvSpPr>
          <p:nvPr>
            <p:ph type="title"/>
          </p:nvPr>
        </p:nvSpPr>
        <p:spPr/>
        <p:txBody>
          <a:bodyPr>
            <a:normAutofit/>
          </a:bodyPr>
          <a:lstStyle/>
          <a:p>
            <a:r>
              <a:rPr lang="nb-NO" sz="4000" dirty="0"/>
              <a:t>Fylkene med flest aksjonærer</a:t>
            </a:r>
          </a:p>
        </p:txBody>
      </p:sp>
      <p:graphicFrame>
        <p:nvGraphicFramePr>
          <p:cNvPr id="6" name="Table 5">
            <a:extLst>
              <a:ext uri="{FF2B5EF4-FFF2-40B4-BE49-F238E27FC236}">
                <a16:creationId xmlns:a16="http://schemas.microsoft.com/office/drawing/2014/main" id="{F09745C8-F107-0989-9A74-70006562CF7F}"/>
              </a:ext>
            </a:extLst>
          </p:cNvPr>
          <p:cNvGraphicFramePr>
            <a:graphicFrameLocks noGrp="1"/>
          </p:cNvGraphicFramePr>
          <p:nvPr>
            <p:extLst>
              <p:ext uri="{D42A27DB-BD31-4B8C-83A1-F6EECF244321}">
                <p14:modId xmlns:p14="http://schemas.microsoft.com/office/powerpoint/2010/main" val="737678617"/>
              </p:ext>
            </p:extLst>
          </p:nvPr>
        </p:nvGraphicFramePr>
        <p:xfrm>
          <a:off x="472440" y="1440022"/>
          <a:ext cx="10982960" cy="4525962"/>
        </p:xfrm>
        <a:graphic>
          <a:graphicData uri="http://schemas.openxmlformats.org/drawingml/2006/table">
            <a:tbl>
              <a:tblPr firstRow="1" firstCol="1" bandRow="1"/>
              <a:tblGrid>
                <a:gridCol w="2017553">
                  <a:extLst>
                    <a:ext uri="{9D8B030D-6E8A-4147-A177-3AD203B41FA5}">
                      <a16:colId xmlns:a16="http://schemas.microsoft.com/office/drawing/2014/main" val="4207453817"/>
                    </a:ext>
                  </a:extLst>
                </a:gridCol>
                <a:gridCol w="1894628">
                  <a:extLst>
                    <a:ext uri="{9D8B030D-6E8A-4147-A177-3AD203B41FA5}">
                      <a16:colId xmlns:a16="http://schemas.microsoft.com/office/drawing/2014/main" val="1427052437"/>
                    </a:ext>
                  </a:extLst>
                </a:gridCol>
                <a:gridCol w="2083020">
                  <a:extLst>
                    <a:ext uri="{9D8B030D-6E8A-4147-A177-3AD203B41FA5}">
                      <a16:colId xmlns:a16="http://schemas.microsoft.com/office/drawing/2014/main" val="2201895218"/>
                    </a:ext>
                  </a:extLst>
                </a:gridCol>
                <a:gridCol w="1509822">
                  <a:extLst>
                    <a:ext uri="{9D8B030D-6E8A-4147-A177-3AD203B41FA5}">
                      <a16:colId xmlns:a16="http://schemas.microsoft.com/office/drawing/2014/main" val="1202388655"/>
                    </a:ext>
                  </a:extLst>
                </a:gridCol>
                <a:gridCol w="2462480">
                  <a:extLst>
                    <a:ext uri="{9D8B030D-6E8A-4147-A177-3AD203B41FA5}">
                      <a16:colId xmlns:a16="http://schemas.microsoft.com/office/drawing/2014/main" val="893737661"/>
                    </a:ext>
                  </a:extLst>
                </a:gridCol>
                <a:gridCol w="1015457">
                  <a:extLst>
                    <a:ext uri="{9D8B030D-6E8A-4147-A177-3AD203B41FA5}">
                      <a16:colId xmlns:a16="http://schemas.microsoft.com/office/drawing/2014/main" val="2354846807"/>
                    </a:ext>
                  </a:extLst>
                </a:gridCol>
              </a:tblGrid>
              <a:tr h="1135176">
                <a:tc>
                  <a:txBody>
                    <a:bodyPr/>
                    <a:lstStyle/>
                    <a:p>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FYLKE</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472C4"/>
                    </a:solidFill>
                  </a:tcPr>
                </a:tc>
                <a:tc>
                  <a:txBody>
                    <a:bodyPr/>
                    <a:lstStyle/>
                    <a:p>
                      <a:pPr algn="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ANTALL</a:t>
                      </a:r>
                      <a:b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AKSJONÆRER</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472C4"/>
                    </a:solidFill>
                  </a:tcPr>
                </a:tc>
                <a:tc>
                  <a:txBody>
                    <a:bodyPr/>
                    <a:lstStyle/>
                    <a:p>
                      <a:pPr algn="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 VERDI </a:t>
                      </a:r>
                      <a:b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 MILLIONER KR)</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472C4"/>
                    </a:solidFill>
                  </a:tcPr>
                </a:tc>
                <a:tc>
                  <a:txBody>
                    <a:bodyPr/>
                    <a:lstStyle/>
                    <a:p>
                      <a:pPr algn="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GJ.SN. VERDI</a:t>
                      </a:r>
                      <a:b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PER PERSON</a:t>
                      </a:r>
                      <a:b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 HELE KRONER)</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472C4"/>
                    </a:solidFill>
                  </a:tcPr>
                </a:tc>
                <a:tc>
                  <a:txBody>
                    <a:bodyPr/>
                    <a:lstStyle/>
                    <a:p>
                      <a:pPr algn="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 VERDI-ENDRING I 2023</a:t>
                      </a:r>
                      <a:b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180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 MILLIONER KR)</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4472C4"/>
                    </a:solidFill>
                  </a:tcPr>
                </a:tc>
                <a:tc>
                  <a:txBody>
                    <a:bodyPr/>
                    <a:lstStyle/>
                    <a:p>
                      <a:pPr algn="r"/>
                      <a:r>
                        <a:rPr lang="nb-NO" sz="18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VERDI-ENDRING I 2023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val="997477956"/>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VIKEN</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136 936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41 301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301 606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2 457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6,33 %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038846890"/>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OSLO</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94 447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36 637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387 909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2 298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6,69 %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17875469"/>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VESTLAND</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75 358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20 247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268 671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1 344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4174034816"/>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ROGALAND</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62 174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23 544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378 672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1 491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6,76 %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267844135"/>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TRØNDELAG</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47 834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12 931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270 330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1 021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8,58 %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595215089"/>
                  </a:ext>
                </a:extLst>
              </a:tr>
              <a:tr h="442276">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VESTFOLD OG TELEMARK</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43 682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12 575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287 881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4,46 %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1530726324"/>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INNLANDET</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30 603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7 155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233 812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456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6,80 %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82233093"/>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MØRE OG ROMSDAL</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29 120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8 689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298 385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533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6,54 %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87178752"/>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AGDER</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27 171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6 082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223 848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480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8,57 %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81114122"/>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TROMS OG FINNMARK</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20 994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5 270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251 043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497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10,41 %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1F2"/>
                    </a:solidFill>
                  </a:tcPr>
                </a:tc>
                <a:extLst>
                  <a:ext uri="{0D108BD9-81ED-4DB2-BD59-A6C34878D82A}">
                    <a16:rowId xmlns:a16="http://schemas.microsoft.com/office/drawing/2014/main" val="3769458513"/>
                  </a:ext>
                </a:extLst>
              </a:tr>
              <a:tr h="294851">
                <a:tc>
                  <a:txBody>
                    <a:bodyPr/>
                    <a:lstStyle/>
                    <a:p>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NORDLAND</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20 726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4C6E7"/>
                    </a:solidFill>
                  </a:tcPr>
                </a:tc>
                <a:tc>
                  <a:txBody>
                    <a:bodyPr/>
                    <a:lstStyle/>
                    <a:p>
                      <a:pPr algn="r"/>
                      <a:r>
                        <a:rPr lang="nb-NO" sz="1400">
                          <a:solidFill>
                            <a:srgbClr val="000000"/>
                          </a:solidFill>
                          <a:effectLst/>
                          <a:latin typeface="Calibri" panose="020F0502020204030204" pitchFamily="34" charset="0"/>
                          <a:ea typeface="MS Mincho" panose="02020609040205080304" pitchFamily="49" charset="-128"/>
                          <a:cs typeface="Calibri" panose="020F0502020204030204" pitchFamily="34" charset="0"/>
                        </a:rPr>
                        <a:t> 3 780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182 398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4C6E7"/>
                    </a:solidFill>
                  </a:tcPr>
                </a:tc>
                <a:tc>
                  <a:txBody>
                    <a:bodyPr/>
                    <a:lstStyle/>
                    <a:p>
                      <a:pPr algn="r"/>
                      <a:r>
                        <a:rPr lang="nb-NO" sz="14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355 </a:t>
                      </a:r>
                      <a:endParaRPr lang="nb-NO" sz="140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B4C6E7"/>
                    </a:solidFill>
                  </a:tcPr>
                </a:tc>
                <a:tc>
                  <a:txBody>
                    <a:bodyPr/>
                    <a:lstStyle/>
                    <a:p>
                      <a:pPr algn="r"/>
                      <a:r>
                        <a:rPr lang="nb-NO" sz="1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10,36 %</a:t>
                      </a:r>
                      <a:endParaRPr lang="nb-NO" sz="14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2999" marR="42999" marT="0" marB="0" anchor="b">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val="2688417099"/>
                  </a:ext>
                </a:extLst>
              </a:tr>
            </a:tbl>
          </a:graphicData>
        </a:graphic>
      </p:graphicFrame>
    </p:spTree>
    <p:extLst>
      <p:ext uri="{BB962C8B-B14F-4D97-AF65-F5344CB8AC3E}">
        <p14:creationId xmlns:p14="http://schemas.microsoft.com/office/powerpoint/2010/main" val="4263442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
        <p:nvSpPr>
          <p:cNvPr id="4" name="Title 3">
            <a:extLst>
              <a:ext uri="{FF2B5EF4-FFF2-40B4-BE49-F238E27FC236}">
                <a16:creationId xmlns:a16="http://schemas.microsoft.com/office/drawing/2014/main" id="{2319CA1D-7A45-FF85-2F8D-D7E930586D43}"/>
              </a:ext>
            </a:extLst>
          </p:cNvPr>
          <p:cNvSpPr>
            <a:spLocks noGrp="1"/>
          </p:cNvSpPr>
          <p:nvPr>
            <p:ph type="title"/>
          </p:nvPr>
        </p:nvSpPr>
        <p:spPr/>
        <p:txBody>
          <a:bodyPr>
            <a:noAutofit/>
          </a:bodyPr>
          <a:lstStyle/>
          <a:p>
            <a:r>
              <a:rPr lang="nb-NO" sz="3600" dirty="0"/>
              <a:t>Fylkene som har størst andel aksjonærer i forhold til befolkningen i fylket (se lengst til høyre):</a:t>
            </a:r>
          </a:p>
        </p:txBody>
      </p:sp>
      <p:graphicFrame>
        <p:nvGraphicFramePr>
          <p:cNvPr id="5" name="Table 4">
            <a:extLst>
              <a:ext uri="{FF2B5EF4-FFF2-40B4-BE49-F238E27FC236}">
                <a16:creationId xmlns:a16="http://schemas.microsoft.com/office/drawing/2014/main" id="{E987CE3F-7270-4138-6790-469431D6EA32}"/>
              </a:ext>
            </a:extLst>
          </p:cNvPr>
          <p:cNvGraphicFramePr>
            <a:graphicFrameLocks noGrp="1"/>
          </p:cNvGraphicFramePr>
          <p:nvPr>
            <p:extLst>
              <p:ext uri="{D42A27DB-BD31-4B8C-83A1-F6EECF244321}">
                <p14:modId xmlns:p14="http://schemas.microsoft.com/office/powerpoint/2010/main" val="1569467002"/>
              </p:ext>
            </p:extLst>
          </p:nvPr>
        </p:nvGraphicFramePr>
        <p:xfrm>
          <a:off x="472440" y="1417640"/>
          <a:ext cx="10716260" cy="4582675"/>
        </p:xfrm>
        <a:graphic>
          <a:graphicData uri="http://schemas.openxmlformats.org/drawingml/2006/table">
            <a:tbl>
              <a:tblPr firstRow="1" firstCol="1" bandRow="1"/>
              <a:tblGrid>
                <a:gridCol w="3243747">
                  <a:extLst>
                    <a:ext uri="{9D8B030D-6E8A-4147-A177-3AD203B41FA5}">
                      <a16:colId xmlns:a16="http://schemas.microsoft.com/office/drawing/2014/main" val="4282011090"/>
                    </a:ext>
                  </a:extLst>
                </a:gridCol>
                <a:gridCol w="2354575">
                  <a:extLst>
                    <a:ext uri="{9D8B030D-6E8A-4147-A177-3AD203B41FA5}">
                      <a16:colId xmlns:a16="http://schemas.microsoft.com/office/drawing/2014/main" val="1965428368"/>
                    </a:ext>
                  </a:extLst>
                </a:gridCol>
                <a:gridCol w="2354575">
                  <a:extLst>
                    <a:ext uri="{9D8B030D-6E8A-4147-A177-3AD203B41FA5}">
                      <a16:colId xmlns:a16="http://schemas.microsoft.com/office/drawing/2014/main" val="643170747"/>
                    </a:ext>
                  </a:extLst>
                </a:gridCol>
                <a:gridCol w="2763363">
                  <a:extLst>
                    <a:ext uri="{9D8B030D-6E8A-4147-A177-3AD203B41FA5}">
                      <a16:colId xmlns:a16="http://schemas.microsoft.com/office/drawing/2014/main" val="3488815357"/>
                    </a:ext>
                  </a:extLst>
                </a:gridCol>
              </a:tblGrid>
              <a:tr h="700209">
                <a:tc>
                  <a:txBody>
                    <a:bodyPr/>
                    <a:lstStyle/>
                    <a:p>
                      <a:r>
                        <a:rPr lang="nb-NO" sz="2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FYLKE</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ED7D31"/>
                    </a:solidFill>
                  </a:tcPr>
                </a:tc>
                <a:tc>
                  <a:txBody>
                    <a:bodyPr/>
                    <a:lstStyle/>
                    <a:p>
                      <a:pPr algn="r"/>
                      <a:r>
                        <a:rPr lang="nb-NO" sz="2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ANTALL </a:t>
                      </a:r>
                      <a:br>
                        <a:rPr lang="nb-NO" sz="2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2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AKSJONÆRER</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ED7D31"/>
                    </a:solidFill>
                  </a:tcPr>
                </a:tc>
                <a:tc>
                  <a:txBody>
                    <a:bodyPr/>
                    <a:lstStyle/>
                    <a:p>
                      <a:pPr algn="r"/>
                      <a:r>
                        <a:rPr lang="nb-NO" sz="2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BEFOLKNING</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ED7D31"/>
                    </a:solidFill>
                  </a:tcPr>
                </a:tc>
                <a:tc>
                  <a:txBody>
                    <a:bodyPr/>
                    <a:lstStyle/>
                    <a:p>
                      <a:pPr algn="r"/>
                      <a:r>
                        <a:rPr lang="nb-NO" sz="24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%-VIS ANDEL I FYLKET MED AKSJER</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ED7D31"/>
                    </a:solidFill>
                  </a:tcPr>
                </a:tc>
                <a:extLst>
                  <a:ext uri="{0D108BD9-81ED-4DB2-BD59-A6C34878D82A}">
                    <a16:rowId xmlns:a16="http://schemas.microsoft.com/office/drawing/2014/main" val="1703243200"/>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OSLO</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94 447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703 765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13,4 %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extLst>
                  <a:ext uri="{0D108BD9-81ED-4DB2-BD59-A6C34878D82A}">
                    <a16:rowId xmlns:a16="http://schemas.microsoft.com/office/drawing/2014/main" val="2055179196"/>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ROGALAND</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62 174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478 122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498641019"/>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VESTLAND</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75 358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643 442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11,7 %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extLst>
                  <a:ext uri="{0D108BD9-81ED-4DB2-BD59-A6C34878D82A}">
                    <a16:rowId xmlns:a16="http://schemas.microsoft.com/office/drawing/2014/main" val="3968728647"/>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MØRE OG ROMSDAL</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29 120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261 475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11,1 %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3341978822"/>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VIKEN</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136 936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1 247 579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11,0 %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extLst>
                  <a:ext uri="{0D108BD9-81ED-4DB2-BD59-A6C34878D82A}">
                    <a16:rowId xmlns:a16="http://schemas.microsoft.com/office/drawing/2014/main" val="243583250"/>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VESTFOLD OG TELEMARK</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43 682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418 134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10,4 %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2015755728"/>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TRØNDELAG</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47 834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482 409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extLst>
                  <a:ext uri="{0D108BD9-81ED-4DB2-BD59-A6C34878D82A}">
                    <a16:rowId xmlns:a16="http://schemas.microsoft.com/office/drawing/2014/main" val="243454449"/>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AGDER</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27 171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308 031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2584692411"/>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NORDLAND</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20 726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236 833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8,8 %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extLst>
                  <a:ext uri="{0D108BD9-81ED-4DB2-BD59-A6C34878D82A}">
                    <a16:rowId xmlns:a16="http://schemas.microsoft.com/office/drawing/2014/main" val="588095672"/>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TROMS OG FINNMARK</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20 994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241 348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tc>
                  <a:txBody>
                    <a:bodyPr/>
                    <a:lstStyle/>
                    <a:p>
                      <a:pPr algn="r"/>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8,7 %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tcPr>
                </a:tc>
                <a:extLst>
                  <a:ext uri="{0D108BD9-81ED-4DB2-BD59-A6C34878D82A}">
                    <a16:rowId xmlns:a16="http://schemas.microsoft.com/office/drawing/2014/main" val="1119284644"/>
                  </a:ext>
                </a:extLst>
              </a:tr>
              <a:tr h="350105">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INNLANDET</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F4B084"/>
                      </a:solidFill>
                      <a:prstDash val="solid"/>
                      <a:round/>
                      <a:headEnd type="none" w="med" len="med"/>
                      <a:tailEnd type="none" w="med" len="med"/>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30 603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r>
                        <a:rPr lang="nb-NO" sz="1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368 043 </a:t>
                      </a:r>
                      <a:endParaRPr lang="nb-NO" sz="18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tc>
                  <a:txBody>
                    <a:bodyPr/>
                    <a:lstStyle/>
                    <a:p>
                      <a:pPr algn="r"/>
                      <a:r>
                        <a:rPr lang="nb-NO"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8,3 %</a:t>
                      </a:r>
                      <a:endParaRPr lang="nb-NO" sz="18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F4B084"/>
                      </a:solidFill>
                      <a:prstDash val="solid"/>
                      <a:round/>
                      <a:headEnd type="none" w="med" len="med"/>
                      <a:tailEnd type="none" w="med" len="med"/>
                    </a:lnR>
                    <a:lnT w="12700" cap="flat" cmpd="sng" algn="ctr">
                      <a:solidFill>
                        <a:srgbClr val="F4B084"/>
                      </a:solidFill>
                      <a:prstDash val="solid"/>
                      <a:round/>
                      <a:headEnd type="none" w="med" len="med"/>
                      <a:tailEnd type="none" w="med" len="med"/>
                    </a:lnT>
                    <a:lnB w="12700" cap="flat" cmpd="sng" algn="ctr">
                      <a:solidFill>
                        <a:srgbClr val="F4B084"/>
                      </a:solidFill>
                      <a:prstDash val="solid"/>
                      <a:round/>
                      <a:headEnd type="none" w="med" len="med"/>
                      <a:tailEnd type="none" w="med" len="med"/>
                    </a:lnB>
                    <a:solidFill>
                      <a:srgbClr val="FCE4D6"/>
                    </a:solidFill>
                  </a:tcPr>
                </a:tc>
                <a:extLst>
                  <a:ext uri="{0D108BD9-81ED-4DB2-BD59-A6C34878D82A}">
                    <a16:rowId xmlns:a16="http://schemas.microsoft.com/office/drawing/2014/main" val="260951889"/>
                  </a:ext>
                </a:extLst>
              </a:tr>
            </a:tbl>
          </a:graphicData>
        </a:graphic>
      </p:graphicFrame>
    </p:spTree>
    <p:extLst>
      <p:ext uri="{BB962C8B-B14F-4D97-AF65-F5344CB8AC3E}">
        <p14:creationId xmlns:p14="http://schemas.microsoft.com/office/powerpoint/2010/main" val="2447754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E9C7-47C2-0E4B-34C3-84C96C89D2EA}"/>
              </a:ext>
            </a:extLst>
          </p:cNvPr>
          <p:cNvSpPr>
            <a:spLocks noGrp="1"/>
          </p:cNvSpPr>
          <p:nvPr>
            <p:ph type="title"/>
          </p:nvPr>
        </p:nvSpPr>
        <p:spPr/>
        <p:txBody>
          <a:bodyPr>
            <a:noAutofit/>
          </a:bodyPr>
          <a:lstStyle/>
          <a:p>
            <a:r>
              <a:rPr lang="nb-NO" sz="3600" dirty="0"/>
              <a:t>Gjennomsnittlig investert beløp i de ulike fylkene:</a:t>
            </a:r>
            <a:br>
              <a:rPr lang="nb-NO" sz="3600" dirty="0"/>
            </a:br>
            <a:r>
              <a:rPr lang="nb-NO" sz="2400" dirty="0"/>
              <a:t>Gjennomsnittet på landsbasis er kr 305.000</a:t>
            </a:r>
            <a:endParaRPr lang="nb-NO" sz="3600" dirty="0"/>
          </a:p>
        </p:txBody>
      </p:sp>
      <p:graphicFrame>
        <p:nvGraphicFramePr>
          <p:cNvPr id="3" name="Chart 2">
            <a:extLst>
              <a:ext uri="{FF2B5EF4-FFF2-40B4-BE49-F238E27FC236}">
                <a16:creationId xmlns:a16="http://schemas.microsoft.com/office/drawing/2014/main" id="{59044F6E-7B6E-46FE-BEC4-8BFD61BCF52A}"/>
              </a:ext>
            </a:extLst>
          </p:cNvPr>
          <p:cNvGraphicFramePr/>
          <p:nvPr>
            <p:extLst>
              <p:ext uri="{D42A27DB-BD31-4B8C-83A1-F6EECF244321}">
                <p14:modId xmlns:p14="http://schemas.microsoft.com/office/powerpoint/2010/main" val="2238233642"/>
              </p:ext>
            </p:extLst>
          </p:nvPr>
        </p:nvGraphicFramePr>
        <p:xfrm>
          <a:off x="1117600" y="1511300"/>
          <a:ext cx="10350500" cy="4521199"/>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Sylinder 14">
            <a:extLst>
              <a:ext uri="{FF2B5EF4-FFF2-40B4-BE49-F238E27FC236}">
                <a16:creationId xmlns:a16="http://schemas.microsoft.com/office/drawing/2014/main" id="{CA2CCF2D-2F2C-0A2D-77A8-678DA51D079F}"/>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3309346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6770B-1D7B-7F75-0845-EDCEC81302EE}"/>
              </a:ext>
            </a:extLst>
          </p:cNvPr>
          <p:cNvSpPr>
            <a:spLocks noGrp="1"/>
          </p:cNvSpPr>
          <p:nvPr>
            <p:ph type="title"/>
          </p:nvPr>
        </p:nvSpPr>
        <p:spPr>
          <a:xfrm>
            <a:off x="609600" y="274639"/>
            <a:ext cx="10972800" cy="601661"/>
          </a:xfrm>
        </p:spPr>
        <p:txBody>
          <a:bodyPr>
            <a:normAutofit fontScale="90000"/>
          </a:bodyPr>
          <a:lstStyle/>
          <a:p>
            <a:r>
              <a:rPr lang="nb-NO" dirty="0"/>
              <a:t>Kommunene med flest aksjonærer</a:t>
            </a:r>
          </a:p>
        </p:txBody>
      </p:sp>
      <p:graphicFrame>
        <p:nvGraphicFramePr>
          <p:cNvPr id="4" name="Table 3">
            <a:extLst>
              <a:ext uri="{FF2B5EF4-FFF2-40B4-BE49-F238E27FC236}">
                <a16:creationId xmlns:a16="http://schemas.microsoft.com/office/drawing/2014/main" id="{36CE789E-6AA9-BEEB-828B-18B3CA61D9C2}"/>
              </a:ext>
            </a:extLst>
          </p:cNvPr>
          <p:cNvGraphicFramePr>
            <a:graphicFrameLocks noGrp="1"/>
          </p:cNvGraphicFramePr>
          <p:nvPr>
            <p:extLst>
              <p:ext uri="{D42A27DB-BD31-4B8C-83A1-F6EECF244321}">
                <p14:modId xmlns:p14="http://schemas.microsoft.com/office/powerpoint/2010/main" val="183178517"/>
              </p:ext>
            </p:extLst>
          </p:nvPr>
        </p:nvGraphicFramePr>
        <p:xfrm>
          <a:off x="819509" y="1003300"/>
          <a:ext cx="10102492" cy="5364480"/>
        </p:xfrm>
        <a:graphic>
          <a:graphicData uri="http://schemas.openxmlformats.org/drawingml/2006/table">
            <a:tbl>
              <a:tblPr firstRow="1" firstCol="1" bandRow="1"/>
              <a:tblGrid>
                <a:gridCol w="2751584">
                  <a:extLst>
                    <a:ext uri="{9D8B030D-6E8A-4147-A177-3AD203B41FA5}">
                      <a16:colId xmlns:a16="http://schemas.microsoft.com/office/drawing/2014/main" val="4221290927"/>
                    </a:ext>
                  </a:extLst>
                </a:gridCol>
                <a:gridCol w="1829433">
                  <a:extLst>
                    <a:ext uri="{9D8B030D-6E8A-4147-A177-3AD203B41FA5}">
                      <a16:colId xmlns:a16="http://schemas.microsoft.com/office/drawing/2014/main" val="995118834"/>
                    </a:ext>
                  </a:extLst>
                </a:gridCol>
                <a:gridCol w="3793870">
                  <a:extLst>
                    <a:ext uri="{9D8B030D-6E8A-4147-A177-3AD203B41FA5}">
                      <a16:colId xmlns:a16="http://schemas.microsoft.com/office/drawing/2014/main" val="125185243"/>
                    </a:ext>
                  </a:extLst>
                </a:gridCol>
                <a:gridCol w="1727605">
                  <a:extLst>
                    <a:ext uri="{9D8B030D-6E8A-4147-A177-3AD203B41FA5}">
                      <a16:colId xmlns:a16="http://schemas.microsoft.com/office/drawing/2014/main" val="1914117867"/>
                    </a:ext>
                  </a:extLst>
                </a:gridCol>
              </a:tblGrid>
              <a:tr h="416965">
                <a:tc>
                  <a:txBody>
                    <a:bodyPr/>
                    <a:lstStyle/>
                    <a:p>
                      <a:r>
                        <a:rPr lang="nb-NO" sz="16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KOMMUNE</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algn="ctr"/>
                      <a:r>
                        <a:rPr lang="nb-NO" sz="16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ANTALL</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algn="ctr"/>
                      <a:r>
                        <a:rPr lang="nb-NO" sz="16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TOTAL-VERDI</a:t>
                      </a:r>
                      <a:br>
                        <a:rPr lang="nb-NO" sz="16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nb-NO" sz="16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 MILLIONER KR)</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tc>
                  <a:txBody>
                    <a:bodyPr/>
                    <a:lstStyle/>
                    <a:p>
                      <a:pPr algn="ctr"/>
                      <a:r>
                        <a:rPr lang="nb-NO" sz="1600" b="1">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GJ.SN. PER PERS</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4472C4"/>
                    </a:solidFill>
                  </a:tcPr>
                </a:tc>
                <a:extLst>
                  <a:ext uri="{0D108BD9-81ED-4DB2-BD59-A6C34878D82A}">
                    <a16:rowId xmlns:a16="http://schemas.microsoft.com/office/drawing/2014/main" val="3548201697"/>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OSLO</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94 447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36.636</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387.909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1957341139"/>
                  </a:ext>
                </a:extLst>
              </a:tr>
              <a:tr h="416965">
                <a:tc>
                  <a:txBody>
                    <a:bodyPr/>
                    <a:lstStyle/>
                    <a:p>
                      <a:r>
                        <a:rPr lang="nb-N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BERGEN</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36 980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10.750</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290.695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501698825"/>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TRONDHEIM</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25 382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7.227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284.729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995446613"/>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STAVANGER</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22 505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10. 148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450.939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3495559208"/>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BÆRUM</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21 672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10.502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484.571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772153795"/>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ASKER</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13 401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4.549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339.466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36826614"/>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KRISTIANSAND</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10 588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2.357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222.626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139750193"/>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SANDNES</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9 859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3.483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353.287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58647609"/>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LILLESTRØM</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9 556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2.095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219.184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2188013232"/>
                  </a:ext>
                </a:extLst>
              </a:tr>
              <a:tr h="416965">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DRAMMEN</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w="12700" cap="flat" cmpd="sng" algn="ctr">
                      <a:solidFill>
                        <a:srgbClr val="8EA9DB"/>
                      </a:solidFill>
                      <a:prstDash val="solid"/>
                      <a:round/>
                      <a:headEnd type="none" w="med" len="med"/>
                      <a:tailEnd type="none" w="med" len="med"/>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pPr algn="r"/>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9 282 </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2.284</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a:noFill/>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tc>
                  <a:txBody>
                    <a:bodyPr/>
                    <a:lstStyle/>
                    <a:p>
                      <a:r>
                        <a:rPr lang="nb-NO"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246.119 </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44450" marR="44450" marT="0" marB="0" anchor="b">
                    <a:lnL>
                      <a:noFill/>
                    </a:lnL>
                    <a:lnR w="12700" cap="flat" cmpd="sng" algn="ctr">
                      <a:solidFill>
                        <a:srgbClr val="8EA9DB"/>
                      </a:solidFill>
                      <a:prstDash val="solid"/>
                      <a:round/>
                      <a:headEnd type="none" w="med" len="med"/>
                      <a:tailEnd type="none" w="med" len="med"/>
                    </a:lnR>
                    <a:lnT w="12700" cap="flat" cmpd="sng" algn="ctr">
                      <a:solidFill>
                        <a:srgbClr val="8EA9DB"/>
                      </a:solidFill>
                      <a:prstDash val="solid"/>
                      <a:round/>
                      <a:headEnd type="none" w="med" len="med"/>
                      <a:tailEnd type="none" w="med" len="med"/>
                    </a:lnT>
                    <a:lnB w="1270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1042175255"/>
                  </a:ext>
                </a:extLst>
              </a:tr>
            </a:tbl>
          </a:graphicData>
        </a:graphic>
      </p:graphicFrame>
      <p:sp>
        <p:nvSpPr>
          <p:cNvPr id="5" name="TekstSylinder 14">
            <a:extLst>
              <a:ext uri="{FF2B5EF4-FFF2-40B4-BE49-F238E27FC236}">
                <a16:creationId xmlns:a16="http://schemas.microsoft.com/office/drawing/2014/main" id="{B9E1BC62-A61C-0B63-9FD2-5E16D0C7846B}"/>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4013798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99B8D-649A-10BE-75F5-8D9E7CA3E5F9}"/>
              </a:ext>
            </a:extLst>
          </p:cNvPr>
          <p:cNvSpPr>
            <a:spLocks noGrp="1"/>
          </p:cNvSpPr>
          <p:nvPr>
            <p:ph type="title"/>
          </p:nvPr>
        </p:nvSpPr>
        <p:spPr/>
        <p:txBody>
          <a:bodyPr/>
          <a:lstStyle/>
          <a:p>
            <a:r>
              <a:rPr lang="nb-NO" dirty="0"/>
              <a:t>Aksjene med flest aksjonærer</a:t>
            </a:r>
          </a:p>
        </p:txBody>
      </p:sp>
      <p:pic>
        <p:nvPicPr>
          <p:cNvPr id="4" name="Picture 3">
            <a:extLst>
              <a:ext uri="{FF2B5EF4-FFF2-40B4-BE49-F238E27FC236}">
                <a16:creationId xmlns:a16="http://schemas.microsoft.com/office/drawing/2014/main" id="{F8540E4E-AEFD-3C79-1BC3-B80E0D9B5E10}"/>
              </a:ext>
            </a:extLst>
          </p:cNvPr>
          <p:cNvPicPr>
            <a:picLocks noChangeAspect="1"/>
          </p:cNvPicPr>
          <p:nvPr/>
        </p:nvPicPr>
        <p:blipFill>
          <a:blip r:embed="rId2"/>
          <a:stretch>
            <a:fillRect/>
          </a:stretch>
        </p:blipFill>
        <p:spPr>
          <a:xfrm>
            <a:off x="850900" y="1113225"/>
            <a:ext cx="10185400" cy="5233703"/>
          </a:xfrm>
          <a:prstGeom prst="rect">
            <a:avLst/>
          </a:prstGeom>
        </p:spPr>
      </p:pic>
      <p:sp>
        <p:nvSpPr>
          <p:cNvPr id="5" name="TekstSylinder 14">
            <a:extLst>
              <a:ext uri="{FF2B5EF4-FFF2-40B4-BE49-F238E27FC236}">
                <a16:creationId xmlns:a16="http://schemas.microsoft.com/office/drawing/2014/main" id="{0A3B44FF-90C4-36E7-D283-4A335616B205}"/>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3557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D327D-4178-49A3-0457-0AF279C2D77C}"/>
              </a:ext>
            </a:extLst>
          </p:cNvPr>
          <p:cNvSpPr>
            <a:spLocks noGrp="1"/>
          </p:cNvSpPr>
          <p:nvPr>
            <p:ph type="title"/>
          </p:nvPr>
        </p:nvSpPr>
        <p:spPr/>
        <p:txBody>
          <a:bodyPr>
            <a:normAutofit fontScale="90000"/>
          </a:bodyPr>
          <a:lstStyle/>
          <a:p>
            <a:r>
              <a:rPr lang="nb-NO" dirty="0"/>
              <a:t>Aksjene med flest nye aksjonærer i 2023. </a:t>
            </a:r>
            <a:br>
              <a:rPr lang="nb-NO" dirty="0"/>
            </a:br>
            <a:r>
              <a:rPr lang="nb-NO" sz="2700" dirty="0"/>
              <a:t>Viser her kun antall nye aksjonærer.</a:t>
            </a:r>
            <a:br>
              <a:rPr lang="nb-NO" sz="2700" dirty="0"/>
            </a:br>
            <a:r>
              <a:rPr lang="nb-NO" sz="2700" dirty="0"/>
              <a:t>Hadde det ikke vært for Norconsult og Sparebanken Sør……</a:t>
            </a:r>
          </a:p>
        </p:txBody>
      </p:sp>
      <p:sp>
        <p:nvSpPr>
          <p:cNvPr id="3" name="TekstSylinder 14">
            <a:extLst>
              <a:ext uri="{FF2B5EF4-FFF2-40B4-BE49-F238E27FC236}">
                <a16:creationId xmlns:a16="http://schemas.microsoft.com/office/drawing/2014/main" id="{3464DE61-B8C1-50C7-9DBF-70A7F7E36DB0}"/>
              </a:ext>
            </a:extLst>
          </p:cNvPr>
          <p:cNvSpPr txBox="1"/>
          <p:nvPr/>
        </p:nvSpPr>
        <p:spPr>
          <a:xfrm>
            <a:off x="472440" y="6361087"/>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4" name="Chart 3">
            <a:extLst>
              <a:ext uri="{FF2B5EF4-FFF2-40B4-BE49-F238E27FC236}">
                <a16:creationId xmlns:a16="http://schemas.microsoft.com/office/drawing/2014/main" id="{8798A930-582A-62D0-C7B7-F7B14A308D1E}"/>
              </a:ext>
            </a:extLst>
          </p:cNvPr>
          <p:cNvGraphicFramePr/>
          <p:nvPr>
            <p:extLst>
              <p:ext uri="{D42A27DB-BD31-4B8C-83A1-F6EECF244321}">
                <p14:modId xmlns:p14="http://schemas.microsoft.com/office/powerpoint/2010/main" val="3982830788"/>
              </p:ext>
            </p:extLst>
          </p:nvPr>
        </p:nvGraphicFramePr>
        <p:xfrm>
          <a:off x="472440" y="1548444"/>
          <a:ext cx="10716259" cy="493109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246555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A333AC-45B2-C465-EAEE-3E357CEF3B55}"/>
              </a:ext>
            </a:extLst>
          </p:cNvPr>
          <p:cNvSpPr>
            <a:spLocks noGrp="1"/>
          </p:cNvSpPr>
          <p:nvPr>
            <p:ph type="title"/>
          </p:nvPr>
        </p:nvSpPr>
        <p:spPr>
          <a:xfrm>
            <a:off x="609600" y="274639"/>
            <a:ext cx="10972800" cy="652118"/>
          </a:xfrm>
        </p:spPr>
        <p:txBody>
          <a:bodyPr>
            <a:normAutofit fontScale="90000"/>
          </a:bodyPr>
          <a:lstStyle/>
          <a:p>
            <a:r>
              <a:rPr lang="nb-NO" dirty="0"/>
              <a:t>Aksjene med høyeste gj.sn. investering</a:t>
            </a:r>
          </a:p>
        </p:txBody>
      </p:sp>
      <p:pic>
        <p:nvPicPr>
          <p:cNvPr id="4" name="Bilde 3">
            <a:extLst>
              <a:ext uri="{FF2B5EF4-FFF2-40B4-BE49-F238E27FC236}">
                <a16:creationId xmlns:a16="http://schemas.microsoft.com/office/drawing/2014/main" id="{25BA015B-28B9-B802-5EA0-FB004EAA44D3}"/>
              </a:ext>
            </a:extLst>
          </p:cNvPr>
          <p:cNvPicPr>
            <a:picLocks noChangeAspect="1"/>
          </p:cNvPicPr>
          <p:nvPr/>
        </p:nvPicPr>
        <p:blipFill>
          <a:blip r:embed="rId2"/>
          <a:stretch>
            <a:fillRect/>
          </a:stretch>
        </p:blipFill>
        <p:spPr>
          <a:xfrm>
            <a:off x="609600" y="926758"/>
            <a:ext cx="9760085" cy="5178094"/>
          </a:xfrm>
          <a:prstGeom prst="rect">
            <a:avLst/>
          </a:prstGeom>
        </p:spPr>
      </p:pic>
    </p:spTree>
    <p:extLst>
      <p:ext uri="{BB962C8B-B14F-4D97-AF65-F5344CB8AC3E}">
        <p14:creationId xmlns:p14="http://schemas.microsoft.com/office/powerpoint/2010/main" val="12115142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F63D579-EAC3-4607-AEAC-BE716EBC8744}"/>
              </a:ext>
            </a:extLst>
          </p:cNvPr>
          <p:cNvSpPr>
            <a:spLocks noGrp="1"/>
          </p:cNvSpPr>
          <p:nvPr>
            <p:ph type="title"/>
          </p:nvPr>
        </p:nvSpPr>
        <p:spPr/>
        <p:txBody>
          <a:bodyPr/>
          <a:lstStyle/>
          <a:p>
            <a:r>
              <a:rPr lang="nb-NO" dirty="0"/>
              <a:t>Småsparer-fellene</a:t>
            </a:r>
          </a:p>
        </p:txBody>
      </p:sp>
      <p:sp>
        <p:nvSpPr>
          <p:cNvPr id="3" name="Plassholder for innhold 2">
            <a:extLst>
              <a:ext uri="{FF2B5EF4-FFF2-40B4-BE49-F238E27FC236}">
                <a16:creationId xmlns:a16="http://schemas.microsoft.com/office/drawing/2014/main" id="{6CE336B3-F064-4C4A-8A10-1B6AEA2EB9C6}"/>
              </a:ext>
            </a:extLst>
          </p:cNvPr>
          <p:cNvSpPr>
            <a:spLocks noGrp="1"/>
          </p:cNvSpPr>
          <p:nvPr>
            <p:ph idx="1"/>
          </p:nvPr>
        </p:nvSpPr>
        <p:spPr/>
        <p:txBody>
          <a:bodyPr>
            <a:normAutofit/>
          </a:bodyPr>
          <a:lstStyle/>
          <a:p>
            <a:pPr>
              <a:lnSpc>
                <a:spcPct val="150000"/>
              </a:lnSpc>
            </a:pPr>
            <a:r>
              <a:rPr lang="nb-NO" sz="2800" dirty="0">
                <a:latin typeface="Museo Sans Rounded 500" panose="02000000000000000000" pitchFamily="50" charset="0"/>
              </a:rPr>
              <a:t>Velger aksjer og fond som har </a:t>
            </a:r>
            <a:r>
              <a:rPr lang="nb-NO" sz="2800" b="1" dirty="0">
                <a:latin typeface="Museo Sans Rounded 500" panose="02000000000000000000" pitchFamily="50" charset="0"/>
              </a:rPr>
              <a:t>steget veldig mye </a:t>
            </a:r>
            <a:r>
              <a:rPr lang="nb-NO" sz="2800" dirty="0">
                <a:latin typeface="Museo Sans Rounded 500" panose="02000000000000000000" pitchFamily="50" charset="0"/>
              </a:rPr>
              <a:t>og fort</a:t>
            </a:r>
          </a:p>
          <a:p>
            <a:pPr>
              <a:lnSpc>
                <a:spcPct val="150000"/>
              </a:lnSpc>
            </a:pPr>
            <a:r>
              <a:rPr lang="nb-NO" sz="2800" dirty="0">
                <a:latin typeface="Museo Sans Rounded 500" panose="02000000000000000000" pitchFamily="50" charset="0"/>
              </a:rPr>
              <a:t>Investerer i </a:t>
            </a:r>
            <a:r>
              <a:rPr lang="nb-NO" sz="2800" b="1" dirty="0">
                <a:latin typeface="Museo Sans Rounded 500" panose="02000000000000000000" pitchFamily="50" charset="0"/>
              </a:rPr>
              <a:t>kun ett selskap </a:t>
            </a:r>
            <a:r>
              <a:rPr lang="nb-NO" sz="2800" dirty="0">
                <a:latin typeface="Museo Sans Rounded 500" panose="02000000000000000000" pitchFamily="50" charset="0"/>
              </a:rPr>
              <a:t>av gangen eller kun i sektorfond</a:t>
            </a:r>
          </a:p>
          <a:p>
            <a:pPr>
              <a:lnSpc>
                <a:spcPct val="150000"/>
              </a:lnSpc>
            </a:pPr>
            <a:r>
              <a:rPr lang="nb-NO" sz="2800" dirty="0">
                <a:latin typeface="Museo Sans Rounded 500" panose="02000000000000000000" pitchFamily="50" charset="0"/>
              </a:rPr>
              <a:t>Investerer i selskaper som </a:t>
            </a:r>
            <a:r>
              <a:rPr lang="nb-NO" sz="2800" b="1" dirty="0">
                <a:latin typeface="Museo Sans Rounded 500" panose="02000000000000000000" pitchFamily="50" charset="0"/>
              </a:rPr>
              <a:t>har falt mye </a:t>
            </a:r>
            <a:r>
              <a:rPr lang="nb-NO" sz="2800" dirty="0">
                <a:latin typeface="Museo Sans Rounded 500" panose="02000000000000000000" pitchFamily="50" charset="0"/>
              </a:rPr>
              <a:t>(og lenge)</a:t>
            </a:r>
          </a:p>
          <a:p>
            <a:pPr>
              <a:lnSpc>
                <a:spcPct val="150000"/>
              </a:lnSpc>
            </a:pPr>
            <a:r>
              <a:rPr lang="nb-NO" sz="2800" dirty="0">
                <a:latin typeface="Museo Sans Rounded 500" panose="02000000000000000000" pitchFamily="50" charset="0"/>
              </a:rPr>
              <a:t>Investerer i aksjer som har </a:t>
            </a:r>
            <a:r>
              <a:rPr lang="nb-NO" sz="2800" b="1" dirty="0">
                <a:latin typeface="Museo Sans Rounded 500" panose="02000000000000000000" pitchFamily="50" charset="0"/>
              </a:rPr>
              <a:t>lav kurs </a:t>
            </a:r>
            <a:r>
              <a:rPr lang="nb-NO" sz="2800" dirty="0">
                <a:latin typeface="Museo Sans Rounded 500" panose="02000000000000000000" pitchFamily="50" charset="0"/>
              </a:rPr>
              <a:t>(under 10 kr)</a:t>
            </a:r>
          </a:p>
          <a:p>
            <a:pPr>
              <a:lnSpc>
                <a:spcPct val="150000"/>
              </a:lnSpc>
            </a:pPr>
            <a:r>
              <a:rPr lang="nb-NO" sz="2800" b="1" dirty="0">
                <a:latin typeface="Museo Sans Rounded 500" panose="02000000000000000000" pitchFamily="50" charset="0"/>
              </a:rPr>
              <a:t>Endrer strategi </a:t>
            </a:r>
            <a:r>
              <a:rPr lang="nb-NO" sz="2800" dirty="0">
                <a:latin typeface="Museo Sans Rounded 500" panose="02000000000000000000" pitchFamily="50" charset="0"/>
              </a:rPr>
              <a:t>når de blir nervøse: Starter med å være langsiktig men blir kortsiktig ved minste børs-nedgang.</a:t>
            </a:r>
          </a:p>
        </p:txBody>
      </p:sp>
      <p:pic>
        <p:nvPicPr>
          <p:cNvPr id="4" name="Bilde 3">
            <a:extLst>
              <a:ext uri="{FF2B5EF4-FFF2-40B4-BE49-F238E27FC236}">
                <a16:creationId xmlns:a16="http://schemas.microsoft.com/office/drawing/2014/main" id="{395F2204-8F7A-4E6C-9FCA-8AA42C58FAFB}"/>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9309100" y="327820"/>
            <a:ext cx="1181100" cy="1181100"/>
          </a:xfrm>
          <a:prstGeom prst="rect">
            <a:avLst/>
          </a:prstGeom>
        </p:spPr>
      </p:pic>
    </p:spTree>
    <p:extLst>
      <p:ext uri="{BB962C8B-B14F-4D97-AF65-F5344CB8AC3E}">
        <p14:creationId xmlns:p14="http://schemas.microsoft.com/office/powerpoint/2010/main" val="2679585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B118EC3-4F1F-D37B-FA2A-9F30A8FEEB0A}"/>
              </a:ext>
            </a:extLst>
          </p:cNvPr>
          <p:cNvSpPr txBox="1">
            <a:spLocks/>
          </p:cNvSpPr>
          <p:nvPr/>
        </p:nvSpPr>
        <p:spPr>
          <a:xfrm>
            <a:off x="1964723" y="1767764"/>
            <a:ext cx="9811265" cy="4283620"/>
          </a:xfrm>
          <a:prstGeom prst="rect">
            <a:avLst/>
          </a:prstGeom>
        </p:spPr>
        <p:txBody>
          <a:bodyPr>
            <a:normAutofit fontScale="92500" lnSpcReduction="10000"/>
          </a:bodyPr>
          <a:lstStyle>
            <a:lvl1pPr marL="342887" indent="-342887" algn="l" defTabSz="457182" rtl="0" eaLnBrk="1" latinLnBrk="0" hangingPunct="1">
              <a:spcBef>
                <a:spcPct val="20000"/>
              </a:spcBef>
              <a:buFont typeface="Arial"/>
              <a:buChar char="•"/>
              <a:defRPr sz="3200" b="0" i="0" kern="1200">
                <a:solidFill>
                  <a:srgbClr val="02243A"/>
                </a:solidFill>
                <a:latin typeface="Museo Sans Rounded 100"/>
                <a:ea typeface="+mn-ea"/>
                <a:cs typeface="Museo Sans Rounded 100"/>
              </a:defRPr>
            </a:lvl1pPr>
            <a:lvl2pPr marL="742920" indent="-285738" algn="l" defTabSz="457182" rtl="0" eaLnBrk="1" latinLnBrk="0" hangingPunct="1">
              <a:spcBef>
                <a:spcPct val="20000"/>
              </a:spcBef>
              <a:buFont typeface="Arial"/>
              <a:buChar char="–"/>
              <a:defRPr sz="2800" b="0" i="0" kern="1200">
                <a:solidFill>
                  <a:srgbClr val="02243A"/>
                </a:solidFill>
                <a:latin typeface="Museo Sans Rounded 100"/>
                <a:ea typeface="+mn-ea"/>
                <a:cs typeface="Museo Sans Rounded 100"/>
              </a:defRPr>
            </a:lvl2pPr>
            <a:lvl3pPr marL="1142954" indent="-228590" algn="l" defTabSz="457182" rtl="0" eaLnBrk="1" latinLnBrk="0" hangingPunct="1">
              <a:spcBef>
                <a:spcPct val="20000"/>
              </a:spcBef>
              <a:buFont typeface="Arial"/>
              <a:buChar char="•"/>
              <a:defRPr sz="2400" b="0" i="0" kern="1200">
                <a:solidFill>
                  <a:srgbClr val="02243A"/>
                </a:solidFill>
                <a:latin typeface="Museo Sans Rounded 100"/>
                <a:ea typeface="+mn-ea"/>
                <a:cs typeface="Museo Sans Rounded 100"/>
              </a:defRPr>
            </a:lvl3pPr>
            <a:lvl4pPr marL="1600136"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4pPr>
            <a:lvl5pPr marL="2057317" indent="-228590" algn="l" defTabSz="457182" rtl="0" eaLnBrk="1" latinLnBrk="0" hangingPunct="1">
              <a:spcBef>
                <a:spcPct val="20000"/>
              </a:spcBef>
              <a:buFont typeface="Arial"/>
              <a:buChar char="»"/>
              <a:defRPr sz="2000" b="0" i="0" kern="1200">
                <a:solidFill>
                  <a:srgbClr val="02243A"/>
                </a:solidFill>
                <a:latin typeface="Museo Sans Rounded 100"/>
                <a:ea typeface="+mn-ea"/>
                <a:cs typeface="Museo Sans Rounded 100"/>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400" dirty="0" err="1">
                <a:latin typeface="+mn-lt"/>
              </a:rPr>
              <a:t>Ikke-kommersiell</a:t>
            </a:r>
            <a:r>
              <a:rPr lang="en-US" sz="2400" dirty="0">
                <a:latin typeface="+mn-lt"/>
              </a:rPr>
              <a:t> </a:t>
            </a:r>
            <a:r>
              <a:rPr lang="en-US" sz="2400" dirty="0" err="1">
                <a:latin typeface="+mn-lt"/>
              </a:rPr>
              <a:t>stiftelse</a:t>
            </a:r>
            <a:r>
              <a:rPr lang="en-US" sz="2400" dirty="0">
                <a:latin typeface="+mn-lt"/>
              </a:rPr>
              <a:t> med </a:t>
            </a:r>
            <a:r>
              <a:rPr lang="en-US" sz="2400" dirty="0" err="1">
                <a:latin typeface="+mn-lt"/>
              </a:rPr>
              <a:t>mandat</a:t>
            </a:r>
            <a:r>
              <a:rPr lang="en-US" sz="2400" dirty="0">
                <a:latin typeface="+mn-lt"/>
              </a:rPr>
              <a:t> om å </a:t>
            </a:r>
            <a:r>
              <a:rPr lang="en-US" sz="2400" dirty="0" err="1">
                <a:latin typeface="+mn-lt"/>
              </a:rPr>
              <a:t>øke</a:t>
            </a:r>
            <a:r>
              <a:rPr lang="en-US" sz="2400" dirty="0">
                <a:latin typeface="+mn-lt"/>
              </a:rPr>
              <a:t> </a:t>
            </a:r>
            <a:r>
              <a:rPr lang="en-US" sz="2400" dirty="0" err="1">
                <a:latin typeface="+mn-lt"/>
              </a:rPr>
              <a:t>kunnskapen</a:t>
            </a:r>
            <a:r>
              <a:rPr lang="en-US" sz="2400" dirty="0">
                <a:latin typeface="+mn-lt"/>
              </a:rPr>
              <a:t> om </a:t>
            </a:r>
            <a:r>
              <a:rPr lang="en-US" sz="2400" dirty="0" err="1">
                <a:latin typeface="+mn-lt"/>
              </a:rPr>
              <a:t>aksjer</a:t>
            </a:r>
            <a:r>
              <a:rPr lang="en-US" sz="2400" dirty="0">
                <a:latin typeface="+mn-lt"/>
              </a:rPr>
              <a:t> </a:t>
            </a:r>
            <a:r>
              <a:rPr lang="en-US" sz="2400" dirty="0" err="1">
                <a:latin typeface="+mn-lt"/>
              </a:rPr>
              <a:t>og</a:t>
            </a:r>
            <a:r>
              <a:rPr lang="en-US" sz="2400" dirty="0">
                <a:latin typeface="+mn-lt"/>
              </a:rPr>
              <a:t> </a:t>
            </a:r>
            <a:r>
              <a:rPr lang="en-US" sz="2400" dirty="0" err="1">
                <a:latin typeface="+mn-lt"/>
              </a:rPr>
              <a:t>finansmarkedene</a:t>
            </a:r>
            <a:r>
              <a:rPr lang="en-US" sz="2400" dirty="0">
                <a:latin typeface="+mn-lt"/>
              </a:rPr>
              <a:t>, </a:t>
            </a:r>
            <a:r>
              <a:rPr lang="en-US" sz="2400" dirty="0" err="1">
                <a:latin typeface="+mn-lt"/>
              </a:rPr>
              <a:t>siden</a:t>
            </a:r>
            <a:r>
              <a:rPr lang="en-US" sz="2400" dirty="0">
                <a:latin typeface="+mn-lt"/>
              </a:rPr>
              <a:t> 1993! Jobber mot </a:t>
            </a:r>
            <a:r>
              <a:rPr lang="en-US" sz="2400" dirty="0" err="1">
                <a:latin typeface="+mn-lt"/>
              </a:rPr>
              <a:t>unge</a:t>
            </a:r>
            <a:r>
              <a:rPr lang="en-US" sz="2400" dirty="0">
                <a:latin typeface="+mn-lt"/>
              </a:rPr>
              <a:t>, </a:t>
            </a:r>
            <a:r>
              <a:rPr lang="en-US" sz="2400" dirty="0" err="1">
                <a:latin typeface="+mn-lt"/>
              </a:rPr>
              <a:t>aksjeprogrammer</a:t>
            </a:r>
            <a:r>
              <a:rPr lang="en-US" sz="2400" dirty="0">
                <a:latin typeface="+mn-lt"/>
              </a:rPr>
              <a:t> </a:t>
            </a:r>
            <a:r>
              <a:rPr lang="en-US" sz="2400" dirty="0" err="1">
                <a:latin typeface="+mn-lt"/>
              </a:rPr>
              <a:t>og</a:t>
            </a:r>
            <a:r>
              <a:rPr lang="en-US" sz="2400" dirty="0">
                <a:latin typeface="+mn-lt"/>
              </a:rPr>
              <a:t> </a:t>
            </a:r>
            <a:r>
              <a:rPr lang="en-US" sz="2400" dirty="0" err="1">
                <a:latin typeface="+mn-lt"/>
              </a:rPr>
              <a:t>resten</a:t>
            </a:r>
            <a:r>
              <a:rPr lang="en-US" sz="2400" dirty="0">
                <a:latin typeface="+mn-lt"/>
              </a:rPr>
              <a:t> av </a:t>
            </a:r>
            <a:r>
              <a:rPr lang="en-US" sz="2400" dirty="0" err="1">
                <a:latin typeface="+mn-lt"/>
              </a:rPr>
              <a:t>befolkningen</a:t>
            </a:r>
            <a:endParaRPr lang="en-US" sz="2400" dirty="0">
              <a:latin typeface="+mn-lt"/>
            </a:endParaRPr>
          </a:p>
          <a:p>
            <a:pPr marL="0" indent="0">
              <a:buFont typeface="Arial"/>
              <a:buNone/>
            </a:pPr>
            <a:endParaRPr lang="en-US" sz="2400" dirty="0">
              <a:latin typeface="+mn-lt"/>
            </a:endParaRPr>
          </a:p>
          <a:p>
            <a:pPr marL="0" indent="0">
              <a:buFont typeface="Arial"/>
              <a:buNone/>
            </a:pPr>
            <a:r>
              <a:rPr lang="en-US" sz="2400" dirty="0" err="1">
                <a:latin typeface="+mn-lt"/>
              </a:rPr>
              <a:t>Arbeider</a:t>
            </a:r>
            <a:r>
              <a:rPr lang="en-US" sz="2400" dirty="0">
                <a:latin typeface="+mn-lt"/>
              </a:rPr>
              <a:t> </a:t>
            </a:r>
            <a:r>
              <a:rPr lang="en-US" sz="2400" dirty="0" err="1">
                <a:latin typeface="+mn-lt"/>
              </a:rPr>
              <a:t>i</a:t>
            </a:r>
            <a:r>
              <a:rPr lang="en-US" sz="2400" dirty="0">
                <a:latin typeface="+mn-lt"/>
              </a:rPr>
              <a:t> </a:t>
            </a:r>
            <a:r>
              <a:rPr lang="en-US" sz="2400" dirty="0" err="1">
                <a:latin typeface="+mn-lt"/>
              </a:rPr>
              <a:t>tett</a:t>
            </a:r>
            <a:r>
              <a:rPr lang="en-US" sz="2400" dirty="0">
                <a:latin typeface="+mn-lt"/>
              </a:rPr>
              <a:t> </a:t>
            </a:r>
            <a:r>
              <a:rPr lang="en-US" sz="2400" dirty="0" err="1">
                <a:latin typeface="+mn-lt"/>
              </a:rPr>
              <a:t>samarbeid</a:t>
            </a:r>
            <a:r>
              <a:rPr lang="en-US" sz="2400" dirty="0">
                <a:latin typeface="+mn-lt"/>
              </a:rPr>
              <a:t> med banker </a:t>
            </a:r>
            <a:r>
              <a:rPr lang="en-US" sz="2400" dirty="0" err="1">
                <a:latin typeface="+mn-lt"/>
              </a:rPr>
              <a:t>og</a:t>
            </a:r>
            <a:r>
              <a:rPr lang="en-US" sz="2400" dirty="0">
                <a:latin typeface="+mn-lt"/>
              </a:rPr>
              <a:t> </a:t>
            </a:r>
            <a:r>
              <a:rPr lang="en-US" sz="2400" dirty="0" err="1">
                <a:latin typeface="+mn-lt"/>
              </a:rPr>
              <a:t>finansinstitusjoner</a:t>
            </a:r>
            <a:r>
              <a:rPr lang="en-US" sz="2400" dirty="0">
                <a:latin typeface="+mn-lt"/>
              </a:rPr>
              <a:t>, </a:t>
            </a:r>
            <a:r>
              <a:rPr lang="en-US" sz="2400" dirty="0" err="1">
                <a:latin typeface="+mn-lt"/>
              </a:rPr>
              <a:t>fagorganisasjoner</a:t>
            </a:r>
            <a:r>
              <a:rPr lang="en-US" sz="2400" dirty="0">
                <a:latin typeface="+mn-lt"/>
              </a:rPr>
              <a:t>, </a:t>
            </a:r>
            <a:r>
              <a:rPr lang="en-US" sz="2400" dirty="0" err="1">
                <a:latin typeface="+mn-lt"/>
              </a:rPr>
              <a:t>bl.a</a:t>
            </a:r>
            <a:r>
              <a:rPr lang="en-US" sz="2400" dirty="0">
                <a:latin typeface="+mn-lt"/>
              </a:rPr>
              <a:t>. Oslo </a:t>
            </a:r>
            <a:r>
              <a:rPr lang="en-US" sz="2400" dirty="0" err="1">
                <a:latin typeface="+mn-lt"/>
              </a:rPr>
              <a:t>Børs</a:t>
            </a:r>
            <a:r>
              <a:rPr lang="en-US" sz="2400" dirty="0">
                <a:latin typeface="+mn-lt"/>
              </a:rPr>
              <a:t>, DNB, Pareto, </a:t>
            </a:r>
            <a:r>
              <a:rPr lang="en-US" sz="2400" dirty="0" err="1">
                <a:latin typeface="+mn-lt"/>
              </a:rPr>
              <a:t>Nordnet</a:t>
            </a:r>
            <a:r>
              <a:rPr lang="en-US" sz="2400" dirty="0">
                <a:latin typeface="+mn-lt"/>
              </a:rPr>
              <a:t>, Nordea, NHO, LO, VPS, Equinor, </a:t>
            </a:r>
            <a:r>
              <a:rPr lang="en-US" sz="2400" dirty="0" err="1">
                <a:latin typeface="+mn-lt"/>
              </a:rPr>
              <a:t>Norsk</a:t>
            </a:r>
            <a:r>
              <a:rPr lang="en-US" sz="2400" dirty="0">
                <a:latin typeface="+mn-lt"/>
              </a:rPr>
              <a:t> Hydro, </a:t>
            </a:r>
            <a:r>
              <a:rPr lang="en-US" sz="2400" dirty="0" err="1">
                <a:latin typeface="+mn-lt"/>
              </a:rPr>
              <a:t>Veidekke</a:t>
            </a:r>
            <a:r>
              <a:rPr lang="en-US" sz="2400" dirty="0">
                <a:latin typeface="+mn-lt"/>
              </a:rPr>
              <a:t>, </a:t>
            </a:r>
            <a:r>
              <a:rPr lang="en-US" sz="2400" dirty="0" err="1">
                <a:latin typeface="+mn-lt"/>
              </a:rPr>
              <a:t>Borregaard</a:t>
            </a:r>
            <a:r>
              <a:rPr lang="en-US" sz="2400" dirty="0">
                <a:latin typeface="+mn-lt"/>
              </a:rPr>
              <a:t>, </a:t>
            </a:r>
            <a:r>
              <a:rPr lang="en-US" sz="2400" dirty="0" err="1">
                <a:latin typeface="+mn-lt"/>
              </a:rPr>
              <a:t>Folkeytgdfondet</a:t>
            </a:r>
            <a:r>
              <a:rPr lang="en-US" sz="2400" dirty="0">
                <a:latin typeface="+mn-lt"/>
              </a:rPr>
              <a:t> </a:t>
            </a:r>
            <a:r>
              <a:rPr lang="en-US" sz="2400" dirty="0" err="1">
                <a:latin typeface="+mn-lt"/>
              </a:rPr>
              <a:t>m.fl</a:t>
            </a:r>
            <a:r>
              <a:rPr lang="en-US" sz="2400" dirty="0">
                <a:latin typeface="+mn-lt"/>
              </a:rPr>
              <a:t>.</a:t>
            </a:r>
          </a:p>
          <a:p>
            <a:pPr marL="0" indent="0">
              <a:buFont typeface="Arial"/>
              <a:buNone/>
            </a:pPr>
            <a:endParaRPr lang="en-US" sz="2400" dirty="0">
              <a:latin typeface="+mn-lt"/>
            </a:endParaRPr>
          </a:p>
          <a:p>
            <a:pPr marL="0" indent="0">
              <a:buFont typeface="Arial"/>
              <a:buNone/>
            </a:pPr>
            <a:r>
              <a:rPr lang="en-US" sz="2400" dirty="0">
                <a:latin typeface="+mn-lt"/>
              </a:rPr>
              <a:t>Kristin Skaug, </a:t>
            </a:r>
            <a:r>
              <a:rPr lang="en-US" sz="2400" dirty="0" err="1">
                <a:latin typeface="+mn-lt"/>
              </a:rPr>
              <a:t>daglig</a:t>
            </a:r>
            <a:r>
              <a:rPr lang="en-US" sz="2400" dirty="0">
                <a:latin typeface="+mn-lt"/>
              </a:rPr>
              <a:t> </a:t>
            </a:r>
            <a:r>
              <a:rPr lang="en-US" sz="2400" dirty="0" err="1">
                <a:latin typeface="+mn-lt"/>
              </a:rPr>
              <a:t>leder</a:t>
            </a:r>
            <a:r>
              <a:rPr lang="en-US" sz="2400" dirty="0">
                <a:latin typeface="+mn-lt"/>
              </a:rPr>
              <a:t> </a:t>
            </a:r>
            <a:r>
              <a:rPr lang="en-US" sz="2400" dirty="0" err="1">
                <a:latin typeface="+mn-lt"/>
              </a:rPr>
              <a:t>i</a:t>
            </a:r>
            <a:r>
              <a:rPr lang="en-US" sz="2400" dirty="0">
                <a:latin typeface="+mn-lt"/>
              </a:rPr>
              <a:t> AksjeNorge </a:t>
            </a:r>
            <a:r>
              <a:rPr lang="en-US" sz="2400" dirty="0" err="1">
                <a:latin typeface="+mn-lt"/>
              </a:rPr>
              <a:t>siden</a:t>
            </a:r>
            <a:r>
              <a:rPr lang="en-US" sz="2400" dirty="0">
                <a:latin typeface="+mn-lt"/>
              </a:rPr>
              <a:t> 2018</a:t>
            </a:r>
            <a:br>
              <a:rPr lang="en-US" sz="2400" dirty="0">
                <a:latin typeface="+mn-lt"/>
              </a:rPr>
            </a:br>
            <a:r>
              <a:rPr lang="en-US" sz="2400" dirty="0" err="1">
                <a:latin typeface="+mn-lt"/>
              </a:rPr>
              <a:t>Tidligere</a:t>
            </a:r>
            <a:r>
              <a:rPr lang="en-US" sz="2400" dirty="0">
                <a:latin typeface="+mn-lt"/>
              </a:rPr>
              <a:t> </a:t>
            </a:r>
            <a:r>
              <a:rPr lang="en-US" sz="2400" dirty="0" err="1">
                <a:latin typeface="+mn-lt"/>
              </a:rPr>
              <a:t>megler</a:t>
            </a:r>
            <a:r>
              <a:rPr lang="en-US" sz="2400" dirty="0">
                <a:latin typeface="+mn-lt"/>
              </a:rPr>
              <a:t>/prop-trader, private banker </a:t>
            </a:r>
            <a:r>
              <a:rPr lang="en-US" sz="2400" dirty="0" err="1">
                <a:latin typeface="+mn-lt"/>
              </a:rPr>
              <a:t>og</a:t>
            </a:r>
            <a:r>
              <a:rPr lang="en-US" sz="2400" dirty="0">
                <a:latin typeface="+mn-lt"/>
              </a:rPr>
              <a:t> mar/</a:t>
            </a:r>
            <a:r>
              <a:rPr lang="en-US" sz="2400" dirty="0" err="1">
                <a:latin typeface="+mn-lt"/>
              </a:rPr>
              <a:t>kom-leder</a:t>
            </a:r>
            <a:br>
              <a:rPr lang="en-US" sz="2400" dirty="0">
                <a:latin typeface="+mn-lt"/>
              </a:rPr>
            </a:br>
            <a:r>
              <a:rPr lang="en-US" sz="2400" dirty="0">
                <a:latin typeface="+mn-lt"/>
                <a:hlinkClick r:id="rId3"/>
              </a:rPr>
              <a:t>www.aksjenorge.no</a:t>
            </a:r>
            <a:r>
              <a:rPr lang="en-US" sz="2400" dirty="0">
                <a:latin typeface="+mn-lt"/>
              </a:rPr>
              <a:t> </a:t>
            </a:r>
          </a:p>
          <a:p>
            <a:pPr marL="0" indent="0">
              <a:buFont typeface="Arial"/>
              <a:buNone/>
            </a:pPr>
            <a:r>
              <a:rPr lang="en-US" sz="2400" dirty="0">
                <a:latin typeface="+mn-lt"/>
              </a:rPr>
              <a:t>                          @AksjeNorge            @KrisSkaug   </a:t>
            </a:r>
          </a:p>
        </p:txBody>
      </p:sp>
      <p:pic>
        <p:nvPicPr>
          <p:cNvPr id="4" name="Bilde 3">
            <a:extLst>
              <a:ext uri="{FF2B5EF4-FFF2-40B4-BE49-F238E27FC236}">
                <a16:creationId xmlns:a16="http://schemas.microsoft.com/office/drawing/2014/main" id="{A8BACD4F-1D7D-1776-3C6D-6E01F227B83B}"/>
              </a:ext>
            </a:extLst>
          </p:cNvPr>
          <p:cNvPicPr>
            <a:picLocks/>
          </p:cNvPicPr>
          <p:nvPr/>
        </p:nvPicPr>
        <p:blipFill rotWithShape="1">
          <a:blip r:embed="rId4" cstate="print">
            <a:extLst>
              <a:ext uri="{28A0092B-C50C-407E-A947-70E740481C1C}">
                <a14:useLocalDpi xmlns:a14="http://schemas.microsoft.com/office/drawing/2010/main" val="0"/>
              </a:ext>
            </a:extLst>
          </a:blip>
          <a:srcRect l="6455" t="2117" r="30816" b="7406"/>
          <a:stretch/>
        </p:blipFill>
        <p:spPr>
          <a:xfrm>
            <a:off x="1103718" y="4517970"/>
            <a:ext cx="730982" cy="730982"/>
          </a:xfrm>
          <a:prstGeom prst="ellipse">
            <a:avLst/>
          </a:prstGeom>
          <a:ln w="19050" cap="rnd">
            <a:solidFill>
              <a:srgbClr val="003C5D"/>
            </a:solidFill>
          </a:ln>
          <a:effectLst/>
          <a:scene3d>
            <a:camera prst="orthographicFront"/>
            <a:lightRig rig="contrasting" dir="t">
              <a:rot lat="0" lon="0" rev="3000000"/>
            </a:lightRig>
          </a:scene3d>
          <a:sp3d contourW="7620">
            <a:bevelT w="95250" h="31750"/>
            <a:contourClr>
              <a:srgbClr val="333333"/>
            </a:contourClr>
          </a:sp3d>
        </p:spPr>
      </p:pic>
      <p:pic>
        <p:nvPicPr>
          <p:cNvPr id="5" name="Bilde 4">
            <a:extLst>
              <a:ext uri="{FF2B5EF4-FFF2-40B4-BE49-F238E27FC236}">
                <a16:creationId xmlns:a16="http://schemas.microsoft.com/office/drawing/2014/main" id="{175A1E67-1BF4-35A8-E621-AFCDAC5F6B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8821" y="1767764"/>
            <a:ext cx="730982" cy="719180"/>
          </a:xfrm>
          <a:prstGeom prst="rect">
            <a:avLst/>
          </a:prstGeom>
        </p:spPr>
      </p:pic>
      <p:pic>
        <p:nvPicPr>
          <p:cNvPr id="6" name="Grafikk 5" descr="Nettverk">
            <a:extLst>
              <a:ext uri="{FF2B5EF4-FFF2-40B4-BE49-F238E27FC236}">
                <a16:creationId xmlns:a16="http://schemas.microsoft.com/office/drawing/2014/main" id="{34AB8FAF-0BF3-F610-6F92-9E7220DB2E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8821" y="2992643"/>
            <a:ext cx="730982" cy="730982"/>
          </a:xfrm>
          <a:prstGeom prst="rect">
            <a:avLst/>
          </a:prstGeom>
        </p:spPr>
      </p:pic>
      <p:pic>
        <p:nvPicPr>
          <p:cNvPr id="7" name="Picture 4" descr="Image result for twitter logo transparent">
            <a:extLst>
              <a:ext uri="{FF2B5EF4-FFF2-40B4-BE49-F238E27FC236}">
                <a16:creationId xmlns:a16="http://schemas.microsoft.com/office/drawing/2014/main" id="{2B450FBA-5897-44B0-9D88-C99F32AEDA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45382" y="5349421"/>
            <a:ext cx="454090" cy="4540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result for linkedin logo transparent">
            <a:extLst>
              <a:ext uri="{FF2B5EF4-FFF2-40B4-BE49-F238E27FC236}">
                <a16:creationId xmlns:a16="http://schemas.microsoft.com/office/drawing/2014/main" id="{B3DE04A7-A2FF-4812-DB60-6688CD4E474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99472" y="5405403"/>
            <a:ext cx="362408" cy="3202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mage result for instagram logo transparent">
            <a:extLst>
              <a:ext uri="{FF2B5EF4-FFF2-40B4-BE49-F238E27FC236}">
                <a16:creationId xmlns:a16="http://schemas.microsoft.com/office/drawing/2014/main" id="{1235194E-8348-E7CC-ED7C-6EC2BB0670C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11952" y="5416327"/>
            <a:ext cx="321085" cy="3202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Image result for facebook logo transparent">
            <a:extLst>
              <a:ext uri="{FF2B5EF4-FFF2-40B4-BE49-F238E27FC236}">
                <a16:creationId xmlns:a16="http://schemas.microsoft.com/office/drawing/2014/main" id="{91A387B5-29AF-19FD-3CE3-1EC703DBF7B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26777" y="5405403"/>
            <a:ext cx="320278" cy="3202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twitter logo transparent">
            <a:extLst>
              <a:ext uri="{FF2B5EF4-FFF2-40B4-BE49-F238E27FC236}">
                <a16:creationId xmlns:a16="http://schemas.microsoft.com/office/drawing/2014/main" id="{7F4BCC20-209E-CFD7-4C9E-FA1C221F54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1910" y="5405403"/>
            <a:ext cx="454090" cy="454090"/>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a:extLst>
              <a:ext uri="{FF2B5EF4-FFF2-40B4-BE49-F238E27FC236}">
                <a16:creationId xmlns:a16="http://schemas.microsoft.com/office/drawing/2014/main" id="{6581226F-B22D-9AE1-02DB-3E59835DEB9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0234" y="618215"/>
            <a:ext cx="4031532" cy="666115"/>
          </a:xfrm>
          <a:prstGeom prst="rect">
            <a:avLst/>
          </a:prstGeom>
        </p:spPr>
      </p:pic>
    </p:spTree>
    <p:extLst>
      <p:ext uri="{BB962C8B-B14F-4D97-AF65-F5344CB8AC3E}">
        <p14:creationId xmlns:p14="http://schemas.microsoft.com/office/powerpoint/2010/main" val="3948381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6FB3D-3310-C750-E945-47E2E3823600}"/>
              </a:ext>
            </a:extLst>
          </p:cNvPr>
          <p:cNvSpPr>
            <a:spLocks noGrp="1"/>
          </p:cNvSpPr>
          <p:nvPr>
            <p:ph type="title"/>
          </p:nvPr>
        </p:nvSpPr>
        <p:spPr/>
        <p:txBody>
          <a:bodyPr>
            <a:normAutofit fontScale="90000"/>
          </a:bodyPr>
          <a:lstStyle/>
          <a:p>
            <a:r>
              <a:rPr lang="nb-NO" dirty="0"/>
              <a:t>Equinor</a:t>
            </a:r>
            <a:br>
              <a:rPr lang="nb-NO" sz="2700" dirty="0"/>
            </a:br>
            <a:r>
              <a:rPr lang="nb-NO" sz="2700" dirty="0"/>
              <a:t>Kvinner under 54 år investerer i snitt for mer enn menn i Equinor.</a:t>
            </a:r>
            <a:endParaRPr lang="nb-NO" dirty="0"/>
          </a:p>
        </p:txBody>
      </p:sp>
      <p:graphicFrame>
        <p:nvGraphicFramePr>
          <p:cNvPr id="5" name="Chart 1">
            <a:extLst>
              <a:ext uri="{FF2B5EF4-FFF2-40B4-BE49-F238E27FC236}">
                <a16:creationId xmlns:a16="http://schemas.microsoft.com/office/drawing/2014/main" id="{024066A9-5D9B-43DA-A032-B402D221778E}"/>
              </a:ext>
            </a:extLst>
          </p:cNvPr>
          <p:cNvGraphicFramePr>
            <a:graphicFrameLocks/>
          </p:cNvGraphicFramePr>
          <p:nvPr>
            <p:extLst>
              <p:ext uri="{D42A27DB-BD31-4B8C-83A1-F6EECF244321}">
                <p14:modId xmlns:p14="http://schemas.microsoft.com/office/powerpoint/2010/main" val="420097604"/>
              </p:ext>
            </p:extLst>
          </p:nvPr>
        </p:nvGraphicFramePr>
        <p:xfrm>
          <a:off x="819661" y="1528850"/>
          <a:ext cx="5000625" cy="492137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2">
            <a:extLst>
              <a:ext uri="{FF2B5EF4-FFF2-40B4-BE49-F238E27FC236}">
                <a16:creationId xmlns:a16="http://schemas.microsoft.com/office/drawing/2014/main" id="{4E9BB624-EF65-42C2-80BB-EA1C5254C0F7}"/>
              </a:ext>
            </a:extLst>
          </p:cNvPr>
          <p:cNvGraphicFramePr>
            <a:graphicFrameLocks/>
          </p:cNvGraphicFramePr>
          <p:nvPr>
            <p:extLst>
              <p:ext uri="{D42A27DB-BD31-4B8C-83A1-F6EECF244321}">
                <p14:modId xmlns:p14="http://schemas.microsoft.com/office/powerpoint/2010/main" val="2489197687"/>
              </p:ext>
            </p:extLst>
          </p:nvPr>
        </p:nvGraphicFramePr>
        <p:xfrm>
          <a:off x="6371716" y="1634396"/>
          <a:ext cx="5210684" cy="4679908"/>
        </p:xfrm>
        <a:graphic>
          <a:graphicData uri="http://schemas.openxmlformats.org/drawingml/2006/chart">
            <c:chart xmlns:c="http://schemas.openxmlformats.org/drawingml/2006/chart" xmlns:r="http://schemas.openxmlformats.org/officeDocument/2006/relationships" r:id="rId3"/>
          </a:graphicData>
        </a:graphic>
      </p:graphicFrame>
      <p:sp>
        <p:nvSpPr>
          <p:cNvPr id="7" name="TekstSylinder 14">
            <a:extLst>
              <a:ext uri="{FF2B5EF4-FFF2-40B4-BE49-F238E27FC236}">
                <a16:creationId xmlns:a16="http://schemas.microsoft.com/office/drawing/2014/main" id="{B9A59E56-A304-BD70-1BCD-63AEE08DA43D}"/>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3591726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6FB3D-3310-C750-E945-47E2E3823600}"/>
              </a:ext>
            </a:extLst>
          </p:cNvPr>
          <p:cNvSpPr>
            <a:spLocks noGrp="1"/>
          </p:cNvSpPr>
          <p:nvPr>
            <p:ph type="title"/>
          </p:nvPr>
        </p:nvSpPr>
        <p:spPr/>
        <p:txBody>
          <a:bodyPr>
            <a:normAutofit fontScale="90000"/>
          </a:bodyPr>
          <a:lstStyle/>
          <a:p>
            <a:r>
              <a:rPr lang="nb-NO" dirty="0"/>
              <a:t>Norwegian Air Shuttle</a:t>
            </a:r>
            <a:br>
              <a:rPr lang="nb-NO" sz="2700" dirty="0"/>
            </a:br>
            <a:r>
              <a:rPr lang="nb-NO" sz="2700" dirty="0"/>
              <a:t>Kvinner eier i snitt for kr 7.180 og menn 21.243 (per des 2023)</a:t>
            </a:r>
            <a:endParaRPr lang="nb-NO" dirty="0"/>
          </a:p>
        </p:txBody>
      </p:sp>
      <p:sp>
        <p:nvSpPr>
          <p:cNvPr id="7" name="TekstSylinder 14">
            <a:extLst>
              <a:ext uri="{FF2B5EF4-FFF2-40B4-BE49-F238E27FC236}">
                <a16:creationId xmlns:a16="http://schemas.microsoft.com/office/drawing/2014/main" id="{B9A59E56-A304-BD70-1BCD-63AEE08DA43D}"/>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graphicFrame>
        <p:nvGraphicFramePr>
          <p:cNvPr id="3" name="Chart 1">
            <a:extLst>
              <a:ext uri="{FF2B5EF4-FFF2-40B4-BE49-F238E27FC236}">
                <a16:creationId xmlns:a16="http://schemas.microsoft.com/office/drawing/2014/main" id="{D931E3B1-821C-4182-A1D9-187D315C4E67}"/>
              </a:ext>
            </a:extLst>
          </p:cNvPr>
          <p:cNvGraphicFramePr>
            <a:graphicFrameLocks/>
          </p:cNvGraphicFramePr>
          <p:nvPr>
            <p:extLst>
              <p:ext uri="{D42A27DB-BD31-4B8C-83A1-F6EECF244321}">
                <p14:modId xmlns:p14="http://schemas.microsoft.com/office/powerpoint/2010/main" val="1386504909"/>
              </p:ext>
            </p:extLst>
          </p:nvPr>
        </p:nvGraphicFramePr>
        <p:xfrm>
          <a:off x="609600" y="1722474"/>
          <a:ext cx="5210685" cy="44449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
            <a:extLst>
              <a:ext uri="{FF2B5EF4-FFF2-40B4-BE49-F238E27FC236}">
                <a16:creationId xmlns:a16="http://schemas.microsoft.com/office/drawing/2014/main" id="{67C6AB4A-6F9F-436C-9067-BDC9B6A5299E}"/>
              </a:ext>
            </a:extLst>
          </p:cNvPr>
          <p:cNvGraphicFramePr>
            <a:graphicFrameLocks/>
          </p:cNvGraphicFramePr>
          <p:nvPr>
            <p:extLst>
              <p:ext uri="{D42A27DB-BD31-4B8C-83A1-F6EECF244321}">
                <p14:modId xmlns:p14="http://schemas.microsoft.com/office/powerpoint/2010/main" val="641349310"/>
              </p:ext>
            </p:extLst>
          </p:nvPr>
        </p:nvGraphicFramePr>
        <p:xfrm>
          <a:off x="6371715" y="1701208"/>
          <a:ext cx="5000625" cy="4466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429304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86FB3D-3310-C750-E945-47E2E3823600}"/>
              </a:ext>
            </a:extLst>
          </p:cNvPr>
          <p:cNvSpPr>
            <a:spLocks noGrp="1"/>
          </p:cNvSpPr>
          <p:nvPr>
            <p:ph type="title"/>
          </p:nvPr>
        </p:nvSpPr>
        <p:spPr/>
        <p:txBody>
          <a:bodyPr>
            <a:normAutofit fontScale="90000"/>
          </a:bodyPr>
          <a:lstStyle/>
          <a:p>
            <a:r>
              <a:rPr lang="nb-NO" dirty="0"/>
              <a:t>DNB</a:t>
            </a:r>
            <a:br>
              <a:rPr lang="nb-NO" sz="2700" dirty="0"/>
            </a:br>
            <a:r>
              <a:rPr lang="nb-NO" sz="2700" dirty="0"/>
              <a:t>Kvinner under 40 år eier mer i gjennomsnitt enn menn.</a:t>
            </a:r>
            <a:endParaRPr lang="nb-NO" dirty="0"/>
          </a:p>
        </p:txBody>
      </p:sp>
      <p:graphicFrame>
        <p:nvGraphicFramePr>
          <p:cNvPr id="3" name="Chart 1">
            <a:extLst>
              <a:ext uri="{FF2B5EF4-FFF2-40B4-BE49-F238E27FC236}">
                <a16:creationId xmlns:a16="http://schemas.microsoft.com/office/drawing/2014/main" id="{80285AA8-6908-4FF3-9806-A1C674D7461A}"/>
              </a:ext>
            </a:extLst>
          </p:cNvPr>
          <p:cNvGraphicFramePr>
            <a:graphicFrameLocks/>
          </p:cNvGraphicFramePr>
          <p:nvPr/>
        </p:nvGraphicFramePr>
        <p:xfrm>
          <a:off x="253043" y="1342829"/>
          <a:ext cx="5567244" cy="48854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2">
            <a:extLst>
              <a:ext uri="{FF2B5EF4-FFF2-40B4-BE49-F238E27FC236}">
                <a16:creationId xmlns:a16="http://schemas.microsoft.com/office/drawing/2014/main" id="{A6487D66-9C4A-4687-848D-2A414A27F7E2}"/>
              </a:ext>
            </a:extLst>
          </p:cNvPr>
          <p:cNvGraphicFramePr>
            <a:graphicFrameLocks/>
          </p:cNvGraphicFramePr>
          <p:nvPr/>
        </p:nvGraphicFramePr>
        <p:xfrm>
          <a:off x="6371715" y="1342830"/>
          <a:ext cx="5567243" cy="4885442"/>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14">
            <a:extLst>
              <a:ext uri="{FF2B5EF4-FFF2-40B4-BE49-F238E27FC236}">
                <a16:creationId xmlns:a16="http://schemas.microsoft.com/office/drawing/2014/main" id="{B3F24DF3-C4BA-4473-640F-D582F9D3C6F4}"/>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9466770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D3E63F4-0F69-F6E4-7234-3C1A632B5726}"/>
              </a:ext>
            </a:extLst>
          </p:cNvPr>
          <p:cNvSpPr>
            <a:spLocks noGrp="1"/>
          </p:cNvSpPr>
          <p:nvPr>
            <p:ph type="title"/>
          </p:nvPr>
        </p:nvSpPr>
        <p:spPr/>
        <p:txBody>
          <a:bodyPr/>
          <a:lstStyle/>
          <a:p>
            <a:r>
              <a:rPr lang="nb-NO" dirty="0"/>
              <a:t>Gjensidige forsikring</a:t>
            </a:r>
          </a:p>
        </p:txBody>
      </p:sp>
      <p:graphicFrame>
        <p:nvGraphicFramePr>
          <p:cNvPr id="5" name="Chart 1">
            <a:extLst>
              <a:ext uri="{FF2B5EF4-FFF2-40B4-BE49-F238E27FC236}">
                <a16:creationId xmlns:a16="http://schemas.microsoft.com/office/drawing/2014/main" id="{2FC6160B-00DD-4578-8089-CD203025572D}"/>
              </a:ext>
            </a:extLst>
          </p:cNvPr>
          <p:cNvGraphicFramePr>
            <a:graphicFrameLocks/>
          </p:cNvGraphicFramePr>
          <p:nvPr>
            <p:extLst>
              <p:ext uri="{D42A27DB-BD31-4B8C-83A1-F6EECF244321}">
                <p14:modId xmlns:p14="http://schemas.microsoft.com/office/powerpoint/2010/main" val="828519190"/>
              </p:ext>
            </p:extLst>
          </p:nvPr>
        </p:nvGraphicFramePr>
        <p:xfrm>
          <a:off x="174056" y="1417638"/>
          <a:ext cx="5769544" cy="478475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2">
            <a:extLst>
              <a:ext uri="{FF2B5EF4-FFF2-40B4-BE49-F238E27FC236}">
                <a16:creationId xmlns:a16="http://schemas.microsoft.com/office/drawing/2014/main" id="{4D1076E6-7761-417C-A9C1-AB0DC97FD711}"/>
              </a:ext>
            </a:extLst>
          </p:cNvPr>
          <p:cNvGraphicFramePr>
            <a:graphicFrameLocks/>
          </p:cNvGraphicFramePr>
          <p:nvPr>
            <p:extLst>
              <p:ext uri="{D42A27DB-BD31-4B8C-83A1-F6EECF244321}">
                <p14:modId xmlns:p14="http://schemas.microsoft.com/office/powerpoint/2010/main" val="3211684702"/>
              </p:ext>
            </p:extLst>
          </p:nvPr>
        </p:nvGraphicFramePr>
        <p:xfrm>
          <a:off x="6248402" y="1417637"/>
          <a:ext cx="5769542" cy="4784753"/>
        </p:xfrm>
        <a:graphic>
          <a:graphicData uri="http://schemas.openxmlformats.org/drawingml/2006/chart">
            <c:chart xmlns:c="http://schemas.openxmlformats.org/drawingml/2006/chart" xmlns:r="http://schemas.openxmlformats.org/officeDocument/2006/relationships" r:id="rId3"/>
          </a:graphicData>
        </a:graphic>
      </p:graphicFrame>
      <p:sp>
        <p:nvSpPr>
          <p:cNvPr id="3" name="TekstSylinder 14">
            <a:extLst>
              <a:ext uri="{FF2B5EF4-FFF2-40B4-BE49-F238E27FC236}">
                <a16:creationId xmlns:a16="http://schemas.microsoft.com/office/drawing/2014/main" id="{E833F51E-5442-C8CC-A2AF-CFFF89B7CA47}"/>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3684284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849AA4-74F8-352A-32C6-A3B21B0C5042}"/>
              </a:ext>
            </a:extLst>
          </p:cNvPr>
          <p:cNvSpPr>
            <a:spLocks noGrp="1"/>
          </p:cNvSpPr>
          <p:nvPr>
            <p:ph type="title"/>
          </p:nvPr>
        </p:nvSpPr>
        <p:spPr/>
        <p:txBody>
          <a:bodyPr/>
          <a:lstStyle/>
          <a:p>
            <a:r>
              <a:rPr lang="nb-NO" dirty="0"/>
              <a:t>Borregaard</a:t>
            </a:r>
          </a:p>
        </p:txBody>
      </p:sp>
      <p:graphicFrame>
        <p:nvGraphicFramePr>
          <p:cNvPr id="3" name="Chart 1">
            <a:extLst>
              <a:ext uri="{FF2B5EF4-FFF2-40B4-BE49-F238E27FC236}">
                <a16:creationId xmlns:a16="http://schemas.microsoft.com/office/drawing/2014/main" id="{2FC6160B-00DD-4578-8089-CD203025572D}"/>
              </a:ext>
            </a:extLst>
          </p:cNvPr>
          <p:cNvGraphicFramePr>
            <a:graphicFrameLocks/>
          </p:cNvGraphicFramePr>
          <p:nvPr>
            <p:extLst>
              <p:ext uri="{D42A27DB-BD31-4B8C-83A1-F6EECF244321}">
                <p14:modId xmlns:p14="http://schemas.microsoft.com/office/powerpoint/2010/main" val="294954694"/>
              </p:ext>
            </p:extLst>
          </p:nvPr>
        </p:nvGraphicFramePr>
        <p:xfrm>
          <a:off x="267855" y="1417639"/>
          <a:ext cx="5615709" cy="461370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2">
            <a:extLst>
              <a:ext uri="{FF2B5EF4-FFF2-40B4-BE49-F238E27FC236}">
                <a16:creationId xmlns:a16="http://schemas.microsoft.com/office/drawing/2014/main" id="{4D1076E6-7761-417C-A9C1-AB0DC97FD711}"/>
              </a:ext>
            </a:extLst>
          </p:cNvPr>
          <p:cNvGraphicFramePr>
            <a:graphicFrameLocks/>
          </p:cNvGraphicFramePr>
          <p:nvPr>
            <p:extLst>
              <p:ext uri="{D42A27DB-BD31-4B8C-83A1-F6EECF244321}">
                <p14:modId xmlns:p14="http://schemas.microsoft.com/office/powerpoint/2010/main" val="3160568461"/>
              </p:ext>
            </p:extLst>
          </p:nvPr>
        </p:nvGraphicFramePr>
        <p:xfrm>
          <a:off x="6308436" y="1417639"/>
          <a:ext cx="5615709" cy="4613706"/>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14">
            <a:extLst>
              <a:ext uri="{FF2B5EF4-FFF2-40B4-BE49-F238E27FC236}">
                <a16:creationId xmlns:a16="http://schemas.microsoft.com/office/drawing/2014/main" id="{C622DE1B-8725-CCAE-0BA1-C4485CA5ACC7}"/>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30494444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2A2BDA7-91C0-B55A-AD30-FACB650142EA}"/>
              </a:ext>
            </a:extLst>
          </p:cNvPr>
          <p:cNvSpPr>
            <a:spLocks noGrp="1"/>
          </p:cNvSpPr>
          <p:nvPr>
            <p:ph type="title"/>
          </p:nvPr>
        </p:nvSpPr>
        <p:spPr/>
        <p:txBody>
          <a:bodyPr/>
          <a:lstStyle/>
          <a:p>
            <a:r>
              <a:rPr lang="nb-NO" dirty="0"/>
              <a:t>TGS</a:t>
            </a:r>
          </a:p>
        </p:txBody>
      </p:sp>
      <p:sp>
        <p:nvSpPr>
          <p:cNvPr id="3" name="Tittel 1">
            <a:extLst>
              <a:ext uri="{FF2B5EF4-FFF2-40B4-BE49-F238E27FC236}">
                <a16:creationId xmlns:a16="http://schemas.microsoft.com/office/drawing/2014/main" id="{9A4E5ED3-8A1B-EC7B-EBDF-C0064D6F8401}"/>
              </a:ext>
            </a:extLst>
          </p:cNvPr>
          <p:cNvSpPr txBox="1">
            <a:spLocks/>
          </p:cNvSpPr>
          <p:nvPr/>
        </p:nvSpPr>
        <p:spPr>
          <a:xfrm>
            <a:off x="609600" y="3321118"/>
            <a:ext cx="10972800" cy="1143000"/>
          </a:xfrm>
          <a:prstGeom prst="rect">
            <a:avLst/>
          </a:prstGeom>
        </p:spPr>
        <p:txBody>
          <a:bodyPr vert="horz" lIns="91440" tIns="45720" rIns="91440" bIns="45720" rtlCol="0" anchor="ctr">
            <a:normAutofit/>
          </a:bodyPr>
          <a:lstStyle>
            <a:lvl1pPr algn="ctr" defTabSz="457182" rtl="0" eaLnBrk="1" latinLnBrk="0" hangingPunct="1">
              <a:spcBef>
                <a:spcPct val="0"/>
              </a:spcBef>
              <a:buNone/>
              <a:defRPr sz="4400" b="0" i="0" kern="1200">
                <a:solidFill>
                  <a:srgbClr val="02243A"/>
                </a:solidFill>
                <a:latin typeface="Museo Sans Rounded 500"/>
                <a:ea typeface="+mj-ea"/>
                <a:cs typeface="Museo Sans Rounded 500"/>
              </a:defRPr>
            </a:lvl1pPr>
          </a:lstStyle>
          <a:p>
            <a:r>
              <a:rPr lang="nb-NO" dirty="0"/>
              <a:t>PGS</a:t>
            </a:r>
          </a:p>
        </p:txBody>
      </p:sp>
      <p:graphicFrame>
        <p:nvGraphicFramePr>
          <p:cNvPr id="5" name="Chart 1">
            <a:extLst>
              <a:ext uri="{FF2B5EF4-FFF2-40B4-BE49-F238E27FC236}">
                <a16:creationId xmlns:a16="http://schemas.microsoft.com/office/drawing/2014/main" id="{2FC6160B-00DD-4578-8089-CD203025572D}"/>
              </a:ext>
            </a:extLst>
          </p:cNvPr>
          <p:cNvGraphicFramePr>
            <a:graphicFrameLocks/>
          </p:cNvGraphicFramePr>
          <p:nvPr>
            <p:extLst>
              <p:ext uri="{D42A27DB-BD31-4B8C-83A1-F6EECF244321}">
                <p14:modId xmlns:p14="http://schemas.microsoft.com/office/powerpoint/2010/main" val="433365233"/>
              </p:ext>
            </p:extLst>
          </p:nvPr>
        </p:nvGraphicFramePr>
        <p:xfrm>
          <a:off x="609600" y="1077318"/>
          <a:ext cx="4971691" cy="261649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2">
            <a:extLst>
              <a:ext uri="{FF2B5EF4-FFF2-40B4-BE49-F238E27FC236}">
                <a16:creationId xmlns:a16="http://schemas.microsoft.com/office/drawing/2014/main" id="{4D1076E6-7761-417C-A9C1-AB0DC97FD711}"/>
              </a:ext>
            </a:extLst>
          </p:cNvPr>
          <p:cNvGraphicFramePr>
            <a:graphicFrameLocks/>
          </p:cNvGraphicFramePr>
          <p:nvPr>
            <p:extLst>
              <p:ext uri="{D42A27DB-BD31-4B8C-83A1-F6EECF244321}">
                <p14:modId xmlns:p14="http://schemas.microsoft.com/office/powerpoint/2010/main" val="2934844029"/>
              </p:ext>
            </p:extLst>
          </p:nvPr>
        </p:nvGraphicFramePr>
        <p:xfrm>
          <a:off x="6501440" y="1077317"/>
          <a:ext cx="4971692" cy="2616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
            <a:extLst>
              <a:ext uri="{FF2B5EF4-FFF2-40B4-BE49-F238E27FC236}">
                <a16:creationId xmlns:a16="http://schemas.microsoft.com/office/drawing/2014/main" id="{2FC6160B-00DD-4578-8089-CD203025572D}"/>
              </a:ext>
            </a:extLst>
          </p:cNvPr>
          <p:cNvGraphicFramePr>
            <a:graphicFrameLocks/>
          </p:cNvGraphicFramePr>
          <p:nvPr>
            <p:extLst>
              <p:ext uri="{D42A27DB-BD31-4B8C-83A1-F6EECF244321}">
                <p14:modId xmlns:p14="http://schemas.microsoft.com/office/powerpoint/2010/main" val="1843914212"/>
              </p:ext>
            </p:extLst>
          </p:nvPr>
        </p:nvGraphicFramePr>
        <p:xfrm>
          <a:off x="718957" y="3990586"/>
          <a:ext cx="4971688" cy="24012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2">
            <a:extLst>
              <a:ext uri="{FF2B5EF4-FFF2-40B4-BE49-F238E27FC236}">
                <a16:creationId xmlns:a16="http://schemas.microsoft.com/office/drawing/2014/main" id="{4D1076E6-7761-417C-A9C1-AB0DC97FD711}"/>
              </a:ext>
            </a:extLst>
          </p:cNvPr>
          <p:cNvGraphicFramePr>
            <a:graphicFrameLocks/>
          </p:cNvGraphicFramePr>
          <p:nvPr>
            <p:extLst>
              <p:ext uri="{D42A27DB-BD31-4B8C-83A1-F6EECF244321}">
                <p14:modId xmlns:p14="http://schemas.microsoft.com/office/powerpoint/2010/main" val="3427528450"/>
              </p:ext>
            </p:extLst>
          </p:nvPr>
        </p:nvGraphicFramePr>
        <p:xfrm>
          <a:off x="6610708" y="3990586"/>
          <a:ext cx="4971692" cy="2401258"/>
        </p:xfrm>
        <a:graphic>
          <a:graphicData uri="http://schemas.openxmlformats.org/drawingml/2006/chart">
            <c:chart xmlns:c="http://schemas.openxmlformats.org/drawingml/2006/chart" xmlns:r="http://schemas.openxmlformats.org/officeDocument/2006/relationships" r:id="rId5"/>
          </a:graphicData>
        </a:graphic>
      </p:graphicFrame>
      <p:sp>
        <p:nvSpPr>
          <p:cNvPr id="4" name="TekstSylinder 14">
            <a:extLst>
              <a:ext uri="{FF2B5EF4-FFF2-40B4-BE49-F238E27FC236}">
                <a16:creationId xmlns:a16="http://schemas.microsoft.com/office/drawing/2014/main" id="{B3437448-5DC0-694B-F7C2-B665DCEBA0C1}"/>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3486466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5EBC9C35-DA08-F587-D87C-71F185C0C383}"/>
              </a:ext>
            </a:extLst>
          </p:cNvPr>
          <p:cNvSpPr>
            <a:spLocks noGrp="1"/>
          </p:cNvSpPr>
          <p:nvPr>
            <p:ph type="title"/>
          </p:nvPr>
        </p:nvSpPr>
        <p:spPr>
          <a:xfrm>
            <a:off x="609600" y="274639"/>
            <a:ext cx="10972800" cy="1143000"/>
          </a:xfrm>
        </p:spPr>
        <p:txBody>
          <a:bodyPr anchor="ctr">
            <a:normAutofit/>
          </a:bodyPr>
          <a:lstStyle/>
          <a:p>
            <a:r>
              <a:rPr lang="nb-NO" dirty="0"/>
              <a:t>Takk for oppmerksomheten</a:t>
            </a:r>
          </a:p>
        </p:txBody>
      </p:sp>
      <p:graphicFrame>
        <p:nvGraphicFramePr>
          <p:cNvPr id="6" name="Plassholder for innhold 3">
            <a:extLst>
              <a:ext uri="{FF2B5EF4-FFF2-40B4-BE49-F238E27FC236}">
                <a16:creationId xmlns:a16="http://schemas.microsoft.com/office/drawing/2014/main" id="{F6DC226D-9FE2-4743-FC88-D21B4224F154}"/>
              </a:ext>
            </a:extLst>
          </p:cNvPr>
          <p:cNvGraphicFramePr>
            <a:graphicFrameLocks noGrp="1"/>
          </p:cNvGraphicFramePr>
          <p:nvPr>
            <p:ph idx="1"/>
            <p:extLst>
              <p:ext uri="{D42A27DB-BD31-4B8C-83A1-F6EECF244321}">
                <p14:modId xmlns:p14="http://schemas.microsoft.com/office/powerpoint/2010/main" val="2832768812"/>
              </p:ext>
            </p:extLst>
          </p:nvPr>
        </p:nvGraphicFramePr>
        <p:xfrm>
          <a:off x="609600" y="1600201"/>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9655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Sylinder 14">
            <a:extLst>
              <a:ext uri="{FF2B5EF4-FFF2-40B4-BE49-F238E27FC236}">
                <a16:creationId xmlns:a16="http://schemas.microsoft.com/office/drawing/2014/main" id="{ACA59B82-9316-780A-F225-4B6AF6D1DD8C}"/>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
        <p:nvSpPr>
          <p:cNvPr id="3" name="Tekstboks 2">
            <a:extLst>
              <a:ext uri="{FF2B5EF4-FFF2-40B4-BE49-F238E27FC236}">
                <a16:creationId xmlns:a16="http://schemas.microsoft.com/office/drawing/2014/main" id="{B62A0CD6-AC8C-DE89-AD25-598EE1A06FF1}"/>
              </a:ext>
            </a:extLst>
          </p:cNvPr>
          <p:cNvSpPr txBox="1">
            <a:spLocks noChangeArrowheads="1"/>
          </p:cNvSpPr>
          <p:nvPr/>
        </p:nvSpPr>
        <p:spPr bwMode="auto">
          <a:xfrm>
            <a:off x="565150" y="797510"/>
            <a:ext cx="11061699" cy="5262979"/>
          </a:xfrm>
          <a:prstGeom prst="rect">
            <a:avLst/>
          </a:prstGeom>
          <a:noFill/>
          <a:ln w="9525">
            <a:solidFill>
              <a:sysClr val="window" lastClr="FFFFFF">
                <a:lumMod val="85000"/>
              </a:sysClr>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Om statistikken</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Hvert kvartal utarbeider AksjeNorge statistikk over private aksjonærer på bakgrunn av tall fra Euronext Securities Oslo, tidligere kalt Verdipapirsentralen (VPS). Denne rapporten omhandler utelukkende privatpersoner som eier noterte aksjer og egenkapitalbevis i eget navn og ikke gjennom investeringsselskaper eller holdingselskaper. Statistikken inkluderer verdipapirer notert på de 3 markedsplassene på Oslo Børs, inklusive Euronext Growth. Endringer er nettotall. Det betyr at vi ikke vet eksakt hvor mange som har kjøpt eller solgt aksjer. Data per 30. desember 2023.</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All gjengivelse i media, blogger, sosiale medier, artikler m.m. skal kilde-henvise til Euronext Securities Oslo (leverandør av grunndata) og AksjeNorge (ansvarlig for sammenstilling og analyse av data og grafisk fremstilling). Andre tilleggsdata ligger åpent på nett og er hentet ut fra Oslo Børs, Verdipapirfondenes forening (VFF), Statistisk sentralbyrå (SSB) og Skatteetaten.</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2400" b="1"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Forbehold</a:t>
            </a:r>
            <a:endPar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Feil i data og beregninger kan forekomme. Ser du noe som virker feil, vennligst ta kontakt. </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Rapporten må ikke sees på som råd for hva man bør investere i eller ikke. Rapporten er en sammenstilling av hva folk har valgt å investere i over tid. </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Historisk avkastning er ingen garanti for fremtidig avkastning. Investeringer i verdipapirmarkedet medfører risiko for tap av deler eller hele investeringer. Alle som investerer bør sette seg godt inn i ulike risikofaktorer og søke informasjon før investeringene gjøres. Banker, meglerhus og fondsmeglere har gode systemer for å gi råd tilpasset privatpersoners individuelle risikotoleranse.</a:t>
            </a:r>
            <a:endParaRPr kumimoji="0" lang="nb-NO" sz="14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prstClr val="black"/>
                </a:solidFill>
                <a:effectLst/>
                <a:uLnTx/>
                <a:uFillTx/>
                <a:latin typeface="Calibri" panose="020F0502020204030204" pitchFamily="34" charset="0"/>
                <a:ea typeface="MS Mincho" panose="02020609040205080304" pitchFamily="49" charset="-128"/>
                <a:cs typeface="Times New Roman" panose="02020603050405020304" pitchFamily="18" charset="0"/>
              </a:rPr>
              <a:t> </a:t>
            </a:r>
          </a:p>
        </p:txBody>
      </p:sp>
    </p:spTree>
    <p:extLst>
      <p:ext uri="{BB962C8B-B14F-4D97-AF65-F5344CB8AC3E}">
        <p14:creationId xmlns:p14="http://schemas.microsoft.com/office/powerpoint/2010/main" val="80311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D39EBC-15DD-5240-A2C9-4F503AE762EE}"/>
              </a:ext>
            </a:extLst>
          </p:cNvPr>
          <p:cNvSpPr>
            <a:spLocks noGrp="1"/>
          </p:cNvSpPr>
          <p:nvPr>
            <p:ph type="title"/>
          </p:nvPr>
        </p:nvSpPr>
        <p:spPr/>
        <p:txBody>
          <a:bodyPr/>
          <a:lstStyle/>
          <a:p>
            <a:r>
              <a:rPr lang="nb-NO" dirty="0"/>
              <a:t>Noen </a:t>
            </a:r>
            <a:r>
              <a:rPr lang="nb-NO" dirty="0" err="1"/>
              <a:t>funfacts</a:t>
            </a:r>
            <a:r>
              <a:rPr lang="nb-NO" dirty="0"/>
              <a:t> om AksjeNorge</a:t>
            </a:r>
          </a:p>
        </p:txBody>
      </p:sp>
      <p:sp>
        <p:nvSpPr>
          <p:cNvPr id="3" name="Plassholder for innhold 2">
            <a:extLst>
              <a:ext uri="{FF2B5EF4-FFF2-40B4-BE49-F238E27FC236}">
                <a16:creationId xmlns:a16="http://schemas.microsoft.com/office/drawing/2014/main" id="{AABC98AB-1145-847C-2F91-B7E034C759E7}"/>
              </a:ext>
            </a:extLst>
          </p:cNvPr>
          <p:cNvSpPr>
            <a:spLocks noGrp="1"/>
          </p:cNvSpPr>
          <p:nvPr>
            <p:ph idx="1"/>
          </p:nvPr>
        </p:nvSpPr>
        <p:spPr>
          <a:xfrm>
            <a:off x="609600" y="1600201"/>
            <a:ext cx="7409935" cy="4525963"/>
          </a:xfrm>
        </p:spPr>
        <p:txBody>
          <a:bodyPr>
            <a:normAutofit fontScale="77500" lnSpcReduction="20000"/>
          </a:bodyPr>
          <a:lstStyle/>
          <a:p>
            <a:r>
              <a:rPr lang="nb-NO" dirty="0"/>
              <a:t>30 år med kunnskapsdeling</a:t>
            </a:r>
          </a:p>
          <a:p>
            <a:r>
              <a:rPr lang="nb-NO" dirty="0"/>
              <a:t>Vi startet med fokus på kvinner og aksjer allerede i 2018</a:t>
            </a:r>
          </a:p>
          <a:p>
            <a:r>
              <a:rPr lang="nb-NO" dirty="0"/>
              <a:t>Har en egen Facebook-gruppe med over 42.000 kvinnelige aksjeinteresserte (og 10% </a:t>
            </a:r>
            <a:r>
              <a:rPr lang="nb-NO" dirty="0" err="1"/>
              <a:t>xtra</a:t>
            </a:r>
            <a:r>
              <a:rPr lang="nb-NO" dirty="0"/>
              <a:t> i kø)</a:t>
            </a:r>
          </a:p>
          <a:p>
            <a:r>
              <a:rPr lang="nb-NO" dirty="0"/>
              <a:t>Vi har skolebesøk hver måned</a:t>
            </a:r>
          </a:p>
          <a:p>
            <a:r>
              <a:rPr lang="nb-NO" dirty="0"/>
              <a:t>Er gjesteforeleser på høyskoler i finans og personlig økonomi.</a:t>
            </a:r>
          </a:p>
          <a:p>
            <a:r>
              <a:rPr lang="nb-NO" dirty="0"/>
              <a:t>Treffer rundt 3.500 personer på våre aksjekvelder </a:t>
            </a:r>
          </a:p>
          <a:p>
            <a:r>
              <a:rPr lang="nb-NO" dirty="0"/>
              <a:t>Deltar ofte i podcasts, intervjuer, seminarer etc.</a:t>
            </a:r>
          </a:p>
          <a:p>
            <a:r>
              <a:rPr lang="nb-NO" dirty="0"/>
              <a:t>Største deltagelse på webinar: Holdt aksjekurs med 4.700 påmeldte under pandemien</a:t>
            </a:r>
          </a:p>
        </p:txBody>
      </p:sp>
      <p:pic>
        <p:nvPicPr>
          <p:cNvPr id="5" name="Bilde 4" descr="Et bilde som inneholder utendørs, himmel, konstruksjon, tre&#10;&#10;Automatisk generert beskrivelse">
            <a:extLst>
              <a:ext uri="{FF2B5EF4-FFF2-40B4-BE49-F238E27FC236}">
                <a16:creationId xmlns:a16="http://schemas.microsoft.com/office/drawing/2014/main" id="{42DB770C-CB8F-042C-BB87-FE044D1D5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6939" y="1545081"/>
            <a:ext cx="2948763" cy="2211572"/>
          </a:xfrm>
          <a:prstGeom prst="rect">
            <a:avLst/>
          </a:prstGeom>
        </p:spPr>
      </p:pic>
      <p:pic>
        <p:nvPicPr>
          <p:cNvPr id="7" name="Bilde 6" descr="Et bilde som inneholder tekst, klær, person, mann&#10;&#10;Automatisk generert beskrivelse">
            <a:extLst>
              <a:ext uri="{FF2B5EF4-FFF2-40B4-BE49-F238E27FC236}">
                <a16:creationId xmlns:a16="http://schemas.microsoft.com/office/drawing/2014/main" id="{A69486FF-5155-C5ED-0209-36BB46AFE0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4197" y="2992788"/>
            <a:ext cx="2583010" cy="1527729"/>
          </a:xfrm>
          <a:prstGeom prst="rect">
            <a:avLst/>
          </a:prstGeom>
        </p:spPr>
      </p:pic>
      <p:pic>
        <p:nvPicPr>
          <p:cNvPr id="9" name="Bilde 8" descr="Et bilde som inneholder tekst, Menneskeansikt, klær, kvinne&#10;&#10;Automatisk generert beskrivelse">
            <a:extLst>
              <a:ext uri="{FF2B5EF4-FFF2-40B4-BE49-F238E27FC236}">
                <a16:creationId xmlns:a16="http://schemas.microsoft.com/office/drawing/2014/main" id="{F3EC867D-689E-175E-AB41-DF3BA5946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7121" y="550199"/>
            <a:ext cx="1734879" cy="1734879"/>
          </a:xfrm>
          <a:prstGeom prst="rect">
            <a:avLst/>
          </a:prstGeom>
        </p:spPr>
      </p:pic>
      <p:pic>
        <p:nvPicPr>
          <p:cNvPr id="13" name="Bilde 12" descr="Et bilde som inneholder tekst, Menneskeansikt, kvinne, skjermbilde&#10;&#10;Automatisk generert beskrivelse">
            <a:extLst>
              <a:ext uri="{FF2B5EF4-FFF2-40B4-BE49-F238E27FC236}">
                <a16:creationId xmlns:a16="http://schemas.microsoft.com/office/drawing/2014/main" id="{29995633-10FF-054B-D149-836B16DB8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6939" y="4198935"/>
            <a:ext cx="1915859" cy="1927229"/>
          </a:xfrm>
          <a:prstGeom prst="rect">
            <a:avLst/>
          </a:prstGeom>
        </p:spPr>
      </p:pic>
    </p:spTree>
    <p:extLst>
      <p:ext uri="{BB962C8B-B14F-4D97-AF65-F5344CB8AC3E}">
        <p14:creationId xmlns:p14="http://schemas.microsoft.com/office/powerpoint/2010/main" val="3817001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2F81-B6A9-4B85-0C1E-7882FFD86F28}"/>
              </a:ext>
            </a:extLst>
          </p:cNvPr>
          <p:cNvSpPr>
            <a:spLocks noGrp="1"/>
          </p:cNvSpPr>
          <p:nvPr>
            <p:ph type="title"/>
          </p:nvPr>
        </p:nvSpPr>
        <p:spPr/>
        <p:txBody>
          <a:bodyPr>
            <a:normAutofit fontScale="90000"/>
          </a:bodyPr>
          <a:lstStyle/>
          <a:p>
            <a:r>
              <a:rPr lang="nb-NO" dirty="0"/>
              <a:t>2023: Et særdeles bra aksje-år</a:t>
            </a:r>
            <a:br>
              <a:rPr lang="nb-NO" dirty="0"/>
            </a:br>
            <a:r>
              <a:rPr lang="nb-NO" sz="2000" dirty="0"/>
              <a:t>De globale aksjeindeksene viser et bilde på et svært bra år for norske småsparere, </a:t>
            </a:r>
            <a:br>
              <a:rPr lang="nb-NO" sz="2000" dirty="0"/>
            </a:br>
            <a:r>
              <a:rPr lang="nb-NO" sz="2000" dirty="0"/>
              <a:t>som også investerer i globale aksje- og indeksfond.</a:t>
            </a:r>
          </a:p>
        </p:txBody>
      </p:sp>
      <p:sp>
        <p:nvSpPr>
          <p:cNvPr id="6" name="TekstSylinder 14">
            <a:extLst>
              <a:ext uri="{FF2B5EF4-FFF2-40B4-BE49-F238E27FC236}">
                <a16:creationId xmlns:a16="http://schemas.microsoft.com/office/drawing/2014/main" id="{B94168F3-B555-8467-5C5D-7E8B54064F4D}"/>
              </a:ext>
            </a:extLst>
          </p:cNvPr>
          <p:cNvSpPr txBox="1"/>
          <p:nvPr/>
        </p:nvSpPr>
        <p:spPr>
          <a:xfrm>
            <a:off x="472440" y="6348730"/>
            <a:ext cx="79390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1" u="none" strike="noStrike" kern="1200" cap="none" spc="0" normalizeH="0" baseline="0" noProof="0" dirty="0">
                <a:ln>
                  <a:noFill/>
                </a:ln>
                <a:solidFill>
                  <a:prstClr val="black"/>
                </a:solidFill>
                <a:effectLst/>
                <a:uLnTx/>
                <a:uFillTx/>
                <a:latin typeface="Museo Sans Rounded 300" panose="02000000000000000000" pitchFamily="50" charset="0"/>
                <a:ea typeface="+mn-ea"/>
                <a:cs typeface="+mn-cs"/>
              </a:rPr>
              <a:t>Kilde: Oslo Børs, Yahoo Finance, Nasdaq Nordic     Sluttkurser 29.desember 2023        Grafikk: Stiftelsen AksjeNorge</a:t>
            </a:r>
          </a:p>
        </p:txBody>
      </p:sp>
      <p:pic>
        <p:nvPicPr>
          <p:cNvPr id="3" name="Picture 2">
            <a:extLst>
              <a:ext uri="{FF2B5EF4-FFF2-40B4-BE49-F238E27FC236}">
                <a16:creationId xmlns:a16="http://schemas.microsoft.com/office/drawing/2014/main" id="{B101B045-EDF5-EB63-7A67-428C7943CDA4}"/>
              </a:ext>
            </a:extLst>
          </p:cNvPr>
          <p:cNvPicPr>
            <a:picLocks noChangeAspect="1"/>
          </p:cNvPicPr>
          <p:nvPr/>
        </p:nvPicPr>
        <p:blipFill>
          <a:blip r:embed="rId2"/>
          <a:stretch>
            <a:fillRect/>
          </a:stretch>
        </p:blipFill>
        <p:spPr>
          <a:xfrm>
            <a:off x="609600" y="1562987"/>
            <a:ext cx="11143241" cy="4294986"/>
          </a:xfrm>
          <a:prstGeom prst="rect">
            <a:avLst/>
          </a:prstGeom>
        </p:spPr>
      </p:pic>
    </p:spTree>
    <p:extLst>
      <p:ext uri="{BB962C8B-B14F-4D97-AF65-F5344CB8AC3E}">
        <p14:creationId xmlns:p14="http://schemas.microsoft.com/office/powerpoint/2010/main" val="246125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888863-7E04-953C-955B-DEF4FFD5DF79}"/>
              </a:ext>
            </a:extLst>
          </p:cNvPr>
          <p:cNvSpPr>
            <a:spLocks noGrp="1"/>
          </p:cNvSpPr>
          <p:nvPr>
            <p:ph type="title"/>
          </p:nvPr>
        </p:nvSpPr>
        <p:spPr/>
        <p:txBody>
          <a:bodyPr>
            <a:normAutofit/>
          </a:bodyPr>
          <a:lstStyle/>
          <a:p>
            <a:r>
              <a:rPr lang="nb-NO" dirty="0"/>
              <a:t>Fortsatt positivt inn i 2024</a:t>
            </a:r>
            <a:br>
              <a:rPr lang="nb-NO" dirty="0"/>
            </a:br>
            <a:r>
              <a:rPr lang="nb-NO" sz="2000" dirty="0"/>
              <a:t>2024 er foreløpig et godt år for norske fonds-sparere! Oslo Børs er mer variert….</a:t>
            </a:r>
            <a:endParaRPr lang="nb-NO" dirty="0"/>
          </a:p>
        </p:txBody>
      </p:sp>
      <p:pic>
        <p:nvPicPr>
          <p:cNvPr id="3" name="Bilde 2">
            <a:extLst>
              <a:ext uri="{FF2B5EF4-FFF2-40B4-BE49-F238E27FC236}">
                <a16:creationId xmlns:a16="http://schemas.microsoft.com/office/drawing/2014/main" id="{24249946-24BE-752C-3376-EAF73027EDA8}"/>
              </a:ext>
            </a:extLst>
          </p:cNvPr>
          <p:cNvPicPr>
            <a:picLocks noChangeAspect="1"/>
          </p:cNvPicPr>
          <p:nvPr/>
        </p:nvPicPr>
        <p:blipFill>
          <a:blip r:embed="rId2"/>
          <a:stretch>
            <a:fillRect/>
          </a:stretch>
        </p:blipFill>
        <p:spPr>
          <a:xfrm>
            <a:off x="1583549" y="1689085"/>
            <a:ext cx="9364268" cy="4389500"/>
          </a:xfrm>
          <a:prstGeom prst="rect">
            <a:avLst/>
          </a:prstGeom>
        </p:spPr>
      </p:pic>
      <p:sp>
        <p:nvSpPr>
          <p:cNvPr id="4" name="TextBox 74">
            <a:extLst>
              <a:ext uri="{FF2B5EF4-FFF2-40B4-BE49-F238E27FC236}">
                <a16:creationId xmlns:a16="http://schemas.microsoft.com/office/drawing/2014/main" id="{DF003158-AA92-1448-1EAA-E2C7B52DECD7}"/>
              </a:ext>
            </a:extLst>
          </p:cNvPr>
          <p:cNvSpPr txBox="1"/>
          <p:nvPr/>
        </p:nvSpPr>
        <p:spPr>
          <a:xfrm>
            <a:off x="1415596" y="6350032"/>
            <a:ext cx="6751192"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lumMod val="50000"/>
                  </a:srgbClr>
                </a:solidFill>
                <a:effectLst/>
                <a:uLnTx/>
                <a:uFillTx/>
                <a:latin typeface="Museo Sans Rounded 500" panose="02000000000000000000" pitchFamily="50" charset="0"/>
                <a:ea typeface="+mn-ea"/>
                <a:cs typeface="+mn-cs"/>
              </a:rPr>
              <a:t>Kilde: Oslo Børs, Yahoo Finance, Nasdaq, 19. mars 2024           Grafikk: AksjeNorge</a:t>
            </a:r>
          </a:p>
        </p:txBody>
      </p:sp>
    </p:spTree>
    <p:extLst>
      <p:ext uri="{BB962C8B-B14F-4D97-AF65-F5344CB8AC3E}">
        <p14:creationId xmlns:p14="http://schemas.microsoft.com/office/powerpoint/2010/main" val="1312574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5899AB-5ED9-6C27-6B25-C68FA2189D91}"/>
              </a:ext>
            </a:extLst>
          </p:cNvPr>
          <p:cNvSpPr>
            <a:spLocks noGrp="1"/>
          </p:cNvSpPr>
          <p:nvPr>
            <p:ph type="title"/>
          </p:nvPr>
        </p:nvSpPr>
        <p:spPr/>
        <p:txBody>
          <a:bodyPr>
            <a:noAutofit/>
          </a:bodyPr>
          <a:lstStyle/>
          <a:p>
            <a:r>
              <a:rPr lang="nb-NO" sz="4000" dirty="0"/>
              <a:t>Enorme forskjeller hittil i år </a:t>
            </a:r>
            <a:br>
              <a:rPr lang="nb-NO" sz="4800" dirty="0"/>
            </a:br>
            <a:r>
              <a:rPr lang="nb-NO" sz="2000" dirty="0"/>
              <a:t>Dette er aksjene som privatpersoner har investert mest kroner i. </a:t>
            </a:r>
            <a:br>
              <a:rPr lang="nb-NO" sz="2000" dirty="0"/>
            </a:br>
            <a:r>
              <a:rPr lang="nb-NO" sz="2000" dirty="0"/>
              <a:t>Viser utviklingen i aksjekursen hittil i 2024. </a:t>
            </a:r>
          </a:p>
        </p:txBody>
      </p:sp>
      <p:pic>
        <p:nvPicPr>
          <p:cNvPr id="29" name="Bilde 28">
            <a:extLst>
              <a:ext uri="{FF2B5EF4-FFF2-40B4-BE49-F238E27FC236}">
                <a16:creationId xmlns:a16="http://schemas.microsoft.com/office/drawing/2014/main" id="{BEA72003-8F5D-C667-D100-7839ACE9BB77}"/>
              </a:ext>
            </a:extLst>
          </p:cNvPr>
          <p:cNvPicPr>
            <a:picLocks noChangeAspect="1"/>
          </p:cNvPicPr>
          <p:nvPr/>
        </p:nvPicPr>
        <p:blipFill>
          <a:blip r:embed="rId2"/>
          <a:stretch>
            <a:fillRect/>
          </a:stretch>
        </p:blipFill>
        <p:spPr>
          <a:xfrm>
            <a:off x="718012" y="1762442"/>
            <a:ext cx="10354884" cy="4311833"/>
          </a:xfrm>
          <a:prstGeom prst="rect">
            <a:avLst/>
          </a:prstGeom>
        </p:spPr>
      </p:pic>
      <p:sp>
        <p:nvSpPr>
          <p:cNvPr id="30" name="TextBox 74">
            <a:extLst>
              <a:ext uri="{FF2B5EF4-FFF2-40B4-BE49-F238E27FC236}">
                <a16:creationId xmlns:a16="http://schemas.microsoft.com/office/drawing/2014/main" id="{9D24D1E8-03C9-CA4D-50A6-3E51DBE1371A}"/>
              </a:ext>
            </a:extLst>
          </p:cNvPr>
          <p:cNvSpPr txBox="1"/>
          <p:nvPr/>
        </p:nvSpPr>
        <p:spPr>
          <a:xfrm>
            <a:off x="718012" y="6419078"/>
            <a:ext cx="491921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prstClr val="black"/>
                </a:solidFill>
                <a:effectLst/>
                <a:uLnTx/>
                <a:uFillTx/>
                <a:latin typeface="Museo Sans Rounded 500" panose="02000000000000000000" pitchFamily="50" charset="0"/>
                <a:ea typeface="+mn-ea"/>
                <a:cs typeface="+mn-cs"/>
              </a:rPr>
              <a:t>Kilde: Oslo Børs og Euronext Securities Oslo (VPS)     Grafikk: AksjeNorge</a:t>
            </a:r>
          </a:p>
        </p:txBody>
      </p:sp>
    </p:spTree>
    <p:extLst>
      <p:ext uri="{BB962C8B-B14F-4D97-AF65-F5344CB8AC3E}">
        <p14:creationId xmlns:p14="http://schemas.microsoft.com/office/powerpoint/2010/main" val="197501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4BBD2-25E0-6BDF-03F4-4940BD0E8ECC}"/>
              </a:ext>
            </a:extLst>
          </p:cNvPr>
          <p:cNvSpPr>
            <a:spLocks noGrp="1"/>
          </p:cNvSpPr>
          <p:nvPr>
            <p:ph type="title"/>
          </p:nvPr>
        </p:nvSpPr>
        <p:spPr/>
        <p:txBody>
          <a:bodyPr/>
          <a:lstStyle/>
          <a:p>
            <a:r>
              <a:rPr lang="nb-NO" dirty="0"/>
              <a:t>Nesten 30 år med data….</a:t>
            </a:r>
          </a:p>
        </p:txBody>
      </p:sp>
      <p:sp>
        <p:nvSpPr>
          <p:cNvPr id="3" name="Tekstboks 2">
            <a:extLst>
              <a:ext uri="{FF2B5EF4-FFF2-40B4-BE49-F238E27FC236}">
                <a16:creationId xmlns:a16="http://schemas.microsoft.com/office/drawing/2014/main" id="{946C8E10-80EF-3C19-EAE3-4D5BD4FC7854}"/>
              </a:ext>
            </a:extLst>
          </p:cNvPr>
          <p:cNvSpPr txBox="1">
            <a:spLocks noChangeArrowheads="1"/>
          </p:cNvSpPr>
          <p:nvPr/>
        </p:nvSpPr>
        <p:spPr bwMode="auto">
          <a:xfrm>
            <a:off x="609600" y="1679944"/>
            <a:ext cx="7141534" cy="4401205"/>
          </a:xfrm>
          <a:prstGeom prst="rect">
            <a:avLst/>
          </a:prstGeom>
          <a:noFill/>
          <a:ln w="9525">
            <a:solidFill>
              <a:sysClr val="window" lastClr="FFFFFF">
                <a:lumMod val="85000"/>
              </a:sysClr>
            </a:solidFill>
            <a:miter lim="800000"/>
            <a:headEnd/>
            <a:tailEnd/>
          </a:ln>
        </p:spPr>
        <p:txBody>
          <a:bodyPr rot="0" vert="horz" wrap="square" lIns="91440" tIns="45720" rIns="91440" bIns="45720" anchor="t" anchorCtr="0">
            <a:spAutoFit/>
          </a:bodyPr>
          <a:lstStyle/>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Kvartalsvis rapport, publiseres </a:t>
            </a:r>
            <a:r>
              <a:rPr kumimoji="0" lang="nb-NO" sz="2000" b="0" i="0" u="none" strike="noStrike" kern="1200" cap="none" spc="0" normalizeH="0" baseline="0" noProof="0" dirty="0" err="1">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ca</a:t>
            </a: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2. uke inn i nytt kvartal</a:t>
            </a:r>
          </a:p>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Basert på data om beholdninger på VPS – og ASK-konto for privatpersoner (personnumre)</a:t>
            </a:r>
          </a:p>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nb-NO" sz="2000" dirty="0">
                <a:solidFill>
                  <a:prstClr val="black"/>
                </a:solidFill>
                <a:latin typeface="Museo Sans Rounded 300" panose="02000000000000000000" pitchFamily="50" charset="0"/>
                <a:ea typeface="MS Mincho" panose="02020609040205080304" pitchFamily="49" charset="-128"/>
                <a:cs typeface="Times New Roman" panose="02020603050405020304" pitchFamily="18" charset="0"/>
              </a:rPr>
              <a:t>Data stammer fra </a:t>
            </a: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Euronext Securities Oslo (VPS) </a:t>
            </a:r>
          </a:p>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Verdipapirer notert på de 3 markedsplassene på Oslo Børs, inklusive Euronext Growth. </a:t>
            </a:r>
          </a:p>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Endringer er nettotall. Det betyr at vi ikke vet eksakt hvor mange som har kjøpt eller solgt aksjer. </a:t>
            </a:r>
          </a:p>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nb-NO" sz="2000" dirty="0">
                <a:solidFill>
                  <a:prstClr val="black"/>
                </a:solidFill>
                <a:latin typeface="Museo Sans Rounded 300" panose="02000000000000000000" pitchFamily="50" charset="0"/>
                <a:ea typeface="MS Mincho" panose="02020609040205080304" pitchFamily="49" charset="-128"/>
                <a:cs typeface="Times New Roman" panose="02020603050405020304" pitchFamily="18" charset="0"/>
              </a:rPr>
              <a:t>Nyeste </a:t>
            </a:r>
            <a:r>
              <a:rPr lang="nb-NO" sz="2000" dirty="0" err="1">
                <a:solidFill>
                  <a:prstClr val="black"/>
                </a:solidFill>
                <a:latin typeface="Museo Sans Rounded 300" panose="02000000000000000000" pitchFamily="50" charset="0"/>
                <a:ea typeface="MS Mincho" panose="02020609040205080304" pitchFamily="49" charset="-128"/>
                <a:cs typeface="Times New Roman" panose="02020603050405020304" pitchFamily="18" charset="0"/>
              </a:rPr>
              <a:t>beholdningsd</a:t>
            </a:r>
            <a:r>
              <a:rPr kumimoji="0" lang="nb-NO" sz="2000" b="0" i="0" u="none" strike="noStrike" kern="1200" cap="none" spc="0" normalizeH="0" baseline="0" noProof="0" dirty="0" err="1">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ata</a:t>
            </a: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 er inkludert 30. desember 2023.</a:t>
            </a:r>
          </a:p>
          <a:p>
            <a:pPr marL="36000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Andre kilder</a:t>
            </a:r>
            <a:r>
              <a:rPr lang="nb-NO" sz="2000" dirty="0">
                <a:solidFill>
                  <a:prstClr val="black"/>
                </a:solidFill>
                <a:latin typeface="Museo Sans Rounded 300" panose="02000000000000000000" pitchFamily="50" charset="0"/>
                <a:ea typeface="MS Mincho" panose="02020609040205080304" pitchFamily="49" charset="-128"/>
                <a:cs typeface="Times New Roman" panose="02020603050405020304" pitchFamily="18" charset="0"/>
              </a:rPr>
              <a:t>: </a:t>
            </a:r>
            <a:r>
              <a:rPr kumimoji="0" lang="nb-NO" sz="2000" b="0" i="0" u="none" strike="noStrike" kern="1200" cap="none" spc="0" normalizeH="0" baseline="0" noProof="0" dirty="0">
                <a:ln>
                  <a:noFill/>
                </a:ln>
                <a:solidFill>
                  <a:prstClr val="black"/>
                </a:solidFill>
                <a:effectLst/>
                <a:uLnTx/>
                <a:uFillTx/>
                <a:latin typeface="Museo Sans Rounded 300" panose="02000000000000000000" pitchFamily="50" charset="0"/>
                <a:ea typeface="MS Mincho" panose="02020609040205080304" pitchFamily="49" charset="-128"/>
                <a:cs typeface="Times New Roman" panose="02020603050405020304" pitchFamily="18" charset="0"/>
              </a:rPr>
              <a:t>Oslo Børs, Verdipapirfondenes forening (VFF), Statistisk sentralbyrå (SSB) og Skatteetaten.</a:t>
            </a:r>
          </a:p>
        </p:txBody>
      </p:sp>
      <p:pic>
        <p:nvPicPr>
          <p:cNvPr id="10" name="Bilde 9">
            <a:extLst>
              <a:ext uri="{FF2B5EF4-FFF2-40B4-BE49-F238E27FC236}">
                <a16:creationId xmlns:a16="http://schemas.microsoft.com/office/drawing/2014/main" id="{6B529E5E-754A-7438-36BD-EFEF5582AEC6}"/>
              </a:ext>
            </a:extLst>
          </p:cNvPr>
          <p:cNvPicPr>
            <a:picLocks noChangeAspect="1"/>
          </p:cNvPicPr>
          <p:nvPr/>
        </p:nvPicPr>
        <p:blipFill>
          <a:blip r:embed="rId2"/>
          <a:stretch>
            <a:fillRect/>
          </a:stretch>
        </p:blipFill>
        <p:spPr>
          <a:xfrm>
            <a:off x="8077683" y="1679944"/>
            <a:ext cx="3504716" cy="4430152"/>
          </a:xfrm>
          <a:prstGeom prst="rect">
            <a:avLst/>
          </a:prstGeom>
        </p:spPr>
      </p:pic>
    </p:spTree>
    <p:extLst>
      <p:ext uri="{BB962C8B-B14F-4D97-AF65-F5344CB8AC3E}">
        <p14:creationId xmlns:p14="http://schemas.microsoft.com/office/powerpoint/2010/main" val="3417807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7">
            <a:extLst>
              <a:ext uri="{FF2B5EF4-FFF2-40B4-BE49-F238E27FC236}">
                <a16:creationId xmlns:a16="http://schemas.microsoft.com/office/drawing/2014/main" id="{A8C6B820-1814-4544-ABD6-3CC722F94DFF}"/>
              </a:ext>
            </a:extLst>
          </p:cNvPr>
          <p:cNvGraphicFramePr>
            <a:graphicFrameLocks/>
          </p:cNvGraphicFramePr>
          <p:nvPr>
            <p:extLst>
              <p:ext uri="{D42A27DB-BD31-4B8C-83A1-F6EECF244321}">
                <p14:modId xmlns:p14="http://schemas.microsoft.com/office/powerpoint/2010/main" val="54091621"/>
              </p:ext>
            </p:extLst>
          </p:nvPr>
        </p:nvGraphicFramePr>
        <p:xfrm>
          <a:off x="404262" y="478466"/>
          <a:ext cx="11174594" cy="57721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14">
            <a:extLst>
              <a:ext uri="{FF2B5EF4-FFF2-40B4-BE49-F238E27FC236}">
                <a16:creationId xmlns:a16="http://schemas.microsoft.com/office/drawing/2014/main" id="{C2EA13DB-A444-0620-A05D-F1A76B1EB020}"/>
              </a:ext>
            </a:extLst>
          </p:cNvPr>
          <p:cNvSpPr txBox="1"/>
          <p:nvPr/>
        </p:nvSpPr>
        <p:spPr>
          <a:xfrm>
            <a:off x="472440" y="6348730"/>
            <a:ext cx="442976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prstClr val="black">
                    <a:lumMod val="50000"/>
                    <a:lumOff val="50000"/>
                  </a:prstClr>
                </a:solidFill>
                <a:effectLst/>
                <a:uLnTx/>
                <a:uFillTx/>
                <a:latin typeface="Calibri"/>
                <a:ea typeface="+mn-ea"/>
                <a:cs typeface="+mn-cs"/>
              </a:rPr>
              <a:t>Kilder: Euronext Securities og Stiftelsen AksjeNorge, 30. desember 2023</a:t>
            </a:r>
          </a:p>
        </p:txBody>
      </p:sp>
    </p:spTree>
    <p:extLst>
      <p:ext uri="{BB962C8B-B14F-4D97-AF65-F5344CB8AC3E}">
        <p14:creationId xmlns:p14="http://schemas.microsoft.com/office/powerpoint/2010/main" val="651013717"/>
      </p:ext>
    </p:extLst>
  </p:cSld>
  <p:clrMapOvr>
    <a:masterClrMapping/>
  </p:clrMapOvr>
</p:sld>
</file>

<file path=ppt/theme/theme1.xml><?xml version="1.0" encoding="utf-8"?>
<a:theme xmlns:a="http://schemas.openxmlformats.org/drawingml/2006/main" name="1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Blank">
  <a:themeElements>
    <a:clrScheme name="AksjeNorge">
      <a:dk1>
        <a:sysClr val="windowText" lastClr="000000"/>
      </a:dk1>
      <a:lt1>
        <a:srgbClr val="FFFFFF"/>
      </a:lt1>
      <a:dk2>
        <a:srgbClr val="003B5C"/>
      </a:dk2>
      <a:lt2>
        <a:srgbClr val="D45D00"/>
      </a:lt2>
      <a:accent1>
        <a:srgbClr val="4F868E"/>
      </a:accent1>
      <a:accent2>
        <a:srgbClr val="A0D1CA"/>
      </a:accent2>
      <a:accent3>
        <a:srgbClr val="F2A900"/>
      </a:accent3>
      <a:accent4>
        <a:srgbClr val="99D6EA"/>
      </a:accent4>
      <a:accent5>
        <a:srgbClr val="768692"/>
      </a:accent5>
      <a:accent6>
        <a:srgbClr val="80808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43E002CE8479E46BC55703C33644009" ma:contentTypeVersion="18" ma:contentTypeDescription="Opprett et nytt dokument." ma:contentTypeScope="" ma:versionID="fe5ced12a3e70a6d4d73ee523611161b">
  <xsd:schema xmlns:xsd="http://www.w3.org/2001/XMLSchema" xmlns:xs="http://www.w3.org/2001/XMLSchema" xmlns:p="http://schemas.microsoft.com/office/2006/metadata/properties" xmlns:ns3="a58fe627-337a-4cb6-b964-9fbb4b022313" xmlns:ns4="b558a337-a7c2-4fd9-b5e2-f623ae115e51" targetNamespace="http://schemas.microsoft.com/office/2006/metadata/properties" ma:root="true" ma:fieldsID="ea375a3d95211e04934deabf517c205d" ns3:_="" ns4:_="">
    <xsd:import namespace="a58fe627-337a-4cb6-b964-9fbb4b022313"/>
    <xsd:import namespace="b558a337-a7c2-4fd9-b5e2-f623ae115e51"/>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fe627-337a-4cb6-b964-9fbb4b0223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58a337-a7c2-4fd9-b5e2-f623ae115e51" elementFormDefault="qualified">
    <xsd:import namespace="http://schemas.microsoft.com/office/2006/documentManagement/types"/>
    <xsd:import namespace="http://schemas.microsoft.com/office/infopath/2007/PartnerControls"/>
    <xsd:element name="SharedWithUsers" ma:index="1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lingsdetaljer" ma:internalName="SharedWithDetails" ma:readOnly="true">
      <xsd:simpleType>
        <xsd:restriction base="dms:Note">
          <xsd:maxLength value="255"/>
        </xsd:restriction>
      </xsd:simpleType>
    </xsd:element>
    <xsd:element name="SharingHintHash" ma:index="20" nillable="true" ma:displayName="Hash for deling av tip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58fe627-337a-4cb6-b964-9fbb4b022313" xsi:nil="true"/>
  </documentManagement>
</p:properties>
</file>

<file path=customXml/itemProps1.xml><?xml version="1.0" encoding="utf-8"?>
<ds:datastoreItem xmlns:ds="http://schemas.openxmlformats.org/officeDocument/2006/customXml" ds:itemID="{F1F4D350-2D87-45F2-BDE3-B60A07E9A691}">
  <ds:schemaRefs>
    <ds:schemaRef ds:uri="http://schemas.microsoft.com/sharepoint/v3/contenttype/forms"/>
  </ds:schemaRefs>
</ds:datastoreItem>
</file>

<file path=customXml/itemProps2.xml><?xml version="1.0" encoding="utf-8"?>
<ds:datastoreItem xmlns:ds="http://schemas.openxmlformats.org/officeDocument/2006/customXml" ds:itemID="{5765A478-5760-40A2-9457-E51C50BC31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8fe627-337a-4cb6-b964-9fbb4b022313"/>
    <ds:schemaRef ds:uri="b558a337-a7c2-4fd9-b5e2-f623ae115e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1F1F2F-20BE-403C-9660-77627BD9B435}">
  <ds:schemaRefs>
    <ds:schemaRef ds:uri="http://purl.org/dc/terms/"/>
    <ds:schemaRef ds:uri="a58fe627-337a-4cb6-b964-9fbb4b022313"/>
    <ds:schemaRef ds:uri="http://schemas.microsoft.com/office/2006/documentManagement/type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 ds:uri="http://schemas.microsoft.com/office/infopath/2007/PartnerControls"/>
    <ds:schemaRef ds:uri="b558a337-a7c2-4fd9-b5e2-f623ae115e51"/>
  </ds:schemaRefs>
</ds:datastoreItem>
</file>

<file path=docProps/app.xml><?xml version="1.0" encoding="utf-8"?>
<Properties xmlns="http://schemas.openxmlformats.org/officeDocument/2006/extended-properties" xmlns:vt="http://schemas.openxmlformats.org/officeDocument/2006/docPropsVTypes">
  <TotalTime>511</TotalTime>
  <Words>2309</Words>
  <Application>Microsoft Office PowerPoint</Application>
  <PresentationFormat>Widescreen</PresentationFormat>
  <Paragraphs>334</Paragraphs>
  <Slides>37</Slides>
  <Notes>5</Notes>
  <HiddenSlides>0</HiddenSlides>
  <MMClips>0</MMClips>
  <ScaleCrop>false</ScaleCrop>
  <HeadingPairs>
    <vt:vector size="6" baseType="variant">
      <vt:variant>
        <vt:lpstr>Brukte skrifter</vt:lpstr>
      </vt:variant>
      <vt:variant>
        <vt:i4>8</vt:i4>
      </vt:variant>
      <vt:variant>
        <vt:lpstr>Tema</vt:lpstr>
      </vt:variant>
      <vt:variant>
        <vt:i4>3</vt:i4>
      </vt:variant>
      <vt:variant>
        <vt:lpstr>Lysbildetitler</vt:lpstr>
      </vt:variant>
      <vt:variant>
        <vt:i4>37</vt:i4>
      </vt:variant>
    </vt:vector>
  </HeadingPairs>
  <TitlesOfParts>
    <vt:vector size="48" baseType="lpstr">
      <vt:lpstr>Aptos</vt:lpstr>
      <vt:lpstr>Arial</vt:lpstr>
      <vt:lpstr>Calibri</vt:lpstr>
      <vt:lpstr>Calibri Light</vt:lpstr>
      <vt:lpstr>Museo Sans Rounded 100</vt:lpstr>
      <vt:lpstr>Museo Sans Rounded 300</vt:lpstr>
      <vt:lpstr>Museo Sans Rounded 500</vt:lpstr>
      <vt:lpstr>Museo Sans Rounded 700</vt:lpstr>
      <vt:lpstr>1_Blank</vt:lpstr>
      <vt:lpstr>2_Office-tema</vt:lpstr>
      <vt:lpstr>3_Blank</vt:lpstr>
      <vt:lpstr>PowerPoint-presentasjon</vt:lpstr>
      <vt:lpstr>PowerPoint-presentasjon</vt:lpstr>
      <vt:lpstr>PowerPoint-presentasjon</vt:lpstr>
      <vt:lpstr>Noen funfacts om AksjeNorge</vt:lpstr>
      <vt:lpstr>2023: Et særdeles bra aksje-år De globale aksjeindeksene viser et bilde på et svært bra år for norske småsparere,  som også investerer i globale aksje- og indeksfond.</vt:lpstr>
      <vt:lpstr>Fortsatt positivt inn i 2024 2024 er foreløpig et godt år for norske fonds-sparere! Oslo Børs er mer variert….</vt:lpstr>
      <vt:lpstr>Enorme forskjeller hittil i år  Dette er aksjene som privatpersoner har investert mest kroner i.  Viser utviklingen i aksjekursen hittil i 2024. </vt:lpstr>
      <vt:lpstr>Nesten 30 år med data….</vt:lpstr>
      <vt:lpstr>PowerPoint-presentasjon</vt:lpstr>
      <vt:lpstr>PowerPoint-presentasjon</vt:lpstr>
      <vt:lpstr>Viktigste funn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Diversifisering Hvor mange ulike aksjer eier nordmenn i de ulike aldersgruppene?</vt:lpstr>
      <vt:lpstr>Norske aksjeindekser i 2023</vt:lpstr>
      <vt:lpstr>Fylkene med flest aksjonærer</vt:lpstr>
      <vt:lpstr>Fylkene som har størst andel aksjonærer i forhold til befolkningen i fylket (se lengst til høyre):</vt:lpstr>
      <vt:lpstr>Gjennomsnittlig investert beløp i de ulike fylkene: Gjennomsnittet på landsbasis er kr 305.000</vt:lpstr>
      <vt:lpstr>Kommunene med flest aksjonærer</vt:lpstr>
      <vt:lpstr>Aksjene med flest aksjonærer</vt:lpstr>
      <vt:lpstr>Aksjene med flest nye aksjonærer i 2023.  Viser her kun antall nye aksjonærer. Hadde det ikke vært for Norconsult og Sparebanken Sør……</vt:lpstr>
      <vt:lpstr>Aksjene med høyeste gj.sn. investering</vt:lpstr>
      <vt:lpstr>Småsparer-fellene</vt:lpstr>
      <vt:lpstr>Equinor Kvinner under 54 år investerer i snitt for mer enn menn i Equinor.</vt:lpstr>
      <vt:lpstr>Norwegian Air Shuttle Kvinner eier i snitt for kr 7.180 og menn 21.243 (per des 2023)</vt:lpstr>
      <vt:lpstr>DNB Kvinner under 40 år eier mer i gjennomsnitt enn menn.</vt:lpstr>
      <vt:lpstr>Gjensidige forsikring</vt:lpstr>
      <vt:lpstr>Borregaard</vt:lpstr>
      <vt:lpstr>TGS</vt:lpstr>
      <vt:lpstr>Takk for oppmerksomheten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Grafer til rapport om 4.kvartal og 2023</dc:title>
  <dc:creator>Student</dc:creator>
  <cp:lastModifiedBy>Student</cp:lastModifiedBy>
  <cp:revision>75</cp:revision>
  <dcterms:created xsi:type="dcterms:W3CDTF">2024-01-05T03:56:10Z</dcterms:created>
  <dcterms:modified xsi:type="dcterms:W3CDTF">2024-03-21T02:51:35Z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0x010100D43E002CE8479E46BC55703C33644009</vt:lpwstr>
  </property>
</Properties>
</file>