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3"/>
  </p:notesMasterIdLst>
  <p:sldIdLst>
    <p:sldId id="2900" r:id="rId3"/>
    <p:sldId id="2902" r:id="rId4"/>
    <p:sldId id="2885" r:id="rId5"/>
    <p:sldId id="2899" r:id="rId6"/>
    <p:sldId id="2868" r:id="rId7"/>
    <p:sldId id="2889" r:id="rId8"/>
    <p:sldId id="2892" r:id="rId9"/>
    <p:sldId id="2887" r:id="rId10"/>
    <p:sldId id="2780" r:id="rId11"/>
    <p:sldId id="2665" r:id="rId12"/>
    <p:sldId id="2856" r:id="rId13"/>
    <p:sldId id="2866" r:id="rId14"/>
    <p:sldId id="2809" r:id="rId15"/>
    <p:sldId id="2816" r:id="rId16"/>
    <p:sldId id="2903" r:id="rId17"/>
    <p:sldId id="2901" r:id="rId18"/>
    <p:sldId id="2893" r:id="rId19"/>
    <p:sldId id="2882" r:id="rId20"/>
    <p:sldId id="2896" r:id="rId21"/>
    <p:sldId id="2891" r:id="rId22"/>
    <p:sldId id="2871" r:id="rId23"/>
    <p:sldId id="2813" r:id="rId24"/>
    <p:sldId id="2880" r:id="rId25"/>
    <p:sldId id="2862" r:id="rId26"/>
    <p:sldId id="2863" r:id="rId27"/>
    <p:sldId id="2864" r:id="rId28"/>
    <p:sldId id="2865" r:id="rId29"/>
    <p:sldId id="2830" r:id="rId30"/>
    <p:sldId id="2800" r:id="rId31"/>
    <p:sldId id="2904" r:id="rId3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2060"/>
    <a:srgbClr val="082B33"/>
    <a:srgbClr val="02535B"/>
    <a:srgbClr val="353A78"/>
    <a:srgbClr val="0CA196"/>
    <a:srgbClr val="00D08B"/>
    <a:srgbClr val="82F5C3"/>
    <a:srgbClr val="64BAE8"/>
    <a:srgbClr val="62D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10E3D-9154-47B9-B072-8074C985E232}" v="1" dt="2022-03-30T08:20:23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06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dent" userId="674be464-de2a-464e-a796-cb0cb0c85a54" providerId="ADAL" clId="{03210E3D-9154-47B9-B072-8074C985E232}"/>
    <pc:docChg chg="addSld delSld modSld sldOrd">
      <pc:chgData name="Student" userId="674be464-de2a-464e-a796-cb0cb0c85a54" providerId="ADAL" clId="{03210E3D-9154-47B9-B072-8074C985E232}" dt="2022-03-30T08:20:23.445" v="27"/>
      <pc:docMkLst>
        <pc:docMk/>
      </pc:docMkLst>
      <pc:sldChg chg="del">
        <pc:chgData name="Student" userId="674be464-de2a-464e-a796-cb0cb0c85a54" providerId="ADAL" clId="{03210E3D-9154-47B9-B072-8074C985E232}" dt="2022-03-30T08:19:15.070" v="11" actId="47"/>
        <pc:sldMkLst>
          <pc:docMk/>
          <pc:sldMk cId="1294492844" sldId="373"/>
        </pc:sldMkLst>
      </pc:sldChg>
      <pc:sldChg chg="del">
        <pc:chgData name="Student" userId="674be464-de2a-464e-a796-cb0cb0c85a54" providerId="ADAL" clId="{03210E3D-9154-47B9-B072-8074C985E232}" dt="2022-03-30T08:18:27.290" v="0" actId="47"/>
        <pc:sldMkLst>
          <pc:docMk/>
          <pc:sldMk cId="3425066497" sldId="2697"/>
        </pc:sldMkLst>
      </pc:sldChg>
      <pc:sldChg chg="del">
        <pc:chgData name="Student" userId="674be464-de2a-464e-a796-cb0cb0c85a54" providerId="ADAL" clId="{03210E3D-9154-47B9-B072-8074C985E232}" dt="2022-03-30T08:19:51.691" v="22" actId="47"/>
        <pc:sldMkLst>
          <pc:docMk/>
          <pc:sldMk cId="2207550688" sldId="2793"/>
        </pc:sldMkLst>
      </pc:sldChg>
      <pc:sldChg chg="ord">
        <pc:chgData name="Student" userId="674be464-de2a-464e-a796-cb0cb0c85a54" providerId="ADAL" clId="{03210E3D-9154-47B9-B072-8074C985E232}" dt="2022-03-30T08:18:42.230" v="4"/>
        <pc:sldMkLst>
          <pc:docMk/>
          <pc:sldMk cId="3707875454" sldId="2813"/>
        </pc:sldMkLst>
      </pc:sldChg>
      <pc:sldChg chg="del">
        <pc:chgData name="Student" userId="674be464-de2a-464e-a796-cb0cb0c85a54" providerId="ADAL" clId="{03210E3D-9154-47B9-B072-8074C985E232}" dt="2022-03-30T08:19:32.279" v="19" actId="47"/>
        <pc:sldMkLst>
          <pc:docMk/>
          <pc:sldMk cId="1988195762" sldId="2839"/>
        </pc:sldMkLst>
      </pc:sldChg>
      <pc:sldChg chg="del">
        <pc:chgData name="Student" userId="674be464-de2a-464e-a796-cb0cb0c85a54" providerId="ADAL" clId="{03210E3D-9154-47B9-B072-8074C985E232}" dt="2022-03-30T08:19:52.921" v="23" actId="47"/>
        <pc:sldMkLst>
          <pc:docMk/>
          <pc:sldMk cId="3268281126" sldId="2857"/>
        </pc:sldMkLst>
      </pc:sldChg>
      <pc:sldChg chg="del">
        <pc:chgData name="Student" userId="674be464-de2a-464e-a796-cb0cb0c85a54" providerId="ADAL" clId="{03210E3D-9154-47B9-B072-8074C985E232}" dt="2022-03-30T08:19:57.266" v="26" actId="47"/>
        <pc:sldMkLst>
          <pc:docMk/>
          <pc:sldMk cId="1709798442" sldId="2858"/>
        </pc:sldMkLst>
      </pc:sldChg>
      <pc:sldChg chg="del">
        <pc:chgData name="Student" userId="674be464-de2a-464e-a796-cb0cb0c85a54" providerId="ADAL" clId="{03210E3D-9154-47B9-B072-8074C985E232}" dt="2022-03-30T08:19:54.544" v="24" actId="47"/>
        <pc:sldMkLst>
          <pc:docMk/>
          <pc:sldMk cId="2514844628" sldId="2859"/>
        </pc:sldMkLst>
      </pc:sldChg>
      <pc:sldChg chg="del">
        <pc:chgData name="Student" userId="674be464-de2a-464e-a796-cb0cb0c85a54" providerId="ADAL" clId="{03210E3D-9154-47B9-B072-8074C985E232}" dt="2022-03-30T08:19:56.380" v="25" actId="47"/>
        <pc:sldMkLst>
          <pc:docMk/>
          <pc:sldMk cId="2869997301" sldId="2860"/>
        </pc:sldMkLst>
      </pc:sldChg>
      <pc:sldChg chg="del">
        <pc:chgData name="Student" userId="674be464-de2a-464e-a796-cb0cb0c85a54" providerId="ADAL" clId="{03210E3D-9154-47B9-B072-8074C985E232}" dt="2022-03-30T08:19:01" v="8" actId="47"/>
        <pc:sldMkLst>
          <pc:docMk/>
          <pc:sldMk cId="40441342" sldId="2861"/>
        </pc:sldMkLst>
      </pc:sldChg>
      <pc:sldChg chg="del">
        <pc:chgData name="Student" userId="674be464-de2a-464e-a796-cb0cb0c85a54" providerId="ADAL" clId="{03210E3D-9154-47B9-B072-8074C985E232}" dt="2022-03-30T08:19:33.785" v="20" actId="47"/>
        <pc:sldMkLst>
          <pc:docMk/>
          <pc:sldMk cId="616049170" sldId="2869"/>
        </pc:sldMkLst>
      </pc:sldChg>
      <pc:sldChg chg="del">
        <pc:chgData name="Student" userId="674be464-de2a-464e-a796-cb0cb0c85a54" providerId="ADAL" clId="{03210E3D-9154-47B9-B072-8074C985E232}" dt="2022-03-30T08:19:34.696" v="21" actId="47"/>
        <pc:sldMkLst>
          <pc:docMk/>
          <pc:sldMk cId="1061972207" sldId="2870"/>
        </pc:sldMkLst>
      </pc:sldChg>
      <pc:sldChg chg="del">
        <pc:chgData name="Student" userId="674be464-de2a-464e-a796-cb0cb0c85a54" providerId="ADAL" clId="{03210E3D-9154-47B9-B072-8074C985E232}" dt="2022-03-30T08:19:30.204" v="18" actId="47"/>
        <pc:sldMkLst>
          <pc:docMk/>
          <pc:sldMk cId="1245933727" sldId="2873"/>
        </pc:sldMkLst>
      </pc:sldChg>
      <pc:sldChg chg="del">
        <pc:chgData name="Student" userId="674be464-de2a-464e-a796-cb0cb0c85a54" providerId="ADAL" clId="{03210E3D-9154-47B9-B072-8074C985E232}" dt="2022-03-30T08:19:26.066" v="15" actId="47"/>
        <pc:sldMkLst>
          <pc:docMk/>
          <pc:sldMk cId="223521425" sldId="2874"/>
        </pc:sldMkLst>
      </pc:sldChg>
      <pc:sldChg chg="del">
        <pc:chgData name="Student" userId="674be464-de2a-464e-a796-cb0cb0c85a54" providerId="ADAL" clId="{03210E3D-9154-47B9-B072-8074C985E232}" dt="2022-03-30T08:19:19.188" v="13" actId="47"/>
        <pc:sldMkLst>
          <pc:docMk/>
          <pc:sldMk cId="1428351456" sldId="2875"/>
        </pc:sldMkLst>
      </pc:sldChg>
      <pc:sldChg chg="del">
        <pc:chgData name="Student" userId="674be464-de2a-464e-a796-cb0cb0c85a54" providerId="ADAL" clId="{03210E3D-9154-47B9-B072-8074C985E232}" dt="2022-03-30T08:19:24.326" v="14" actId="47"/>
        <pc:sldMkLst>
          <pc:docMk/>
          <pc:sldMk cId="403205543" sldId="2876"/>
        </pc:sldMkLst>
      </pc:sldChg>
      <pc:sldChg chg="del">
        <pc:chgData name="Student" userId="674be464-de2a-464e-a796-cb0cb0c85a54" providerId="ADAL" clId="{03210E3D-9154-47B9-B072-8074C985E232}" dt="2022-03-30T08:19:01" v="8" actId="47"/>
        <pc:sldMkLst>
          <pc:docMk/>
          <pc:sldMk cId="1773531964" sldId="2877"/>
        </pc:sldMkLst>
      </pc:sldChg>
      <pc:sldChg chg="del">
        <pc:chgData name="Student" userId="674be464-de2a-464e-a796-cb0cb0c85a54" providerId="ADAL" clId="{03210E3D-9154-47B9-B072-8074C985E232}" dt="2022-03-30T08:19:12.763" v="9" actId="47"/>
        <pc:sldMkLst>
          <pc:docMk/>
          <pc:sldMk cId="781376350" sldId="2879"/>
        </pc:sldMkLst>
      </pc:sldChg>
      <pc:sldChg chg="del">
        <pc:chgData name="Student" userId="674be464-de2a-464e-a796-cb0cb0c85a54" providerId="ADAL" clId="{03210E3D-9154-47B9-B072-8074C985E232}" dt="2022-03-30T08:19:16.618" v="12" actId="47"/>
        <pc:sldMkLst>
          <pc:docMk/>
          <pc:sldMk cId="948371764" sldId="2881"/>
        </pc:sldMkLst>
      </pc:sldChg>
      <pc:sldChg chg="mod ord modShow">
        <pc:chgData name="Student" userId="674be464-de2a-464e-a796-cb0cb0c85a54" providerId="ADAL" clId="{03210E3D-9154-47B9-B072-8074C985E232}" dt="2022-03-30T08:18:54.492" v="7"/>
        <pc:sldMkLst>
          <pc:docMk/>
          <pc:sldMk cId="3150607664" sldId="2882"/>
        </pc:sldMkLst>
      </pc:sldChg>
      <pc:sldChg chg="del">
        <pc:chgData name="Student" userId="674be464-de2a-464e-a796-cb0cb0c85a54" providerId="ADAL" clId="{03210E3D-9154-47B9-B072-8074C985E232}" dt="2022-03-30T08:19:14.313" v="10" actId="47"/>
        <pc:sldMkLst>
          <pc:docMk/>
          <pc:sldMk cId="3796498517" sldId="2883"/>
        </pc:sldMkLst>
      </pc:sldChg>
      <pc:sldChg chg="del">
        <pc:chgData name="Student" userId="674be464-de2a-464e-a796-cb0cb0c85a54" providerId="ADAL" clId="{03210E3D-9154-47B9-B072-8074C985E232}" dt="2022-03-30T08:19:27.199" v="16" actId="47"/>
        <pc:sldMkLst>
          <pc:docMk/>
          <pc:sldMk cId="2628370445" sldId="2888"/>
        </pc:sldMkLst>
      </pc:sldChg>
      <pc:sldChg chg="del">
        <pc:chgData name="Student" userId="674be464-de2a-464e-a796-cb0cb0c85a54" providerId="ADAL" clId="{03210E3D-9154-47B9-B072-8074C985E232}" dt="2022-03-30T08:19:28.992" v="17" actId="47"/>
        <pc:sldMkLst>
          <pc:docMk/>
          <pc:sldMk cId="3932031471" sldId="2890"/>
        </pc:sldMkLst>
      </pc:sldChg>
      <pc:sldChg chg="ord">
        <pc:chgData name="Student" userId="674be464-de2a-464e-a796-cb0cb0c85a54" providerId="ADAL" clId="{03210E3D-9154-47B9-B072-8074C985E232}" dt="2022-03-30T08:18:34.384" v="2"/>
        <pc:sldMkLst>
          <pc:docMk/>
          <pc:sldMk cId="1773631763" sldId="2896"/>
        </pc:sldMkLst>
      </pc:sldChg>
      <pc:sldChg chg="del">
        <pc:chgData name="Student" userId="674be464-de2a-464e-a796-cb0cb0c85a54" providerId="ADAL" clId="{03210E3D-9154-47B9-B072-8074C985E232}" dt="2022-03-30T08:18:27.290" v="0" actId="47"/>
        <pc:sldMkLst>
          <pc:docMk/>
          <pc:sldMk cId="268500372" sldId="2897"/>
        </pc:sldMkLst>
      </pc:sldChg>
      <pc:sldChg chg="del">
        <pc:chgData name="Student" userId="674be464-de2a-464e-a796-cb0cb0c85a54" providerId="ADAL" clId="{03210E3D-9154-47B9-B072-8074C985E232}" dt="2022-03-30T08:18:27.290" v="0" actId="47"/>
        <pc:sldMkLst>
          <pc:docMk/>
          <pc:sldMk cId="1111238993" sldId="2898"/>
        </pc:sldMkLst>
      </pc:sldChg>
      <pc:sldChg chg="add">
        <pc:chgData name="Student" userId="674be464-de2a-464e-a796-cb0cb0c85a54" providerId="ADAL" clId="{03210E3D-9154-47B9-B072-8074C985E232}" dt="2022-03-30T08:20:23.445" v="27"/>
        <pc:sldMkLst>
          <pc:docMk/>
          <pc:sldMk cId="1641340017" sldId="290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student_aksjenorge_no/Documents/Dokumenter/Gr&#248;nne%20aksjer%202022%20q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'Daglig 20-22'!$E$3</c:f>
              <c:strCache>
                <c:ptCount val="1"/>
                <c:pt idx="0">
                  <c:v>Indeks</c:v>
                </c:pt>
              </c:strCache>
            </c:strRef>
          </c:tx>
          <c:spPr>
            <a:ln w="444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'Daglig 20-22'!$D$4:$D$570</c:f>
              <c:numCache>
                <c:formatCode>m/d/yyyy</c:formatCode>
                <c:ptCount val="567"/>
                <c:pt idx="0">
                  <c:v>43832</c:v>
                </c:pt>
                <c:pt idx="1">
                  <c:v>43833</c:v>
                </c:pt>
                <c:pt idx="2">
                  <c:v>43836</c:v>
                </c:pt>
                <c:pt idx="3">
                  <c:v>43837</c:v>
                </c:pt>
                <c:pt idx="4">
                  <c:v>43838</c:v>
                </c:pt>
                <c:pt idx="5">
                  <c:v>43839</c:v>
                </c:pt>
                <c:pt idx="6">
                  <c:v>43840</c:v>
                </c:pt>
                <c:pt idx="7">
                  <c:v>43843</c:v>
                </c:pt>
                <c:pt idx="8">
                  <c:v>43844</c:v>
                </c:pt>
                <c:pt idx="9">
                  <c:v>43845</c:v>
                </c:pt>
                <c:pt idx="10">
                  <c:v>43846</c:v>
                </c:pt>
                <c:pt idx="11">
                  <c:v>43847</c:v>
                </c:pt>
                <c:pt idx="12">
                  <c:v>43850</c:v>
                </c:pt>
                <c:pt idx="13">
                  <c:v>43851</c:v>
                </c:pt>
                <c:pt idx="14">
                  <c:v>43852</c:v>
                </c:pt>
                <c:pt idx="15">
                  <c:v>43853</c:v>
                </c:pt>
                <c:pt idx="16">
                  <c:v>43854</c:v>
                </c:pt>
                <c:pt idx="17">
                  <c:v>43857</c:v>
                </c:pt>
                <c:pt idx="18">
                  <c:v>43858</c:v>
                </c:pt>
                <c:pt idx="19">
                  <c:v>43859</c:v>
                </c:pt>
                <c:pt idx="20">
                  <c:v>43860</c:v>
                </c:pt>
                <c:pt idx="21">
                  <c:v>43861</c:v>
                </c:pt>
                <c:pt idx="22">
                  <c:v>43864</c:v>
                </c:pt>
                <c:pt idx="23">
                  <c:v>43865</c:v>
                </c:pt>
                <c:pt idx="24">
                  <c:v>43866</c:v>
                </c:pt>
                <c:pt idx="25">
                  <c:v>43867</c:v>
                </c:pt>
                <c:pt idx="26">
                  <c:v>43868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43878</c:v>
                </c:pt>
                <c:pt idx="33">
                  <c:v>43879</c:v>
                </c:pt>
                <c:pt idx="34">
                  <c:v>43880</c:v>
                </c:pt>
                <c:pt idx="35">
                  <c:v>43881</c:v>
                </c:pt>
                <c:pt idx="36">
                  <c:v>43882</c:v>
                </c:pt>
                <c:pt idx="37">
                  <c:v>43885</c:v>
                </c:pt>
                <c:pt idx="38">
                  <c:v>43886</c:v>
                </c:pt>
                <c:pt idx="39">
                  <c:v>43887</c:v>
                </c:pt>
                <c:pt idx="40">
                  <c:v>43888</c:v>
                </c:pt>
                <c:pt idx="41">
                  <c:v>43889</c:v>
                </c:pt>
                <c:pt idx="42">
                  <c:v>43892</c:v>
                </c:pt>
                <c:pt idx="43">
                  <c:v>43893</c:v>
                </c:pt>
                <c:pt idx="44">
                  <c:v>43894</c:v>
                </c:pt>
                <c:pt idx="45">
                  <c:v>43895</c:v>
                </c:pt>
                <c:pt idx="46">
                  <c:v>43896</c:v>
                </c:pt>
                <c:pt idx="47">
                  <c:v>43899</c:v>
                </c:pt>
                <c:pt idx="48">
                  <c:v>43900</c:v>
                </c:pt>
                <c:pt idx="49">
                  <c:v>43901</c:v>
                </c:pt>
                <c:pt idx="50">
                  <c:v>43902</c:v>
                </c:pt>
                <c:pt idx="51">
                  <c:v>43903</c:v>
                </c:pt>
                <c:pt idx="52">
                  <c:v>43906</c:v>
                </c:pt>
                <c:pt idx="53">
                  <c:v>43907</c:v>
                </c:pt>
                <c:pt idx="54">
                  <c:v>43908</c:v>
                </c:pt>
                <c:pt idx="55">
                  <c:v>43909</c:v>
                </c:pt>
                <c:pt idx="56">
                  <c:v>43910</c:v>
                </c:pt>
                <c:pt idx="57">
                  <c:v>43913</c:v>
                </c:pt>
                <c:pt idx="58">
                  <c:v>43914</c:v>
                </c:pt>
                <c:pt idx="59">
                  <c:v>43915</c:v>
                </c:pt>
                <c:pt idx="60">
                  <c:v>43916</c:v>
                </c:pt>
                <c:pt idx="61">
                  <c:v>43917</c:v>
                </c:pt>
                <c:pt idx="62">
                  <c:v>43920</c:v>
                </c:pt>
                <c:pt idx="63">
                  <c:v>43921</c:v>
                </c:pt>
                <c:pt idx="64">
                  <c:v>43922</c:v>
                </c:pt>
                <c:pt idx="65">
                  <c:v>43923</c:v>
                </c:pt>
                <c:pt idx="66">
                  <c:v>43924</c:v>
                </c:pt>
                <c:pt idx="67">
                  <c:v>43927</c:v>
                </c:pt>
                <c:pt idx="68">
                  <c:v>43928</c:v>
                </c:pt>
                <c:pt idx="69">
                  <c:v>43929</c:v>
                </c:pt>
                <c:pt idx="70">
                  <c:v>43935</c:v>
                </c:pt>
                <c:pt idx="71">
                  <c:v>43936</c:v>
                </c:pt>
                <c:pt idx="72">
                  <c:v>43937</c:v>
                </c:pt>
                <c:pt idx="73">
                  <c:v>43938</c:v>
                </c:pt>
                <c:pt idx="74">
                  <c:v>43941</c:v>
                </c:pt>
                <c:pt idx="75">
                  <c:v>43942</c:v>
                </c:pt>
                <c:pt idx="76">
                  <c:v>43943</c:v>
                </c:pt>
                <c:pt idx="77">
                  <c:v>43944</c:v>
                </c:pt>
                <c:pt idx="78">
                  <c:v>43945</c:v>
                </c:pt>
                <c:pt idx="79">
                  <c:v>43948</c:v>
                </c:pt>
                <c:pt idx="80">
                  <c:v>43949</c:v>
                </c:pt>
                <c:pt idx="81">
                  <c:v>43950</c:v>
                </c:pt>
                <c:pt idx="82">
                  <c:v>43951</c:v>
                </c:pt>
                <c:pt idx="83">
                  <c:v>43955</c:v>
                </c:pt>
                <c:pt idx="84">
                  <c:v>43956</c:v>
                </c:pt>
                <c:pt idx="85">
                  <c:v>43957</c:v>
                </c:pt>
                <c:pt idx="86">
                  <c:v>43958</c:v>
                </c:pt>
                <c:pt idx="87">
                  <c:v>43959</c:v>
                </c:pt>
                <c:pt idx="88">
                  <c:v>43962</c:v>
                </c:pt>
                <c:pt idx="89">
                  <c:v>43963</c:v>
                </c:pt>
                <c:pt idx="90">
                  <c:v>43964</c:v>
                </c:pt>
                <c:pt idx="91">
                  <c:v>43965</c:v>
                </c:pt>
                <c:pt idx="92">
                  <c:v>43966</c:v>
                </c:pt>
                <c:pt idx="93">
                  <c:v>43969</c:v>
                </c:pt>
                <c:pt idx="94">
                  <c:v>43970</c:v>
                </c:pt>
                <c:pt idx="95">
                  <c:v>43971</c:v>
                </c:pt>
                <c:pt idx="96">
                  <c:v>43973</c:v>
                </c:pt>
                <c:pt idx="97">
                  <c:v>43976</c:v>
                </c:pt>
                <c:pt idx="98">
                  <c:v>43977</c:v>
                </c:pt>
                <c:pt idx="99">
                  <c:v>43978</c:v>
                </c:pt>
                <c:pt idx="100">
                  <c:v>43979</c:v>
                </c:pt>
                <c:pt idx="101">
                  <c:v>43980</c:v>
                </c:pt>
                <c:pt idx="102">
                  <c:v>43984</c:v>
                </c:pt>
                <c:pt idx="103">
                  <c:v>43985</c:v>
                </c:pt>
                <c:pt idx="104">
                  <c:v>43986</c:v>
                </c:pt>
                <c:pt idx="105">
                  <c:v>43987</c:v>
                </c:pt>
                <c:pt idx="106">
                  <c:v>43990</c:v>
                </c:pt>
                <c:pt idx="107">
                  <c:v>43991</c:v>
                </c:pt>
                <c:pt idx="108">
                  <c:v>43992</c:v>
                </c:pt>
                <c:pt idx="109">
                  <c:v>43993</c:v>
                </c:pt>
                <c:pt idx="110">
                  <c:v>43994</c:v>
                </c:pt>
                <c:pt idx="111">
                  <c:v>43997</c:v>
                </c:pt>
                <c:pt idx="112">
                  <c:v>43998</c:v>
                </c:pt>
                <c:pt idx="113">
                  <c:v>43999</c:v>
                </c:pt>
                <c:pt idx="114">
                  <c:v>44000</c:v>
                </c:pt>
                <c:pt idx="115">
                  <c:v>44001</c:v>
                </c:pt>
                <c:pt idx="116">
                  <c:v>44004</c:v>
                </c:pt>
                <c:pt idx="117">
                  <c:v>44005</c:v>
                </c:pt>
                <c:pt idx="118">
                  <c:v>44006</c:v>
                </c:pt>
                <c:pt idx="119">
                  <c:v>44007</c:v>
                </c:pt>
                <c:pt idx="120">
                  <c:v>44008</c:v>
                </c:pt>
                <c:pt idx="121">
                  <c:v>44011</c:v>
                </c:pt>
                <c:pt idx="122">
                  <c:v>44012</c:v>
                </c:pt>
                <c:pt idx="123">
                  <c:v>44013</c:v>
                </c:pt>
                <c:pt idx="124">
                  <c:v>44014</c:v>
                </c:pt>
                <c:pt idx="125">
                  <c:v>44015</c:v>
                </c:pt>
                <c:pt idx="126">
                  <c:v>44018</c:v>
                </c:pt>
                <c:pt idx="127">
                  <c:v>44019</c:v>
                </c:pt>
                <c:pt idx="128">
                  <c:v>44020</c:v>
                </c:pt>
                <c:pt idx="129">
                  <c:v>44021</c:v>
                </c:pt>
                <c:pt idx="130">
                  <c:v>44022</c:v>
                </c:pt>
                <c:pt idx="131">
                  <c:v>44025</c:v>
                </c:pt>
                <c:pt idx="132">
                  <c:v>44026</c:v>
                </c:pt>
                <c:pt idx="133">
                  <c:v>44027</c:v>
                </c:pt>
                <c:pt idx="134">
                  <c:v>44028</c:v>
                </c:pt>
                <c:pt idx="135">
                  <c:v>44029</c:v>
                </c:pt>
                <c:pt idx="136">
                  <c:v>44032</c:v>
                </c:pt>
                <c:pt idx="137">
                  <c:v>44033</c:v>
                </c:pt>
                <c:pt idx="138">
                  <c:v>44034</c:v>
                </c:pt>
                <c:pt idx="139">
                  <c:v>44035</c:v>
                </c:pt>
                <c:pt idx="140">
                  <c:v>44036</c:v>
                </c:pt>
                <c:pt idx="141">
                  <c:v>44039</c:v>
                </c:pt>
                <c:pt idx="142">
                  <c:v>44040</c:v>
                </c:pt>
                <c:pt idx="143">
                  <c:v>44041</c:v>
                </c:pt>
                <c:pt idx="144">
                  <c:v>44042</c:v>
                </c:pt>
                <c:pt idx="145">
                  <c:v>44043</c:v>
                </c:pt>
                <c:pt idx="146">
                  <c:v>44046</c:v>
                </c:pt>
                <c:pt idx="147">
                  <c:v>44047</c:v>
                </c:pt>
                <c:pt idx="148">
                  <c:v>44048</c:v>
                </c:pt>
                <c:pt idx="149">
                  <c:v>44049</c:v>
                </c:pt>
                <c:pt idx="150">
                  <c:v>44050</c:v>
                </c:pt>
                <c:pt idx="151">
                  <c:v>44053</c:v>
                </c:pt>
                <c:pt idx="152">
                  <c:v>44054</c:v>
                </c:pt>
                <c:pt idx="153">
                  <c:v>44055</c:v>
                </c:pt>
                <c:pt idx="154">
                  <c:v>44056</c:v>
                </c:pt>
                <c:pt idx="155">
                  <c:v>44057</c:v>
                </c:pt>
                <c:pt idx="156">
                  <c:v>44060</c:v>
                </c:pt>
                <c:pt idx="157">
                  <c:v>44061</c:v>
                </c:pt>
                <c:pt idx="158">
                  <c:v>44062</c:v>
                </c:pt>
                <c:pt idx="159">
                  <c:v>44063</c:v>
                </c:pt>
                <c:pt idx="160">
                  <c:v>44064</c:v>
                </c:pt>
                <c:pt idx="161">
                  <c:v>44067</c:v>
                </c:pt>
                <c:pt idx="162">
                  <c:v>44068</c:v>
                </c:pt>
                <c:pt idx="163">
                  <c:v>44069</c:v>
                </c:pt>
                <c:pt idx="164">
                  <c:v>44070</c:v>
                </c:pt>
                <c:pt idx="165">
                  <c:v>44071</c:v>
                </c:pt>
                <c:pt idx="166">
                  <c:v>44074</c:v>
                </c:pt>
                <c:pt idx="167">
                  <c:v>44075</c:v>
                </c:pt>
                <c:pt idx="168">
                  <c:v>44076</c:v>
                </c:pt>
                <c:pt idx="169">
                  <c:v>44077</c:v>
                </c:pt>
                <c:pt idx="170">
                  <c:v>44078</c:v>
                </c:pt>
                <c:pt idx="171">
                  <c:v>44081</c:v>
                </c:pt>
                <c:pt idx="172">
                  <c:v>44082</c:v>
                </c:pt>
                <c:pt idx="173">
                  <c:v>44083</c:v>
                </c:pt>
                <c:pt idx="174">
                  <c:v>44084</c:v>
                </c:pt>
                <c:pt idx="175">
                  <c:v>44085</c:v>
                </c:pt>
                <c:pt idx="176">
                  <c:v>44088</c:v>
                </c:pt>
                <c:pt idx="177">
                  <c:v>44089</c:v>
                </c:pt>
                <c:pt idx="178">
                  <c:v>44090</c:v>
                </c:pt>
                <c:pt idx="179">
                  <c:v>44091</c:v>
                </c:pt>
                <c:pt idx="180">
                  <c:v>44092</c:v>
                </c:pt>
                <c:pt idx="181">
                  <c:v>44095</c:v>
                </c:pt>
                <c:pt idx="182">
                  <c:v>44096</c:v>
                </c:pt>
                <c:pt idx="183">
                  <c:v>44097</c:v>
                </c:pt>
                <c:pt idx="184">
                  <c:v>44098</c:v>
                </c:pt>
                <c:pt idx="185">
                  <c:v>44099</c:v>
                </c:pt>
                <c:pt idx="186">
                  <c:v>44102</c:v>
                </c:pt>
                <c:pt idx="187">
                  <c:v>44103</c:v>
                </c:pt>
                <c:pt idx="188">
                  <c:v>44104</c:v>
                </c:pt>
                <c:pt idx="189">
                  <c:v>44105</c:v>
                </c:pt>
                <c:pt idx="190">
                  <c:v>44106</c:v>
                </c:pt>
                <c:pt idx="191">
                  <c:v>44109</c:v>
                </c:pt>
                <c:pt idx="192">
                  <c:v>44110</c:v>
                </c:pt>
                <c:pt idx="193">
                  <c:v>44111</c:v>
                </c:pt>
                <c:pt idx="194">
                  <c:v>44112</c:v>
                </c:pt>
                <c:pt idx="195">
                  <c:v>44113</c:v>
                </c:pt>
                <c:pt idx="196">
                  <c:v>44116</c:v>
                </c:pt>
                <c:pt idx="197">
                  <c:v>44117</c:v>
                </c:pt>
                <c:pt idx="198">
                  <c:v>44118</c:v>
                </c:pt>
                <c:pt idx="199">
                  <c:v>44119</c:v>
                </c:pt>
                <c:pt idx="200">
                  <c:v>44120</c:v>
                </c:pt>
                <c:pt idx="201">
                  <c:v>44123</c:v>
                </c:pt>
                <c:pt idx="202">
                  <c:v>44124</c:v>
                </c:pt>
                <c:pt idx="203">
                  <c:v>44125</c:v>
                </c:pt>
                <c:pt idx="204">
                  <c:v>44126</c:v>
                </c:pt>
                <c:pt idx="205">
                  <c:v>44127</c:v>
                </c:pt>
                <c:pt idx="206">
                  <c:v>44130</c:v>
                </c:pt>
                <c:pt idx="207">
                  <c:v>44131</c:v>
                </c:pt>
                <c:pt idx="208">
                  <c:v>44132</c:v>
                </c:pt>
                <c:pt idx="209">
                  <c:v>44133</c:v>
                </c:pt>
                <c:pt idx="210">
                  <c:v>44134</c:v>
                </c:pt>
                <c:pt idx="211">
                  <c:v>44137</c:v>
                </c:pt>
                <c:pt idx="212">
                  <c:v>44138</c:v>
                </c:pt>
                <c:pt idx="213">
                  <c:v>44139</c:v>
                </c:pt>
                <c:pt idx="214">
                  <c:v>44140</c:v>
                </c:pt>
                <c:pt idx="215">
                  <c:v>44141</c:v>
                </c:pt>
                <c:pt idx="216">
                  <c:v>44144</c:v>
                </c:pt>
                <c:pt idx="217">
                  <c:v>44145</c:v>
                </c:pt>
                <c:pt idx="218">
                  <c:v>44146</c:v>
                </c:pt>
                <c:pt idx="219">
                  <c:v>44147</c:v>
                </c:pt>
                <c:pt idx="220">
                  <c:v>44148</c:v>
                </c:pt>
                <c:pt idx="221">
                  <c:v>44151</c:v>
                </c:pt>
                <c:pt idx="222">
                  <c:v>44152</c:v>
                </c:pt>
                <c:pt idx="223">
                  <c:v>44153</c:v>
                </c:pt>
                <c:pt idx="224">
                  <c:v>44154</c:v>
                </c:pt>
                <c:pt idx="225">
                  <c:v>44155</c:v>
                </c:pt>
                <c:pt idx="226">
                  <c:v>44158</c:v>
                </c:pt>
                <c:pt idx="227">
                  <c:v>44159</c:v>
                </c:pt>
                <c:pt idx="228">
                  <c:v>44160</c:v>
                </c:pt>
                <c:pt idx="229">
                  <c:v>44161</c:v>
                </c:pt>
                <c:pt idx="230">
                  <c:v>44162</c:v>
                </c:pt>
                <c:pt idx="231">
                  <c:v>44165</c:v>
                </c:pt>
                <c:pt idx="232">
                  <c:v>44166</c:v>
                </c:pt>
                <c:pt idx="233">
                  <c:v>44167</c:v>
                </c:pt>
                <c:pt idx="234">
                  <c:v>44168</c:v>
                </c:pt>
                <c:pt idx="235">
                  <c:v>44169</c:v>
                </c:pt>
                <c:pt idx="236">
                  <c:v>44172</c:v>
                </c:pt>
                <c:pt idx="237">
                  <c:v>44173</c:v>
                </c:pt>
                <c:pt idx="238">
                  <c:v>44174</c:v>
                </c:pt>
                <c:pt idx="239">
                  <c:v>44175</c:v>
                </c:pt>
                <c:pt idx="240">
                  <c:v>44176</c:v>
                </c:pt>
                <c:pt idx="241">
                  <c:v>44179</c:v>
                </c:pt>
                <c:pt idx="242">
                  <c:v>44180</c:v>
                </c:pt>
                <c:pt idx="243">
                  <c:v>44181</c:v>
                </c:pt>
                <c:pt idx="244">
                  <c:v>44182</c:v>
                </c:pt>
                <c:pt idx="245">
                  <c:v>44183</c:v>
                </c:pt>
                <c:pt idx="246">
                  <c:v>44186</c:v>
                </c:pt>
                <c:pt idx="247">
                  <c:v>44187</c:v>
                </c:pt>
                <c:pt idx="248">
                  <c:v>44188</c:v>
                </c:pt>
                <c:pt idx="249">
                  <c:v>44193</c:v>
                </c:pt>
                <c:pt idx="250">
                  <c:v>44194</c:v>
                </c:pt>
                <c:pt idx="251">
                  <c:v>44195</c:v>
                </c:pt>
                <c:pt idx="252">
                  <c:v>44200</c:v>
                </c:pt>
                <c:pt idx="253">
                  <c:v>44201</c:v>
                </c:pt>
                <c:pt idx="254">
                  <c:v>44202</c:v>
                </c:pt>
                <c:pt idx="255">
                  <c:v>44203</c:v>
                </c:pt>
                <c:pt idx="256">
                  <c:v>44204</c:v>
                </c:pt>
                <c:pt idx="257">
                  <c:v>44207</c:v>
                </c:pt>
                <c:pt idx="258">
                  <c:v>44208</c:v>
                </c:pt>
                <c:pt idx="259">
                  <c:v>44209</c:v>
                </c:pt>
                <c:pt idx="260">
                  <c:v>44210</c:v>
                </c:pt>
                <c:pt idx="261">
                  <c:v>44211</c:v>
                </c:pt>
                <c:pt idx="262">
                  <c:v>44214</c:v>
                </c:pt>
                <c:pt idx="263">
                  <c:v>44215</c:v>
                </c:pt>
                <c:pt idx="264">
                  <c:v>44216</c:v>
                </c:pt>
                <c:pt idx="265">
                  <c:v>44217</c:v>
                </c:pt>
                <c:pt idx="266">
                  <c:v>44218</c:v>
                </c:pt>
                <c:pt idx="267">
                  <c:v>44221</c:v>
                </c:pt>
                <c:pt idx="268">
                  <c:v>44222</c:v>
                </c:pt>
                <c:pt idx="269">
                  <c:v>44223</c:v>
                </c:pt>
                <c:pt idx="270">
                  <c:v>44224</c:v>
                </c:pt>
                <c:pt idx="271">
                  <c:v>44225</c:v>
                </c:pt>
                <c:pt idx="272">
                  <c:v>44228</c:v>
                </c:pt>
                <c:pt idx="273">
                  <c:v>44229</c:v>
                </c:pt>
                <c:pt idx="274">
                  <c:v>44230</c:v>
                </c:pt>
                <c:pt idx="275">
                  <c:v>44231</c:v>
                </c:pt>
                <c:pt idx="276">
                  <c:v>44232</c:v>
                </c:pt>
                <c:pt idx="277">
                  <c:v>44235</c:v>
                </c:pt>
                <c:pt idx="278">
                  <c:v>44236</c:v>
                </c:pt>
                <c:pt idx="279">
                  <c:v>44237</c:v>
                </c:pt>
                <c:pt idx="280">
                  <c:v>44238</c:v>
                </c:pt>
                <c:pt idx="281">
                  <c:v>44239</c:v>
                </c:pt>
                <c:pt idx="282">
                  <c:v>44242</c:v>
                </c:pt>
                <c:pt idx="283">
                  <c:v>44243</c:v>
                </c:pt>
                <c:pt idx="284">
                  <c:v>44244</c:v>
                </c:pt>
                <c:pt idx="285">
                  <c:v>44245</c:v>
                </c:pt>
                <c:pt idx="286">
                  <c:v>44246</c:v>
                </c:pt>
                <c:pt idx="287">
                  <c:v>44249</c:v>
                </c:pt>
                <c:pt idx="288">
                  <c:v>44250</c:v>
                </c:pt>
                <c:pt idx="289">
                  <c:v>44251</c:v>
                </c:pt>
                <c:pt idx="290">
                  <c:v>44252</c:v>
                </c:pt>
                <c:pt idx="291">
                  <c:v>44253</c:v>
                </c:pt>
                <c:pt idx="292">
                  <c:v>44256</c:v>
                </c:pt>
                <c:pt idx="293">
                  <c:v>44257</c:v>
                </c:pt>
                <c:pt idx="294">
                  <c:v>44258</c:v>
                </c:pt>
                <c:pt idx="295">
                  <c:v>44259</c:v>
                </c:pt>
                <c:pt idx="296">
                  <c:v>44260</c:v>
                </c:pt>
                <c:pt idx="297">
                  <c:v>44263</c:v>
                </c:pt>
                <c:pt idx="298">
                  <c:v>44264</c:v>
                </c:pt>
                <c:pt idx="299">
                  <c:v>44265</c:v>
                </c:pt>
                <c:pt idx="300">
                  <c:v>44266</c:v>
                </c:pt>
                <c:pt idx="301">
                  <c:v>44267</c:v>
                </c:pt>
                <c:pt idx="302">
                  <c:v>44270</c:v>
                </c:pt>
                <c:pt idx="303">
                  <c:v>44271</c:v>
                </c:pt>
                <c:pt idx="304">
                  <c:v>44272</c:v>
                </c:pt>
                <c:pt idx="305">
                  <c:v>44273</c:v>
                </c:pt>
                <c:pt idx="306">
                  <c:v>44274</c:v>
                </c:pt>
                <c:pt idx="307">
                  <c:v>44277</c:v>
                </c:pt>
                <c:pt idx="308">
                  <c:v>44278</c:v>
                </c:pt>
                <c:pt idx="309">
                  <c:v>44279</c:v>
                </c:pt>
                <c:pt idx="310">
                  <c:v>44280</c:v>
                </c:pt>
                <c:pt idx="311">
                  <c:v>44281</c:v>
                </c:pt>
                <c:pt idx="312">
                  <c:v>44284</c:v>
                </c:pt>
                <c:pt idx="313">
                  <c:v>44285</c:v>
                </c:pt>
                <c:pt idx="314">
                  <c:v>44286</c:v>
                </c:pt>
                <c:pt idx="315">
                  <c:v>44287</c:v>
                </c:pt>
                <c:pt idx="316">
                  <c:v>44292</c:v>
                </c:pt>
                <c:pt idx="317">
                  <c:v>44293</c:v>
                </c:pt>
                <c:pt idx="318">
                  <c:v>44294</c:v>
                </c:pt>
                <c:pt idx="319">
                  <c:v>44295</c:v>
                </c:pt>
                <c:pt idx="320">
                  <c:v>44298</c:v>
                </c:pt>
                <c:pt idx="321">
                  <c:v>44299</c:v>
                </c:pt>
                <c:pt idx="322">
                  <c:v>44300</c:v>
                </c:pt>
                <c:pt idx="323">
                  <c:v>44301</c:v>
                </c:pt>
                <c:pt idx="324">
                  <c:v>44302</c:v>
                </c:pt>
                <c:pt idx="325">
                  <c:v>44305</c:v>
                </c:pt>
                <c:pt idx="326">
                  <c:v>44306</c:v>
                </c:pt>
                <c:pt idx="327">
                  <c:v>44307</c:v>
                </c:pt>
                <c:pt idx="328">
                  <c:v>44308</c:v>
                </c:pt>
                <c:pt idx="329">
                  <c:v>44309</c:v>
                </c:pt>
                <c:pt idx="330">
                  <c:v>44312</c:v>
                </c:pt>
                <c:pt idx="331">
                  <c:v>44313</c:v>
                </c:pt>
                <c:pt idx="332">
                  <c:v>44314</c:v>
                </c:pt>
                <c:pt idx="333">
                  <c:v>44315</c:v>
                </c:pt>
                <c:pt idx="334">
                  <c:v>44316</c:v>
                </c:pt>
                <c:pt idx="335">
                  <c:v>44319</c:v>
                </c:pt>
                <c:pt idx="336">
                  <c:v>44320</c:v>
                </c:pt>
                <c:pt idx="337">
                  <c:v>44321</c:v>
                </c:pt>
                <c:pt idx="338">
                  <c:v>44322</c:v>
                </c:pt>
                <c:pt idx="339">
                  <c:v>44323</c:v>
                </c:pt>
                <c:pt idx="340">
                  <c:v>44326</c:v>
                </c:pt>
                <c:pt idx="341">
                  <c:v>44327</c:v>
                </c:pt>
                <c:pt idx="342">
                  <c:v>44328</c:v>
                </c:pt>
                <c:pt idx="343">
                  <c:v>44330</c:v>
                </c:pt>
                <c:pt idx="344">
                  <c:v>44334</c:v>
                </c:pt>
                <c:pt idx="345">
                  <c:v>44335</c:v>
                </c:pt>
                <c:pt idx="346">
                  <c:v>44336</c:v>
                </c:pt>
                <c:pt idx="347">
                  <c:v>44337</c:v>
                </c:pt>
                <c:pt idx="348">
                  <c:v>44341</c:v>
                </c:pt>
                <c:pt idx="349">
                  <c:v>44342</c:v>
                </c:pt>
                <c:pt idx="350">
                  <c:v>44343</c:v>
                </c:pt>
                <c:pt idx="351">
                  <c:v>44344</c:v>
                </c:pt>
                <c:pt idx="352">
                  <c:v>44347</c:v>
                </c:pt>
                <c:pt idx="353">
                  <c:v>44348</c:v>
                </c:pt>
                <c:pt idx="354">
                  <c:v>44349</c:v>
                </c:pt>
                <c:pt idx="355">
                  <c:v>44350</c:v>
                </c:pt>
                <c:pt idx="356">
                  <c:v>44351</c:v>
                </c:pt>
                <c:pt idx="357">
                  <c:v>44354</c:v>
                </c:pt>
                <c:pt idx="358">
                  <c:v>44355</c:v>
                </c:pt>
                <c:pt idx="359">
                  <c:v>44356</c:v>
                </c:pt>
                <c:pt idx="360">
                  <c:v>44357</c:v>
                </c:pt>
                <c:pt idx="361">
                  <c:v>44358</c:v>
                </c:pt>
                <c:pt idx="362">
                  <c:v>44361</c:v>
                </c:pt>
                <c:pt idx="363">
                  <c:v>44362</c:v>
                </c:pt>
                <c:pt idx="364">
                  <c:v>44363</c:v>
                </c:pt>
                <c:pt idx="365">
                  <c:v>44364</c:v>
                </c:pt>
                <c:pt idx="366">
                  <c:v>44365</c:v>
                </c:pt>
                <c:pt idx="367">
                  <c:v>44368</c:v>
                </c:pt>
                <c:pt idx="368">
                  <c:v>44369</c:v>
                </c:pt>
                <c:pt idx="369">
                  <c:v>44370</c:v>
                </c:pt>
                <c:pt idx="370">
                  <c:v>44371</c:v>
                </c:pt>
                <c:pt idx="371">
                  <c:v>44372</c:v>
                </c:pt>
                <c:pt idx="372">
                  <c:v>44375</c:v>
                </c:pt>
                <c:pt idx="373">
                  <c:v>44376</c:v>
                </c:pt>
                <c:pt idx="374">
                  <c:v>44377</c:v>
                </c:pt>
                <c:pt idx="375">
                  <c:v>44378</c:v>
                </c:pt>
                <c:pt idx="376">
                  <c:v>44379</c:v>
                </c:pt>
                <c:pt idx="377">
                  <c:v>44382</c:v>
                </c:pt>
                <c:pt idx="378">
                  <c:v>44383</c:v>
                </c:pt>
                <c:pt idx="379">
                  <c:v>44384</c:v>
                </c:pt>
                <c:pt idx="380">
                  <c:v>44385</c:v>
                </c:pt>
                <c:pt idx="381">
                  <c:v>44386</c:v>
                </c:pt>
                <c:pt idx="382">
                  <c:v>44389</c:v>
                </c:pt>
                <c:pt idx="383">
                  <c:v>44390</c:v>
                </c:pt>
                <c:pt idx="384">
                  <c:v>44391</c:v>
                </c:pt>
                <c:pt idx="385">
                  <c:v>44392</c:v>
                </c:pt>
                <c:pt idx="386">
                  <c:v>44393</c:v>
                </c:pt>
                <c:pt idx="387">
                  <c:v>44396</c:v>
                </c:pt>
                <c:pt idx="388">
                  <c:v>44397</c:v>
                </c:pt>
                <c:pt idx="389">
                  <c:v>44398</c:v>
                </c:pt>
                <c:pt idx="390">
                  <c:v>44399</c:v>
                </c:pt>
                <c:pt idx="391">
                  <c:v>44400</c:v>
                </c:pt>
                <c:pt idx="392">
                  <c:v>44403</c:v>
                </c:pt>
                <c:pt idx="393">
                  <c:v>44404</c:v>
                </c:pt>
                <c:pt idx="394">
                  <c:v>44405</c:v>
                </c:pt>
                <c:pt idx="395">
                  <c:v>44406</c:v>
                </c:pt>
                <c:pt idx="396">
                  <c:v>44407</c:v>
                </c:pt>
                <c:pt idx="397">
                  <c:v>44410</c:v>
                </c:pt>
                <c:pt idx="398">
                  <c:v>44411</c:v>
                </c:pt>
                <c:pt idx="399">
                  <c:v>44412</c:v>
                </c:pt>
                <c:pt idx="400">
                  <c:v>44413</c:v>
                </c:pt>
                <c:pt idx="401">
                  <c:v>44414</c:v>
                </c:pt>
                <c:pt idx="402">
                  <c:v>44417</c:v>
                </c:pt>
                <c:pt idx="403">
                  <c:v>44418</c:v>
                </c:pt>
                <c:pt idx="404">
                  <c:v>44419</c:v>
                </c:pt>
                <c:pt idx="405">
                  <c:v>44420</c:v>
                </c:pt>
                <c:pt idx="406">
                  <c:v>44421</c:v>
                </c:pt>
                <c:pt idx="407">
                  <c:v>44424</c:v>
                </c:pt>
                <c:pt idx="408">
                  <c:v>44425</c:v>
                </c:pt>
                <c:pt idx="409">
                  <c:v>44426</c:v>
                </c:pt>
                <c:pt idx="410">
                  <c:v>44427</c:v>
                </c:pt>
                <c:pt idx="411">
                  <c:v>44428</c:v>
                </c:pt>
                <c:pt idx="412">
                  <c:v>44431</c:v>
                </c:pt>
                <c:pt idx="413">
                  <c:v>44432</c:v>
                </c:pt>
                <c:pt idx="414">
                  <c:v>44433</c:v>
                </c:pt>
                <c:pt idx="415">
                  <c:v>44434</c:v>
                </c:pt>
                <c:pt idx="416">
                  <c:v>44435</c:v>
                </c:pt>
                <c:pt idx="417">
                  <c:v>44438</c:v>
                </c:pt>
                <c:pt idx="418">
                  <c:v>44439</c:v>
                </c:pt>
                <c:pt idx="419">
                  <c:v>44440</c:v>
                </c:pt>
                <c:pt idx="420">
                  <c:v>44441</c:v>
                </c:pt>
                <c:pt idx="421">
                  <c:v>44442</c:v>
                </c:pt>
                <c:pt idx="422">
                  <c:v>44445</c:v>
                </c:pt>
                <c:pt idx="423">
                  <c:v>44446</c:v>
                </c:pt>
                <c:pt idx="424">
                  <c:v>44447</c:v>
                </c:pt>
                <c:pt idx="425">
                  <c:v>44448</c:v>
                </c:pt>
                <c:pt idx="426">
                  <c:v>44449</c:v>
                </c:pt>
                <c:pt idx="427">
                  <c:v>44452</c:v>
                </c:pt>
                <c:pt idx="428">
                  <c:v>44453</c:v>
                </c:pt>
                <c:pt idx="429">
                  <c:v>44454</c:v>
                </c:pt>
                <c:pt idx="430">
                  <c:v>44455</c:v>
                </c:pt>
                <c:pt idx="431">
                  <c:v>44456</c:v>
                </c:pt>
                <c:pt idx="432">
                  <c:v>44459</c:v>
                </c:pt>
                <c:pt idx="433">
                  <c:v>44460</c:v>
                </c:pt>
                <c:pt idx="434">
                  <c:v>44461</c:v>
                </c:pt>
                <c:pt idx="435">
                  <c:v>44462</c:v>
                </c:pt>
                <c:pt idx="436">
                  <c:v>44463</c:v>
                </c:pt>
                <c:pt idx="437">
                  <c:v>44466</c:v>
                </c:pt>
                <c:pt idx="438">
                  <c:v>44467</c:v>
                </c:pt>
                <c:pt idx="439">
                  <c:v>44468</c:v>
                </c:pt>
                <c:pt idx="440">
                  <c:v>44469</c:v>
                </c:pt>
                <c:pt idx="441">
                  <c:v>44470</c:v>
                </c:pt>
                <c:pt idx="442">
                  <c:v>44473</c:v>
                </c:pt>
                <c:pt idx="443">
                  <c:v>44474</c:v>
                </c:pt>
                <c:pt idx="444">
                  <c:v>44475</c:v>
                </c:pt>
                <c:pt idx="445">
                  <c:v>44476</c:v>
                </c:pt>
                <c:pt idx="446">
                  <c:v>44477</c:v>
                </c:pt>
                <c:pt idx="447">
                  <c:v>44480</c:v>
                </c:pt>
                <c:pt idx="448">
                  <c:v>44481</c:v>
                </c:pt>
                <c:pt idx="449">
                  <c:v>44482</c:v>
                </c:pt>
                <c:pt idx="450">
                  <c:v>44483</c:v>
                </c:pt>
                <c:pt idx="451">
                  <c:v>44484</c:v>
                </c:pt>
                <c:pt idx="452">
                  <c:v>44487</c:v>
                </c:pt>
                <c:pt idx="453">
                  <c:v>44488</c:v>
                </c:pt>
                <c:pt idx="454">
                  <c:v>44489</c:v>
                </c:pt>
                <c:pt idx="455">
                  <c:v>44490</c:v>
                </c:pt>
                <c:pt idx="456">
                  <c:v>44491</c:v>
                </c:pt>
                <c:pt idx="457">
                  <c:v>44494</c:v>
                </c:pt>
                <c:pt idx="458">
                  <c:v>44495</c:v>
                </c:pt>
                <c:pt idx="459">
                  <c:v>44496</c:v>
                </c:pt>
                <c:pt idx="460">
                  <c:v>44497</c:v>
                </c:pt>
                <c:pt idx="461">
                  <c:v>44498</c:v>
                </c:pt>
                <c:pt idx="462">
                  <c:v>44501</c:v>
                </c:pt>
                <c:pt idx="463">
                  <c:v>44502</c:v>
                </c:pt>
                <c:pt idx="464">
                  <c:v>44503</c:v>
                </c:pt>
                <c:pt idx="465">
                  <c:v>44504</c:v>
                </c:pt>
                <c:pt idx="466">
                  <c:v>44505</c:v>
                </c:pt>
                <c:pt idx="467">
                  <c:v>44508</c:v>
                </c:pt>
                <c:pt idx="468">
                  <c:v>44509</c:v>
                </c:pt>
                <c:pt idx="469">
                  <c:v>44510</c:v>
                </c:pt>
                <c:pt idx="470">
                  <c:v>44511</c:v>
                </c:pt>
                <c:pt idx="471">
                  <c:v>44512</c:v>
                </c:pt>
                <c:pt idx="472">
                  <c:v>44515</c:v>
                </c:pt>
                <c:pt idx="473">
                  <c:v>44516</c:v>
                </c:pt>
                <c:pt idx="474">
                  <c:v>44517</c:v>
                </c:pt>
                <c:pt idx="475">
                  <c:v>44518</c:v>
                </c:pt>
                <c:pt idx="476">
                  <c:v>44519</c:v>
                </c:pt>
                <c:pt idx="477">
                  <c:v>44522</c:v>
                </c:pt>
                <c:pt idx="478">
                  <c:v>44523</c:v>
                </c:pt>
                <c:pt idx="479">
                  <c:v>44524</c:v>
                </c:pt>
                <c:pt idx="480">
                  <c:v>44525</c:v>
                </c:pt>
                <c:pt idx="481">
                  <c:v>44526</c:v>
                </c:pt>
                <c:pt idx="482">
                  <c:v>44529</c:v>
                </c:pt>
                <c:pt idx="483">
                  <c:v>44530</c:v>
                </c:pt>
                <c:pt idx="484">
                  <c:v>44531</c:v>
                </c:pt>
                <c:pt idx="485">
                  <c:v>44532</c:v>
                </c:pt>
                <c:pt idx="486">
                  <c:v>44533</c:v>
                </c:pt>
                <c:pt idx="487">
                  <c:v>44536</c:v>
                </c:pt>
                <c:pt idx="488">
                  <c:v>44537</c:v>
                </c:pt>
                <c:pt idx="489">
                  <c:v>44538</c:v>
                </c:pt>
                <c:pt idx="490">
                  <c:v>44539</c:v>
                </c:pt>
                <c:pt idx="491">
                  <c:v>44540</c:v>
                </c:pt>
                <c:pt idx="492">
                  <c:v>44543</c:v>
                </c:pt>
                <c:pt idx="493">
                  <c:v>44544</c:v>
                </c:pt>
                <c:pt idx="494">
                  <c:v>44545</c:v>
                </c:pt>
                <c:pt idx="495">
                  <c:v>44546</c:v>
                </c:pt>
                <c:pt idx="496">
                  <c:v>44547</c:v>
                </c:pt>
                <c:pt idx="497">
                  <c:v>44550</c:v>
                </c:pt>
                <c:pt idx="498">
                  <c:v>44551</c:v>
                </c:pt>
                <c:pt idx="499">
                  <c:v>44552</c:v>
                </c:pt>
                <c:pt idx="500">
                  <c:v>44553</c:v>
                </c:pt>
                <c:pt idx="501">
                  <c:v>44557</c:v>
                </c:pt>
                <c:pt idx="502">
                  <c:v>44558</c:v>
                </c:pt>
                <c:pt idx="503">
                  <c:v>44559</c:v>
                </c:pt>
                <c:pt idx="504">
                  <c:v>44560</c:v>
                </c:pt>
                <c:pt idx="505">
                  <c:v>44564</c:v>
                </c:pt>
                <c:pt idx="506">
                  <c:v>44565</c:v>
                </c:pt>
                <c:pt idx="507">
                  <c:v>44566</c:v>
                </c:pt>
                <c:pt idx="508">
                  <c:v>44567</c:v>
                </c:pt>
                <c:pt idx="509">
                  <c:v>44568</c:v>
                </c:pt>
                <c:pt idx="510">
                  <c:v>44571</c:v>
                </c:pt>
                <c:pt idx="511">
                  <c:v>44572</c:v>
                </c:pt>
                <c:pt idx="512" formatCode="yyyy\-mm\-dd">
                  <c:v>44573</c:v>
                </c:pt>
                <c:pt idx="513" formatCode="yyyy\-mm\-dd">
                  <c:v>44574</c:v>
                </c:pt>
                <c:pt idx="514" formatCode="yyyy\-mm\-dd">
                  <c:v>44575</c:v>
                </c:pt>
                <c:pt idx="515" formatCode="yyyy\-mm\-dd">
                  <c:v>44578</c:v>
                </c:pt>
                <c:pt idx="516" formatCode="yyyy\-mm\-dd">
                  <c:v>44579</c:v>
                </c:pt>
                <c:pt idx="517" formatCode="yyyy\-mm\-dd">
                  <c:v>44580</c:v>
                </c:pt>
                <c:pt idx="518" formatCode="yyyy\-mm\-dd">
                  <c:v>44581</c:v>
                </c:pt>
                <c:pt idx="519" formatCode="yyyy\-mm\-dd">
                  <c:v>44582</c:v>
                </c:pt>
                <c:pt idx="520" formatCode="yyyy\-mm\-dd">
                  <c:v>44585</c:v>
                </c:pt>
                <c:pt idx="521" formatCode="yyyy\-mm\-dd">
                  <c:v>44586</c:v>
                </c:pt>
                <c:pt idx="522" formatCode="yyyy\-mm\-dd">
                  <c:v>44587</c:v>
                </c:pt>
                <c:pt idx="523" formatCode="yyyy\-mm\-dd">
                  <c:v>44588</c:v>
                </c:pt>
                <c:pt idx="524" formatCode="yyyy\-mm\-dd">
                  <c:v>44589</c:v>
                </c:pt>
                <c:pt idx="525" formatCode="yyyy\-mm\-dd">
                  <c:v>44592</c:v>
                </c:pt>
                <c:pt idx="526" formatCode="yyyy\-mm\-dd">
                  <c:v>44593</c:v>
                </c:pt>
                <c:pt idx="527" formatCode="yyyy\-mm\-dd">
                  <c:v>44594</c:v>
                </c:pt>
                <c:pt idx="528" formatCode="yyyy\-mm\-dd">
                  <c:v>44595</c:v>
                </c:pt>
                <c:pt idx="529" formatCode="yyyy\-mm\-dd">
                  <c:v>44596</c:v>
                </c:pt>
                <c:pt idx="530" formatCode="yyyy\-mm\-dd">
                  <c:v>44599</c:v>
                </c:pt>
                <c:pt idx="531" formatCode="yyyy\-mm\-dd">
                  <c:v>44600</c:v>
                </c:pt>
                <c:pt idx="532" formatCode="yyyy\-mm\-dd">
                  <c:v>44601</c:v>
                </c:pt>
                <c:pt idx="533" formatCode="yyyy\-mm\-dd">
                  <c:v>44602</c:v>
                </c:pt>
                <c:pt idx="534" formatCode="yyyy\-mm\-dd">
                  <c:v>44603</c:v>
                </c:pt>
                <c:pt idx="535" formatCode="yyyy\-mm\-dd">
                  <c:v>44606</c:v>
                </c:pt>
                <c:pt idx="536" formatCode="yyyy\-mm\-dd">
                  <c:v>44607</c:v>
                </c:pt>
                <c:pt idx="537" formatCode="yyyy\-mm\-dd">
                  <c:v>44608</c:v>
                </c:pt>
                <c:pt idx="538" formatCode="yyyy\-mm\-dd">
                  <c:v>44609</c:v>
                </c:pt>
                <c:pt idx="539" formatCode="yyyy\-mm\-dd">
                  <c:v>44610</c:v>
                </c:pt>
                <c:pt idx="540" formatCode="yyyy\-mm\-dd">
                  <c:v>44613</c:v>
                </c:pt>
                <c:pt idx="541" formatCode="yyyy\-mm\-dd">
                  <c:v>44614</c:v>
                </c:pt>
                <c:pt idx="542" formatCode="yyyy\-mm\-dd">
                  <c:v>44615</c:v>
                </c:pt>
                <c:pt idx="543" formatCode="yyyy\-mm\-dd">
                  <c:v>44616</c:v>
                </c:pt>
                <c:pt idx="544" formatCode="yyyy\-mm\-dd">
                  <c:v>44617</c:v>
                </c:pt>
                <c:pt idx="545" formatCode="yyyy\-mm\-dd">
                  <c:v>44620</c:v>
                </c:pt>
                <c:pt idx="546" formatCode="yyyy\-mm\-dd">
                  <c:v>44621</c:v>
                </c:pt>
                <c:pt idx="547" formatCode="yyyy\-mm\-dd">
                  <c:v>44622</c:v>
                </c:pt>
                <c:pt idx="548" formatCode="yyyy\-mm\-dd">
                  <c:v>44623</c:v>
                </c:pt>
                <c:pt idx="549" formatCode="yyyy\-mm\-dd">
                  <c:v>44624</c:v>
                </c:pt>
                <c:pt idx="550" formatCode="yyyy\-mm\-dd">
                  <c:v>44627</c:v>
                </c:pt>
                <c:pt idx="551" formatCode="yyyy\-mm\-dd">
                  <c:v>44628</c:v>
                </c:pt>
                <c:pt idx="552" formatCode="yyyy\-mm\-dd">
                  <c:v>44629</c:v>
                </c:pt>
                <c:pt idx="553" formatCode="yyyy\-mm\-dd">
                  <c:v>44630</c:v>
                </c:pt>
                <c:pt idx="554" formatCode="yyyy\-mm\-dd">
                  <c:v>44631</c:v>
                </c:pt>
                <c:pt idx="555" formatCode="yyyy\-mm\-dd">
                  <c:v>44634</c:v>
                </c:pt>
                <c:pt idx="556" formatCode="yyyy\-mm\-dd">
                  <c:v>44635</c:v>
                </c:pt>
                <c:pt idx="557" formatCode="yyyy\-mm\-dd">
                  <c:v>44636</c:v>
                </c:pt>
                <c:pt idx="558" formatCode="yyyy\-mm\-dd">
                  <c:v>44637</c:v>
                </c:pt>
                <c:pt idx="559" formatCode="yyyy\-mm\-dd">
                  <c:v>44638</c:v>
                </c:pt>
                <c:pt idx="560" formatCode="yyyy\-mm\-dd">
                  <c:v>44641</c:v>
                </c:pt>
                <c:pt idx="561" formatCode="yyyy\-mm\-dd">
                  <c:v>44642</c:v>
                </c:pt>
                <c:pt idx="562" formatCode="yyyy\-mm\-dd">
                  <c:v>44643</c:v>
                </c:pt>
                <c:pt idx="563" formatCode="yyyy\-mm\-dd">
                  <c:v>44644</c:v>
                </c:pt>
                <c:pt idx="564" formatCode="yyyy\-mm\-dd">
                  <c:v>44645</c:v>
                </c:pt>
                <c:pt idx="565" formatCode="yyyy\-mm\-dd">
                  <c:v>44648</c:v>
                </c:pt>
                <c:pt idx="566" formatCode="yyyy\-mm\-dd">
                  <c:v>44649</c:v>
                </c:pt>
              </c:numCache>
            </c:numRef>
          </c:cat>
          <c:val>
            <c:numRef>
              <c:f>'Daglig 20-22'!$E$4:$E$570</c:f>
              <c:numCache>
                <c:formatCode>General</c:formatCode>
                <c:ptCount val="567"/>
                <c:pt idx="0">
                  <c:v>941.27</c:v>
                </c:pt>
                <c:pt idx="1">
                  <c:v>942.68</c:v>
                </c:pt>
                <c:pt idx="2">
                  <c:v>940.06</c:v>
                </c:pt>
                <c:pt idx="3">
                  <c:v>937.4</c:v>
                </c:pt>
                <c:pt idx="4">
                  <c:v>938.49</c:v>
                </c:pt>
                <c:pt idx="5">
                  <c:v>938.29</c:v>
                </c:pt>
                <c:pt idx="6">
                  <c:v>939.38</c:v>
                </c:pt>
                <c:pt idx="7">
                  <c:v>940.63</c:v>
                </c:pt>
                <c:pt idx="8">
                  <c:v>938.61</c:v>
                </c:pt>
                <c:pt idx="9">
                  <c:v>937.01</c:v>
                </c:pt>
                <c:pt idx="10">
                  <c:v>936.59</c:v>
                </c:pt>
                <c:pt idx="11">
                  <c:v>946.63</c:v>
                </c:pt>
                <c:pt idx="12">
                  <c:v>946.21</c:v>
                </c:pt>
                <c:pt idx="13">
                  <c:v>941.68</c:v>
                </c:pt>
                <c:pt idx="14">
                  <c:v>943.9</c:v>
                </c:pt>
                <c:pt idx="15">
                  <c:v>930.29</c:v>
                </c:pt>
                <c:pt idx="16">
                  <c:v>939.99</c:v>
                </c:pt>
                <c:pt idx="17">
                  <c:v>921.31</c:v>
                </c:pt>
                <c:pt idx="18">
                  <c:v>925.7</c:v>
                </c:pt>
                <c:pt idx="19">
                  <c:v>925.32</c:v>
                </c:pt>
                <c:pt idx="20">
                  <c:v>915.87</c:v>
                </c:pt>
                <c:pt idx="21">
                  <c:v>913.81</c:v>
                </c:pt>
                <c:pt idx="22">
                  <c:v>913.99</c:v>
                </c:pt>
                <c:pt idx="23">
                  <c:v>917.33</c:v>
                </c:pt>
                <c:pt idx="24">
                  <c:v>930.92</c:v>
                </c:pt>
                <c:pt idx="25">
                  <c:v>936.26</c:v>
                </c:pt>
                <c:pt idx="26">
                  <c:v>920.82</c:v>
                </c:pt>
                <c:pt idx="27">
                  <c:v>912.25</c:v>
                </c:pt>
                <c:pt idx="28">
                  <c:v>925.66</c:v>
                </c:pt>
                <c:pt idx="29">
                  <c:v>930.77</c:v>
                </c:pt>
                <c:pt idx="30">
                  <c:v>926.25</c:v>
                </c:pt>
                <c:pt idx="31">
                  <c:v>929.24</c:v>
                </c:pt>
                <c:pt idx="32">
                  <c:v>927.98</c:v>
                </c:pt>
                <c:pt idx="33">
                  <c:v>926.68</c:v>
                </c:pt>
                <c:pt idx="34">
                  <c:v>934.93</c:v>
                </c:pt>
                <c:pt idx="35">
                  <c:v>942.89</c:v>
                </c:pt>
                <c:pt idx="36">
                  <c:v>936.7</c:v>
                </c:pt>
                <c:pt idx="37">
                  <c:v>898.4</c:v>
                </c:pt>
                <c:pt idx="38">
                  <c:v>894.98</c:v>
                </c:pt>
                <c:pt idx="39">
                  <c:v>886.48</c:v>
                </c:pt>
                <c:pt idx="40">
                  <c:v>843.19</c:v>
                </c:pt>
                <c:pt idx="41">
                  <c:v>830.26</c:v>
                </c:pt>
                <c:pt idx="42">
                  <c:v>833.83</c:v>
                </c:pt>
                <c:pt idx="43">
                  <c:v>859.17</c:v>
                </c:pt>
                <c:pt idx="44">
                  <c:v>858.59</c:v>
                </c:pt>
                <c:pt idx="45">
                  <c:v>838.47</c:v>
                </c:pt>
                <c:pt idx="46">
                  <c:v>801.34</c:v>
                </c:pt>
                <c:pt idx="47">
                  <c:v>736.08</c:v>
                </c:pt>
                <c:pt idx="48">
                  <c:v>739.68</c:v>
                </c:pt>
                <c:pt idx="49">
                  <c:v>713.12</c:v>
                </c:pt>
                <c:pt idx="50">
                  <c:v>650.6</c:v>
                </c:pt>
                <c:pt idx="51">
                  <c:v>675.08</c:v>
                </c:pt>
                <c:pt idx="52">
                  <c:v>639.04999999999995</c:v>
                </c:pt>
                <c:pt idx="53">
                  <c:v>645.07000000000005</c:v>
                </c:pt>
                <c:pt idx="54">
                  <c:v>637.75</c:v>
                </c:pt>
                <c:pt idx="55">
                  <c:v>667.32</c:v>
                </c:pt>
                <c:pt idx="56">
                  <c:v>668.77</c:v>
                </c:pt>
                <c:pt idx="57">
                  <c:v>635.92999999999995</c:v>
                </c:pt>
                <c:pt idx="58">
                  <c:v>671.59</c:v>
                </c:pt>
                <c:pt idx="59">
                  <c:v>682.47</c:v>
                </c:pt>
                <c:pt idx="60">
                  <c:v>692.04</c:v>
                </c:pt>
                <c:pt idx="61">
                  <c:v>666.86</c:v>
                </c:pt>
                <c:pt idx="62">
                  <c:v>686.93</c:v>
                </c:pt>
                <c:pt idx="63">
                  <c:v>707.13</c:v>
                </c:pt>
                <c:pt idx="64">
                  <c:v>719.58</c:v>
                </c:pt>
                <c:pt idx="65">
                  <c:v>713.01</c:v>
                </c:pt>
                <c:pt idx="66">
                  <c:v>712.21</c:v>
                </c:pt>
                <c:pt idx="67">
                  <c:v>728.51</c:v>
                </c:pt>
                <c:pt idx="68">
                  <c:v>744.39</c:v>
                </c:pt>
                <c:pt idx="69">
                  <c:v>734.38</c:v>
                </c:pt>
                <c:pt idx="70">
                  <c:v>755.4</c:v>
                </c:pt>
                <c:pt idx="71">
                  <c:v>737.47</c:v>
                </c:pt>
                <c:pt idx="72">
                  <c:v>727.68</c:v>
                </c:pt>
                <c:pt idx="73">
                  <c:v>748.45</c:v>
                </c:pt>
                <c:pt idx="74">
                  <c:v>740.9</c:v>
                </c:pt>
                <c:pt idx="75">
                  <c:v>726.7</c:v>
                </c:pt>
                <c:pt idx="76">
                  <c:v>738.12</c:v>
                </c:pt>
                <c:pt idx="77">
                  <c:v>750.14</c:v>
                </c:pt>
                <c:pt idx="78">
                  <c:v>738.13</c:v>
                </c:pt>
                <c:pt idx="79">
                  <c:v>743.42</c:v>
                </c:pt>
                <c:pt idx="80">
                  <c:v>757.53</c:v>
                </c:pt>
                <c:pt idx="81">
                  <c:v>772.15</c:v>
                </c:pt>
                <c:pt idx="82">
                  <c:v>775.11</c:v>
                </c:pt>
                <c:pt idx="83">
                  <c:v>751.27</c:v>
                </c:pt>
                <c:pt idx="84">
                  <c:v>757.81</c:v>
                </c:pt>
                <c:pt idx="85">
                  <c:v>747.58</c:v>
                </c:pt>
                <c:pt idx="86">
                  <c:v>756.59</c:v>
                </c:pt>
                <c:pt idx="87">
                  <c:v>769.62</c:v>
                </c:pt>
                <c:pt idx="88">
                  <c:v>764.08</c:v>
                </c:pt>
                <c:pt idx="89">
                  <c:v>770.02</c:v>
                </c:pt>
                <c:pt idx="90">
                  <c:v>758.14</c:v>
                </c:pt>
                <c:pt idx="91">
                  <c:v>737.25</c:v>
                </c:pt>
                <c:pt idx="92">
                  <c:v>753.61</c:v>
                </c:pt>
                <c:pt idx="93">
                  <c:v>771.58</c:v>
                </c:pt>
                <c:pt idx="94">
                  <c:v>780.37</c:v>
                </c:pt>
                <c:pt idx="95">
                  <c:v>789.33</c:v>
                </c:pt>
                <c:pt idx="96">
                  <c:v>776.65</c:v>
                </c:pt>
                <c:pt idx="97">
                  <c:v>793.12</c:v>
                </c:pt>
                <c:pt idx="98">
                  <c:v>804.86</c:v>
                </c:pt>
                <c:pt idx="99">
                  <c:v>806.2</c:v>
                </c:pt>
                <c:pt idx="100">
                  <c:v>806.19</c:v>
                </c:pt>
                <c:pt idx="101">
                  <c:v>796.77</c:v>
                </c:pt>
                <c:pt idx="102">
                  <c:v>815.08</c:v>
                </c:pt>
                <c:pt idx="103">
                  <c:v>830.43</c:v>
                </c:pt>
                <c:pt idx="104">
                  <c:v>833.31</c:v>
                </c:pt>
                <c:pt idx="105">
                  <c:v>849.66</c:v>
                </c:pt>
                <c:pt idx="106">
                  <c:v>856.83</c:v>
                </c:pt>
                <c:pt idx="107">
                  <c:v>839.09</c:v>
                </c:pt>
                <c:pt idx="108">
                  <c:v>839.68</c:v>
                </c:pt>
                <c:pt idx="109">
                  <c:v>813.72</c:v>
                </c:pt>
                <c:pt idx="110">
                  <c:v>820.32</c:v>
                </c:pt>
                <c:pt idx="111">
                  <c:v>802.9</c:v>
                </c:pt>
                <c:pt idx="112">
                  <c:v>824.45</c:v>
                </c:pt>
                <c:pt idx="113">
                  <c:v>819.44</c:v>
                </c:pt>
                <c:pt idx="114">
                  <c:v>813.4</c:v>
                </c:pt>
                <c:pt idx="115">
                  <c:v>815.14</c:v>
                </c:pt>
                <c:pt idx="116">
                  <c:v>805.97</c:v>
                </c:pt>
                <c:pt idx="117">
                  <c:v>813.42</c:v>
                </c:pt>
                <c:pt idx="118">
                  <c:v>804.15</c:v>
                </c:pt>
                <c:pt idx="119">
                  <c:v>801.21</c:v>
                </c:pt>
                <c:pt idx="120">
                  <c:v>794.72</c:v>
                </c:pt>
                <c:pt idx="121">
                  <c:v>800.06</c:v>
                </c:pt>
                <c:pt idx="122">
                  <c:v>795.22</c:v>
                </c:pt>
                <c:pt idx="123">
                  <c:v>802.77</c:v>
                </c:pt>
                <c:pt idx="124">
                  <c:v>807.28</c:v>
                </c:pt>
                <c:pt idx="125">
                  <c:v>801.68</c:v>
                </c:pt>
                <c:pt idx="126">
                  <c:v>810</c:v>
                </c:pt>
                <c:pt idx="127">
                  <c:v>808.92</c:v>
                </c:pt>
                <c:pt idx="128">
                  <c:v>811.01</c:v>
                </c:pt>
                <c:pt idx="129">
                  <c:v>800.96</c:v>
                </c:pt>
                <c:pt idx="130">
                  <c:v>801.59</c:v>
                </c:pt>
                <c:pt idx="131">
                  <c:v>821</c:v>
                </c:pt>
                <c:pt idx="132">
                  <c:v>823.65</c:v>
                </c:pt>
                <c:pt idx="133">
                  <c:v>840.82</c:v>
                </c:pt>
                <c:pt idx="134">
                  <c:v>836.14</c:v>
                </c:pt>
                <c:pt idx="135">
                  <c:v>843.63</c:v>
                </c:pt>
                <c:pt idx="136">
                  <c:v>847.91</c:v>
                </c:pt>
                <c:pt idx="137">
                  <c:v>856.21299983999995</c:v>
                </c:pt>
                <c:pt idx="138">
                  <c:v>849.85</c:v>
                </c:pt>
                <c:pt idx="139">
                  <c:v>843.55</c:v>
                </c:pt>
                <c:pt idx="140">
                  <c:v>839.97</c:v>
                </c:pt>
                <c:pt idx="141">
                  <c:v>839.97</c:v>
                </c:pt>
                <c:pt idx="142">
                  <c:v>839.08</c:v>
                </c:pt>
                <c:pt idx="143">
                  <c:v>841.72</c:v>
                </c:pt>
                <c:pt idx="144">
                  <c:v>819.75</c:v>
                </c:pt>
                <c:pt idx="145">
                  <c:v>826.23</c:v>
                </c:pt>
                <c:pt idx="146">
                  <c:v>842.19</c:v>
                </c:pt>
                <c:pt idx="147">
                  <c:v>847.75</c:v>
                </c:pt>
                <c:pt idx="148">
                  <c:v>854.94</c:v>
                </c:pt>
                <c:pt idx="149">
                  <c:v>854.88</c:v>
                </c:pt>
                <c:pt idx="150">
                  <c:v>854.63</c:v>
                </c:pt>
                <c:pt idx="151">
                  <c:v>856.19</c:v>
                </c:pt>
                <c:pt idx="152">
                  <c:v>870.64</c:v>
                </c:pt>
                <c:pt idx="153">
                  <c:v>875.94</c:v>
                </c:pt>
                <c:pt idx="154">
                  <c:v>878.04</c:v>
                </c:pt>
                <c:pt idx="155">
                  <c:v>871.91</c:v>
                </c:pt>
                <c:pt idx="156">
                  <c:v>871.93</c:v>
                </c:pt>
                <c:pt idx="157">
                  <c:v>866.69</c:v>
                </c:pt>
                <c:pt idx="158">
                  <c:v>868.28</c:v>
                </c:pt>
                <c:pt idx="159">
                  <c:v>862</c:v>
                </c:pt>
                <c:pt idx="160">
                  <c:v>860.7</c:v>
                </c:pt>
                <c:pt idx="161">
                  <c:v>875.98</c:v>
                </c:pt>
                <c:pt idx="162">
                  <c:v>872.79</c:v>
                </c:pt>
                <c:pt idx="163">
                  <c:v>870.12</c:v>
                </c:pt>
                <c:pt idx="164">
                  <c:v>867.14</c:v>
                </c:pt>
                <c:pt idx="165">
                  <c:v>862.93</c:v>
                </c:pt>
                <c:pt idx="166">
                  <c:v>859.26</c:v>
                </c:pt>
                <c:pt idx="167">
                  <c:v>859.59</c:v>
                </c:pt>
                <c:pt idx="168">
                  <c:v>854.88</c:v>
                </c:pt>
                <c:pt idx="169">
                  <c:v>852.11</c:v>
                </c:pt>
                <c:pt idx="170">
                  <c:v>845.67</c:v>
                </c:pt>
                <c:pt idx="171">
                  <c:v>854.85</c:v>
                </c:pt>
                <c:pt idx="172">
                  <c:v>842.58</c:v>
                </c:pt>
                <c:pt idx="173">
                  <c:v>857.53</c:v>
                </c:pt>
                <c:pt idx="174">
                  <c:v>854.19</c:v>
                </c:pt>
                <c:pt idx="175">
                  <c:v>857.45</c:v>
                </c:pt>
                <c:pt idx="176">
                  <c:v>854.62</c:v>
                </c:pt>
                <c:pt idx="177">
                  <c:v>862.78</c:v>
                </c:pt>
                <c:pt idx="178">
                  <c:v>865.63</c:v>
                </c:pt>
                <c:pt idx="179">
                  <c:v>865.89</c:v>
                </c:pt>
                <c:pt idx="180">
                  <c:v>866.16</c:v>
                </c:pt>
                <c:pt idx="181">
                  <c:v>834.69</c:v>
                </c:pt>
                <c:pt idx="182">
                  <c:v>845.09</c:v>
                </c:pt>
                <c:pt idx="183">
                  <c:v>846.8</c:v>
                </c:pt>
                <c:pt idx="184">
                  <c:v>838.88</c:v>
                </c:pt>
                <c:pt idx="185">
                  <c:v>838.14</c:v>
                </c:pt>
                <c:pt idx="186">
                  <c:v>851.55</c:v>
                </c:pt>
                <c:pt idx="187">
                  <c:v>850.34</c:v>
                </c:pt>
                <c:pt idx="188">
                  <c:v>856.09</c:v>
                </c:pt>
                <c:pt idx="189">
                  <c:v>852.73</c:v>
                </c:pt>
                <c:pt idx="190">
                  <c:v>852.97</c:v>
                </c:pt>
                <c:pt idx="191">
                  <c:v>867.94</c:v>
                </c:pt>
                <c:pt idx="192">
                  <c:v>877.61</c:v>
                </c:pt>
                <c:pt idx="193">
                  <c:v>872.1</c:v>
                </c:pt>
                <c:pt idx="194">
                  <c:v>879.2</c:v>
                </c:pt>
                <c:pt idx="195">
                  <c:v>876.28</c:v>
                </c:pt>
                <c:pt idx="196">
                  <c:v>878.13</c:v>
                </c:pt>
                <c:pt idx="197">
                  <c:v>875.37</c:v>
                </c:pt>
                <c:pt idx="198">
                  <c:v>877.63</c:v>
                </c:pt>
                <c:pt idx="199">
                  <c:v>862.96</c:v>
                </c:pt>
                <c:pt idx="200">
                  <c:v>872.52</c:v>
                </c:pt>
                <c:pt idx="201">
                  <c:v>873.5</c:v>
                </c:pt>
                <c:pt idx="202">
                  <c:v>868.42</c:v>
                </c:pt>
                <c:pt idx="203">
                  <c:v>857.55</c:v>
                </c:pt>
                <c:pt idx="204">
                  <c:v>848.5</c:v>
                </c:pt>
                <c:pt idx="205">
                  <c:v>858.9</c:v>
                </c:pt>
                <c:pt idx="206">
                  <c:v>832.41</c:v>
                </c:pt>
                <c:pt idx="207">
                  <c:v>826</c:v>
                </c:pt>
                <c:pt idx="208">
                  <c:v>799.68</c:v>
                </c:pt>
                <c:pt idx="209">
                  <c:v>810.04</c:v>
                </c:pt>
                <c:pt idx="210">
                  <c:v>811.85</c:v>
                </c:pt>
                <c:pt idx="211">
                  <c:v>823.55</c:v>
                </c:pt>
                <c:pt idx="212">
                  <c:v>829.36</c:v>
                </c:pt>
                <c:pt idx="213">
                  <c:v>841.57</c:v>
                </c:pt>
                <c:pt idx="214">
                  <c:v>845.03</c:v>
                </c:pt>
                <c:pt idx="215">
                  <c:v>845.72</c:v>
                </c:pt>
                <c:pt idx="216">
                  <c:v>883.14</c:v>
                </c:pt>
                <c:pt idx="217">
                  <c:v>878.93</c:v>
                </c:pt>
                <c:pt idx="218">
                  <c:v>889.43</c:v>
                </c:pt>
                <c:pt idx="219">
                  <c:v>889.95</c:v>
                </c:pt>
                <c:pt idx="220">
                  <c:v>892.01</c:v>
                </c:pt>
                <c:pt idx="221">
                  <c:v>908.96</c:v>
                </c:pt>
                <c:pt idx="222">
                  <c:v>908.25</c:v>
                </c:pt>
                <c:pt idx="223">
                  <c:v>912.15</c:v>
                </c:pt>
                <c:pt idx="224">
                  <c:v>902.94</c:v>
                </c:pt>
                <c:pt idx="225">
                  <c:v>908.44</c:v>
                </c:pt>
                <c:pt idx="226">
                  <c:v>917.27</c:v>
                </c:pt>
                <c:pt idx="227">
                  <c:v>935.09</c:v>
                </c:pt>
                <c:pt idx="228">
                  <c:v>933.78</c:v>
                </c:pt>
                <c:pt idx="229">
                  <c:v>935.81</c:v>
                </c:pt>
                <c:pt idx="230">
                  <c:v>946.3</c:v>
                </c:pt>
                <c:pt idx="231">
                  <c:v>930.39</c:v>
                </c:pt>
                <c:pt idx="232">
                  <c:v>934.91</c:v>
                </c:pt>
                <c:pt idx="233">
                  <c:v>928.1</c:v>
                </c:pt>
                <c:pt idx="234">
                  <c:v>927.09</c:v>
                </c:pt>
                <c:pt idx="235">
                  <c:v>935.41</c:v>
                </c:pt>
                <c:pt idx="236">
                  <c:v>932.99</c:v>
                </c:pt>
                <c:pt idx="237">
                  <c:v>933.51</c:v>
                </c:pt>
                <c:pt idx="238">
                  <c:v>942.93</c:v>
                </c:pt>
                <c:pt idx="239">
                  <c:v>942.58</c:v>
                </c:pt>
                <c:pt idx="240">
                  <c:v>937.58</c:v>
                </c:pt>
                <c:pt idx="241">
                  <c:v>936.64</c:v>
                </c:pt>
                <c:pt idx="242">
                  <c:v>936.66</c:v>
                </c:pt>
                <c:pt idx="243">
                  <c:v>939.89</c:v>
                </c:pt>
                <c:pt idx="244">
                  <c:v>942.2</c:v>
                </c:pt>
                <c:pt idx="245">
                  <c:v>950.5</c:v>
                </c:pt>
                <c:pt idx="246">
                  <c:v>928.23</c:v>
                </c:pt>
                <c:pt idx="247">
                  <c:v>938.83</c:v>
                </c:pt>
                <c:pt idx="248">
                  <c:v>953.65</c:v>
                </c:pt>
                <c:pt idx="249">
                  <c:v>966.67</c:v>
                </c:pt>
                <c:pt idx="250">
                  <c:v>970.3</c:v>
                </c:pt>
                <c:pt idx="251">
                  <c:v>973.97</c:v>
                </c:pt>
                <c:pt idx="252">
                  <c:v>965.95</c:v>
                </c:pt>
                <c:pt idx="253">
                  <c:v>964.13</c:v>
                </c:pt>
                <c:pt idx="254">
                  <c:v>975.86</c:v>
                </c:pt>
                <c:pt idx="255">
                  <c:v>991.22</c:v>
                </c:pt>
                <c:pt idx="256">
                  <c:v>1001.16</c:v>
                </c:pt>
                <c:pt idx="257">
                  <c:v>990.91</c:v>
                </c:pt>
                <c:pt idx="258">
                  <c:v>998.56</c:v>
                </c:pt>
                <c:pt idx="259">
                  <c:v>990.4</c:v>
                </c:pt>
                <c:pt idx="260">
                  <c:v>998.77</c:v>
                </c:pt>
                <c:pt idx="261">
                  <c:v>987.92</c:v>
                </c:pt>
                <c:pt idx="262">
                  <c:v>993.8</c:v>
                </c:pt>
                <c:pt idx="263">
                  <c:v>1004.69</c:v>
                </c:pt>
                <c:pt idx="264">
                  <c:v>1002.69</c:v>
                </c:pt>
                <c:pt idx="265">
                  <c:v>1001.54</c:v>
                </c:pt>
                <c:pt idx="266">
                  <c:v>994.21</c:v>
                </c:pt>
                <c:pt idx="267">
                  <c:v>983.99</c:v>
                </c:pt>
                <c:pt idx="268">
                  <c:v>977.01</c:v>
                </c:pt>
                <c:pt idx="269">
                  <c:v>962.56</c:v>
                </c:pt>
                <c:pt idx="270">
                  <c:v>965.73</c:v>
                </c:pt>
                <c:pt idx="271">
                  <c:v>966.9</c:v>
                </c:pt>
                <c:pt idx="272">
                  <c:v>971.83</c:v>
                </c:pt>
                <c:pt idx="273">
                  <c:v>984.56</c:v>
                </c:pt>
                <c:pt idx="274">
                  <c:v>992.83</c:v>
                </c:pt>
                <c:pt idx="275">
                  <c:v>997.7</c:v>
                </c:pt>
                <c:pt idx="276">
                  <c:v>996.54</c:v>
                </c:pt>
                <c:pt idx="277">
                  <c:v>1000.49</c:v>
                </c:pt>
                <c:pt idx="278">
                  <c:v>992.53</c:v>
                </c:pt>
                <c:pt idx="279">
                  <c:v>991.27</c:v>
                </c:pt>
                <c:pt idx="280">
                  <c:v>995.65</c:v>
                </c:pt>
                <c:pt idx="281">
                  <c:v>991.78</c:v>
                </c:pt>
                <c:pt idx="282">
                  <c:v>995.59</c:v>
                </c:pt>
                <c:pt idx="283">
                  <c:v>999.65</c:v>
                </c:pt>
                <c:pt idx="284">
                  <c:v>995.78</c:v>
                </c:pt>
                <c:pt idx="285">
                  <c:v>981.17</c:v>
                </c:pt>
                <c:pt idx="286">
                  <c:v>993.62</c:v>
                </c:pt>
                <c:pt idx="287">
                  <c:v>1003.3</c:v>
                </c:pt>
                <c:pt idx="288">
                  <c:v>1007.47</c:v>
                </c:pt>
                <c:pt idx="289">
                  <c:v>1013.63</c:v>
                </c:pt>
                <c:pt idx="290">
                  <c:v>1027.1600000000001</c:v>
                </c:pt>
                <c:pt idx="291">
                  <c:v>1007.07</c:v>
                </c:pt>
                <c:pt idx="292">
                  <c:v>1028.3399999999999</c:v>
                </c:pt>
                <c:pt idx="293">
                  <c:v>1032.56</c:v>
                </c:pt>
                <c:pt idx="294">
                  <c:v>1030.79</c:v>
                </c:pt>
                <c:pt idx="295">
                  <c:v>1028.8900000000001</c:v>
                </c:pt>
                <c:pt idx="296">
                  <c:v>1042.08</c:v>
                </c:pt>
                <c:pt idx="297">
                  <c:v>1050.22</c:v>
                </c:pt>
                <c:pt idx="298">
                  <c:v>1057.67</c:v>
                </c:pt>
                <c:pt idx="299">
                  <c:v>1063.8900000000001</c:v>
                </c:pt>
                <c:pt idx="300">
                  <c:v>1064.29</c:v>
                </c:pt>
                <c:pt idx="301">
                  <c:v>1062.3699999999999</c:v>
                </c:pt>
                <c:pt idx="302">
                  <c:v>1064.9100000000001</c:v>
                </c:pt>
                <c:pt idx="303">
                  <c:v>1061.3599999999999</c:v>
                </c:pt>
                <c:pt idx="304">
                  <c:v>1057.94</c:v>
                </c:pt>
                <c:pt idx="305">
                  <c:v>1057.8</c:v>
                </c:pt>
                <c:pt idx="306">
                  <c:v>1050.54</c:v>
                </c:pt>
                <c:pt idx="307">
                  <c:v>1053.8699999999999</c:v>
                </c:pt>
                <c:pt idx="308">
                  <c:v>1041.51</c:v>
                </c:pt>
                <c:pt idx="309">
                  <c:v>1043.23</c:v>
                </c:pt>
                <c:pt idx="310">
                  <c:v>1032.33</c:v>
                </c:pt>
                <c:pt idx="311">
                  <c:v>1050.7</c:v>
                </c:pt>
                <c:pt idx="312">
                  <c:v>1056.8900000000001</c:v>
                </c:pt>
                <c:pt idx="313">
                  <c:v>1056.0999999999999</c:v>
                </c:pt>
                <c:pt idx="314">
                  <c:v>1058.8599999999999</c:v>
                </c:pt>
                <c:pt idx="315">
                  <c:v>1058.8599999999999</c:v>
                </c:pt>
                <c:pt idx="316">
                  <c:v>1071.73</c:v>
                </c:pt>
                <c:pt idx="317">
                  <c:v>1066.1199999999999</c:v>
                </c:pt>
                <c:pt idx="318">
                  <c:v>1063.45</c:v>
                </c:pt>
                <c:pt idx="319">
                  <c:v>1062.9000000000001</c:v>
                </c:pt>
                <c:pt idx="320">
                  <c:v>1056.74</c:v>
                </c:pt>
                <c:pt idx="321">
                  <c:v>1064.3800000000001</c:v>
                </c:pt>
                <c:pt idx="322">
                  <c:v>1065.69</c:v>
                </c:pt>
                <c:pt idx="323">
                  <c:v>1072.04</c:v>
                </c:pt>
                <c:pt idx="324">
                  <c:v>1085.4100000000001</c:v>
                </c:pt>
                <c:pt idx="325">
                  <c:v>1077.71</c:v>
                </c:pt>
                <c:pt idx="326">
                  <c:v>1061.97</c:v>
                </c:pt>
                <c:pt idx="327">
                  <c:v>1055.94</c:v>
                </c:pt>
                <c:pt idx="328">
                  <c:v>1069.1300000000001</c:v>
                </c:pt>
                <c:pt idx="329">
                  <c:v>1073.31</c:v>
                </c:pt>
                <c:pt idx="330">
                  <c:v>1085</c:v>
                </c:pt>
                <c:pt idx="331">
                  <c:v>1084.1400000000001</c:v>
                </c:pt>
                <c:pt idx="332">
                  <c:v>1092.33</c:v>
                </c:pt>
                <c:pt idx="333">
                  <c:v>1090.68</c:v>
                </c:pt>
                <c:pt idx="334">
                  <c:v>1076.45</c:v>
                </c:pt>
                <c:pt idx="335">
                  <c:v>1085.1400000000001</c:v>
                </c:pt>
                <c:pt idx="336">
                  <c:v>1077.01</c:v>
                </c:pt>
                <c:pt idx="337">
                  <c:v>1082.1199999999999</c:v>
                </c:pt>
                <c:pt idx="338">
                  <c:v>1073.8499999999999</c:v>
                </c:pt>
                <c:pt idx="339">
                  <c:v>1092.3900000000001</c:v>
                </c:pt>
                <c:pt idx="340">
                  <c:v>1088.73</c:v>
                </c:pt>
                <c:pt idx="341">
                  <c:v>1070.8399999999999</c:v>
                </c:pt>
                <c:pt idx="342">
                  <c:v>1065.76</c:v>
                </c:pt>
                <c:pt idx="343">
                  <c:v>1069.82</c:v>
                </c:pt>
                <c:pt idx="344">
                  <c:v>1078.8499999999999</c:v>
                </c:pt>
                <c:pt idx="345">
                  <c:v>1060.43</c:v>
                </c:pt>
                <c:pt idx="346">
                  <c:v>1077.22</c:v>
                </c:pt>
                <c:pt idx="347">
                  <c:v>1096.96</c:v>
                </c:pt>
                <c:pt idx="348">
                  <c:v>1090.97</c:v>
                </c:pt>
                <c:pt idx="349">
                  <c:v>1089.67</c:v>
                </c:pt>
                <c:pt idx="350">
                  <c:v>1098.8699999999999</c:v>
                </c:pt>
                <c:pt idx="351">
                  <c:v>1112.8599999999999</c:v>
                </c:pt>
                <c:pt idx="352">
                  <c:v>1106.5999999999999</c:v>
                </c:pt>
                <c:pt idx="353">
                  <c:v>1122.8900000000001</c:v>
                </c:pt>
                <c:pt idx="354">
                  <c:v>1124.04</c:v>
                </c:pt>
                <c:pt idx="355">
                  <c:v>1124.54</c:v>
                </c:pt>
                <c:pt idx="356">
                  <c:v>1133.48</c:v>
                </c:pt>
                <c:pt idx="357">
                  <c:v>1131.25</c:v>
                </c:pt>
                <c:pt idx="358">
                  <c:v>1129.01</c:v>
                </c:pt>
                <c:pt idx="359">
                  <c:v>1128.53</c:v>
                </c:pt>
                <c:pt idx="360">
                  <c:v>1126.8900000000001</c:v>
                </c:pt>
                <c:pt idx="361">
                  <c:v>1128.6400000000001</c:v>
                </c:pt>
                <c:pt idx="362">
                  <c:v>1137.9100000000001</c:v>
                </c:pt>
                <c:pt idx="363">
                  <c:v>1128.03</c:v>
                </c:pt>
                <c:pt idx="364">
                  <c:v>1128.5999999999999</c:v>
                </c:pt>
                <c:pt idx="365">
                  <c:v>1120.6500000000001</c:v>
                </c:pt>
                <c:pt idx="366">
                  <c:v>1106.74</c:v>
                </c:pt>
                <c:pt idx="367">
                  <c:v>1116.6099999999999</c:v>
                </c:pt>
                <c:pt idx="368">
                  <c:v>1124.33</c:v>
                </c:pt>
                <c:pt idx="369">
                  <c:v>1133.1400000000001</c:v>
                </c:pt>
                <c:pt idx="370">
                  <c:v>1132.47</c:v>
                </c:pt>
                <c:pt idx="371">
                  <c:v>1140.03</c:v>
                </c:pt>
                <c:pt idx="372">
                  <c:v>1129.33</c:v>
                </c:pt>
                <c:pt idx="373">
                  <c:v>1130.0899999999999</c:v>
                </c:pt>
                <c:pt idx="374">
                  <c:v>1120.96</c:v>
                </c:pt>
                <c:pt idx="375">
                  <c:v>1131.51</c:v>
                </c:pt>
                <c:pt idx="376">
                  <c:v>1137.06</c:v>
                </c:pt>
                <c:pt idx="377">
                  <c:v>1143.0899999999999</c:v>
                </c:pt>
                <c:pt idx="378">
                  <c:v>1142.3800000000001</c:v>
                </c:pt>
                <c:pt idx="379">
                  <c:v>1140.6500000000001</c:v>
                </c:pt>
                <c:pt idx="380">
                  <c:v>1120.96</c:v>
                </c:pt>
                <c:pt idx="381">
                  <c:v>1133.96</c:v>
                </c:pt>
                <c:pt idx="382">
                  <c:v>1145.07</c:v>
                </c:pt>
                <c:pt idx="383">
                  <c:v>1145.71</c:v>
                </c:pt>
                <c:pt idx="384">
                  <c:v>1153.1099999999999</c:v>
                </c:pt>
                <c:pt idx="385">
                  <c:v>1144.44</c:v>
                </c:pt>
                <c:pt idx="386">
                  <c:v>1131.03</c:v>
                </c:pt>
                <c:pt idx="387">
                  <c:v>1104.02</c:v>
                </c:pt>
                <c:pt idx="388">
                  <c:v>1119.5</c:v>
                </c:pt>
                <c:pt idx="389">
                  <c:v>1131.8800000000001</c:v>
                </c:pt>
                <c:pt idx="390">
                  <c:v>1132.45</c:v>
                </c:pt>
                <c:pt idx="391">
                  <c:v>1131.8800000000001</c:v>
                </c:pt>
                <c:pt idx="392">
                  <c:v>1137.58</c:v>
                </c:pt>
                <c:pt idx="393">
                  <c:v>1133.3699999999999</c:v>
                </c:pt>
                <c:pt idx="394">
                  <c:v>1131.8399999999999</c:v>
                </c:pt>
                <c:pt idx="395">
                  <c:v>1138.3800000000001</c:v>
                </c:pt>
                <c:pt idx="396">
                  <c:v>1134.28</c:v>
                </c:pt>
                <c:pt idx="397">
                  <c:v>1142.78</c:v>
                </c:pt>
                <c:pt idx="398">
                  <c:v>1141.8800000000001</c:v>
                </c:pt>
                <c:pt idx="399">
                  <c:v>1149.05</c:v>
                </c:pt>
                <c:pt idx="400">
                  <c:v>1148.33</c:v>
                </c:pt>
                <c:pt idx="401">
                  <c:v>1145.55</c:v>
                </c:pt>
                <c:pt idx="402">
                  <c:v>1147.45</c:v>
                </c:pt>
                <c:pt idx="403">
                  <c:v>1154.31</c:v>
                </c:pt>
                <c:pt idx="404">
                  <c:v>1154.53</c:v>
                </c:pt>
                <c:pt idx="405">
                  <c:v>1158.42</c:v>
                </c:pt>
                <c:pt idx="406">
                  <c:v>1159</c:v>
                </c:pt>
                <c:pt idx="407">
                  <c:v>1149.9100000000001</c:v>
                </c:pt>
                <c:pt idx="408">
                  <c:v>1151.73</c:v>
                </c:pt>
                <c:pt idx="409">
                  <c:v>1153.3499999999999</c:v>
                </c:pt>
                <c:pt idx="410">
                  <c:v>1132.56</c:v>
                </c:pt>
                <c:pt idx="411">
                  <c:v>1133.18</c:v>
                </c:pt>
                <c:pt idx="412">
                  <c:v>1149.01</c:v>
                </c:pt>
                <c:pt idx="413">
                  <c:v>1150.6300000000001</c:v>
                </c:pt>
                <c:pt idx="414">
                  <c:v>1155.74</c:v>
                </c:pt>
                <c:pt idx="415">
                  <c:v>1157.8699999999999</c:v>
                </c:pt>
                <c:pt idx="416">
                  <c:v>1164.58</c:v>
                </c:pt>
                <c:pt idx="417">
                  <c:v>1158.97</c:v>
                </c:pt>
                <c:pt idx="418">
                  <c:v>1141.8599999999999</c:v>
                </c:pt>
                <c:pt idx="419">
                  <c:v>1150.94</c:v>
                </c:pt>
                <c:pt idx="420">
                  <c:v>1168.75</c:v>
                </c:pt>
                <c:pt idx="421">
                  <c:v>1161.8599999999999</c:v>
                </c:pt>
                <c:pt idx="422">
                  <c:v>1175.03</c:v>
                </c:pt>
                <c:pt idx="423">
                  <c:v>1166.08</c:v>
                </c:pt>
                <c:pt idx="424">
                  <c:v>1162.44</c:v>
                </c:pt>
                <c:pt idx="425">
                  <c:v>1153.07</c:v>
                </c:pt>
                <c:pt idx="426">
                  <c:v>1152.02</c:v>
                </c:pt>
                <c:pt idx="427">
                  <c:v>1149.8399999999999</c:v>
                </c:pt>
                <c:pt idx="428">
                  <c:v>1147.02</c:v>
                </c:pt>
                <c:pt idx="429">
                  <c:v>1150.49</c:v>
                </c:pt>
                <c:pt idx="430">
                  <c:v>1149.67</c:v>
                </c:pt>
                <c:pt idx="431">
                  <c:v>1141.17</c:v>
                </c:pt>
                <c:pt idx="432">
                  <c:v>1114.32</c:v>
                </c:pt>
                <c:pt idx="433">
                  <c:v>1120.47</c:v>
                </c:pt>
                <c:pt idx="434">
                  <c:v>1139.68</c:v>
                </c:pt>
                <c:pt idx="435">
                  <c:v>1157.6400000000001</c:v>
                </c:pt>
                <c:pt idx="436">
                  <c:v>1155</c:v>
                </c:pt>
                <c:pt idx="437">
                  <c:v>1159.1400000000001</c:v>
                </c:pt>
                <c:pt idx="438">
                  <c:v>1151.1400000000001</c:v>
                </c:pt>
                <c:pt idx="439">
                  <c:v>1154</c:v>
                </c:pt>
                <c:pt idx="440">
                  <c:v>1163.32</c:v>
                </c:pt>
                <c:pt idx="441">
                  <c:v>1164.43</c:v>
                </c:pt>
                <c:pt idx="442">
                  <c:v>1168.1199999999999</c:v>
                </c:pt>
                <c:pt idx="443">
                  <c:v>1174.1199999999999</c:v>
                </c:pt>
                <c:pt idx="444">
                  <c:v>1154.81</c:v>
                </c:pt>
                <c:pt idx="445">
                  <c:v>1161.17</c:v>
                </c:pt>
                <c:pt idx="446">
                  <c:v>1167.3499999999999</c:v>
                </c:pt>
                <c:pt idx="447">
                  <c:v>1173.03</c:v>
                </c:pt>
                <c:pt idx="448">
                  <c:v>1175.47</c:v>
                </c:pt>
                <c:pt idx="449">
                  <c:v>1184.29</c:v>
                </c:pt>
                <c:pt idx="450">
                  <c:v>1200.02</c:v>
                </c:pt>
                <c:pt idx="451">
                  <c:v>1197.57</c:v>
                </c:pt>
                <c:pt idx="452">
                  <c:v>1204.17</c:v>
                </c:pt>
                <c:pt idx="453">
                  <c:v>1207.0899999999999</c:v>
                </c:pt>
                <c:pt idx="454">
                  <c:v>1217.47</c:v>
                </c:pt>
                <c:pt idx="455">
                  <c:v>1213.92</c:v>
                </c:pt>
                <c:pt idx="456">
                  <c:v>1217.71</c:v>
                </c:pt>
                <c:pt idx="457">
                  <c:v>1215.0999999999999</c:v>
                </c:pt>
                <c:pt idx="458">
                  <c:v>1215.74</c:v>
                </c:pt>
                <c:pt idx="459">
                  <c:v>1211.8699999999999</c:v>
                </c:pt>
                <c:pt idx="460">
                  <c:v>1202.0899999999999</c:v>
                </c:pt>
                <c:pt idx="461">
                  <c:v>1192.78</c:v>
                </c:pt>
                <c:pt idx="462">
                  <c:v>1210.83</c:v>
                </c:pt>
                <c:pt idx="463">
                  <c:v>1207.07</c:v>
                </c:pt>
                <c:pt idx="464">
                  <c:v>1216.25</c:v>
                </c:pt>
                <c:pt idx="465">
                  <c:v>1224.69</c:v>
                </c:pt>
                <c:pt idx="466">
                  <c:v>1232.48</c:v>
                </c:pt>
                <c:pt idx="467">
                  <c:v>1237.3800000000001</c:v>
                </c:pt>
                <c:pt idx="468">
                  <c:v>1227.03</c:v>
                </c:pt>
                <c:pt idx="469">
                  <c:v>1232.26</c:v>
                </c:pt>
                <c:pt idx="470">
                  <c:v>1234.83</c:v>
                </c:pt>
                <c:pt idx="471">
                  <c:v>1233.43</c:v>
                </c:pt>
                <c:pt idx="472">
                  <c:v>1233.24</c:v>
                </c:pt>
                <c:pt idx="473">
                  <c:v>1236.99</c:v>
                </c:pt>
                <c:pt idx="474">
                  <c:v>1235.6099999999999</c:v>
                </c:pt>
                <c:pt idx="475">
                  <c:v>1220.04</c:v>
                </c:pt>
                <c:pt idx="476">
                  <c:v>1222.8</c:v>
                </c:pt>
                <c:pt idx="477">
                  <c:v>1225.92</c:v>
                </c:pt>
                <c:pt idx="478">
                  <c:v>1217.8499999999999</c:v>
                </c:pt>
                <c:pt idx="479">
                  <c:v>1212.08</c:v>
                </c:pt>
                <c:pt idx="480">
                  <c:v>1213.72</c:v>
                </c:pt>
                <c:pt idx="481">
                  <c:v>1174.93</c:v>
                </c:pt>
                <c:pt idx="482">
                  <c:v>1188.29</c:v>
                </c:pt>
                <c:pt idx="483">
                  <c:v>1181.27</c:v>
                </c:pt>
                <c:pt idx="484">
                  <c:v>1189.68</c:v>
                </c:pt>
                <c:pt idx="485">
                  <c:v>1178.29</c:v>
                </c:pt>
                <c:pt idx="486">
                  <c:v>1174.74</c:v>
                </c:pt>
                <c:pt idx="487">
                  <c:v>1170.18</c:v>
                </c:pt>
                <c:pt idx="488">
                  <c:v>1199.44</c:v>
                </c:pt>
                <c:pt idx="489">
                  <c:v>1197.92</c:v>
                </c:pt>
                <c:pt idx="490">
                  <c:v>1188.32</c:v>
                </c:pt>
                <c:pt idx="491">
                  <c:v>1184.8900000000001</c:v>
                </c:pt>
                <c:pt idx="492">
                  <c:v>1175.56</c:v>
                </c:pt>
                <c:pt idx="493">
                  <c:v>1159.8599999999999</c:v>
                </c:pt>
                <c:pt idx="494">
                  <c:v>1153.6099999999999</c:v>
                </c:pt>
                <c:pt idx="495">
                  <c:v>1177.6099999999999</c:v>
                </c:pt>
                <c:pt idx="496">
                  <c:v>1168.46</c:v>
                </c:pt>
                <c:pt idx="497">
                  <c:v>1160.73</c:v>
                </c:pt>
                <c:pt idx="498">
                  <c:v>1185.26</c:v>
                </c:pt>
                <c:pt idx="499">
                  <c:v>1185.8800000000001</c:v>
                </c:pt>
                <c:pt idx="500">
                  <c:v>1195.42</c:v>
                </c:pt>
                <c:pt idx="501">
                  <c:v>1200.3</c:v>
                </c:pt>
                <c:pt idx="502">
                  <c:v>1204.76</c:v>
                </c:pt>
                <c:pt idx="503">
                  <c:v>1199.3399999999999</c:v>
                </c:pt>
                <c:pt idx="504">
                  <c:v>1201.43</c:v>
                </c:pt>
                <c:pt idx="505">
                  <c:v>1211.32</c:v>
                </c:pt>
                <c:pt idx="506">
                  <c:v>1213.54</c:v>
                </c:pt>
                <c:pt idx="507">
                  <c:v>1221.2</c:v>
                </c:pt>
                <c:pt idx="508">
                  <c:v>1204.44</c:v>
                </c:pt>
                <c:pt idx="509">
                  <c:v>1207.93</c:v>
                </c:pt>
                <c:pt idx="510">
                  <c:v>1190.1300000000001</c:v>
                </c:pt>
                <c:pt idx="511">
                  <c:v>1196.98</c:v>
                </c:pt>
                <c:pt idx="512">
                  <c:v>1216.04</c:v>
                </c:pt>
                <c:pt idx="513">
                  <c:v>1215.53</c:v>
                </c:pt>
                <c:pt idx="514">
                  <c:v>1218.95</c:v>
                </c:pt>
                <c:pt idx="515">
                  <c:v>1217.6300000000001</c:v>
                </c:pt>
                <c:pt idx="516">
                  <c:v>1215.43</c:v>
                </c:pt>
                <c:pt idx="517">
                  <c:v>1205.4100000000001</c:v>
                </c:pt>
                <c:pt idx="518">
                  <c:v>1205.03</c:v>
                </c:pt>
                <c:pt idx="519">
                  <c:v>1182.75</c:v>
                </c:pt>
                <c:pt idx="520">
                  <c:v>1142</c:v>
                </c:pt>
                <c:pt idx="521">
                  <c:v>1151.77</c:v>
                </c:pt>
                <c:pt idx="522">
                  <c:v>1184.23</c:v>
                </c:pt>
                <c:pt idx="523">
                  <c:v>1182.8900000000001</c:v>
                </c:pt>
                <c:pt idx="524">
                  <c:v>1170.08</c:v>
                </c:pt>
                <c:pt idx="525">
                  <c:v>1174.8599999999999</c:v>
                </c:pt>
                <c:pt idx="526">
                  <c:v>1190.83</c:v>
                </c:pt>
                <c:pt idx="527">
                  <c:v>1197.3900000000001</c:v>
                </c:pt>
                <c:pt idx="528">
                  <c:v>1185.9000000000001</c:v>
                </c:pt>
                <c:pt idx="529">
                  <c:v>1192.49</c:v>
                </c:pt>
                <c:pt idx="530">
                  <c:v>1204.2</c:v>
                </c:pt>
                <c:pt idx="531">
                  <c:v>1190.53</c:v>
                </c:pt>
                <c:pt idx="532">
                  <c:v>1203.6400000000001</c:v>
                </c:pt>
                <c:pt idx="533">
                  <c:v>1206.47</c:v>
                </c:pt>
                <c:pt idx="534">
                  <c:v>1213.67</c:v>
                </c:pt>
                <c:pt idx="535">
                  <c:v>1198.69</c:v>
                </c:pt>
                <c:pt idx="536">
                  <c:v>1191.1099999999999</c:v>
                </c:pt>
                <c:pt idx="537">
                  <c:v>1201.05</c:v>
                </c:pt>
                <c:pt idx="538">
                  <c:v>1193.6600000000001</c:v>
                </c:pt>
                <c:pt idx="539">
                  <c:v>1188.94</c:v>
                </c:pt>
                <c:pt idx="540">
                  <c:v>1183.3499999999999</c:v>
                </c:pt>
                <c:pt idx="541">
                  <c:v>1179.8399999999999</c:v>
                </c:pt>
                <c:pt idx="542">
                  <c:v>1188.3599999999999</c:v>
                </c:pt>
                <c:pt idx="543">
                  <c:v>1174.3399999999999</c:v>
                </c:pt>
                <c:pt idx="544">
                  <c:v>1185.9100000000001</c:v>
                </c:pt>
                <c:pt idx="545">
                  <c:v>1202.17</c:v>
                </c:pt>
                <c:pt idx="546">
                  <c:v>1222.77</c:v>
                </c:pt>
                <c:pt idx="547">
                  <c:v>1228.67</c:v>
                </c:pt>
                <c:pt idx="548">
                  <c:v>1213.17</c:v>
                </c:pt>
                <c:pt idx="549">
                  <c:v>1190.4000000000001</c:v>
                </c:pt>
                <c:pt idx="550">
                  <c:v>1181.1400000000001</c:v>
                </c:pt>
                <c:pt idx="551">
                  <c:v>1183.51</c:v>
                </c:pt>
                <c:pt idx="552">
                  <c:v>1191.74</c:v>
                </c:pt>
                <c:pt idx="553">
                  <c:v>1193.6199999999999</c:v>
                </c:pt>
                <c:pt idx="554">
                  <c:v>1194.29</c:v>
                </c:pt>
                <c:pt idx="555">
                  <c:v>1199.03</c:v>
                </c:pt>
                <c:pt idx="556">
                  <c:v>1180.1500000000001</c:v>
                </c:pt>
                <c:pt idx="557">
                  <c:v>1213.54</c:v>
                </c:pt>
                <c:pt idx="558">
                  <c:v>1226.58</c:v>
                </c:pt>
                <c:pt idx="559">
                  <c:v>1228.54</c:v>
                </c:pt>
                <c:pt idx="560">
                  <c:v>1258.5999999999999</c:v>
                </c:pt>
                <c:pt idx="561">
                  <c:v>1263.43</c:v>
                </c:pt>
                <c:pt idx="562">
                  <c:v>1261.45</c:v>
                </c:pt>
                <c:pt idx="563">
                  <c:v>1256.8699999999999</c:v>
                </c:pt>
                <c:pt idx="564">
                  <c:v>1261.53</c:v>
                </c:pt>
                <c:pt idx="565">
                  <c:v>1261.72</c:v>
                </c:pt>
                <c:pt idx="566">
                  <c:v>1246.57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88-4D96-BE19-4490B3B8F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98294736"/>
        <c:axId val="1298287664"/>
      </c:lineChart>
      <c:dateAx>
        <c:axId val="12982947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298287664"/>
        <c:crosses val="autoZero"/>
        <c:auto val="1"/>
        <c:lblOffset val="100"/>
        <c:baseTimeUnit val="days"/>
        <c:majorUnit val="3"/>
        <c:majorTimeUnit val="months"/>
      </c:dateAx>
      <c:valAx>
        <c:axId val="1298287664"/>
        <c:scaling>
          <c:orientation val="minMax"/>
          <c:max val="1300"/>
          <c:min val="500"/>
        </c:scaling>
        <c:delete val="1"/>
        <c:axPos val="l"/>
        <c:numFmt formatCode="General" sourceLinked="1"/>
        <c:majorTickMark val="none"/>
        <c:minorTickMark val="none"/>
        <c:tickLblPos val="nextTo"/>
        <c:crossAx val="129829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'Grønne grafer mars22'!$C$31</c:f>
              <c:strCache>
                <c:ptCount val="1"/>
                <c:pt idx="0">
                  <c:v>Antall Q4 2020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mars22'!$B$32:$B$41</c:f>
              <c:strCache>
                <c:ptCount val="10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  <c:pt idx="5">
                  <c:v>Scatec</c:v>
                </c:pt>
                <c:pt idx="6">
                  <c:v>Saga Pure</c:v>
                </c:pt>
                <c:pt idx="7">
                  <c:v>Tomra</c:v>
                </c:pt>
                <c:pt idx="8">
                  <c:v>Salmon Evolution Holding AS</c:v>
                </c:pt>
                <c:pt idx="9">
                  <c:v>Magnora</c:v>
                </c:pt>
              </c:strCache>
            </c:strRef>
          </c:cat>
          <c:val>
            <c:numRef>
              <c:f>'Grønne grafer mars22'!$C$32:$C$41</c:f>
              <c:numCache>
                <c:formatCode>General</c:formatCode>
                <c:ptCount val="10"/>
                <c:pt idx="0">
                  <c:v>28214</c:v>
                </c:pt>
                <c:pt idx="1">
                  <c:v>25984</c:v>
                </c:pt>
                <c:pt idx="2">
                  <c:v>26553</c:v>
                </c:pt>
                <c:pt idx="3">
                  <c:v>25344</c:v>
                </c:pt>
                <c:pt idx="5">
                  <c:v>11115</c:v>
                </c:pt>
                <c:pt idx="6">
                  <c:v>5939</c:v>
                </c:pt>
                <c:pt idx="7">
                  <c:v>8476</c:v>
                </c:pt>
                <c:pt idx="9">
                  <c:v>6417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60-4202-B9BB-7BEDB4611AAD}"/>
            </c:ext>
          </c:extLst>
        </c:ser>
        <c:ser>
          <c:idx val="1"/>
          <c:order val="1"/>
          <c:tx>
            <c:strRef>
              <c:f>'Grønne grafer mars22'!$D$31</c:f>
              <c:strCache>
                <c:ptCount val="1"/>
                <c:pt idx="0">
                  <c:v>Antall Q1 2021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mars22'!$B$32:$B$41</c:f>
              <c:strCache>
                <c:ptCount val="10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  <c:pt idx="5">
                  <c:v>Scatec</c:v>
                </c:pt>
                <c:pt idx="6">
                  <c:v>Saga Pure</c:v>
                </c:pt>
                <c:pt idx="7">
                  <c:v>Tomra</c:v>
                </c:pt>
                <c:pt idx="8">
                  <c:v>Salmon Evolution Holding AS</c:v>
                </c:pt>
                <c:pt idx="9">
                  <c:v>Magnora</c:v>
                </c:pt>
              </c:strCache>
            </c:strRef>
          </c:cat>
          <c:val>
            <c:numRef>
              <c:f>'Grønne grafer mars22'!$D$32:$D$41</c:f>
              <c:numCache>
                <c:formatCode>General</c:formatCode>
                <c:ptCount val="10"/>
                <c:pt idx="0">
                  <c:v>43758</c:v>
                </c:pt>
                <c:pt idx="1">
                  <c:v>30685</c:v>
                </c:pt>
                <c:pt idx="2">
                  <c:v>29430</c:v>
                </c:pt>
                <c:pt idx="3">
                  <c:v>25943</c:v>
                </c:pt>
                <c:pt idx="4">
                  <c:v>16430</c:v>
                </c:pt>
                <c:pt idx="5">
                  <c:v>12208</c:v>
                </c:pt>
                <c:pt idx="6">
                  <c:v>9937</c:v>
                </c:pt>
                <c:pt idx="7">
                  <c:v>8956</c:v>
                </c:pt>
                <c:pt idx="9">
                  <c:v>7919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60-4202-B9BB-7BEDB4611AAD}"/>
            </c:ext>
          </c:extLst>
        </c:ser>
        <c:ser>
          <c:idx val="2"/>
          <c:order val="2"/>
          <c:tx>
            <c:strRef>
              <c:f>'Grønne grafer mars22'!$E$31</c:f>
              <c:strCache>
                <c:ptCount val="1"/>
                <c:pt idx="0">
                  <c:v>Antall Q2 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'Grønne grafer mars22'!$B$32:$B$41</c:f>
              <c:strCache>
                <c:ptCount val="10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  <c:pt idx="5">
                  <c:v>Scatec</c:v>
                </c:pt>
                <c:pt idx="6">
                  <c:v>Saga Pure</c:v>
                </c:pt>
                <c:pt idx="7">
                  <c:v>Tomra</c:v>
                </c:pt>
                <c:pt idx="8">
                  <c:v>Salmon Evolution Holding AS</c:v>
                </c:pt>
                <c:pt idx="9">
                  <c:v>Magnora</c:v>
                </c:pt>
              </c:strCache>
            </c:strRef>
          </c:cat>
          <c:val>
            <c:numRef>
              <c:f>'Grønne grafer mars22'!$E$32:$E$41</c:f>
              <c:numCache>
                <c:formatCode>General</c:formatCode>
                <c:ptCount val="10"/>
                <c:pt idx="0">
                  <c:v>41357</c:v>
                </c:pt>
                <c:pt idx="1">
                  <c:v>31993</c:v>
                </c:pt>
                <c:pt idx="2">
                  <c:v>28378</c:v>
                </c:pt>
                <c:pt idx="3">
                  <c:v>23409</c:v>
                </c:pt>
                <c:pt idx="4">
                  <c:v>16570</c:v>
                </c:pt>
                <c:pt idx="5">
                  <c:v>13366</c:v>
                </c:pt>
                <c:pt idx="6">
                  <c:v>9381</c:v>
                </c:pt>
                <c:pt idx="7">
                  <c:v>8551</c:v>
                </c:pt>
                <c:pt idx="9">
                  <c:v>8643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60-4202-B9BB-7BEDB4611AAD}"/>
            </c:ext>
          </c:extLst>
        </c:ser>
        <c:ser>
          <c:idx val="3"/>
          <c:order val="3"/>
          <c:tx>
            <c:strRef>
              <c:f>'Grønne grafer mars22'!$F$31</c:f>
              <c:strCache>
                <c:ptCount val="1"/>
                <c:pt idx="0">
                  <c:v>Antall Q3 2021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mars22'!$B$32:$B$41</c:f>
              <c:strCache>
                <c:ptCount val="10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  <c:pt idx="5">
                  <c:v>Scatec</c:v>
                </c:pt>
                <c:pt idx="6">
                  <c:v>Saga Pure</c:v>
                </c:pt>
                <c:pt idx="7">
                  <c:v>Tomra</c:v>
                </c:pt>
                <c:pt idx="8">
                  <c:v>Salmon Evolution Holding AS</c:v>
                </c:pt>
                <c:pt idx="9">
                  <c:v>Magnora</c:v>
                </c:pt>
              </c:strCache>
            </c:strRef>
          </c:cat>
          <c:val>
            <c:numRef>
              <c:f>'Grønne grafer mars22'!$F$32:$F$41</c:f>
              <c:numCache>
                <c:formatCode>_-* #\ ##0_-;\-* #\ ##0_-;_-* "-"??_-;_-@_-</c:formatCode>
                <c:ptCount val="10"/>
                <c:pt idx="0">
                  <c:v>40754</c:v>
                </c:pt>
                <c:pt idx="1">
                  <c:v>30384</c:v>
                </c:pt>
                <c:pt idx="2">
                  <c:v>27618</c:v>
                </c:pt>
                <c:pt idx="3">
                  <c:v>22638</c:v>
                </c:pt>
                <c:pt idx="4">
                  <c:v>15844</c:v>
                </c:pt>
                <c:pt idx="5">
                  <c:v>14307</c:v>
                </c:pt>
                <c:pt idx="6">
                  <c:v>8920</c:v>
                </c:pt>
                <c:pt idx="7">
                  <c:v>8748</c:v>
                </c:pt>
                <c:pt idx="8">
                  <c:v>7291</c:v>
                </c:pt>
                <c:pt idx="9">
                  <c:v>8391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60-4202-B9BB-7BEDB4611AAD}"/>
            </c:ext>
          </c:extLst>
        </c:ser>
        <c:ser>
          <c:idx val="4"/>
          <c:order val="4"/>
          <c:tx>
            <c:strRef>
              <c:f>'Grønne grafer mars22'!$G$31</c:f>
              <c:strCache>
                <c:ptCount val="1"/>
                <c:pt idx="0">
                  <c:v>Antall Q4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'Grønne grafer mars22'!$B$32:$B$41</c:f>
              <c:strCache>
                <c:ptCount val="10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  <c:pt idx="5">
                  <c:v>Scatec</c:v>
                </c:pt>
                <c:pt idx="6">
                  <c:v>Saga Pure</c:v>
                </c:pt>
                <c:pt idx="7">
                  <c:v>Tomra</c:v>
                </c:pt>
                <c:pt idx="8">
                  <c:v>Salmon Evolution Holding AS</c:v>
                </c:pt>
                <c:pt idx="9">
                  <c:v>Magnora</c:v>
                </c:pt>
              </c:strCache>
            </c:strRef>
          </c:cat>
          <c:val>
            <c:numRef>
              <c:f>'Grønne grafer mars22'!$G$32:$G$41</c:f>
              <c:numCache>
                <c:formatCode>General</c:formatCode>
                <c:ptCount val="10"/>
                <c:pt idx="0">
                  <c:v>37015</c:v>
                </c:pt>
                <c:pt idx="1">
                  <c:v>29039</c:v>
                </c:pt>
                <c:pt idx="2">
                  <c:v>26906</c:v>
                </c:pt>
                <c:pt idx="3">
                  <c:v>23043</c:v>
                </c:pt>
                <c:pt idx="4">
                  <c:v>15672</c:v>
                </c:pt>
                <c:pt idx="5">
                  <c:v>14649</c:v>
                </c:pt>
                <c:pt idx="6">
                  <c:v>8879</c:v>
                </c:pt>
                <c:pt idx="7">
                  <c:v>8736</c:v>
                </c:pt>
                <c:pt idx="8">
                  <c:v>8180</c:v>
                </c:pt>
                <c:pt idx="9">
                  <c:v>7924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60-4202-B9BB-7BEDB4611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890575"/>
        <c:axId val="757890991"/>
      </c:barChart>
      <c:catAx>
        <c:axId val="757890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3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757890991"/>
        <c:crosses val="autoZero"/>
        <c:auto val="1"/>
        <c:lblAlgn val="ctr"/>
        <c:lblOffset val="100"/>
        <c:noMultiLvlLbl val="0"/>
      </c:catAx>
      <c:valAx>
        <c:axId val="757890991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757890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'Grønne grafer mars22'!$C$31</c:f>
              <c:strCache>
                <c:ptCount val="1"/>
                <c:pt idx="0">
                  <c:v>Antall Q4 2020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mars22'!$C$32:$C$36</c:f>
              <c:numCache>
                <c:formatCode>General</c:formatCode>
                <c:ptCount val="5"/>
                <c:pt idx="0">
                  <c:v>28214</c:v>
                </c:pt>
                <c:pt idx="1">
                  <c:v>25984</c:v>
                </c:pt>
                <c:pt idx="2">
                  <c:v>26553</c:v>
                </c:pt>
                <c:pt idx="3">
                  <c:v>25344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4-428D-B0A9-582766E5F169}"/>
            </c:ext>
          </c:extLst>
        </c:ser>
        <c:ser>
          <c:idx val="1"/>
          <c:order val="1"/>
          <c:tx>
            <c:strRef>
              <c:f>'Grønne grafer mars22'!$D$31</c:f>
              <c:strCache>
                <c:ptCount val="1"/>
                <c:pt idx="0">
                  <c:v>Antall Q1 2021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mars22'!$D$32:$D$36</c:f>
              <c:numCache>
                <c:formatCode>General</c:formatCode>
                <c:ptCount val="5"/>
                <c:pt idx="0">
                  <c:v>43758</c:v>
                </c:pt>
                <c:pt idx="1">
                  <c:v>30685</c:v>
                </c:pt>
                <c:pt idx="2">
                  <c:v>29430</c:v>
                </c:pt>
                <c:pt idx="3">
                  <c:v>25943</c:v>
                </c:pt>
                <c:pt idx="4">
                  <c:v>16430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44-428D-B0A9-582766E5F169}"/>
            </c:ext>
          </c:extLst>
        </c:ser>
        <c:ser>
          <c:idx val="2"/>
          <c:order val="2"/>
          <c:tx>
            <c:strRef>
              <c:f>'Grønne grafer mars22'!$E$31</c:f>
              <c:strCache>
                <c:ptCount val="1"/>
                <c:pt idx="0">
                  <c:v>Antall Q2 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mars22'!$E$32:$E$36</c:f>
              <c:numCache>
                <c:formatCode>General</c:formatCode>
                <c:ptCount val="5"/>
                <c:pt idx="0">
                  <c:v>41357</c:v>
                </c:pt>
                <c:pt idx="1">
                  <c:v>31993</c:v>
                </c:pt>
                <c:pt idx="2">
                  <c:v>28378</c:v>
                </c:pt>
                <c:pt idx="3">
                  <c:v>23409</c:v>
                </c:pt>
                <c:pt idx="4">
                  <c:v>16570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44-428D-B0A9-582766E5F169}"/>
            </c:ext>
          </c:extLst>
        </c:ser>
        <c:ser>
          <c:idx val="3"/>
          <c:order val="3"/>
          <c:tx>
            <c:strRef>
              <c:f>'Grønne grafer mars22'!$F$31</c:f>
              <c:strCache>
                <c:ptCount val="1"/>
                <c:pt idx="0">
                  <c:v>Antall Q3 2021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mars22'!$F$32:$F$36</c:f>
              <c:numCache>
                <c:formatCode>_-* #\ ##0_-;\-* #\ ##0_-;_-* "-"??_-;_-@_-</c:formatCode>
                <c:ptCount val="5"/>
                <c:pt idx="0">
                  <c:v>40754</c:v>
                </c:pt>
                <c:pt idx="1">
                  <c:v>30384</c:v>
                </c:pt>
                <c:pt idx="2">
                  <c:v>27618</c:v>
                </c:pt>
                <c:pt idx="3">
                  <c:v>22638</c:v>
                </c:pt>
                <c:pt idx="4">
                  <c:v>15844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44-428D-B0A9-582766E5F169}"/>
            </c:ext>
          </c:extLst>
        </c:ser>
        <c:ser>
          <c:idx val="4"/>
          <c:order val="4"/>
          <c:tx>
            <c:strRef>
              <c:f>'Grønne grafer mars22'!$G$31</c:f>
              <c:strCache>
                <c:ptCount val="1"/>
                <c:pt idx="0">
                  <c:v>Antall Q4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mars22'!$G$32:$G$36</c:f>
              <c:numCache>
                <c:formatCode>General</c:formatCode>
                <c:ptCount val="5"/>
                <c:pt idx="0">
                  <c:v>37015</c:v>
                </c:pt>
                <c:pt idx="1">
                  <c:v>29039</c:v>
                </c:pt>
                <c:pt idx="2">
                  <c:v>26906</c:v>
                </c:pt>
                <c:pt idx="3">
                  <c:v>23043</c:v>
                </c:pt>
                <c:pt idx="4">
                  <c:v>15672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44-428D-B0A9-582766E5F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890575"/>
        <c:axId val="757890991"/>
      </c:barChart>
      <c:catAx>
        <c:axId val="757890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757890991"/>
        <c:crosses val="autoZero"/>
        <c:auto val="1"/>
        <c:lblAlgn val="ctr"/>
        <c:lblOffset val="100"/>
        <c:noMultiLvlLbl val="0"/>
      </c:catAx>
      <c:valAx>
        <c:axId val="757890991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757890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'Grønne grafer mars22'!$C$31</c:f>
              <c:strCache>
                <c:ptCount val="1"/>
                <c:pt idx="0">
                  <c:v>Antall Q4 2020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mars22'!$C$32:$C$36</c:f>
              <c:numCache>
                <c:formatCode>General</c:formatCode>
                <c:ptCount val="5"/>
                <c:pt idx="0">
                  <c:v>28214</c:v>
                </c:pt>
                <c:pt idx="1">
                  <c:v>25984</c:v>
                </c:pt>
                <c:pt idx="2">
                  <c:v>26553</c:v>
                </c:pt>
                <c:pt idx="3">
                  <c:v>25344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4-428D-B0A9-582766E5F169}"/>
            </c:ext>
          </c:extLst>
        </c:ser>
        <c:ser>
          <c:idx val="1"/>
          <c:order val="1"/>
          <c:tx>
            <c:strRef>
              <c:f>'Grønne grafer mars22'!$D$31</c:f>
              <c:strCache>
                <c:ptCount val="1"/>
                <c:pt idx="0">
                  <c:v>Antall Q1 2021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mars22'!$D$32:$D$36</c:f>
              <c:numCache>
                <c:formatCode>General</c:formatCode>
                <c:ptCount val="5"/>
                <c:pt idx="0">
                  <c:v>43758</c:v>
                </c:pt>
                <c:pt idx="1">
                  <c:v>30685</c:v>
                </c:pt>
                <c:pt idx="2">
                  <c:v>29430</c:v>
                </c:pt>
                <c:pt idx="3">
                  <c:v>25943</c:v>
                </c:pt>
                <c:pt idx="4">
                  <c:v>16430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44-428D-B0A9-582766E5F169}"/>
            </c:ext>
          </c:extLst>
        </c:ser>
        <c:ser>
          <c:idx val="2"/>
          <c:order val="2"/>
          <c:tx>
            <c:strRef>
              <c:f>'Grønne grafer mars22'!$E$31</c:f>
              <c:strCache>
                <c:ptCount val="1"/>
                <c:pt idx="0">
                  <c:v>Antall Q2 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mars22'!$E$32:$E$36</c:f>
              <c:numCache>
                <c:formatCode>General</c:formatCode>
                <c:ptCount val="5"/>
                <c:pt idx="0">
                  <c:v>41357</c:v>
                </c:pt>
                <c:pt idx="1">
                  <c:v>31993</c:v>
                </c:pt>
                <c:pt idx="2">
                  <c:v>28378</c:v>
                </c:pt>
                <c:pt idx="3">
                  <c:v>23409</c:v>
                </c:pt>
                <c:pt idx="4">
                  <c:v>16570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44-428D-B0A9-582766E5F169}"/>
            </c:ext>
          </c:extLst>
        </c:ser>
        <c:ser>
          <c:idx val="3"/>
          <c:order val="3"/>
          <c:tx>
            <c:strRef>
              <c:f>'Grønne grafer mars22'!$F$31</c:f>
              <c:strCache>
                <c:ptCount val="1"/>
                <c:pt idx="0">
                  <c:v>Antall Q3 2021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mars22'!$F$32:$F$36</c:f>
              <c:numCache>
                <c:formatCode>_-* #\ ##0_-;\-* #\ ##0_-;_-* "-"??_-;_-@_-</c:formatCode>
                <c:ptCount val="5"/>
                <c:pt idx="0">
                  <c:v>40754</c:v>
                </c:pt>
                <c:pt idx="1">
                  <c:v>30384</c:v>
                </c:pt>
                <c:pt idx="2">
                  <c:v>27618</c:v>
                </c:pt>
                <c:pt idx="3">
                  <c:v>22638</c:v>
                </c:pt>
                <c:pt idx="4">
                  <c:v>15844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44-428D-B0A9-582766E5F169}"/>
            </c:ext>
          </c:extLst>
        </c:ser>
        <c:ser>
          <c:idx val="4"/>
          <c:order val="4"/>
          <c:tx>
            <c:strRef>
              <c:f>'Grønne grafer mars22'!$G$31</c:f>
              <c:strCache>
                <c:ptCount val="1"/>
                <c:pt idx="0">
                  <c:v>Antall Q4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'Grønne grafer mars22'!$B$32:$B$36</c:f>
              <c:strCache>
                <c:ptCount val="5"/>
                <c:pt idx="0">
                  <c:v>Rec Silicon</c:v>
                </c:pt>
                <c:pt idx="1">
                  <c:v>Nel</c:v>
                </c:pt>
                <c:pt idx="2">
                  <c:v>Aker Offsh. Wind </c:v>
                </c:pt>
                <c:pt idx="3">
                  <c:v>Aker Carbon Cap.</c:v>
                </c:pt>
                <c:pt idx="4">
                  <c:v>Aker Horizons</c:v>
                </c:pt>
              </c:strCache>
            </c:strRef>
          </c:cat>
          <c:val>
            <c:numRef>
              <c:f>'Grønne grafer mars22'!$G$32:$G$36</c:f>
              <c:numCache>
                <c:formatCode>General</c:formatCode>
                <c:ptCount val="5"/>
                <c:pt idx="0">
                  <c:v>37015</c:v>
                </c:pt>
                <c:pt idx="1">
                  <c:v>29039</c:v>
                </c:pt>
                <c:pt idx="2">
                  <c:v>26906</c:v>
                </c:pt>
                <c:pt idx="3">
                  <c:v>23043</c:v>
                </c:pt>
                <c:pt idx="4">
                  <c:v>15672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44-428D-B0A9-582766E5F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890575"/>
        <c:axId val="757890991"/>
      </c:barChart>
      <c:catAx>
        <c:axId val="757890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757890991"/>
        <c:crosses val="autoZero"/>
        <c:auto val="1"/>
        <c:lblAlgn val="ctr"/>
        <c:lblOffset val="100"/>
        <c:noMultiLvlLbl val="0"/>
      </c:catAx>
      <c:valAx>
        <c:axId val="757890991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757890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'Grønne 22'!$K$5</c:f>
              <c:strCache>
                <c:ptCount val="1"/>
                <c:pt idx="0">
                  <c:v> M cap mrd kr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A0-47D4-A41E-7165AF5A75B9}"/>
              </c:ext>
            </c:extLst>
          </c:dPt>
          <c:dPt>
            <c:idx val="1"/>
            <c:bubble3D val="0"/>
            <c:spPr>
              <a:solidFill>
                <a:srgbClr val="1E3F9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A0-47D4-A41E-7165AF5A75B9}"/>
              </c:ext>
            </c:extLst>
          </c:dPt>
          <c:dPt>
            <c:idx val="2"/>
            <c:bubble3D val="0"/>
            <c:spPr>
              <a:solidFill>
                <a:srgbClr val="A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A0-47D4-A41E-7165AF5A75B9}"/>
              </c:ext>
            </c:extLst>
          </c:dPt>
          <c:dPt>
            <c:idx val="3"/>
            <c:bubble3D val="0"/>
            <c:spPr>
              <a:solidFill>
                <a:srgbClr val="4D2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A0-47D4-A41E-7165AF5A75B9}"/>
              </c:ext>
            </c:extLst>
          </c:dPt>
          <c:dPt>
            <c:idx val="4"/>
            <c:bubble3D val="0"/>
            <c:spPr>
              <a:solidFill>
                <a:srgbClr val="0067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A0-47D4-A41E-7165AF5A75B9}"/>
              </c:ext>
            </c:extLst>
          </c:dPt>
          <c:dPt>
            <c:idx val="5"/>
            <c:bubble3D val="0"/>
            <c:spPr>
              <a:solidFill>
                <a:srgbClr val="82F5C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A0-47D4-A41E-7165AF5A75B9}"/>
              </c:ext>
            </c:extLst>
          </c:dPt>
          <c:dPt>
            <c:idx val="6"/>
            <c:bubble3D val="0"/>
            <c:spPr>
              <a:solidFill>
                <a:srgbClr val="64BAE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BA0-47D4-A41E-7165AF5A75B9}"/>
              </c:ext>
            </c:extLst>
          </c:dPt>
          <c:dPt>
            <c:idx val="7"/>
            <c:bubble3D val="0"/>
            <c:spPr>
              <a:solidFill>
                <a:srgbClr val="00D0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BA0-47D4-A41E-7165AF5A75B9}"/>
              </c:ext>
            </c:extLst>
          </c:dPt>
          <c:dPt>
            <c:idx val="8"/>
            <c:bubble3D val="0"/>
            <c:spPr>
              <a:solidFill>
                <a:srgbClr val="02535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BA0-47D4-A41E-7165AF5A75B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BA0-47D4-A41E-7165AF5A75B9}"/>
              </c:ext>
            </c:extLst>
          </c:dPt>
          <c:dPt>
            <c:idx val="10"/>
            <c:bubble3D val="0"/>
            <c:spPr>
              <a:solidFill>
                <a:srgbClr val="082B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BA0-47D4-A41E-7165AF5A75B9}"/>
              </c:ext>
            </c:extLst>
          </c:dPt>
          <c:dPt>
            <c:idx val="11"/>
            <c:bubble3D val="0"/>
            <c:spPr>
              <a:solidFill>
                <a:srgbClr val="353A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BA0-47D4-A41E-7165AF5A75B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BA0-47D4-A41E-7165AF5A75B9}"/>
              </c:ext>
            </c:extLst>
          </c:dPt>
          <c:dLbls>
            <c:dLbl>
              <c:idx val="0"/>
              <c:layout>
                <c:manualLayout>
                  <c:x val="6.8389600256986566E-2"/>
                  <c:y val="0.12455131937736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A0-47D4-A41E-7165AF5A75B9}"/>
                </c:ext>
              </c:extLst>
            </c:dLbl>
            <c:dLbl>
              <c:idx val="1"/>
              <c:layout>
                <c:manualLayout>
                  <c:x val="-3.4291579427768268E-2"/>
                  <c:y val="0.1144732914192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A0-47D4-A41E-7165AF5A75B9}"/>
                </c:ext>
              </c:extLst>
            </c:dLbl>
            <c:dLbl>
              <c:idx val="6"/>
              <c:layout>
                <c:manualLayout>
                  <c:x val="-7.6131879224632451E-2"/>
                  <c:y val="-7.5662866856827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BA0-47D4-A41E-7165AF5A75B9}"/>
                </c:ext>
              </c:extLst>
            </c:dLbl>
            <c:dLbl>
              <c:idx val="7"/>
              <c:layout>
                <c:manualLayout>
                  <c:x val="-5.2004302861574481E-2"/>
                  <c:y val="-9.6592656828704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BA0-47D4-A41E-7165AF5A75B9}"/>
                </c:ext>
              </c:extLst>
            </c:dLbl>
            <c:dLbl>
              <c:idx val="8"/>
              <c:layout>
                <c:manualLayout>
                  <c:x val="3.9556386303198398E-3"/>
                  <c:y val="-1.10566407380628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BA0-47D4-A41E-7165AF5A75B9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BA0-47D4-A41E-7165AF5A75B9}"/>
                </c:ext>
              </c:extLst>
            </c:dLbl>
            <c:dLbl>
              <c:idx val="10"/>
              <c:layout>
                <c:manualLayout>
                  <c:x val="-5.9942739401903887E-3"/>
                  <c:y val="-1.35551017829178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BA0-47D4-A41E-7165AF5A75B9}"/>
                </c:ext>
              </c:extLst>
            </c:dLbl>
            <c:dLbl>
              <c:idx val="11"/>
              <c:layout>
                <c:manualLayout>
                  <c:x val="-1.9258528273719801E-2"/>
                  <c:y val="-3.73660579328171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08076156179622E-2"/>
                      <c:h val="7.09472510118133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1BA0-47D4-A41E-7165AF5A75B9}"/>
                </c:ext>
              </c:extLst>
            </c:dLbl>
            <c:dLbl>
              <c:idx val="12"/>
              <c:layout>
                <c:manualLayout>
                  <c:x val="0.11266111040650034"/>
                  <c:y val="-0.123727642585565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BA0-47D4-A41E-7165AF5A7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'Grønne 22'!$J$6:$J$18</c:f>
              <c:strCache>
                <c:ptCount val="13"/>
                <c:pt idx="0">
                  <c:v>Tomra</c:v>
                </c:pt>
                <c:pt idx="1">
                  <c:v>Arendal Fossekomp</c:v>
                </c:pt>
                <c:pt idx="2">
                  <c:v>Nel</c:v>
                </c:pt>
                <c:pt idx="3">
                  <c:v>Scatec</c:v>
                </c:pt>
                <c:pt idx="4">
                  <c:v>Borregaard</c:v>
                </c:pt>
                <c:pt idx="5">
                  <c:v>Aker Horizons AS</c:v>
                </c:pt>
                <c:pt idx="6">
                  <c:v>Bonheur</c:v>
                </c:pt>
                <c:pt idx="7">
                  <c:v>Aker Carbon Capture</c:v>
                </c:pt>
                <c:pt idx="8">
                  <c:v>Hexagon Purus AS</c:v>
                </c:pt>
                <c:pt idx="9">
                  <c:v>Hexagon Composits</c:v>
                </c:pt>
                <c:pt idx="10">
                  <c:v>Volue</c:v>
                </c:pt>
                <c:pt idx="11">
                  <c:v>Rec Silicon</c:v>
                </c:pt>
                <c:pt idx="12">
                  <c:v>Øvrige 49 grønne</c:v>
                </c:pt>
              </c:strCache>
            </c:strRef>
          </c:cat>
          <c:val>
            <c:numRef>
              <c:f>'Grønne 22'!$K$6:$K$18</c:f>
              <c:numCache>
                <c:formatCode>0.0</c:formatCode>
                <c:ptCount val="13"/>
                <c:pt idx="0">
                  <c:v>64.211109836399999</c:v>
                </c:pt>
                <c:pt idx="1">
                  <c:v>22.958052500000001</c:v>
                </c:pt>
                <c:pt idx="2">
                  <c:v>21.320365608359999</c:v>
                </c:pt>
                <c:pt idx="3">
                  <c:v>20.293736017499999</c:v>
                </c:pt>
                <c:pt idx="4">
                  <c:v>17.88</c:v>
                </c:pt>
                <c:pt idx="5">
                  <c:v>14.999509658999999</c:v>
                </c:pt>
                <c:pt idx="6">
                  <c:v>14.716034978</c:v>
                </c:pt>
                <c:pt idx="7">
                  <c:v>13.577322638459998</c:v>
                </c:pt>
                <c:pt idx="8">
                  <c:v>7.2396367389999998</c:v>
                </c:pt>
                <c:pt idx="9">
                  <c:v>6.3510209279999996</c:v>
                </c:pt>
                <c:pt idx="10">
                  <c:v>6.2079781590999996</c:v>
                </c:pt>
                <c:pt idx="11">
                  <c:v>6.1621659043500001</c:v>
                </c:pt>
                <c:pt idx="12">
                  <c:v>77.944000000000003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1BA0-47D4-A41E-7165AF5A7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C6697-D10A-46F6-9BD3-246A93DE4EF6}" type="datetimeFigureOut">
              <a:rPr lang="nb-NO" smtClean="0"/>
              <a:t>28.03.2022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A7351-39EB-4D23-833A-229986519C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333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1) På konto har du ingen risiko. Da får du betalt deretter. I dag er det </a:t>
            </a:r>
            <a:r>
              <a:rPr lang="nb-NO" dirty="0" err="1"/>
              <a:t>ca</a:t>
            </a:r>
            <a:r>
              <a:rPr lang="nb-NO" dirty="0"/>
              <a:t> 0%. BSU er unntaket og anbefales ALLE som kan</a:t>
            </a:r>
          </a:p>
          <a:p>
            <a:r>
              <a:rPr lang="nb-NO" dirty="0"/>
              <a:t>2) Eiendom er investeringer i næringsbygg, kontorer etc. Dette er ofte lange kontrakter og relativt forutsigbart. Men høyere risiko enn bank og renter</a:t>
            </a:r>
          </a:p>
          <a:p>
            <a:r>
              <a:rPr lang="nb-NO" dirty="0"/>
              <a:t>3) Aksjer og aksjefond investerer i selskaper og her er det mange forhold som påvirker minutt for minutt. Med større </a:t>
            </a:r>
            <a:r>
              <a:rPr lang="nb-NO" dirty="0" err="1"/>
              <a:t>uforutsibarhet</a:t>
            </a:r>
            <a:r>
              <a:rPr lang="nb-NO" dirty="0"/>
              <a:t>, kommer større risiko og dermed skal du ha bedre betalt.</a:t>
            </a:r>
          </a:p>
          <a:p>
            <a:r>
              <a:rPr lang="nb-NO" dirty="0"/>
              <a:t>Man pleier å si at aksjer skal gi 3-7% meravkastning enn risikofri rente. I dag kan det bety 1% på konto og 4-8% i aksjer.</a:t>
            </a:r>
          </a:p>
          <a:p>
            <a:r>
              <a:rPr lang="nb-NO" dirty="0"/>
              <a:t>Unoterte aksjer og vekst-aksjer har enda høyere </a:t>
            </a:r>
            <a:r>
              <a:rPr lang="nb-NO" dirty="0" err="1"/>
              <a:t>risko</a:t>
            </a:r>
            <a:r>
              <a:rPr lang="nb-NO" dirty="0"/>
              <a:t> og du skal forvente høyere avkastning over tid.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038E3-FA62-4895-B413-464FC756104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469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Nye på hovedlisten: 3 + de 8 som har blitt overført = 11 nye</a:t>
            </a:r>
          </a:p>
          <a:p>
            <a:endParaRPr lang="nb-NO" dirty="0"/>
          </a:p>
          <a:p>
            <a:r>
              <a:rPr lang="nb-NO" dirty="0"/>
              <a:t>Nye på EN Growth Q1 – som fortsatt er der: 25 aksjer</a:t>
            </a:r>
          </a:p>
          <a:p>
            <a:pPr defTabSz="966338"/>
            <a:r>
              <a:rPr lang="nb-NO" dirty="0"/>
              <a:t>Nye på EN Growth Q2 – som fortsatt er der:  19 aksjer</a:t>
            </a:r>
          </a:p>
          <a:p>
            <a:r>
              <a:rPr lang="nb-NO" dirty="0"/>
              <a:t>SUM EN Growth hittil i 2021 : 44 aksjer</a:t>
            </a:r>
          </a:p>
          <a:p>
            <a:endParaRPr lang="nb-NO" dirty="0"/>
          </a:p>
          <a:p>
            <a:r>
              <a:rPr lang="nb-NO" dirty="0"/>
              <a:t>Totalt antall aksjer på Oslo Børs inkl EN Growth: </a:t>
            </a:r>
          </a:p>
          <a:p>
            <a:r>
              <a:rPr lang="nb-NO" dirty="0"/>
              <a:t>Av disse 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4D975-F3EF-4362-97B8-4C0957096CD0}" type="slidenum">
              <a:rPr kumimoji="0" lang="nb-NO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038E3-FA62-4895-B413-464FC756104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36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81413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53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2258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1A1700-1AE6-4138-938D-CD0E7A71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A063DF-2A38-474F-B50F-F6CD4D8C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BEEF6D-AF21-49EA-9C62-E58AC35B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2363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837"/>
            <a:ext cx="10515600" cy="4161127"/>
          </a:xfrm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  <a:lvl2pPr>
              <a:defRPr sz="1200">
                <a:solidFill>
                  <a:srgbClr val="003366"/>
                </a:solidFill>
              </a:defRPr>
            </a:lvl2pPr>
            <a:lvl3pPr>
              <a:defRPr sz="1100">
                <a:solidFill>
                  <a:srgbClr val="003366"/>
                </a:solidFill>
              </a:defRPr>
            </a:lvl3pPr>
            <a:lvl4pPr>
              <a:defRPr sz="1050">
                <a:solidFill>
                  <a:srgbClr val="003366"/>
                </a:solidFill>
              </a:defRPr>
            </a:lvl4pPr>
            <a:lvl5pPr>
              <a:defRPr sz="1050">
                <a:solidFill>
                  <a:srgbClr val="00336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190720"/>
            <a:ext cx="7958560" cy="412750"/>
          </a:xfrm>
        </p:spPr>
        <p:txBody>
          <a:bodyPr lIns="100800" tIns="0" rIns="90000">
            <a:normAutofit/>
          </a:bodyPr>
          <a:lstStyle>
            <a:lvl1pPr marL="1350" indent="0">
              <a:buNone/>
              <a:defRPr sz="930" cap="all" baseline="0">
                <a:solidFill>
                  <a:srgbClr val="6B88B0"/>
                </a:solidFill>
              </a:defRPr>
            </a:lvl1pPr>
          </a:lstStyle>
          <a:p>
            <a:pPr lvl="0"/>
            <a:r>
              <a:rPr lang="en-US" dirty="0"/>
              <a:t>STIKKTITTEL, info  </a:t>
            </a:r>
            <a:r>
              <a:rPr lang="en-US" dirty="0" err="1"/>
              <a:t>og</a:t>
            </a:r>
            <a:r>
              <a:rPr lang="en-US" dirty="0"/>
              <a:t>  ETC.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4650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6846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52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1700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772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29.03.2022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5171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258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53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28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0005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866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1020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29.03.2022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410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999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141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24.03.2022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575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85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688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7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24.03.2022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096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24.03.2022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8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29.03.2022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aksjenorge.no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26" Type="http://schemas.openxmlformats.org/officeDocument/2006/relationships/image" Target="../media/image58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5" Type="http://schemas.openxmlformats.org/officeDocument/2006/relationships/image" Target="../media/image57.jpeg"/><Relationship Id="rId3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24" Type="http://schemas.openxmlformats.org/officeDocument/2006/relationships/image" Target="../media/image56.jpe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23" Type="http://schemas.openxmlformats.org/officeDocument/2006/relationships/image" Target="../media/image55.png"/><Relationship Id="rId28" Type="http://schemas.openxmlformats.org/officeDocument/2006/relationships/image" Target="../media/image60.jpeg"/><Relationship Id="rId36" Type="http://schemas.openxmlformats.org/officeDocument/2006/relationships/image" Target="../media/image68.jpe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jpeg"/><Relationship Id="rId35" Type="http://schemas.openxmlformats.org/officeDocument/2006/relationships/image" Target="../media/image67.png"/><Relationship Id="rId8" Type="http://schemas.openxmlformats.org/officeDocument/2006/relationships/image" Target="../media/image40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chart" Target="../charts/chart5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gif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aksjenorge.no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8560651-86D5-4D3F-A8C9-321FD456C581}"/>
              </a:ext>
            </a:extLst>
          </p:cNvPr>
          <p:cNvSpPr/>
          <p:nvPr/>
        </p:nvSpPr>
        <p:spPr>
          <a:xfrm>
            <a:off x="-2" y="-26272"/>
            <a:ext cx="12192001" cy="922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tre, utendørs, himmel, bygning&#10;&#10;Automatisk generert beskrivelse">
            <a:extLst>
              <a:ext uri="{FF2B5EF4-FFF2-40B4-BE49-F238E27FC236}">
                <a16:creationId xmlns:a16="http://schemas.microsoft.com/office/drawing/2014/main" id="{63A6A335-3742-48E6-8A57-BD536A14E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6" b="21850"/>
          <a:stretch/>
        </p:blipFill>
        <p:spPr>
          <a:xfrm>
            <a:off x="-1" y="-26272"/>
            <a:ext cx="12192001" cy="604892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A640D5A-018F-4A1E-B1B2-065D2EEA70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162134"/>
              </p:ext>
            </p:extLst>
          </p:nvPr>
        </p:nvGraphicFramePr>
        <p:xfrm>
          <a:off x="311498" y="728938"/>
          <a:ext cx="11696281" cy="540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F36521D1-5BC3-4293-9837-3A00625E1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65554"/>
            <a:ext cx="1360694" cy="92275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3384575-5732-4628-B5BA-0E0E38B94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550"/>
          <a:stretch/>
        </p:blipFill>
        <p:spPr>
          <a:xfrm>
            <a:off x="-2" y="5484223"/>
            <a:ext cx="12192000" cy="14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>
            <a:extLst>
              <a:ext uri="{FF2B5EF4-FFF2-40B4-BE49-F238E27FC236}">
                <a16:creationId xmlns:a16="http://schemas.microsoft.com/office/drawing/2014/main" id="{B87C9A7F-88C1-4AEE-AEAF-8394A023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205" y="5102887"/>
            <a:ext cx="880250" cy="2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88C391E-0F20-45B3-8382-36AE608B9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4" y="169632"/>
            <a:ext cx="11955292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5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CE81668F-9CEB-4275-9C50-17E6B0953DF7}"/>
              </a:ext>
            </a:extLst>
          </p:cNvPr>
          <p:cNvSpPr txBox="1"/>
          <p:nvPr/>
        </p:nvSpPr>
        <p:spPr>
          <a:xfrm>
            <a:off x="388850" y="6410010"/>
            <a:ext cx="34728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Kilde: Oslo Børs 29 mars 2022    Grafikk: AksjeNorge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941359F-4A3A-4D22-98F8-15B42E7C1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2" y="1502405"/>
            <a:ext cx="11144454" cy="460897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0D5F84B-DAC2-45ED-8C36-04C73B46E6A2}"/>
              </a:ext>
            </a:extLst>
          </p:cNvPr>
          <p:cNvSpPr/>
          <p:nvPr/>
        </p:nvSpPr>
        <p:spPr>
          <a:xfrm>
            <a:off x="11010901" y="1388105"/>
            <a:ext cx="724002" cy="774070"/>
          </a:xfrm>
          <a:prstGeom prst="ellipse">
            <a:avLst/>
          </a:prstGeom>
          <a:noFill/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936B873-514F-4DDE-8563-A976AC74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83" y="193285"/>
            <a:ext cx="995563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37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F99FF0-2D71-439A-8E63-3CA6D2D8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Det grønne skiftet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CBD85E3F-DE36-4955-A1E9-B0685F1435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sz="2400" dirty="0">
                <a:latin typeface="Museo Sans Rounded 500" panose="02000000000000000000" pitchFamily="50" charset="0"/>
              </a:rPr>
              <a:t>Rundt 61 av 348 aksjer kan sorteres under cleantech eller grønne aksjer.</a:t>
            </a:r>
          </a:p>
          <a:p>
            <a:endParaRPr lang="nb-NO" sz="2400" dirty="0">
              <a:latin typeface="Museo Sans Rounded 500" panose="02000000000000000000" pitchFamily="50" charset="0"/>
            </a:endParaRPr>
          </a:p>
          <a:p>
            <a:r>
              <a:rPr lang="nb-NO" sz="2400" dirty="0">
                <a:latin typeface="Museo Sans Rounded 500" panose="02000000000000000000" pitchFamily="50" charset="0"/>
              </a:rPr>
              <a:t>I 2021 var 10 % av aksjene på Oslo Børs grønne/cleantech</a:t>
            </a:r>
          </a:p>
          <a:p>
            <a:endParaRPr lang="nb-NO" sz="2400" dirty="0">
              <a:latin typeface="Museo Sans Rounded 500" panose="02000000000000000000" pitchFamily="50" charset="0"/>
            </a:endParaRPr>
          </a:p>
          <a:p>
            <a:r>
              <a:rPr lang="nb-NO" sz="2400" dirty="0">
                <a:latin typeface="Museo Sans Rounded 500" panose="02000000000000000000" pitchFamily="50" charset="0"/>
              </a:rPr>
              <a:t>Det grønne utgjør i dag 7%. (Olje/gass har økt mye i verdi;</a:t>
            </a:r>
            <a:br>
              <a:rPr lang="nb-NO" sz="2400" dirty="0">
                <a:latin typeface="Museo Sans Rounded 500" panose="02000000000000000000" pitchFamily="50" charset="0"/>
              </a:rPr>
            </a:br>
            <a:r>
              <a:rPr lang="nb-NO" sz="2400" dirty="0">
                <a:latin typeface="Museo Sans Rounded 500" panose="02000000000000000000" pitchFamily="50" charset="0"/>
              </a:rPr>
              <a:t>grønt har falt mye i verdi)</a:t>
            </a:r>
          </a:p>
          <a:p>
            <a:endParaRPr lang="nb-NO" sz="2400" dirty="0">
              <a:latin typeface="Museo Sans Rounded 500" panose="02000000000000000000" pitchFamily="50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F473238-B1AE-4CD8-9CC2-9A28387E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838" y="1843914"/>
            <a:ext cx="5762562" cy="403853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343A3E8-B219-4C09-A9C7-2E06C963AE54}"/>
              </a:ext>
            </a:extLst>
          </p:cNvPr>
          <p:cNvSpPr txBox="1"/>
          <p:nvPr/>
        </p:nvSpPr>
        <p:spPr>
          <a:xfrm>
            <a:off x="9131300" y="1232973"/>
            <a:ext cx="284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Markedsverdi </a:t>
            </a:r>
            <a:r>
              <a:rPr lang="nb-NO" dirty="0" err="1"/>
              <a:t>ca</a:t>
            </a:r>
            <a:r>
              <a:rPr lang="nb-NO" dirty="0"/>
              <a:t> kr 300 mrd.</a:t>
            </a:r>
          </a:p>
        </p:txBody>
      </p:sp>
    </p:spTree>
    <p:extLst>
      <p:ext uri="{BB962C8B-B14F-4D97-AF65-F5344CB8AC3E}">
        <p14:creationId xmlns:p14="http://schemas.microsoft.com/office/powerpoint/2010/main" val="157554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E98776DB-B1EB-4125-89A4-E848B6E5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Enkle grep for bedre aksjeavkastning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6B59992D-A766-4E3B-B9DA-84099CC90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00" y="1600201"/>
            <a:ext cx="10972800" cy="4890051"/>
          </a:xfrm>
        </p:spPr>
        <p:txBody>
          <a:bodyPr>
            <a:normAutofit fontScale="85000" lnSpcReduction="20000"/>
          </a:bodyPr>
          <a:lstStyle/>
          <a:p>
            <a:r>
              <a:rPr lang="nb-NO" sz="2800" dirty="0">
                <a:latin typeface="Museo Sans Rounded 500" panose="02000000000000000000" pitchFamily="50" charset="0"/>
              </a:rPr>
              <a:t>Sett deg godt inn i selskapet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Forretningsideen og strategien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Hvordan ledes selskapet? Bærekraft?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Finansiell situasjon (lønnsomhet, kontanter, utbytte, gjeld m.m.)</a:t>
            </a:r>
          </a:p>
          <a:p>
            <a:pPr lvl="1"/>
            <a:endParaRPr lang="nb-NO" sz="2400" dirty="0">
              <a:latin typeface="Museo Sans Rounded 500" panose="02000000000000000000" pitchFamily="50" charset="0"/>
            </a:endParaRPr>
          </a:p>
          <a:p>
            <a:r>
              <a:rPr lang="nb-NO" sz="2800" dirty="0">
                <a:latin typeface="Museo Sans Rounded 500" panose="02000000000000000000" pitchFamily="50" charset="0"/>
              </a:rPr>
              <a:t>Aksjekursen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Historikk, utvikling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Verdsettelse og prising: Er aksjen dyr eller billig? </a:t>
            </a:r>
            <a:br>
              <a:rPr lang="nb-NO" sz="2400" dirty="0">
                <a:latin typeface="Museo Sans Rounded 500" panose="02000000000000000000" pitchFamily="50" charset="0"/>
              </a:rPr>
            </a:br>
            <a:r>
              <a:rPr lang="nb-NO" sz="2400" dirty="0">
                <a:latin typeface="Museo Sans Rounded 500" panose="02000000000000000000" pitchFamily="50" charset="0"/>
              </a:rPr>
              <a:t>Har ikke noe med aksjekursen er høy eller lav i kroner!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Analytikeres anbefalinger og stemningen i markedet</a:t>
            </a:r>
          </a:p>
          <a:p>
            <a:pPr lvl="1"/>
            <a:endParaRPr lang="nb-NO" sz="2400" dirty="0">
              <a:latin typeface="Museo Sans Rounded 500" panose="02000000000000000000" pitchFamily="50" charset="0"/>
            </a:endParaRPr>
          </a:p>
          <a:p>
            <a:r>
              <a:rPr lang="nb-NO" sz="2800" dirty="0">
                <a:latin typeface="Museo Sans Rounded 500" panose="02000000000000000000" pitchFamily="50" charset="0"/>
              </a:rPr>
              <a:t>Ha en plan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Avkastningsmål: Gevinstsikring og Stopp loss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Ulike tidsperspektiv og mål for ulike aksjer?</a:t>
            </a:r>
          </a:p>
          <a:p>
            <a:pPr lvl="1"/>
            <a:r>
              <a:rPr lang="nb-NO" sz="2400" dirty="0">
                <a:solidFill>
                  <a:schemeClr val="bg2"/>
                </a:solidFill>
                <a:latin typeface="Museo Sans Rounded 500" panose="02000000000000000000" pitchFamily="50" charset="0"/>
              </a:rPr>
              <a:t>Spre risikoen på flere aksjer</a:t>
            </a:r>
          </a:p>
        </p:txBody>
      </p:sp>
      <p:pic>
        <p:nvPicPr>
          <p:cNvPr id="10" name="Bilde 9" descr="Et bilde som inneholder person, bærbar PC, innendørs, arbeide&#10;&#10;Automatisk generert beskrivelse">
            <a:extLst>
              <a:ext uri="{FF2B5EF4-FFF2-40B4-BE49-F238E27FC236}">
                <a16:creationId xmlns:a16="http://schemas.microsoft.com/office/drawing/2014/main" id="{D28D0591-407B-4CA6-994E-AE07ACDD29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500" y="1411146"/>
            <a:ext cx="2336117" cy="148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65D23FEB-2B72-41AF-B027-C06FD5FC6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413" y="2554146"/>
            <a:ext cx="2336117" cy="135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2AA7532-D02E-4258-89E9-260CC72BF8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6195" y="3438299"/>
            <a:ext cx="2336118" cy="14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29EB172-6EDE-4F58-A198-C5567DA90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560" r="51105" b="4234"/>
          <a:stretch/>
        </p:blipFill>
        <p:spPr>
          <a:xfrm>
            <a:off x="9660413" y="4413231"/>
            <a:ext cx="2336117" cy="157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9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6889188-5011-4398-A611-C36B757BD8F6}"/>
              </a:ext>
            </a:extLst>
          </p:cNvPr>
          <p:cNvSpPr txBox="1"/>
          <p:nvPr/>
        </p:nvSpPr>
        <p:spPr>
          <a:xfrm>
            <a:off x="465841" y="1680179"/>
            <a:ext cx="67731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1800" b="1" dirty="0">
                <a:effectLst/>
                <a:latin typeface="Museo Sans Rounded 500" panose="02000000000000000000" pitchFamily="50" charset="0"/>
              </a:rPr>
              <a:t>AksjeNorge er en ikke-kommersiell stiftelse med formål å øke kunnskapen om norske aksjer og verdipapirmarkedet. </a:t>
            </a:r>
            <a:r>
              <a:rPr lang="nb-NO" b="1" dirty="0">
                <a:latin typeface="Museo Sans Rounded 500" panose="02000000000000000000" pitchFamily="50" charset="0"/>
              </a:rPr>
              <a:t>Les mer på AksjeNorges nettsider </a:t>
            </a:r>
            <a:r>
              <a:rPr lang="nb-NO" b="1" dirty="0">
                <a:latin typeface="Museo Sans Rounded 500" panose="02000000000000000000" pitchFamily="50" charset="0"/>
                <a:hlinkClick r:id="rId2"/>
              </a:rPr>
              <a:t>www.aksjenorge.no</a:t>
            </a:r>
            <a:r>
              <a:rPr lang="nb-NO" b="1" dirty="0">
                <a:latin typeface="Museo Sans Rounded 500" panose="02000000000000000000" pitchFamily="50" charset="0"/>
              </a:rPr>
              <a:t> </a:t>
            </a:r>
            <a:r>
              <a:rPr lang="nb-NO" sz="1800" b="1" dirty="0">
                <a:effectLst/>
                <a:latin typeface="Museo Sans Rounded 500" panose="02000000000000000000" pitchFamily="50" charset="0"/>
              </a:rPr>
              <a:t> </a:t>
            </a:r>
            <a:endParaRPr lang="nb-NO" b="1" dirty="0"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1800" b="1" dirty="0">
              <a:effectLst/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dirty="0">
                <a:latin typeface="Museo Sans Rounded 500" panose="02000000000000000000" pitchFamily="50" charset="0"/>
              </a:rPr>
              <a:t>Denne presentasjonen er laget til et seminar presentert hos </a:t>
            </a:r>
            <a:r>
              <a:rPr lang="nb-NO" dirty="0" err="1">
                <a:latin typeface="Museo Sans Rounded 500" panose="02000000000000000000" pitchFamily="50" charset="0"/>
              </a:rPr>
              <a:t>NorQuant</a:t>
            </a:r>
            <a:r>
              <a:rPr lang="nb-NO" dirty="0">
                <a:latin typeface="Museo Sans Rounded 500" panose="02000000000000000000" pitchFamily="50" charset="0"/>
              </a:rPr>
              <a:t> onsdag 30. mars 2022.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dirty="0"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dirty="0">
                <a:latin typeface="Museo Sans Rounded 500" panose="02000000000000000000" pitchFamily="50" charset="0"/>
              </a:rPr>
              <a:t>Denne presentasjonen vil du finne en kopi av på våre nettsider www.aksjenorge.no</a:t>
            </a:r>
            <a:endParaRPr lang="nb-NO" sz="1800" dirty="0">
              <a:effectLst/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b="1" dirty="0"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1200" b="1" dirty="0">
                <a:effectLst/>
                <a:latin typeface="Museo Sans Rounded 500" panose="02000000000000000000" pitchFamily="50" charset="0"/>
              </a:rPr>
              <a:t>Forbehold:</a:t>
            </a:r>
            <a:endParaRPr lang="nb-NO" sz="1200" dirty="0">
              <a:effectLst/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1200" dirty="0">
                <a:effectLst/>
                <a:latin typeface="Museo Sans Rounded 300" panose="02000000000000000000" pitchFamily="50" charset="0"/>
              </a:rPr>
              <a:t>Investeringer i aksjer og verdipapirer medfører risiko for tap av deler eller hele investerte beløp. Det er viktig å sette seg inn i hvilken risiko du tar før du investerer. Og du må selv sette deg inn i de regler som gjelder for deg.  AksjeNorge gir ikke personlige råd om hverken skatt og investeringer. Det vi deler i denne </a:t>
            </a:r>
            <a:r>
              <a:rPr lang="nb-NO" sz="1200" dirty="0">
                <a:latin typeface="Museo Sans Rounded 300" panose="02000000000000000000" pitchFamily="50" charset="0"/>
              </a:rPr>
              <a:t>presentasjonen </a:t>
            </a:r>
            <a:r>
              <a:rPr lang="nb-NO" sz="1200" dirty="0">
                <a:effectLst/>
                <a:latin typeface="Museo Sans Rounded 300" panose="02000000000000000000" pitchFamily="50" charset="0"/>
              </a:rPr>
              <a:t>er generelle betraktninger. Vi håper allikevel at informasjonen er til nytte. Vær kildekritisk, lytt til eksperter fra finansnæringen, bruk banken din og sett deg godt inn i relevant informasjon før du gjør investeringer. Selvsagt kan feil i presentert materiale forekomme, og </a:t>
            </a:r>
            <a:r>
              <a:rPr lang="nb-NO" sz="1200" dirty="0">
                <a:latin typeface="Museo Sans Rounded 300" panose="02000000000000000000" pitchFamily="50" charset="0"/>
              </a:rPr>
              <a:t>vi beklager dersom du finner slike. </a:t>
            </a:r>
            <a:r>
              <a:rPr lang="nb-NO" sz="1200" dirty="0">
                <a:effectLst/>
                <a:latin typeface="Museo Sans Rounded 300" panose="02000000000000000000" pitchFamily="50" charset="0"/>
              </a:rPr>
              <a:t>Investeringsbeslutninger gjort på bakgrunn av innholdet gjøres for egen risiko.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D39B30F-5166-4908-812A-8340AAEE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Forbehold</a:t>
            </a:r>
          </a:p>
        </p:txBody>
      </p:sp>
      <p:pic>
        <p:nvPicPr>
          <p:cNvPr id="6" name="Bilde 5" descr="Et bilde som inneholder tekst, hylle, bibliotek, bok&#10;&#10;Automatisk generert beskrivelse">
            <a:extLst>
              <a:ext uri="{FF2B5EF4-FFF2-40B4-BE49-F238E27FC236}">
                <a16:creationId xmlns:a16="http://schemas.microsoft.com/office/drawing/2014/main" id="{1773F0D0-05E5-49BF-BB25-C9E410CD9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6220" y="1649366"/>
            <a:ext cx="4546139" cy="409346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CBBD55E-F070-4A30-BCF2-20693F17B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0"/>
            <a:ext cx="1360694" cy="9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3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228BBB-EB48-484C-ACE8-23E7537D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2286000"/>
            <a:ext cx="10972800" cy="1143000"/>
          </a:xfrm>
        </p:spPr>
        <p:txBody>
          <a:bodyPr/>
          <a:lstStyle/>
          <a:p>
            <a:r>
              <a:rPr lang="nb-NO" dirty="0"/>
              <a:t>Flere bilder som kan være av interesse</a:t>
            </a:r>
          </a:p>
        </p:txBody>
      </p:sp>
    </p:spTree>
    <p:extLst>
      <p:ext uri="{BB962C8B-B14F-4D97-AF65-F5344CB8AC3E}">
        <p14:creationId xmlns:p14="http://schemas.microsoft.com/office/powerpoint/2010/main" val="336919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DB57DB5-277F-483B-A244-FF99C0D1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70" y="1358900"/>
            <a:ext cx="3050330" cy="47498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829346B-1260-4999-9E26-A827BA4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0" y="1358900"/>
            <a:ext cx="3050330" cy="47498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5E9499C2-94A6-4839-B2F9-002B75CC5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1969"/>
            <a:ext cx="10972800" cy="474661"/>
          </a:xfrm>
        </p:spPr>
        <p:txBody>
          <a:bodyPr>
            <a:noAutofit/>
          </a:bodyPr>
          <a:lstStyle/>
          <a:p>
            <a:r>
              <a:rPr lang="nb-NO" sz="3200" dirty="0"/>
              <a:t>En rekke aksjer har økt mye, og mange falt mye</a:t>
            </a:r>
            <a:br>
              <a:rPr lang="nb-NO" sz="3200" dirty="0"/>
            </a:br>
            <a:r>
              <a:rPr lang="nb-NO" sz="2400" dirty="0"/>
              <a:t>Men få på disse topp/bunn-listene er blant børsens største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057BA32-C575-49B8-9759-F904D3CA1AC9}"/>
              </a:ext>
            </a:extLst>
          </p:cNvPr>
          <p:cNvSpPr txBox="1"/>
          <p:nvPr/>
        </p:nvSpPr>
        <p:spPr>
          <a:xfrm>
            <a:off x="4495800" y="1701064"/>
            <a:ext cx="305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Museo Sans Rounded 500" panose="02000000000000000000" pitchFamily="50" charset="0"/>
              </a:rPr>
              <a:t>Aksjene som har steget mest så langt i 2022</a:t>
            </a:r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468E4E34-D0A9-4163-9EEF-3BCECF81269D}"/>
              </a:ext>
            </a:extLst>
          </p:cNvPr>
          <p:cNvSpPr/>
          <p:nvPr/>
        </p:nvSpPr>
        <p:spPr>
          <a:xfrm rot="16200000">
            <a:off x="3848268" y="1917531"/>
            <a:ext cx="1015663" cy="2794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D36CA-3993-48AF-8E7D-633F3134B39E}"/>
              </a:ext>
            </a:extLst>
          </p:cNvPr>
          <p:cNvSpPr txBox="1"/>
          <p:nvPr/>
        </p:nvSpPr>
        <p:spPr>
          <a:xfrm>
            <a:off x="4838700" y="3431162"/>
            <a:ext cx="267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000" dirty="0">
                <a:latin typeface="Museo Sans Rounded 500" panose="02000000000000000000" pitchFamily="50" charset="0"/>
              </a:rPr>
              <a:t>Aksjene som har falt mest så langt i 2022</a:t>
            </a:r>
          </a:p>
        </p:txBody>
      </p:sp>
      <p:sp>
        <p:nvSpPr>
          <p:cNvPr id="9" name="Likebent trekant 8">
            <a:extLst>
              <a:ext uri="{FF2B5EF4-FFF2-40B4-BE49-F238E27FC236}">
                <a16:creationId xmlns:a16="http://schemas.microsoft.com/office/drawing/2014/main" id="{48709488-A6B4-4F93-8656-525161C41673}"/>
              </a:ext>
            </a:extLst>
          </p:cNvPr>
          <p:cNvSpPr/>
          <p:nvPr/>
        </p:nvSpPr>
        <p:spPr>
          <a:xfrm rot="5400000" flipH="1">
            <a:off x="7150268" y="3645405"/>
            <a:ext cx="1015663" cy="279400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768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769AEE-D2E7-43F8-9B04-B55C76FC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Funfacts</a:t>
            </a:r>
            <a:r>
              <a:rPr lang="nb-NO" dirty="0"/>
              <a:t> Oslo Børs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BCED91-AB5C-4B25-A8F6-2A7DEF403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020175" cy="4525963"/>
          </a:xfrm>
        </p:spPr>
        <p:txBody>
          <a:bodyPr>
            <a:normAutofit fontScale="92500"/>
          </a:bodyPr>
          <a:lstStyle/>
          <a:p>
            <a:r>
              <a:rPr lang="nb-NO" sz="2800" dirty="0">
                <a:latin typeface="Museo Sans Rounded 500" panose="02000000000000000000" pitchFamily="50" charset="0"/>
              </a:rPr>
              <a:t>Samlet verdi norske aksjer kroner 4.186 milliarder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Til sammenlikning er Oljefondet verdt kr 11.537 </a:t>
            </a:r>
            <a:r>
              <a:rPr lang="nb-NO" sz="2400" dirty="0" err="1">
                <a:latin typeface="Museo Sans Rounded 500" panose="02000000000000000000" pitchFamily="50" charset="0"/>
              </a:rPr>
              <a:t>mrd</a:t>
            </a:r>
            <a:r>
              <a:rPr lang="nb-NO" sz="2400" dirty="0">
                <a:latin typeface="Museo Sans Rounded 500" panose="02000000000000000000" pitchFamily="50" charset="0"/>
              </a:rPr>
              <a:t> </a:t>
            </a:r>
          </a:p>
          <a:p>
            <a:pPr lvl="1"/>
            <a:r>
              <a:rPr lang="nb-NO" sz="2400" dirty="0" err="1">
                <a:latin typeface="Museo Sans Rounded 500" panose="02000000000000000000" pitchFamily="50" charset="0"/>
              </a:rPr>
              <a:t>Equinor</a:t>
            </a:r>
            <a:r>
              <a:rPr lang="nb-NO" sz="2400" dirty="0">
                <a:latin typeface="Museo Sans Rounded 500" panose="02000000000000000000" pitchFamily="50" charset="0"/>
              </a:rPr>
              <a:t> er største selskap, verdt rundt kr 1.000 </a:t>
            </a:r>
            <a:r>
              <a:rPr lang="nb-NO" sz="2400" dirty="0" err="1">
                <a:latin typeface="Museo Sans Rounded 500" panose="02000000000000000000" pitchFamily="50" charset="0"/>
              </a:rPr>
              <a:t>mrd</a:t>
            </a:r>
            <a:endParaRPr lang="nb-NO" sz="2400" dirty="0">
              <a:latin typeface="Museo Sans Rounded 500" panose="02000000000000000000" pitchFamily="50" charset="0"/>
            </a:endParaRPr>
          </a:p>
          <a:p>
            <a:r>
              <a:rPr lang="nb-NO" sz="2800" dirty="0">
                <a:latin typeface="Museo Sans Rounded 500" panose="02000000000000000000" pitchFamily="50" charset="0"/>
              </a:rPr>
              <a:t>Daglig omsetning svinger enormt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Tidligere var normalen kr 4-6 </a:t>
            </a:r>
            <a:r>
              <a:rPr lang="nb-NO" sz="2400" dirty="0" err="1">
                <a:latin typeface="Museo Sans Rounded 500" panose="02000000000000000000" pitchFamily="50" charset="0"/>
              </a:rPr>
              <a:t>mrd</a:t>
            </a:r>
            <a:r>
              <a:rPr lang="nb-NO" sz="2400" dirty="0">
                <a:latin typeface="Museo Sans Rounded 500" panose="02000000000000000000" pitchFamily="50" charset="0"/>
              </a:rPr>
              <a:t> i dagsomsetning</a:t>
            </a:r>
          </a:p>
          <a:p>
            <a:pPr lvl="1"/>
            <a:r>
              <a:rPr lang="nb-NO" sz="2400" dirty="0">
                <a:latin typeface="Museo Sans Rounded 500" panose="02000000000000000000" pitchFamily="50" charset="0"/>
              </a:rPr>
              <a:t>Nå handles det ofte aksjer for kr 9-14 </a:t>
            </a:r>
            <a:r>
              <a:rPr lang="nb-NO" sz="2400" dirty="0" err="1">
                <a:latin typeface="Museo Sans Rounded 500" panose="02000000000000000000" pitchFamily="50" charset="0"/>
              </a:rPr>
              <a:t>mrd</a:t>
            </a:r>
            <a:r>
              <a:rPr lang="nb-NO" sz="2400" dirty="0">
                <a:latin typeface="Museo Sans Rounded 500" panose="02000000000000000000" pitchFamily="50" charset="0"/>
              </a:rPr>
              <a:t> daglig</a:t>
            </a:r>
          </a:p>
          <a:p>
            <a:r>
              <a:rPr lang="nb-NO" sz="2800" dirty="0">
                <a:latin typeface="Museo Sans Rounded 500" panose="02000000000000000000" pitchFamily="50" charset="0"/>
              </a:rPr>
              <a:t>Etter invasjonen av Ukraina: Normalt omsettes det aksjer for kr 200.000 per sekund, nå ofte kr 500.000 per sek. </a:t>
            </a:r>
          </a:p>
          <a:p>
            <a:r>
              <a:rPr lang="nb-NO" sz="2800" dirty="0">
                <a:latin typeface="Museo Sans Rounded 500" panose="02000000000000000000" pitchFamily="50" charset="0"/>
              </a:rPr>
              <a:t>33% av aksjonærene har kommet til de siste 2 årene</a:t>
            </a:r>
          </a:p>
          <a:p>
            <a:r>
              <a:rPr lang="nb-NO" sz="2800" dirty="0">
                <a:latin typeface="Museo Sans Rounded 500" panose="02000000000000000000" pitchFamily="50" charset="0"/>
              </a:rPr>
              <a:t>Det er mest vanlig å eie kun 1-3 ulike aksjer</a:t>
            </a:r>
          </a:p>
        </p:txBody>
      </p:sp>
    </p:spTree>
    <p:extLst>
      <p:ext uri="{BB962C8B-B14F-4D97-AF65-F5344CB8AC3E}">
        <p14:creationId xmlns:p14="http://schemas.microsoft.com/office/powerpoint/2010/main" val="4001354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1FDCE72B-B422-4DDF-9F17-D6C101B22C5C}"/>
              </a:ext>
            </a:extLst>
          </p:cNvPr>
          <p:cNvSpPr/>
          <p:nvPr/>
        </p:nvSpPr>
        <p:spPr>
          <a:xfrm>
            <a:off x="6628131" y="5593753"/>
            <a:ext cx="4954269" cy="6169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638E5AC-FA9E-4A41-863E-AA76387CDD1E}"/>
              </a:ext>
            </a:extLst>
          </p:cNvPr>
          <p:cNvSpPr/>
          <p:nvPr/>
        </p:nvSpPr>
        <p:spPr>
          <a:xfrm>
            <a:off x="1987874" y="5590929"/>
            <a:ext cx="5389443" cy="6169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5182678-30EF-435B-90B2-234FC06E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>
                <a:latin typeface="Museo Sans Rounded 500" panose="02000000000000000000" pitchFamily="50" charset="0"/>
              </a:rPr>
              <a:t>Dine aksje-alternativer i Norge</a:t>
            </a:r>
            <a:endParaRPr lang="nb-NO" sz="1600" b="1" dirty="0">
              <a:latin typeface="Museo Sans Rounded 500" panose="02000000000000000000" pitchFamily="50" charset="0"/>
            </a:endParaRPr>
          </a:p>
        </p:txBody>
      </p:sp>
      <p:sp>
        <p:nvSpPr>
          <p:cNvPr id="3" name="Bue 2">
            <a:extLst>
              <a:ext uri="{FF2B5EF4-FFF2-40B4-BE49-F238E27FC236}">
                <a16:creationId xmlns:a16="http://schemas.microsoft.com/office/drawing/2014/main" id="{8C6AD2C6-8D87-4BDF-A02D-6DC4A5072D71}"/>
              </a:ext>
            </a:extLst>
          </p:cNvPr>
          <p:cNvSpPr/>
          <p:nvPr/>
        </p:nvSpPr>
        <p:spPr>
          <a:xfrm rot="18268828">
            <a:off x="-488269" y="887884"/>
            <a:ext cx="25793220" cy="27698956"/>
          </a:xfrm>
          <a:prstGeom prst="arc">
            <a:avLst>
              <a:gd name="adj1" fmla="val 16621913"/>
              <a:gd name="adj2" fmla="val 18737374"/>
            </a:avLst>
          </a:prstGeom>
          <a:ln w="57150">
            <a:solidFill>
              <a:srgbClr val="003B5C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25022A03-9BBD-4768-B65C-F4E472432910}"/>
              </a:ext>
            </a:extLst>
          </p:cNvPr>
          <p:cNvCxnSpPr>
            <a:cxnSpLocks/>
          </p:cNvCxnSpPr>
          <p:nvPr/>
        </p:nvCxnSpPr>
        <p:spPr>
          <a:xfrm>
            <a:off x="2017486" y="1241843"/>
            <a:ext cx="0" cy="4361542"/>
          </a:xfrm>
          <a:prstGeom prst="line">
            <a:avLst/>
          </a:prstGeom>
          <a:ln w="57150">
            <a:solidFill>
              <a:srgbClr val="003B5C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F16910ED-464F-4490-B08B-B6DD67830C7E}"/>
              </a:ext>
            </a:extLst>
          </p:cNvPr>
          <p:cNvCxnSpPr>
            <a:cxnSpLocks/>
          </p:cNvCxnSpPr>
          <p:nvPr/>
        </p:nvCxnSpPr>
        <p:spPr>
          <a:xfrm>
            <a:off x="2002973" y="5590929"/>
            <a:ext cx="9063345" cy="34490"/>
          </a:xfrm>
          <a:prstGeom prst="line">
            <a:avLst/>
          </a:prstGeom>
          <a:ln w="57150">
            <a:solidFill>
              <a:srgbClr val="003B5C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F84CD64-B473-43E2-A708-3E2213D4633F}"/>
              </a:ext>
            </a:extLst>
          </p:cNvPr>
          <p:cNvSpPr txBox="1"/>
          <p:nvPr/>
        </p:nvSpPr>
        <p:spPr>
          <a:xfrm>
            <a:off x="333005" y="2222285"/>
            <a:ext cx="1608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Forventet avkastning eller rente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A18268F-6C30-4FEB-B53B-6A66230B568D}"/>
              </a:ext>
            </a:extLst>
          </p:cNvPr>
          <p:cNvSpPr txBox="1"/>
          <p:nvPr/>
        </p:nvSpPr>
        <p:spPr>
          <a:xfrm>
            <a:off x="6096000" y="5789780"/>
            <a:ext cx="12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Risiko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17059BD6-46C2-4B16-AC86-BDB58B8F0CB2}"/>
              </a:ext>
            </a:extLst>
          </p:cNvPr>
          <p:cNvSpPr txBox="1"/>
          <p:nvPr/>
        </p:nvSpPr>
        <p:spPr>
          <a:xfrm>
            <a:off x="8485414" y="4189902"/>
            <a:ext cx="337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Desto høyere risiko du tar, desto høyere gevinst bør du forvente.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760D1C1-407D-4D20-BA60-18C344C37BBB}"/>
              </a:ext>
            </a:extLst>
          </p:cNvPr>
          <p:cNvSpPr txBox="1"/>
          <p:nvPr/>
        </p:nvSpPr>
        <p:spPr>
          <a:xfrm>
            <a:off x="2032000" y="5561527"/>
            <a:ext cx="247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 likviditet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(du får kjøpt/solgt fort)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DCB087B-F07D-4555-BE52-0A153A5F2EDB}"/>
              </a:ext>
            </a:extLst>
          </p:cNvPr>
          <p:cNvSpPr txBox="1"/>
          <p:nvPr/>
        </p:nvSpPr>
        <p:spPr>
          <a:xfrm>
            <a:off x="8637235" y="5590929"/>
            <a:ext cx="322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Dårlig likviditet 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(kjøp/salg tar lang tid)</a:t>
            </a:r>
          </a:p>
        </p:txBody>
      </p:sp>
      <p:sp>
        <p:nvSpPr>
          <p:cNvPr id="31" name="Rektangel: avrundede hjørner 30">
            <a:extLst>
              <a:ext uri="{FF2B5EF4-FFF2-40B4-BE49-F238E27FC236}">
                <a16:creationId xmlns:a16="http://schemas.microsoft.com/office/drawing/2014/main" id="{B3709666-1568-44EA-9237-249C48D393BE}"/>
              </a:ext>
            </a:extLst>
          </p:cNvPr>
          <p:cNvSpPr/>
          <p:nvPr/>
        </p:nvSpPr>
        <p:spPr>
          <a:xfrm>
            <a:off x="8471008" y="1274975"/>
            <a:ext cx="3086804" cy="134593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ktangel: avrundede hjørner 54">
            <a:extLst>
              <a:ext uri="{FF2B5EF4-FFF2-40B4-BE49-F238E27FC236}">
                <a16:creationId xmlns:a16="http://schemas.microsoft.com/office/drawing/2014/main" id="{15BF9123-8545-439F-BE23-B13097821FD9}"/>
              </a:ext>
            </a:extLst>
          </p:cNvPr>
          <p:cNvSpPr/>
          <p:nvPr/>
        </p:nvSpPr>
        <p:spPr>
          <a:xfrm>
            <a:off x="5875059" y="1949525"/>
            <a:ext cx="2556218" cy="134593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Image result for euronext growth logo">
            <a:extLst>
              <a:ext uri="{FF2B5EF4-FFF2-40B4-BE49-F238E27FC236}">
                <a16:creationId xmlns:a16="http://schemas.microsoft.com/office/drawing/2014/main" id="{A342DB1F-1E74-44D6-99CF-2EF44BEA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246" y="1987838"/>
            <a:ext cx="2193717" cy="6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ktangel: avrundede hjørner 55">
            <a:extLst>
              <a:ext uri="{FF2B5EF4-FFF2-40B4-BE49-F238E27FC236}">
                <a16:creationId xmlns:a16="http://schemas.microsoft.com/office/drawing/2014/main" id="{0ACD923B-0317-4054-9288-91A22D5D9E71}"/>
              </a:ext>
            </a:extLst>
          </p:cNvPr>
          <p:cNvSpPr/>
          <p:nvPr/>
        </p:nvSpPr>
        <p:spPr>
          <a:xfrm>
            <a:off x="2734665" y="2504230"/>
            <a:ext cx="3619632" cy="1345933"/>
          </a:xfrm>
          <a:prstGeom prst="roundRect">
            <a:avLst/>
          </a:prstGeom>
          <a:solidFill>
            <a:srgbClr val="A0D1C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mage result for euronext logo">
            <a:extLst>
              <a:ext uri="{FF2B5EF4-FFF2-40B4-BE49-F238E27FC236}">
                <a16:creationId xmlns:a16="http://schemas.microsoft.com/office/drawing/2014/main" id="{AB42191C-A616-49E9-8DE7-8238300B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9084" y="2640867"/>
            <a:ext cx="1333960" cy="9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876050BC-718A-444D-9DAB-AD8DCFE29A79}"/>
              </a:ext>
            </a:extLst>
          </p:cNvPr>
          <p:cNvGrpSpPr/>
          <p:nvPr/>
        </p:nvGrpSpPr>
        <p:grpSpPr>
          <a:xfrm>
            <a:off x="2906948" y="2190222"/>
            <a:ext cx="1630583" cy="2226166"/>
            <a:chOff x="3571478" y="1963736"/>
            <a:chExt cx="1630583" cy="2226166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C09347C-1E59-44B1-8C28-276BC569A251}"/>
                </a:ext>
              </a:extLst>
            </p:cNvPr>
            <p:cNvSpPr/>
            <p:nvPr/>
          </p:nvSpPr>
          <p:spPr>
            <a:xfrm>
              <a:off x="3571479" y="1966560"/>
              <a:ext cx="1583691" cy="2223342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kstSylinder 20">
              <a:extLst>
                <a:ext uri="{FF2B5EF4-FFF2-40B4-BE49-F238E27FC236}">
                  <a16:creationId xmlns:a16="http://schemas.microsoft.com/office/drawing/2014/main" id="{1D1965A7-E826-49DD-9460-8EE1CD3B3633}"/>
                </a:ext>
              </a:extLst>
            </p:cNvPr>
            <p:cNvSpPr txBox="1"/>
            <p:nvPr/>
          </p:nvSpPr>
          <p:spPr>
            <a:xfrm>
              <a:off x="3571478" y="1963736"/>
              <a:ext cx="1630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</a:rPr>
                <a:t>Oslo Børs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</a:rPr>
                <a:t>Regulert markedsplass </a:t>
              </a:r>
              <a:endPara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500" panose="02000000000000000000" pitchFamily="50" charset="0"/>
              </a:endParaRPr>
            </a:p>
          </p:txBody>
        </p:sp>
        <p:pic>
          <p:nvPicPr>
            <p:cNvPr id="45" name="Picture 52" descr="image">
              <a:extLst>
                <a:ext uri="{FF2B5EF4-FFF2-40B4-BE49-F238E27FC236}">
                  <a16:creationId xmlns:a16="http://schemas.microsoft.com/office/drawing/2014/main" id="{3CE70962-6F86-4F5A-9ECA-2CEB2B3BC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41" y="2501720"/>
              <a:ext cx="597032" cy="238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54" descr="image">
              <a:extLst>
                <a:ext uri="{FF2B5EF4-FFF2-40B4-BE49-F238E27FC236}">
                  <a16:creationId xmlns:a16="http://schemas.microsoft.com/office/drawing/2014/main" id="{9A525B05-29B2-46D8-B4BA-ADDDC5FEE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503" y="3088207"/>
              <a:ext cx="519247" cy="432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56" descr="image">
              <a:extLst>
                <a:ext uri="{FF2B5EF4-FFF2-40B4-BE49-F238E27FC236}">
                  <a16:creationId xmlns:a16="http://schemas.microsoft.com/office/drawing/2014/main" id="{EECB524D-3858-458D-945A-511762926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782" y="2471496"/>
              <a:ext cx="465217" cy="238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8" descr="Image result for telenor logo">
              <a:extLst>
                <a:ext uri="{FF2B5EF4-FFF2-40B4-BE49-F238E27FC236}">
                  <a16:creationId xmlns:a16="http://schemas.microsoft.com/office/drawing/2014/main" id="{C8FC8FB1-0A3D-492F-A4B7-94E00528C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382" y="2917926"/>
              <a:ext cx="450808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0" descr="Image result for nellogo">
              <a:extLst>
                <a:ext uri="{FF2B5EF4-FFF2-40B4-BE49-F238E27FC236}">
                  <a16:creationId xmlns:a16="http://schemas.microsoft.com/office/drawing/2014/main" id="{C8FA77EE-A170-4F84-A9E9-4B54A6F50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470" y="2717625"/>
              <a:ext cx="439380" cy="187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2" descr="Image result for storebrand logo">
              <a:extLst>
                <a:ext uri="{FF2B5EF4-FFF2-40B4-BE49-F238E27FC236}">
                  <a16:creationId xmlns:a16="http://schemas.microsoft.com/office/drawing/2014/main" id="{FC71C42A-7293-4291-A10A-BC57C680C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655" y="3225243"/>
              <a:ext cx="893699" cy="102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4" descr="Image result for orkla logo">
              <a:extLst>
                <a:ext uri="{FF2B5EF4-FFF2-40B4-BE49-F238E27FC236}">
                  <a16:creationId xmlns:a16="http://schemas.microsoft.com/office/drawing/2014/main" id="{B77DDCAE-3346-4EF5-BE3B-3E5942D48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551" y="2922549"/>
              <a:ext cx="511583" cy="22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6" descr="Image result for hydro logo">
              <a:extLst>
                <a:ext uri="{FF2B5EF4-FFF2-40B4-BE49-F238E27FC236}">
                  <a16:creationId xmlns:a16="http://schemas.microsoft.com/office/drawing/2014/main" id="{0CE75970-9044-4882-A160-F16B8A6CB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929" y="3437014"/>
              <a:ext cx="452820" cy="452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8" descr="Image result for quantafuel logo">
              <a:extLst>
                <a:ext uri="{FF2B5EF4-FFF2-40B4-BE49-F238E27FC236}">
                  <a16:creationId xmlns:a16="http://schemas.microsoft.com/office/drawing/2014/main" id="{2C7661B4-2FB3-4280-8C1B-777A8979C8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19390" y="3933922"/>
              <a:ext cx="967264" cy="20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70" descr="Image result for norwegianlogo">
              <a:extLst>
                <a:ext uri="{FF2B5EF4-FFF2-40B4-BE49-F238E27FC236}">
                  <a16:creationId xmlns:a16="http://schemas.microsoft.com/office/drawing/2014/main" id="{2372C61B-885E-43DC-8C5E-D8382D0C7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453" y="3602774"/>
              <a:ext cx="842211" cy="266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ekstSylinder 56">
            <a:extLst>
              <a:ext uri="{FF2B5EF4-FFF2-40B4-BE49-F238E27FC236}">
                <a16:creationId xmlns:a16="http://schemas.microsoft.com/office/drawing/2014/main" id="{8D5849F0-6D86-42AB-971C-4DCAB87B4273}"/>
              </a:ext>
            </a:extLst>
          </p:cNvPr>
          <p:cNvSpPr txBox="1"/>
          <p:nvPr/>
        </p:nvSpPr>
        <p:spPr>
          <a:xfrm>
            <a:off x="8471469" y="1748414"/>
            <a:ext cx="20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768692">
                    <a:lumMod val="75000"/>
                  </a:srgbClr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Gråmarkedet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96C7BD0C-793C-43B2-AE98-93BED7E16301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>
                <a:latin typeface="Museo Sans Rounded 100" panose="02000000000000000000" pitchFamily="50" charset="0"/>
              </a:rPr>
              <a:t>Forbehold: Historisk avkastning er ingen garanti for fremtidig avkastning. Investeringer i verdipapirmarkedet medfører risiko for tap av deler eller hele investeringen.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78C54AD6-9AB6-4855-B564-0FB7987C2D58}"/>
              </a:ext>
            </a:extLst>
          </p:cNvPr>
          <p:cNvGrpSpPr/>
          <p:nvPr/>
        </p:nvGrpSpPr>
        <p:grpSpPr>
          <a:xfrm>
            <a:off x="8583345" y="1413485"/>
            <a:ext cx="1702428" cy="2242371"/>
            <a:chOff x="8583345" y="1413485"/>
            <a:chExt cx="1702428" cy="224237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8D2104A5-94AD-4B61-94C0-E93C117494EF}"/>
                </a:ext>
              </a:extLst>
            </p:cNvPr>
            <p:cNvGrpSpPr/>
            <p:nvPr/>
          </p:nvGrpSpPr>
          <p:grpSpPr>
            <a:xfrm>
              <a:off x="8583345" y="1413485"/>
              <a:ext cx="1702428" cy="2242371"/>
              <a:chOff x="7608504" y="3518268"/>
              <a:chExt cx="1702428" cy="2242371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F4CD3CD1-B6AB-40CF-A68D-235EA62B2976}"/>
                  </a:ext>
                </a:extLst>
              </p:cNvPr>
              <p:cNvSpPr/>
              <p:nvPr/>
            </p:nvSpPr>
            <p:spPr>
              <a:xfrm>
                <a:off x="7624948" y="3518268"/>
                <a:ext cx="1604857" cy="22423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69" name="TekstSylinder 68">
                <a:extLst>
                  <a:ext uri="{FF2B5EF4-FFF2-40B4-BE49-F238E27FC236}">
                    <a16:creationId xmlns:a16="http://schemas.microsoft.com/office/drawing/2014/main" id="{70A6C654-7B35-48AB-BCBE-5FD6970620D8}"/>
                  </a:ext>
                </a:extLst>
              </p:cNvPr>
              <p:cNvSpPr txBox="1"/>
              <p:nvPr/>
            </p:nvSpPr>
            <p:spPr>
              <a:xfrm>
                <a:off x="7608504" y="3582429"/>
                <a:ext cx="1702428" cy="500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600" b="1" dirty="0"/>
                  <a:t>NOTC</a:t>
                </a:r>
              </a:p>
              <a:p>
                <a:pPr algn="ctr"/>
                <a:r>
                  <a:rPr lang="nb-NO" sz="1050" dirty="0"/>
                  <a:t>Unoterte listen</a:t>
                </a:r>
              </a:p>
            </p:txBody>
          </p:sp>
          <p:pic>
            <p:nvPicPr>
              <p:cNvPr id="4098" name="Picture 2" descr="historie-eiendomsspar_1982 - Eiendomsspar AS">
                <a:extLst>
                  <a:ext uri="{FF2B5EF4-FFF2-40B4-BE49-F238E27FC236}">
                    <a16:creationId xmlns:a16="http://schemas.microsoft.com/office/drawing/2014/main" id="{526E7D71-C32D-4DA8-BBBF-17FA5A07E6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92" t="42103" r="18013" b="43742"/>
              <a:stretch/>
            </p:blipFill>
            <p:spPr bwMode="auto">
              <a:xfrm>
                <a:off x="7642200" y="4073295"/>
                <a:ext cx="1404368" cy="242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>
                <a:extLst>
                  <a:ext uri="{FF2B5EF4-FFF2-40B4-BE49-F238E27FC236}">
                    <a16:creationId xmlns:a16="http://schemas.microsoft.com/office/drawing/2014/main" id="{A11D58C3-5C07-40D0-BDDE-E6DE94B2D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3161" y="4357922"/>
                <a:ext cx="922217" cy="279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 descr="Hitec Vision | bedrifter | gulesider.no">
                <a:extLst>
                  <a:ext uri="{FF2B5EF4-FFF2-40B4-BE49-F238E27FC236}">
                    <a16:creationId xmlns:a16="http://schemas.microsoft.com/office/drawing/2014/main" id="{18454959-A949-499A-934A-3FE90FF32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0949" y="4767720"/>
                <a:ext cx="1223104" cy="195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Godkjenner NHST-kjøp | Kampanje">
                <a:extLst>
                  <a:ext uri="{FF2B5EF4-FFF2-40B4-BE49-F238E27FC236}">
                    <a16:creationId xmlns:a16="http://schemas.microsoft.com/office/drawing/2014/main" id="{4DA4A543-2AA6-425B-9A94-171F80EB8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2371" y="5056736"/>
                <a:ext cx="1055086" cy="351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B61257C2-5299-4760-994F-3A88AB17B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520752" y="3181939"/>
              <a:ext cx="557100" cy="371074"/>
            </a:xfrm>
            <a:prstGeom prst="rect">
              <a:avLst/>
            </a:prstGeom>
          </p:spPr>
        </p:pic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A5623452-C1F1-4456-A4E5-FD8FC85B5F41}"/>
              </a:ext>
            </a:extLst>
          </p:cNvPr>
          <p:cNvGrpSpPr/>
          <p:nvPr/>
        </p:nvGrpSpPr>
        <p:grpSpPr>
          <a:xfrm>
            <a:off x="10363159" y="1420463"/>
            <a:ext cx="1718884" cy="2237699"/>
            <a:chOff x="10400735" y="1761673"/>
            <a:chExt cx="1718884" cy="2237699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D615559A-F8FC-4A01-88C2-B7C4C70FE0B3}"/>
                </a:ext>
              </a:extLst>
            </p:cNvPr>
            <p:cNvSpPr/>
            <p:nvPr/>
          </p:nvSpPr>
          <p:spPr>
            <a:xfrm>
              <a:off x="10411951" y="1761673"/>
              <a:ext cx="1637745" cy="2237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9F642CE6-F4BF-4F1E-BE9D-F01A7CEBC708}"/>
                </a:ext>
              </a:extLst>
            </p:cNvPr>
            <p:cNvSpPr txBox="1"/>
            <p:nvPr/>
          </p:nvSpPr>
          <p:spPr>
            <a:xfrm>
              <a:off x="10400735" y="1862543"/>
              <a:ext cx="17188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 dirty="0">
                  <a:latin typeface="Museo Sans Rounded 500" panose="02000000000000000000" pitchFamily="50" charset="0"/>
                </a:rPr>
                <a:t>Private Equity, VC, </a:t>
              </a:r>
              <a:r>
                <a:rPr lang="nb-NO" sz="1200" b="1" dirty="0" err="1">
                  <a:latin typeface="Museo Sans Rounded 500" panose="02000000000000000000" pitchFamily="50" charset="0"/>
                </a:rPr>
                <a:t>startups</a:t>
              </a:r>
              <a:r>
                <a:rPr lang="nb-NO" sz="1200" b="1" dirty="0">
                  <a:latin typeface="Museo Sans Rounded 500" panose="02000000000000000000" pitchFamily="50" charset="0"/>
                </a:rPr>
                <a:t> etc.</a:t>
              </a:r>
            </a:p>
          </p:txBody>
        </p:sp>
        <p:pic>
          <p:nvPicPr>
            <p:cNvPr id="2052" name="Picture 4" descr="Unacast">
              <a:extLst>
                <a:ext uri="{FF2B5EF4-FFF2-40B4-BE49-F238E27FC236}">
                  <a16:creationId xmlns:a16="http://schemas.microsoft.com/office/drawing/2014/main" id="{D67A2FB4-81A1-4B21-B577-C1FBE63AB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7976" y="2427872"/>
              <a:ext cx="544884" cy="54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Bilde 23">
              <a:extLst>
                <a:ext uri="{FF2B5EF4-FFF2-40B4-BE49-F238E27FC236}">
                  <a16:creationId xmlns:a16="http://schemas.microsoft.com/office/drawing/2014/main" id="{70BDC1E9-D0A4-4E1F-ABF8-7F4559450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505447" y="3079612"/>
              <a:ext cx="1045374" cy="186041"/>
            </a:xfrm>
            <a:prstGeom prst="rect">
              <a:avLst/>
            </a:prstGeom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6B3406FE-3C82-459B-B0C2-23B6EC042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8630" y="3430014"/>
              <a:ext cx="455401" cy="455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1532C16B-D430-4637-86C0-3711357EF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3613" y="3409397"/>
              <a:ext cx="550739" cy="22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699E781E-3ADE-4133-A14B-F4B4FD247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877" y="3789140"/>
              <a:ext cx="758373" cy="19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Feddie Distillery | Oslo Wine Agency">
              <a:extLst>
                <a:ext uri="{FF2B5EF4-FFF2-40B4-BE49-F238E27FC236}">
                  <a16:creationId xmlns:a16="http://schemas.microsoft.com/office/drawing/2014/main" id="{1F7FEDB3-244B-4E4D-BDE0-08824C562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1716" y="2370812"/>
              <a:ext cx="555972" cy="58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459AEF79-C2E4-4941-A44A-C5468CDEB451}"/>
              </a:ext>
            </a:extLst>
          </p:cNvPr>
          <p:cNvGrpSpPr/>
          <p:nvPr/>
        </p:nvGrpSpPr>
        <p:grpSpPr>
          <a:xfrm>
            <a:off x="4599052" y="2182093"/>
            <a:ext cx="1718884" cy="2237699"/>
            <a:chOff x="4599052" y="2182093"/>
            <a:chExt cx="1718884" cy="2237699"/>
          </a:xfrm>
        </p:grpSpPr>
        <p:sp>
          <p:nvSpPr>
            <p:cNvPr id="64" name="Rektangel 63">
              <a:extLst>
                <a:ext uri="{FF2B5EF4-FFF2-40B4-BE49-F238E27FC236}">
                  <a16:creationId xmlns:a16="http://schemas.microsoft.com/office/drawing/2014/main" id="{98DFF8A7-6815-4BA0-9A7C-475785F98BA9}"/>
                </a:ext>
              </a:extLst>
            </p:cNvPr>
            <p:cNvSpPr/>
            <p:nvPr/>
          </p:nvSpPr>
          <p:spPr>
            <a:xfrm>
              <a:off x="4630204" y="2182093"/>
              <a:ext cx="1637745" cy="2237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C7CE21BB-8DCD-4FBC-945B-20381C9AF32F}"/>
                </a:ext>
              </a:extLst>
            </p:cNvPr>
            <p:cNvSpPr txBox="1"/>
            <p:nvPr/>
          </p:nvSpPr>
          <p:spPr>
            <a:xfrm>
              <a:off x="4599052" y="2187906"/>
              <a:ext cx="17188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b="1" dirty="0">
                  <a:latin typeface="Museo Sans Rounded 500" panose="02000000000000000000" pitchFamily="50" charset="0"/>
                </a:rPr>
                <a:t>Euronext Expand</a:t>
              </a:r>
              <a:br>
                <a:rPr lang="nb-NO" sz="1200" b="1" dirty="0">
                  <a:latin typeface="Museo Sans Rounded 500" panose="02000000000000000000" pitchFamily="50" charset="0"/>
                </a:rPr>
              </a:br>
              <a:r>
                <a:rPr lang="nb-NO" sz="1000" dirty="0">
                  <a:latin typeface="Museo Sans Rounded 500" panose="02000000000000000000" pitchFamily="50" charset="0"/>
                </a:rPr>
                <a:t>Regulert markedsplass</a:t>
              </a:r>
            </a:p>
          </p:txBody>
        </p:sp>
        <p:pic>
          <p:nvPicPr>
            <p:cNvPr id="3074" name="Picture 2" descr="Aqua Bio Technology ASA (ABT) hadde et krevende år i 2020 med omsetning og  resultater på nivå med året før. | Aqua Bio Technology ASA">
              <a:extLst>
                <a:ext uri="{FF2B5EF4-FFF2-40B4-BE49-F238E27FC236}">
                  <a16:creationId xmlns:a16="http://schemas.microsoft.com/office/drawing/2014/main" id="{D476E38D-A2DE-4D66-87CC-F4EE1D834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831" y="3606365"/>
              <a:ext cx="720784" cy="375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Nordic Mining ASA - Engebø Rutil- og Granatprosjekt - Home | Facebook">
              <a:extLst>
                <a:ext uri="{FF2B5EF4-FFF2-40B4-BE49-F238E27FC236}">
                  <a16:creationId xmlns:a16="http://schemas.microsoft.com/office/drawing/2014/main" id="{C20F865D-7E10-40C9-96A2-564122975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668" y="2700314"/>
              <a:ext cx="470535" cy="470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Observe Medical ASA: Interim report third quarter 2020">
              <a:extLst>
                <a:ext uri="{FF2B5EF4-FFF2-40B4-BE49-F238E27FC236}">
                  <a16:creationId xmlns:a16="http://schemas.microsoft.com/office/drawing/2014/main" id="{0EB6FEED-E541-4BE4-A815-D98C2AFD9D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070" y="3280110"/>
              <a:ext cx="676219" cy="267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image">
              <a:extLst>
                <a:ext uri="{FF2B5EF4-FFF2-40B4-BE49-F238E27FC236}">
                  <a16:creationId xmlns:a16="http://schemas.microsoft.com/office/drawing/2014/main" id="{E27E7801-D50D-435E-8153-252262F60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490" y="2816087"/>
              <a:ext cx="685577" cy="17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image">
              <a:extLst>
                <a:ext uri="{FF2B5EF4-FFF2-40B4-BE49-F238E27FC236}">
                  <a16:creationId xmlns:a16="http://schemas.microsoft.com/office/drawing/2014/main" id="{D2D47829-1E6D-4C0F-9EFA-BE0C1AD60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528" y="3354356"/>
              <a:ext cx="428756" cy="39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0" descr="image">
              <a:extLst>
                <a:ext uri="{FF2B5EF4-FFF2-40B4-BE49-F238E27FC236}">
                  <a16:creationId xmlns:a16="http://schemas.microsoft.com/office/drawing/2014/main" id="{A4D85C04-17C8-4846-8481-02E0B9FE4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490" y="4007415"/>
              <a:ext cx="957919" cy="300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66B49D95-1DD7-429B-AA34-D67B363DCBA2}"/>
              </a:ext>
            </a:extLst>
          </p:cNvPr>
          <p:cNvGrpSpPr/>
          <p:nvPr/>
        </p:nvGrpSpPr>
        <p:grpSpPr>
          <a:xfrm>
            <a:off x="6408015" y="1694901"/>
            <a:ext cx="1702428" cy="2242371"/>
            <a:chOff x="6408015" y="1694901"/>
            <a:chExt cx="1702428" cy="2242371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3ED1D30D-2B65-4733-86FC-71A8F459DEB0}"/>
                </a:ext>
              </a:extLst>
            </p:cNvPr>
            <p:cNvGrpSpPr/>
            <p:nvPr/>
          </p:nvGrpSpPr>
          <p:grpSpPr>
            <a:xfrm>
              <a:off x="6408015" y="1694901"/>
              <a:ext cx="1702428" cy="2242371"/>
              <a:chOff x="5962847" y="3076237"/>
              <a:chExt cx="1702428" cy="2242371"/>
            </a:xfrm>
          </p:grpSpPr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5D472073-2A9E-4E43-B9C5-4A31EC50944B}"/>
                  </a:ext>
                </a:extLst>
              </p:cNvPr>
              <p:cNvSpPr/>
              <p:nvPr/>
            </p:nvSpPr>
            <p:spPr>
              <a:xfrm>
                <a:off x="5993879" y="3076237"/>
                <a:ext cx="1604857" cy="22423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3" name="TekstSylinder 22">
                <a:extLst>
                  <a:ext uri="{FF2B5EF4-FFF2-40B4-BE49-F238E27FC236}">
                    <a16:creationId xmlns:a16="http://schemas.microsoft.com/office/drawing/2014/main" id="{37B95C89-0BBF-4EB2-9F23-0803BB7F8113}"/>
                  </a:ext>
                </a:extLst>
              </p:cNvPr>
              <p:cNvSpPr txBox="1"/>
              <p:nvPr/>
            </p:nvSpPr>
            <p:spPr>
              <a:xfrm>
                <a:off x="5962847" y="3082062"/>
                <a:ext cx="1702428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400" b="1" dirty="0">
                    <a:latin typeface="Museo Sans Rounded 500" panose="02000000000000000000" pitchFamily="50" charset="0"/>
                  </a:rPr>
                  <a:t>Euronext Growth</a:t>
                </a:r>
              </a:p>
              <a:p>
                <a:pPr algn="ctr"/>
                <a:r>
                  <a:rPr lang="nb-NO" sz="900" dirty="0">
                    <a:latin typeface="Museo Sans Rounded 500" panose="02000000000000000000" pitchFamily="50" charset="0"/>
                  </a:rPr>
                  <a:t>Multilateral handelsfasilitet</a:t>
                </a:r>
              </a:p>
            </p:txBody>
          </p:sp>
          <p:pic>
            <p:nvPicPr>
              <p:cNvPr id="60" name="Picture 14" descr="Aker Offshore Wind - Norwegian Offshore Wind Cluster">
                <a:extLst>
                  <a:ext uri="{FF2B5EF4-FFF2-40B4-BE49-F238E27FC236}">
                    <a16:creationId xmlns:a16="http://schemas.microsoft.com/office/drawing/2014/main" id="{FFB7C6E4-D6CF-4ED9-968D-96020772F3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3578" y="3705919"/>
                <a:ext cx="872154" cy="253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0" descr="Otovo-bloggen">
                <a:extLst>
                  <a:ext uri="{FF2B5EF4-FFF2-40B4-BE49-F238E27FC236}">
                    <a16:creationId xmlns:a16="http://schemas.microsoft.com/office/drawing/2014/main" id="{B1C5EAF9-DF33-4786-A02D-4E411636E9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1065" y="4928495"/>
                <a:ext cx="805936" cy="323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060">
                <a:extLst>
                  <a:ext uri="{FF2B5EF4-FFF2-40B4-BE49-F238E27FC236}">
                    <a16:creationId xmlns:a16="http://schemas.microsoft.com/office/drawing/2014/main" id="{B53ECFE4-22F9-4A61-A790-D3E955FEB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57463" y="4715992"/>
                <a:ext cx="466558" cy="238064"/>
              </a:xfrm>
              <a:prstGeom prst="rect">
                <a:avLst/>
              </a:prstGeom>
            </p:spPr>
          </p:pic>
          <p:pic>
            <p:nvPicPr>
              <p:cNvPr id="65" name="Picture 8" descr="Huddly media kit - Huddly">
                <a:extLst>
                  <a:ext uri="{FF2B5EF4-FFF2-40B4-BE49-F238E27FC236}">
                    <a16:creationId xmlns:a16="http://schemas.microsoft.com/office/drawing/2014/main" id="{DA6E06F1-1E91-4642-90AD-994EC238F7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6290" y="4307022"/>
                <a:ext cx="796710" cy="187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2" name="Picture 10" descr="Sea Work - Direktør for finans og forretningsutvikling">
              <a:extLst>
                <a:ext uri="{FF2B5EF4-FFF2-40B4-BE49-F238E27FC236}">
                  <a16:creationId xmlns:a16="http://schemas.microsoft.com/office/drawing/2014/main" id="{B8C93871-D720-482D-A595-74FDF3C653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16" b="23691"/>
            <a:stretch/>
          </p:blipFill>
          <p:spPr bwMode="auto">
            <a:xfrm>
              <a:off x="6607688" y="3285865"/>
              <a:ext cx="678180" cy="19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Norwegian Block Exchange AS">
              <a:extLst>
                <a:ext uri="{FF2B5EF4-FFF2-40B4-BE49-F238E27FC236}">
                  <a16:creationId xmlns:a16="http://schemas.microsoft.com/office/drawing/2014/main" id="{ACA05C12-3913-4005-87A9-13532243C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541" y="2609259"/>
              <a:ext cx="527755" cy="200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2" descr="Image result for euronext logo">
            <a:extLst>
              <a:ext uri="{FF2B5EF4-FFF2-40B4-BE49-F238E27FC236}">
                <a16:creationId xmlns:a16="http://schemas.microsoft.com/office/drawing/2014/main" id="{3588D301-E8F8-4B6D-8D1A-95855771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755" y="1059384"/>
            <a:ext cx="1333960" cy="9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E751B7-24B0-4BC8-90C0-22E8CCDD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92757"/>
          </a:xfrm>
        </p:spPr>
        <p:txBody>
          <a:bodyPr>
            <a:normAutofit fontScale="90000"/>
          </a:bodyPr>
          <a:lstStyle/>
          <a:p>
            <a:r>
              <a:rPr lang="nb-NO" dirty="0"/>
              <a:t>Oslo Børs 15 største selskaper</a:t>
            </a:r>
            <a:br>
              <a:rPr lang="nb-NO" dirty="0"/>
            </a:br>
            <a:r>
              <a:rPr lang="nb-NO" sz="2200" dirty="0"/>
              <a:t>Sortert på markedsverdi i milliarder kroner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80AC07E-0794-4AB3-9DF0-9092E9FE0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75"/>
          <a:stretch/>
        </p:blipFill>
        <p:spPr>
          <a:xfrm>
            <a:off x="2519966" y="1159531"/>
            <a:ext cx="8047417" cy="51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3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: avrundede hjørner 39">
            <a:extLst>
              <a:ext uri="{FF2B5EF4-FFF2-40B4-BE49-F238E27FC236}">
                <a16:creationId xmlns:a16="http://schemas.microsoft.com/office/drawing/2014/main" id="{23E142B8-F6F7-4FBA-8712-36A8BA97EBDC}"/>
              </a:ext>
            </a:extLst>
          </p:cNvPr>
          <p:cNvSpPr/>
          <p:nvPr/>
        </p:nvSpPr>
        <p:spPr>
          <a:xfrm>
            <a:off x="5494338" y="2478872"/>
            <a:ext cx="4428216" cy="923330"/>
          </a:xfrm>
          <a:prstGeom prst="roundRect">
            <a:avLst>
              <a:gd name="adj" fmla="val 0"/>
            </a:avLst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Bilde 40">
            <a:extLst>
              <a:ext uri="{FF2B5EF4-FFF2-40B4-BE49-F238E27FC236}">
                <a16:creationId xmlns:a16="http://schemas.microsoft.com/office/drawing/2014/main" id="{5DD92958-0FAD-4913-966D-91A955A6F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41" y="1414823"/>
            <a:ext cx="11900423" cy="5078408"/>
          </a:xfrm>
          <a:prstGeom prst="rect">
            <a:avLst/>
          </a:prstGeom>
        </p:spPr>
      </p:pic>
      <p:sp>
        <p:nvSpPr>
          <p:cNvPr id="19" name="Pil: høyre 18">
            <a:extLst>
              <a:ext uri="{FF2B5EF4-FFF2-40B4-BE49-F238E27FC236}">
                <a16:creationId xmlns:a16="http://schemas.microsoft.com/office/drawing/2014/main" id="{FDDAF916-EFA3-484B-82BE-E303F09450B6}"/>
              </a:ext>
            </a:extLst>
          </p:cNvPr>
          <p:cNvSpPr/>
          <p:nvPr/>
        </p:nvSpPr>
        <p:spPr>
          <a:xfrm rot="19003152">
            <a:off x="2463150" y="4860086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l: høyre 29">
            <a:extLst>
              <a:ext uri="{FF2B5EF4-FFF2-40B4-BE49-F238E27FC236}">
                <a16:creationId xmlns:a16="http://schemas.microsoft.com/office/drawing/2014/main" id="{C9ED3B44-297F-4774-A4AC-3400B46AC023}"/>
              </a:ext>
            </a:extLst>
          </p:cNvPr>
          <p:cNvSpPr/>
          <p:nvPr/>
        </p:nvSpPr>
        <p:spPr>
          <a:xfrm rot="19168957">
            <a:off x="3061874" y="4340044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il: høyre 30">
            <a:extLst>
              <a:ext uri="{FF2B5EF4-FFF2-40B4-BE49-F238E27FC236}">
                <a16:creationId xmlns:a16="http://schemas.microsoft.com/office/drawing/2014/main" id="{6D8A1FF2-0A5C-40C0-933B-30A7359A35AD}"/>
              </a:ext>
            </a:extLst>
          </p:cNvPr>
          <p:cNvSpPr/>
          <p:nvPr/>
        </p:nvSpPr>
        <p:spPr>
          <a:xfrm rot="19393245">
            <a:off x="3619382" y="3917431"/>
            <a:ext cx="530862" cy="2432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Pil: høyre 31">
            <a:extLst>
              <a:ext uri="{FF2B5EF4-FFF2-40B4-BE49-F238E27FC236}">
                <a16:creationId xmlns:a16="http://schemas.microsoft.com/office/drawing/2014/main" id="{D7CF69A7-B11E-4D7B-A2DE-214749D09BEB}"/>
              </a:ext>
            </a:extLst>
          </p:cNvPr>
          <p:cNvSpPr/>
          <p:nvPr/>
        </p:nvSpPr>
        <p:spPr>
          <a:xfrm rot="19705902">
            <a:off x="4222102" y="3515984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Pil: høyre 32">
            <a:extLst>
              <a:ext uri="{FF2B5EF4-FFF2-40B4-BE49-F238E27FC236}">
                <a16:creationId xmlns:a16="http://schemas.microsoft.com/office/drawing/2014/main" id="{81ACF9A8-03A2-4E6F-9080-7B49B49271EA}"/>
              </a:ext>
            </a:extLst>
          </p:cNvPr>
          <p:cNvSpPr/>
          <p:nvPr/>
        </p:nvSpPr>
        <p:spPr>
          <a:xfrm rot="19832001">
            <a:off x="4952332" y="3079622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Pil: høyre 33">
            <a:extLst>
              <a:ext uri="{FF2B5EF4-FFF2-40B4-BE49-F238E27FC236}">
                <a16:creationId xmlns:a16="http://schemas.microsoft.com/office/drawing/2014/main" id="{A149C50B-2935-4918-B351-2EFE4F96123A}"/>
              </a:ext>
            </a:extLst>
          </p:cNvPr>
          <p:cNvSpPr/>
          <p:nvPr/>
        </p:nvSpPr>
        <p:spPr>
          <a:xfrm rot="20128607">
            <a:off x="5639082" y="2734695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l: høyre 34">
            <a:extLst>
              <a:ext uri="{FF2B5EF4-FFF2-40B4-BE49-F238E27FC236}">
                <a16:creationId xmlns:a16="http://schemas.microsoft.com/office/drawing/2014/main" id="{D15737FF-E5AD-46CF-8BAA-2DD3FAA63F6D}"/>
              </a:ext>
            </a:extLst>
          </p:cNvPr>
          <p:cNvSpPr/>
          <p:nvPr/>
        </p:nvSpPr>
        <p:spPr>
          <a:xfrm rot="20197799">
            <a:off x="6338568" y="2449434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Pil: høyre 35">
            <a:extLst>
              <a:ext uri="{FF2B5EF4-FFF2-40B4-BE49-F238E27FC236}">
                <a16:creationId xmlns:a16="http://schemas.microsoft.com/office/drawing/2014/main" id="{49D084B0-F4C5-467E-BF59-AB3CC115A3E5}"/>
              </a:ext>
            </a:extLst>
          </p:cNvPr>
          <p:cNvSpPr/>
          <p:nvPr/>
        </p:nvSpPr>
        <p:spPr>
          <a:xfrm rot="20446357">
            <a:off x="7180922" y="2141007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Pil: høyre 36">
            <a:extLst>
              <a:ext uri="{FF2B5EF4-FFF2-40B4-BE49-F238E27FC236}">
                <a16:creationId xmlns:a16="http://schemas.microsoft.com/office/drawing/2014/main" id="{7621B2A0-EB41-4D73-97C6-92AFB7075EBA}"/>
              </a:ext>
            </a:extLst>
          </p:cNvPr>
          <p:cNvSpPr/>
          <p:nvPr/>
        </p:nvSpPr>
        <p:spPr>
          <a:xfrm rot="20704648">
            <a:off x="7951697" y="1911662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Pil: høyre 37">
            <a:extLst>
              <a:ext uri="{FF2B5EF4-FFF2-40B4-BE49-F238E27FC236}">
                <a16:creationId xmlns:a16="http://schemas.microsoft.com/office/drawing/2014/main" id="{40BF249C-322F-4335-BA3C-ED4F3611715A}"/>
              </a:ext>
            </a:extLst>
          </p:cNvPr>
          <p:cNvSpPr/>
          <p:nvPr/>
        </p:nvSpPr>
        <p:spPr>
          <a:xfrm rot="20833333">
            <a:off x="8814946" y="1728356"/>
            <a:ext cx="530862" cy="2379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903AE967-1664-4AEF-9818-0B3D0B0B0112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Forbehold: Historisk avkastning er ingen garanti for fremtidig avkastning. Investeringer i verdipapirmarkedet medfører risiko for tap av deler eller hele investeringen.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7D4D3828-EEEF-4F40-97AC-0CBA0B36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964" y="1503485"/>
            <a:ext cx="1518036" cy="804742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19FCCDE-8811-40BE-913E-80DBD1BB8142}"/>
              </a:ext>
            </a:extLst>
          </p:cNvPr>
          <p:cNvSpPr txBox="1"/>
          <p:nvPr/>
        </p:nvSpPr>
        <p:spPr>
          <a:xfrm>
            <a:off x="9922554" y="2727842"/>
            <a:ext cx="2020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/>
              <a:t>Det regulerte markedet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B10C3C-5DF4-48CE-8D2E-37B81830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Ulike aktivaklasser gir ulik forventet avkastning</a:t>
            </a:r>
            <a:br>
              <a:rPr lang="nb-NO" sz="3200" dirty="0"/>
            </a:br>
            <a:r>
              <a:rPr lang="nb-NO" sz="2400" dirty="0"/>
              <a:t>Får du riktig betalt for risikoen du tar?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22715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6BD7833-4459-4247-9D70-0DC89376D2A1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Forbehold: Historisk avkastning er ingen garanti for fremtidig avkastning. Investeringer i verdipapirmarkedet medfører risiko for tap av deler eller hele investeringen.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F4203DA5-6CDF-41A4-B3AD-41321AAC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20" y="68497"/>
            <a:ext cx="11138357" cy="1243692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7AB8F7D3-D653-480A-A0A6-1F528919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07" y="1137212"/>
            <a:ext cx="11267782" cy="48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8849737-63F8-4D0C-B683-30A2EE624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8"/>
          <a:stretch/>
        </p:blipFill>
        <p:spPr>
          <a:xfrm>
            <a:off x="334781" y="380742"/>
            <a:ext cx="11120620" cy="5944115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EC54566-EE13-435E-9084-5FE06EDAABEC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Forbehold: Historisk avkastning er ingen garanti for fremtidig avkastning. Investeringer i verdipapirmarkedet medfører risiko for tap av deler eller hele investeringen.</a:t>
            </a:r>
          </a:p>
        </p:txBody>
      </p:sp>
    </p:spTree>
    <p:extLst>
      <p:ext uri="{BB962C8B-B14F-4D97-AF65-F5344CB8AC3E}">
        <p14:creationId xmlns:p14="http://schemas.microsoft.com/office/powerpoint/2010/main" val="160356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65A1ED-A193-4918-A342-2E54DA1C4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Ingen </a:t>
            </a:r>
            <a:r>
              <a:rPr lang="nb-NO" b="1" dirty="0">
                <a:solidFill>
                  <a:srgbClr val="FF0000"/>
                </a:solidFill>
              </a:rPr>
              <a:t>FAANG</a:t>
            </a:r>
            <a:r>
              <a:rPr lang="nb-NO" dirty="0"/>
              <a:t>-</a:t>
            </a:r>
            <a:r>
              <a:rPr lang="nb-NO" dirty="0" err="1"/>
              <a:t>Shui</a:t>
            </a:r>
            <a:r>
              <a:rPr lang="nb-NO" dirty="0"/>
              <a:t> så langt i 2022</a:t>
            </a:r>
            <a:br>
              <a:rPr lang="nb-NO" sz="2000" dirty="0"/>
            </a:br>
            <a:r>
              <a:rPr lang="nb-NO" sz="2000" dirty="0"/>
              <a:t>Mens feng-</a:t>
            </a:r>
            <a:r>
              <a:rPr lang="nb-NO" sz="2000" dirty="0" err="1"/>
              <a:t>shui</a:t>
            </a:r>
            <a:r>
              <a:rPr lang="nb-NO" sz="2000" dirty="0"/>
              <a:t> handler om harmoni og balanse, er det en svak start for FAANG-aksjene i år.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587CE52-255F-409D-AC86-6B482F165920}"/>
              </a:ext>
            </a:extLst>
          </p:cNvPr>
          <p:cNvSpPr txBox="1"/>
          <p:nvPr/>
        </p:nvSpPr>
        <p:spPr>
          <a:xfrm>
            <a:off x="473075" y="6444864"/>
            <a:ext cx="5020334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 Yahoo Finance 10. februar 2022      Grafikk: Stiftelsen AksjeNorge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8D48D02-23B0-41BB-A3CC-BF6B9AF2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60" y="1270024"/>
            <a:ext cx="9827604" cy="490160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91ABEF2-E9E4-4E8E-978A-DF4997635C05}"/>
              </a:ext>
            </a:extLst>
          </p:cNvPr>
          <p:cNvSpPr txBox="1"/>
          <p:nvPr/>
        </p:nvSpPr>
        <p:spPr>
          <a:xfrm>
            <a:off x="8586964" y="2009030"/>
            <a:ext cx="3200648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Verdens mest kjente amerikanske teknologi-aksjer har vært i hard vind…. </a:t>
            </a:r>
            <a:r>
              <a:rPr lang="nb-NO" sz="1600" dirty="0">
                <a:solidFill>
                  <a:srgbClr val="FFFFFF"/>
                </a:solidFill>
                <a:latin typeface="Museo Sans Rounded 500" panose="02000000000000000000" pitchFamily="50" charset="0"/>
              </a:rPr>
              <a:t>m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ed svært ulik avkastning.</a:t>
            </a:r>
          </a:p>
        </p:txBody>
      </p:sp>
    </p:spTree>
    <p:extLst>
      <p:ext uri="{BB962C8B-B14F-4D97-AF65-F5344CB8AC3E}">
        <p14:creationId xmlns:p14="http://schemas.microsoft.com/office/powerpoint/2010/main" val="3707875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732575-F9F4-4837-A7CB-F774A2E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Sette inn kart med viktigste børser?</a:t>
            </a:r>
          </a:p>
        </p:txBody>
      </p:sp>
      <p:pic>
        <p:nvPicPr>
          <p:cNvPr id="5122" name="Picture 2" descr="Bilde">
            <a:extLst>
              <a:ext uri="{FF2B5EF4-FFF2-40B4-BE49-F238E27FC236}">
                <a16:creationId xmlns:a16="http://schemas.microsoft.com/office/drawing/2014/main" id="{8D4722C7-E306-43EB-9FF2-96891447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/>
        </p:blipFill>
        <p:spPr bwMode="auto">
          <a:xfrm>
            <a:off x="887412" y="274639"/>
            <a:ext cx="1041717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lde">
            <a:extLst>
              <a:ext uri="{FF2B5EF4-FFF2-40B4-BE49-F238E27FC236}">
                <a16:creationId xmlns:a16="http://schemas.microsoft.com/office/drawing/2014/main" id="{00770948-3E6E-4854-9111-A8B616928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6" r="21463" b="-161"/>
          <a:stretch/>
        </p:blipFill>
        <p:spPr bwMode="auto">
          <a:xfrm>
            <a:off x="887413" y="6381750"/>
            <a:ext cx="5437187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756E2A8-D15D-476D-99C6-B5593817D154}"/>
              </a:ext>
            </a:extLst>
          </p:cNvPr>
          <p:cNvSpPr txBox="1"/>
          <p:nvPr/>
        </p:nvSpPr>
        <p:spPr>
          <a:xfrm>
            <a:off x="7048500" y="6355720"/>
            <a:ext cx="2095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Grafen er lånt av ODIN-bloggen</a:t>
            </a:r>
          </a:p>
        </p:txBody>
      </p:sp>
    </p:spTree>
    <p:extLst>
      <p:ext uri="{BB962C8B-B14F-4D97-AF65-F5344CB8AC3E}">
        <p14:creationId xmlns:p14="http://schemas.microsoft.com/office/powerpoint/2010/main" val="1304327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3BAB8D-ADD1-4E73-9355-3A615E5A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Topp 10 grønne aksjer med flest private aksjonærer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CFFCC5D-BAC2-4FED-91BA-8FAEACA2D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539979"/>
              </p:ext>
            </p:extLst>
          </p:nvPr>
        </p:nvGraphicFramePr>
        <p:xfrm>
          <a:off x="369869" y="1485899"/>
          <a:ext cx="11558427" cy="4842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2757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3BAB8D-ADD1-4E73-9355-3A615E5A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Topp 5 grønne aksjer med flest private aksjonærer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FFCC5D-BAC2-4FED-91BA-8FAEACA2D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777267"/>
              </p:ext>
            </p:extLst>
          </p:nvPr>
        </p:nvGraphicFramePr>
        <p:xfrm>
          <a:off x="513708" y="1485900"/>
          <a:ext cx="10582382" cy="467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698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3BAB8D-ADD1-4E73-9355-3A615E5A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Topp 5 grønne aksjer med flest private aksjonærer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FFCC5D-BAC2-4FED-91BA-8FAEACA2DB5C}"/>
              </a:ext>
            </a:extLst>
          </p:cNvPr>
          <p:cNvGraphicFramePr>
            <a:graphicFrameLocks/>
          </p:cNvGraphicFramePr>
          <p:nvPr/>
        </p:nvGraphicFramePr>
        <p:xfrm>
          <a:off x="513708" y="1485900"/>
          <a:ext cx="10582382" cy="467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4673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exagon Purus Maritime - Grønt Skipsfartsprogram">
            <a:extLst>
              <a:ext uri="{FF2B5EF4-FFF2-40B4-BE49-F238E27FC236}">
                <a16:creationId xmlns:a16="http://schemas.microsoft.com/office/drawing/2014/main" id="{6C71009B-8733-4460-BC29-B0A70E100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651"/>
          <a:stretch/>
        </p:blipFill>
        <p:spPr bwMode="auto">
          <a:xfrm>
            <a:off x="7495335" y="5726661"/>
            <a:ext cx="1406883" cy="4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7F99FF0-2D71-439A-8E63-3CA6D2D8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61697"/>
          </a:xfrm>
        </p:spPr>
        <p:txBody>
          <a:bodyPr>
            <a:normAutofit fontScale="90000"/>
          </a:bodyPr>
          <a:lstStyle/>
          <a:p>
            <a:r>
              <a:rPr lang="nb-NO" sz="4000" dirty="0"/>
              <a:t>Det grønne skiftet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935A7A-5E7F-48A6-9862-B876A7F01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460475"/>
              </p:ext>
            </p:extLst>
          </p:nvPr>
        </p:nvGraphicFramePr>
        <p:xfrm>
          <a:off x="2254213" y="974466"/>
          <a:ext cx="7695344" cy="5286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 descr="Sensor-based Sorting Solutions for Waste, Metal and Flakes">
            <a:extLst>
              <a:ext uri="{FF2B5EF4-FFF2-40B4-BE49-F238E27FC236}">
                <a16:creationId xmlns:a16="http://schemas.microsoft.com/office/drawing/2014/main" id="{5C23D37C-D258-43F5-989C-E91EC5CCE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0" b="21685"/>
          <a:stretch/>
        </p:blipFill>
        <p:spPr bwMode="auto">
          <a:xfrm>
            <a:off x="1951233" y="2017802"/>
            <a:ext cx="2209801" cy="74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endals Fossekompani - Trainee Sør">
            <a:extLst>
              <a:ext uri="{FF2B5EF4-FFF2-40B4-BE49-F238E27FC236}">
                <a16:creationId xmlns:a16="http://schemas.microsoft.com/office/drawing/2014/main" id="{AD94C129-27DC-45D5-8DDD-9C46C09FD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947" y="1241922"/>
            <a:ext cx="1673830" cy="2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919F13-4889-4693-B175-E4640F96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394" y="1702338"/>
            <a:ext cx="882721" cy="3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-3 years experience with audit from the big four? Visible role in the  renewables industry | Finansavisen Karriere">
            <a:extLst>
              <a:ext uri="{FF2B5EF4-FFF2-40B4-BE49-F238E27FC236}">
                <a16:creationId xmlns:a16="http://schemas.microsoft.com/office/drawing/2014/main" id="{CD02DFD7-70AE-4C11-BCB0-5742EB1E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t="29588" r="8951" b="31460"/>
          <a:stretch/>
        </p:blipFill>
        <p:spPr bwMode="auto">
          <a:xfrm>
            <a:off x="8198777" y="2467752"/>
            <a:ext cx="1571947" cy="33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yde-cluster - Borregaard">
            <a:extLst>
              <a:ext uri="{FF2B5EF4-FFF2-40B4-BE49-F238E27FC236}">
                <a16:creationId xmlns:a16="http://schemas.microsoft.com/office/drawing/2014/main" id="{A3C45A90-3347-4B77-B5EC-1837EDEC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593" y="3429000"/>
            <a:ext cx="1522219" cy="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ker Horizons — NABA - Norwegian-African Business Association">
            <a:extLst>
              <a:ext uri="{FF2B5EF4-FFF2-40B4-BE49-F238E27FC236}">
                <a16:creationId xmlns:a16="http://schemas.microsoft.com/office/drawing/2014/main" id="{EF23B8E9-7EC6-494F-96DC-960976A7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079" y="4228351"/>
            <a:ext cx="1219340" cy="30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reen Finance Framework">
            <a:extLst>
              <a:ext uri="{FF2B5EF4-FFF2-40B4-BE49-F238E27FC236}">
                <a16:creationId xmlns:a16="http://schemas.microsoft.com/office/drawing/2014/main" id="{FDFD4A68-6C56-49FE-9AEF-B530460C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42" y="4753378"/>
            <a:ext cx="1929615" cy="37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ker-cc- logo-main-green">
            <a:extLst>
              <a:ext uri="{FF2B5EF4-FFF2-40B4-BE49-F238E27FC236}">
                <a16:creationId xmlns:a16="http://schemas.microsoft.com/office/drawing/2014/main" id="{71383EEC-5FE9-4BA9-8F2E-3DEA9577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90" y="5206962"/>
            <a:ext cx="1584361" cy="4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We Rename Our Group Companies and Reveal A New Identity – Volue">
            <a:extLst>
              <a:ext uri="{FF2B5EF4-FFF2-40B4-BE49-F238E27FC236}">
                <a16:creationId xmlns:a16="http://schemas.microsoft.com/office/drawing/2014/main" id="{F71BA099-2EA1-4C07-B04E-FA2D601C0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35984" r="15555" b="37126"/>
          <a:stretch/>
        </p:blipFill>
        <p:spPr bwMode="auto">
          <a:xfrm>
            <a:off x="5794624" y="6085564"/>
            <a:ext cx="1076893" cy="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REC Silicon logo - REC Silicon">
            <a:extLst>
              <a:ext uri="{FF2B5EF4-FFF2-40B4-BE49-F238E27FC236}">
                <a16:creationId xmlns:a16="http://schemas.microsoft.com/office/drawing/2014/main" id="{C5F2531F-C014-48BB-BA32-88FE138F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11" y="5695040"/>
            <a:ext cx="1594413" cy="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97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EFF741-AE36-414A-AFCC-1AD38239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Kraftig oppgang på verdens børser i uke 11</a:t>
            </a:r>
            <a:br>
              <a:rPr lang="nb-NO" dirty="0"/>
            </a:br>
            <a:r>
              <a:rPr lang="nb-NO" sz="1800" dirty="0"/>
              <a:t>Norge og UK er for øvrig eneste børser med positivt avkastning så langt i 2022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9FABA73-143E-4D79-A6D1-805AF536C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7" t="10609" r="3760" b="5625"/>
          <a:stretch/>
        </p:blipFill>
        <p:spPr>
          <a:xfrm>
            <a:off x="508000" y="1417639"/>
            <a:ext cx="10640292" cy="4512106"/>
          </a:xfrm>
          <a:prstGeom prst="rect">
            <a:avLst/>
          </a:prstGeom>
        </p:spPr>
      </p:pic>
      <p:pic>
        <p:nvPicPr>
          <p:cNvPr id="5" name="Picture 6" descr="Giant Norway Flag | Buy Large Norwegian Flag | The Flag Shop">
            <a:extLst>
              <a:ext uri="{FF2B5EF4-FFF2-40B4-BE49-F238E27FC236}">
                <a16:creationId xmlns:a16="http://schemas.microsoft.com/office/drawing/2014/main" id="{3C487ED6-829E-4F51-B683-469DF0BD6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20769" r="28678" b="18490"/>
          <a:stretch/>
        </p:blipFill>
        <p:spPr bwMode="auto">
          <a:xfrm>
            <a:off x="892205" y="4086864"/>
            <a:ext cx="407193" cy="4071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lagg">
            <a:extLst>
              <a:ext uri="{FF2B5EF4-FFF2-40B4-BE49-F238E27FC236}">
                <a16:creationId xmlns:a16="http://schemas.microsoft.com/office/drawing/2014/main" id="{58762199-0123-4FE0-9917-C40831BA1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990" r="21435" b="-990"/>
          <a:stretch/>
        </p:blipFill>
        <p:spPr bwMode="auto">
          <a:xfrm>
            <a:off x="3279866" y="3694621"/>
            <a:ext cx="405720" cy="4071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79BEE20-9840-4A6E-92A6-4C33F7E31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5" t="23333" r="29430" b="24222"/>
          <a:stretch/>
        </p:blipFill>
        <p:spPr bwMode="auto">
          <a:xfrm>
            <a:off x="6485684" y="2897811"/>
            <a:ext cx="406842" cy="406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lagg">
            <a:extLst>
              <a:ext uri="{FF2B5EF4-FFF2-40B4-BE49-F238E27FC236}">
                <a16:creationId xmlns:a16="http://schemas.microsoft.com/office/drawing/2014/main" id="{18F28A0B-3ECC-40EA-BC17-7690DC57D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t="936" r="35510" b="-58"/>
          <a:stretch/>
        </p:blipFill>
        <p:spPr bwMode="auto">
          <a:xfrm>
            <a:off x="4871833" y="3059372"/>
            <a:ext cx="409989" cy="4071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lagg">
            <a:extLst>
              <a:ext uri="{FF2B5EF4-FFF2-40B4-BE49-F238E27FC236}">
                <a16:creationId xmlns:a16="http://schemas.microsoft.com/office/drawing/2014/main" id="{4D6EF71C-41AD-4EFA-9A5A-428C3AA16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8" t="1383" r="17872" b="1383"/>
          <a:stretch/>
        </p:blipFill>
        <p:spPr bwMode="auto">
          <a:xfrm>
            <a:off x="9682105" y="2540530"/>
            <a:ext cx="406247" cy="39600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agg">
            <a:extLst>
              <a:ext uri="{FF2B5EF4-FFF2-40B4-BE49-F238E27FC236}">
                <a16:creationId xmlns:a16="http://schemas.microsoft.com/office/drawing/2014/main" id="{71785323-EF8E-408B-A9D8-2CDDA775C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9" t="1500" r="24809" b="1500"/>
          <a:stretch/>
        </p:blipFill>
        <p:spPr bwMode="auto">
          <a:xfrm>
            <a:off x="8877972" y="2671639"/>
            <a:ext cx="409989" cy="406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pload.wikimedia.org/wikipedia/en/thumb/a/ae/Fl...">
            <a:extLst>
              <a:ext uri="{FF2B5EF4-FFF2-40B4-BE49-F238E27FC236}">
                <a16:creationId xmlns:a16="http://schemas.microsoft.com/office/drawing/2014/main" id="{FB12D129-BE25-4C18-A590-7CC61A8AB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2" t="-468" r="24553" b="468"/>
          <a:stretch/>
        </p:blipFill>
        <p:spPr bwMode="auto">
          <a:xfrm>
            <a:off x="1664386" y="3840738"/>
            <a:ext cx="444726" cy="4211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Flagg">
            <a:extLst>
              <a:ext uri="{FF2B5EF4-FFF2-40B4-BE49-F238E27FC236}">
                <a16:creationId xmlns:a16="http://schemas.microsoft.com/office/drawing/2014/main" id="{938C1B07-6EA2-4EFB-BAF1-0D5A45272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826" r="42147" b="2426"/>
          <a:stretch/>
        </p:blipFill>
        <p:spPr bwMode="auto">
          <a:xfrm>
            <a:off x="4088830" y="3560601"/>
            <a:ext cx="406842" cy="4088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lagg">
            <a:extLst>
              <a:ext uri="{FF2B5EF4-FFF2-40B4-BE49-F238E27FC236}">
                <a16:creationId xmlns:a16="http://schemas.microsoft.com/office/drawing/2014/main" id="{9D7D8F55-9F53-42BE-BFF2-B30208A91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t="936" r="35510" b="-58"/>
          <a:stretch/>
        </p:blipFill>
        <p:spPr bwMode="auto">
          <a:xfrm>
            <a:off x="10484045" y="1884360"/>
            <a:ext cx="409989" cy="4071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lagg">
            <a:extLst>
              <a:ext uri="{FF2B5EF4-FFF2-40B4-BE49-F238E27FC236}">
                <a16:creationId xmlns:a16="http://schemas.microsoft.com/office/drawing/2014/main" id="{F80916DC-C247-4B4E-9438-1928CB5CE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t="936" r="35510" b="-58"/>
          <a:stretch/>
        </p:blipFill>
        <p:spPr bwMode="auto">
          <a:xfrm>
            <a:off x="5683483" y="3011640"/>
            <a:ext cx="409989" cy="4071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Flagg">
            <a:extLst>
              <a:ext uri="{FF2B5EF4-FFF2-40B4-BE49-F238E27FC236}">
                <a16:creationId xmlns:a16="http://schemas.microsoft.com/office/drawing/2014/main" id="{5E5DCE65-8083-4C7F-B078-247B10209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826" r="42147" b="2426"/>
          <a:stretch/>
        </p:blipFill>
        <p:spPr bwMode="auto">
          <a:xfrm>
            <a:off x="2469780" y="3765016"/>
            <a:ext cx="406842" cy="4088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e kildebildet">
            <a:extLst>
              <a:ext uri="{FF2B5EF4-FFF2-40B4-BE49-F238E27FC236}">
                <a16:creationId xmlns:a16="http://schemas.microsoft.com/office/drawing/2014/main" id="{A28648A3-F0FC-419F-8658-B599FD3D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24585" r="37092" b="25864"/>
          <a:stretch/>
        </p:blipFill>
        <p:spPr bwMode="auto">
          <a:xfrm>
            <a:off x="7285859" y="2784277"/>
            <a:ext cx="410400" cy="4055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lagg">
            <a:extLst>
              <a:ext uri="{FF2B5EF4-FFF2-40B4-BE49-F238E27FC236}">
                <a16:creationId xmlns:a16="http://schemas.microsoft.com/office/drawing/2014/main" id="{7AEA6EE5-59ED-4132-82DD-5B136F255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t="936" r="35510" b="-58"/>
          <a:stretch/>
        </p:blipFill>
        <p:spPr bwMode="auto">
          <a:xfrm>
            <a:off x="8075771" y="2738530"/>
            <a:ext cx="409989" cy="4071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BDAA1B6-79BB-4093-B3A4-D08F9BF59605}"/>
              </a:ext>
            </a:extLst>
          </p:cNvPr>
          <p:cNvSpPr txBox="1"/>
          <p:nvPr/>
        </p:nvSpPr>
        <p:spPr>
          <a:xfrm>
            <a:off x="437216" y="6448877"/>
            <a:ext cx="899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Kilde: Oslo Børs, Nasdaq, Yahoo Finance, DI.se og Stiftelsen AksjeNorge. Sluttkurser per 18. mars 2022</a:t>
            </a:r>
          </a:p>
        </p:txBody>
      </p:sp>
    </p:spTree>
    <p:extLst>
      <p:ext uri="{BB962C8B-B14F-4D97-AF65-F5344CB8AC3E}">
        <p14:creationId xmlns:p14="http://schemas.microsoft.com/office/powerpoint/2010/main" val="463754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1A4D82-5443-488C-90B8-8C6FBDE7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9786"/>
          </a:xfrm>
        </p:spPr>
        <p:txBody>
          <a:bodyPr>
            <a:normAutofit fontScale="90000"/>
          </a:bodyPr>
          <a:lstStyle/>
          <a:p>
            <a:r>
              <a:rPr lang="nb-NO" sz="4000" dirty="0"/>
              <a:t>De viktigste norske indeksene etter invasjonen</a:t>
            </a:r>
            <a:br>
              <a:rPr lang="nb-NO" sz="4000" dirty="0"/>
            </a:br>
            <a:r>
              <a:rPr lang="nb-NO" sz="2000" dirty="0"/>
              <a:t>fra 23. februar til 28. mars</a:t>
            </a:r>
            <a:endParaRPr lang="nb-NO" sz="40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537261A-74E8-4E9C-B22A-69C50B12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59" y="1286360"/>
            <a:ext cx="7760881" cy="4852837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D7A5A43-C50D-4D18-AB5A-02C451153906}"/>
              </a:ext>
            </a:extLst>
          </p:cNvPr>
          <p:cNvSpPr txBox="1"/>
          <p:nvPr/>
        </p:nvSpPr>
        <p:spPr>
          <a:xfrm>
            <a:off x="461963" y="6444860"/>
            <a:ext cx="6478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Kilde: Oslo Børs, data per10. mars 2022            Grafikk: Stiftelsen AksjeNorge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4EDD5296-88ED-4D89-8FA4-ACC39001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584" y="3895725"/>
            <a:ext cx="981075" cy="17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5A7B5BA2-5E6D-471F-8793-E93D5FF56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3712778"/>
            <a:ext cx="531428" cy="53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1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BD9A2-C778-4509-AC20-4B141E07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6D9B732-A163-4205-8099-7A9E79AF6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7675"/>
            <a:ext cx="10972800" cy="6334030"/>
          </a:xfrm>
          <a:prstGeom prst="rect">
            <a:avLst/>
          </a:prstGeom>
        </p:spPr>
      </p:pic>
      <p:pic>
        <p:nvPicPr>
          <p:cNvPr id="4" name="Picture 4" descr="Bilde">
            <a:extLst>
              <a:ext uri="{FF2B5EF4-FFF2-40B4-BE49-F238E27FC236}">
                <a16:creationId xmlns:a16="http://schemas.microsoft.com/office/drawing/2014/main" id="{17B929F2-2825-4853-984C-A1C9B08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6" r="21463" b="-161"/>
          <a:stretch/>
        </p:blipFill>
        <p:spPr bwMode="auto">
          <a:xfrm>
            <a:off x="515938" y="274639"/>
            <a:ext cx="5437187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E151FDD-4100-448C-82F2-B691D2CFDF31}"/>
              </a:ext>
            </a:extLst>
          </p:cNvPr>
          <p:cNvSpPr txBox="1"/>
          <p:nvPr/>
        </p:nvSpPr>
        <p:spPr>
          <a:xfrm>
            <a:off x="515938" y="598489"/>
            <a:ext cx="2095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Grafen er lånt av ODIN-bloggen</a:t>
            </a:r>
          </a:p>
        </p:txBody>
      </p:sp>
    </p:spTree>
    <p:extLst>
      <p:ext uri="{BB962C8B-B14F-4D97-AF65-F5344CB8AC3E}">
        <p14:creationId xmlns:p14="http://schemas.microsoft.com/office/powerpoint/2010/main" val="2237047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6889188-5011-4398-A611-C36B757BD8F6}"/>
              </a:ext>
            </a:extLst>
          </p:cNvPr>
          <p:cNvSpPr txBox="1"/>
          <p:nvPr/>
        </p:nvSpPr>
        <p:spPr>
          <a:xfrm>
            <a:off x="465841" y="1680179"/>
            <a:ext cx="67731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1800" b="1" dirty="0">
                <a:effectLst/>
                <a:latin typeface="Museo Sans Rounded 500" panose="02000000000000000000" pitchFamily="50" charset="0"/>
              </a:rPr>
              <a:t>AksjeNorge er en ikke-kommersiell stiftelse med formål å øke kunnskapen om norske aksjer og verdipapirmarkedet. </a:t>
            </a:r>
            <a:r>
              <a:rPr lang="nb-NO" b="1" dirty="0">
                <a:latin typeface="Museo Sans Rounded 500" panose="02000000000000000000" pitchFamily="50" charset="0"/>
              </a:rPr>
              <a:t>Les mer på AksjeNorges nettsider </a:t>
            </a:r>
            <a:r>
              <a:rPr lang="nb-NO" b="1" dirty="0">
                <a:latin typeface="Museo Sans Rounded 500" panose="02000000000000000000" pitchFamily="50" charset="0"/>
                <a:hlinkClick r:id="rId2"/>
              </a:rPr>
              <a:t>www.aksjenorge.no</a:t>
            </a:r>
            <a:r>
              <a:rPr lang="nb-NO" b="1" dirty="0">
                <a:latin typeface="Museo Sans Rounded 500" panose="02000000000000000000" pitchFamily="50" charset="0"/>
              </a:rPr>
              <a:t> </a:t>
            </a:r>
            <a:r>
              <a:rPr lang="nb-NO" sz="1800" b="1" dirty="0">
                <a:effectLst/>
                <a:latin typeface="Museo Sans Rounded 500" panose="02000000000000000000" pitchFamily="50" charset="0"/>
              </a:rPr>
              <a:t> </a:t>
            </a:r>
            <a:endParaRPr lang="nb-NO" b="1" dirty="0"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1800" b="1" dirty="0">
              <a:effectLst/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dirty="0">
                <a:latin typeface="Museo Sans Rounded 500" panose="02000000000000000000" pitchFamily="50" charset="0"/>
              </a:rPr>
              <a:t>Denne presentasjonen er laget til et seminar presentert hos </a:t>
            </a:r>
            <a:r>
              <a:rPr lang="nb-NO" dirty="0" err="1">
                <a:latin typeface="Museo Sans Rounded 500" panose="02000000000000000000" pitchFamily="50" charset="0"/>
              </a:rPr>
              <a:t>NorQuant</a:t>
            </a:r>
            <a:r>
              <a:rPr lang="nb-NO" dirty="0">
                <a:latin typeface="Museo Sans Rounded 500" panose="02000000000000000000" pitchFamily="50" charset="0"/>
              </a:rPr>
              <a:t> onsdag 30. mars 2022.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dirty="0"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dirty="0">
                <a:latin typeface="Museo Sans Rounded 500" panose="02000000000000000000" pitchFamily="50" charset="0"/>
              </a:rPr>
              <a:t>Denne presentasjonen vil du finne en kopi av på våre nettsider www.aksjenorge.no</a:t>
            </a:r>
            <a:endParaRPr lang="nb-NO" sz="1800" dirty="0">
              <a:effectLst/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b="1" dirty="0"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1200" b="1" dirty="0">
                <a:effectLst/>
                <a:latin typeface="Museo Sans Rounded 500" panose="02000000000000000000" pitchFamily="50" charset="0"/>
              </a:rPr>
              <a:t>Forbehold:</a:t>
            </a:r>
            <a:endParaRPr lang="nb-NO" sz="1200" dirty="0">
              <a:effectLst/>
              <a:latin typeface="Museo Sans Rounded 500" panose="02000000000000000000" pitchFamily="50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1200" dirty="0">
                <a:effectLst/>
                <a:latin typeface="Museo Sans Rounded 300" panose="02000000000000000000" pitchFamily="50" charset="0"/>
              </a:rPr>
              <a:t>Investeringer i aksjer og verdipapirer medfører risiko for tap av deler eller hele investerte beløp. Det er viktig å sette seg inn i hvilken risiko du tar før du investerer. Og du må selv sette deg inn i de regler som gjelder for deg.  AksjeNorge gir ikke personlige råd om hverken skatt og investeringer. Det vi deler i denne </a:t>
            </a:r>
            <a:r>
              <a:rPr lang="nb-NO" sz="1200" dirty="0">
                <a:latin typeface="Museo Sans Rounded 300" panose="02000000000000000000" pitchFamily="50" charset="0"/>
              </a:rPr>
              <a:t>presentasjonen </a:t>
            </a:r>
            <a:r>
              <a:rPr lang="nb-NO" sz="1200" dirty="0">
                <a:effectLst/>
                <a:latin typeface="Museo Sans Rounded 300" panose="02000000000000000000" pitchFamily="50" charset="0"/>
              </a:rPr>
              <a:t>er generelle betraktninger. Vi håper allikevel at informasjonen er til nytte. Vær kildekritisk, lytt til eksperter fra finansnæringen, bruk banken din og sett deg godt inn i relevant informasjon før du gjør investeringer. Selvsagt kan feil i presentert materiale forekomme, og </a:t>
            </a:r>
            <a:r>
              <a:rPr lang="nb-NO" sz="1200" dirty="0">
                <a:latin typeface="Museo Sans Rounded 300" panose="02000000000000000000" pitchFamily="50" charset="0"/>
              </a:rPr>
              <a:t>vi beklager dersom du finner slike. </a:t>
            </a:r>
            <a:r>
              <a:rPr lang="nb-NO" sz="1200" dirty="0">
                <a:effectLst/>
                <a:latin typeface="Museo Sans Rounded 300" panose="02000000000000000000" pitchFamily="50" charset="0"/>
              </a:rPr>
              <a:t>Investeringsbeslutninger gjort på bakgrunn av innholdet gjøres for egen risiko.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D39B30F-5166-4908-812A-8340AAEE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Forbehold</a:t>
            </a:r>
          </a:p>
        </p:txBody>
      </p:sp>
      <p:pic>
        <p:nvPicPr>
          <p:cNvPr id="6" name="Bilde 5" descr="Et bilde som inneholder tekst, hylle, bibliotek, bok&#10;&#10;Automatisk generert beskrivelse">
            <a:extLst>
              <a:ext uri="{FF2B5EF4-FFF2-40B4-BE49-F238E27FC236}">
                <a16:creationId xmlns:a16="http://schemas.microsoft.com/office/drawing/2014/main" id="{1773F0D0-05E5-49BF-BB25-C9E410CD9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6220" y="1649366"/>
            <a:ext cx="4546139" cy="409346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CBBD55E-F070-4A30-BCF2-20693F17B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0"/>
            <a:ext cx="1360694" cy="9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4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44C58D1-EB96-45BA-BC36-F6B38ED08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91"/>
          <a:stretch/>
        </p:blipFill>
        <p:spPr>
          <a:xfrm>
            <a:off x="325060" y="1597470"/>
            <a:ext cx="10918882" cy="439134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0EA357E-520F-47FB-8192-8B386284FB8D}"/>
              </a:ext>
            </a:extLst>
          </p:cNvPr>
          <p:cNvSpPr/>
          <p:nvPr/>
        </p:nvSpPr>
        <p:spPr>
          <a:xfrm>
            <a:off x="10229058" y="1597470"/>
            <a:ext cx="1014884" cy="29162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2022?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9D49567-BB16-40C1-A295-326E0C0E93F0}"/>
              </a:ext>
            </a:extLst>
          </p:cNvPr>
          <p:cNvSpPr txBox="1"/>
          <p:nvPr/>
        </p:nvSpPr>
        <p:spPr>
          <a:xfrm>
            <a:off x="422365" y="6355931"/>
            <a:ext cx="5566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Data: Euronext Securities Oslo  og Oslo Børs      Grafikk: Stiftelsen AksjeNorge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338B07C9-37A4-440F-B8A5-8DDA1C50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Store bevegelser har medført mange nye aksjonærer</a:t>
            </a:r>
            <a:br>
              <a:rPr lang="nb-NO" sz="3200" dirty="0"/>
            </a:br>
            <a:r>
              <a:rPr lang="nb-NO" sz="2000" dirty="0"/>
              <a:t>Lave søyler viser antall nye aksjonærer hvert kvartal. Blå graf viser hovedindeksen.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135317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DD5B893-B2CC-4E7F-9090-9E2303DB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5" y="1543426"/>
            <a:ext cx="10973751" cy="479187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8EBFF-04AA-47E7-AB73-A8F6E8754AFB}"/>
              </a:ext>
            </a:extLst>
          </p:cNvPr>
          <p:cNvSpPr txBox="1"/>
          <p:nvPr/>
        </p:nvSpPr>
        <p:spPr>
          <a:xfrm>
            <a:off x="543208" y="64722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Forbehold: Historisk avkastning er ingen garanti for fremtidig avkastning. Investeringer i verdipapirmarkedet medfører risiko for tap av deler eller hele investeringen.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866FA0F-FFE1-42A1-9668-0FB79FC6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14" y="0"/>
            <a:ext cx="10973751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6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e 27">
            <a:extLst>
              <a:ext uri="{FF2B5EF4-FFF2-40B4-BE49-F238E27FC236}">
                <a16:creationId xmlns:a16="http://schemas.microsoft.com/office/drawing/2014/main" id="{1866B138-C3D4-489C-B585-1B3CD7C7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7" y="1536729"/>
            <a:ext cx="11705335" cy="5194242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BE76FC5D-999C-4FF8-8961-FCF302DA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48" y="216354"/>
            <a:ext cx="10973751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B1D5E5F-609D-4CE4-8304-1CCAE70C1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4" y="1028700"/>
            <a:ext cx="10440401" cy="521681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79A7DC7E-5DA8-45B5-A6D4-91194F838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2" t="-870" r="26112"/>
          <a:stretch/>
        </p:blipFill>
        <p:spPr>
          <a:xfrm>
            <a:off x="8063576" y="2809689"/>
            <a:ext cx="3596930" cy="3140989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8141A18-1604-4C4E-B48A-6FDA0EB3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5" y="130857"/>
            <a:ext cx="10973751" cy="963251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F746A09-674F-453C-A67E-A46CBDB9990E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Forbehold: Historisk avkastning er ingen garanti for fremtidig avkastning. Investeringer i verdipapirmarkedet medfører risiko for tap av deler eller hele investeringen.</a:t>
            </a:r>
          </a:p>
        </p:txBody>
      </p:sp>
    </p:spTree>
    <p:extLst>
      <p:ext uri="{BB962C8B-B14F-4D97-AF65-F5344CB8AC3E}">
        <p14:creationId xmlns:p14="http://schemas.microsoft.com/office/powerpoint/2010/main" val="7920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ED6634ED-7A11-4B20-8CC7-52F53A5A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41" y="1228725"/>
            <a:ext cx="9364268" cy="5005250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18C02AD-F2B1-4989-8C19-40F7D2C74B65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Forbehold: Historisk avkastning er ingen garanti for fremtidig avkastning. Investeringer i verdipapirmarkedet medfører risiko for tap av deler eller hele investeringen.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F628739-4EA5-4CA6-A450-0FD7EC7A0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2" t="-870" r="26112"/>
          <a:stretch/>
        </p:blipFill>
        <p:spPr>
          <a:xfrm>
            <a:off x="8266776" y="3092986"/>
            <a:ext cx="3596930" cy="314098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65B47EA1-0B8B-42E5-8FD2-5E26CDA7D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4" y="162170"/>
            <a:ext cx="1097375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Sylinder 54">
            <a:extLst>
              <a:ext uri="{FF2B5EF4-FFF2-40B4-BE49-F238E27FC236}">
                <a16:creationId xmlns:a16="http://schemas.microsoft.com/office/drawing/2014/main" id="{15D250BE-4F4B-4EE8-B149-8EE7E79312DB}"/>
              </a:ext>
            </a:extLst>
          </p:cNvPr>
          <p:cNvSpPr txBox="1"/>
          <p:nvPr/>
        </p:nvSpPr>
        <p:spPr>
          <a:xfrm>
            <a:off x="543208" y="6459535"/>
            <a:ext cx="9370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/>
              <a:t>*)  </a:t>
            </a:r>
            <a:r>
              <a:rPr lang="nb-NO" sz="1000" dirty="0"/>
              <a:t>Aksjesparekonto (ASK): Sjekk mer om regler. Aksjer og aksjefond som kan inngå i en ASK må ha hjemme-tilhørighet i EØS.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B7F454B-B862-4BD7-A39A-F8D09D9F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0" y="1484935"/>
            <a:ext cx="11168840" cy="4688230"/>
          </a:xfrm>
          <a:prstGeom prst="rect">
            <a:avLst/>
          </a:prstGeom>
        </p:spPr>
      </p:pic>
      <p:sp>
        <p:nvSpPr>
          <p:cNvPr id="34" name="Tittel 33">
            <a:extLst>
              <a:ext uri="{FF2B5EF4-FFF2-40B4-BE49-F238E27FC236}">
                <a16:creationId xmlns:a16="http://schemas.microsoft.com/office/drawing/2014/main" id="{275F0EA5-BECE-4DBD-A83E-76E18453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750"/>
            <a:ext cx="10972800" cy="1143000"/>
          </a:xfrm>
        </p:spPr>
        <p:txBody>
          <a:bodyPr>
            <a:normAutofit/>
          </a:bodyPr>
          <a:lstStyle/>
          <a:p>
            <a:r>
              <a:rPr lang="nb-NO" sz="3600" dirty="0"/>
              <a:t>Oslo Børs har tre markedsplasser</a:t>
            </a:r>
          </a:p>
        </p:txBody>
      </p:sp>
    </p:spTree>
    <p:extLst>
      <p:ext uri="{BB962C8B-B14F-4D97-AF65-F5344CB8AC3E}">
        <p14:creationId xmlns:p14="http://schemas.microsoft.com/office/powerpoint/2010/main" val="1510555390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1398</Words>
  <Application>Microsoft Office PowerPoint</Application>
  <PresentationFormat>Widescreen</PresentationFormat>
  <Paragraphs>125</Paragraphs>
  <Slides>30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30</vt:i4>
      </vt:variant>
    </vt:vector>
  </HeadingPairs>
  <TitlesOfParts>
    <vt:vector size="37" baseType="lpstr">
      <vt:lpstr>Arial</vt:lpstr>
      <vt:lpstr>Calibri</vt:lpstr>
      <vt:lpstr>Museo Sans Rounded 100</vt:lpstr>
      <vt:lpstr>Museo Sans Rounded 300</vt:lpstr>
      <vt:lpstr>Museo Sans Rounded 500</vt:lpstr>
      <vt:lpstr>2_Blank</vt:lpstr>
      <vt:lpstr>1_Blank</vt:lpstr>
      <vt:lpstr>PowerPoint-presentasjon</vt:lpstr>
      <vt:lpstr>Ulike aktivaklasser gir ulik forventet avkastning Får du riktig betalt for risikoen du tar?</vt:lpstr>
      <vt:lpstr>PowerPoint-presentasjon</vt:lpstr>
      <vt:lpstr>Store bevegelser har medført mange nye aksjonærer Lave søyler viser antall nye aksjonærer hvert kvartal. Blå graf viser hovedindeksen.</vt:lpstr>
      <vt:lpstr>PowerPoint-presentasjon</vt:lpstr>
      <vt:lpstr>PowerPoint-presentasjon</vt:lpstr>
      <vt:lpstr>PowerPoint-presentasjon</vt:lpstr>
      <vt:lpstr>PowerPoint-presentasjon</vt:lpstr>
      <vt:lpstr>Oslo Børs har tre markedsplasser</vt:lpstr>
      <vt:lpstr>PowerPoint-presentasjon</vt:lpstr>
      <vt:lpstr>PowerPoint-presentasjon</vt:lpstr>
      <vt:lpstr>Det grønne skiftet</vt:lpstr>
      <vt:lpstr>Enkle grep for bedre aksjeavkastning</vt:lpstr>
      <vt:lpstr>Forbehold</vt:lpstr>
      <vt:lpstr>Flere bilder som kan være av interesse</vt:lpstr>
      <vt:lpstr>En rekke aksjer har økt mye, og mange falt mye Men få på disse topp/bunn-listene er blant børsens største</vt:lpstr>
      <vt:lpstr>Funfacts Oslo Børs</vt:lpstr>
      <vt:lpstr>Dine aksje-alternativer i Norge</vt:lpstr>
      <vt:lpstr>Oslo Børs 15 største selskaper Sortert på markedsverdi i milliarder kroner</vt:lpstr>
      <vt:lpstr>PowerPoint-presentasjon</vt:lpstr>
      <vt:lpstr>PowerPoint-presentasjon</vt:lpstr>
      <vt:lpstr>Ingen FAANG-Shui så langt i 2022 Mens feng-shui handler om harmoni og balanse, er det en svak start for FAANG-aksjene i år.</vt:lpstr>
      <vt:lpstr>Sette inn kart med viktigste børser?</vt:lpstr>
      <vt:lpstr>Topp 10 grønne aksjer med flest private aksjonærer</vt:lpstr>
      <vt:lpstr>Topp 5 grønne aksjer med flest private aksjonærer</vt:lpstr>
      <vt:lpstr>Topp 5 grønne aksjer med flest private aksjonærer</vt:lpstr>
      <vt:lpstr>Det grønne skiftet</vt:lpstr>
      <vt:lpstr>Kraftig oppgang på verdens børser i uke 11 Norge og UK er for øvrig eneste børser med positivt avkastning så langt i 2022</vt:lpstr>
      <vt:lpstr>De viktigste norske indeksene etter invasjonen fra 23. februar til 28. mars</vt:lpstr>
      <vt:lpstr>Forbehold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</dc:title>
  <dc:creator>Student</dc:creator>
  <cp:lastModifiedBy>Student</cp:lastModifiedBy>
  <cp:revision>2</cp:revision>
  <dcterms:created xsi:type="dcterms:W3CDTF">2022-03-28T12:22:11Z</dcterms:created>
  <dcterms:modified xsi:type="dcterms:W3CDTF">2022-03-30T08:20:27Z</dcterms:modified>
</cp:coreProperties>
</file>