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6" r:id="rId3"/>
    <p:sldMasterId id="2147483728" r:id="rId4"/>
    <p:sldMasterId id="2147483740" r:id="rId5"/>
    <p:sldMasterId id="2147483753" r:id="rId6"/>
  </p:sldMasterIdLst>
  <p:notesMasterIdLst>
    <p:notesMasterId r:id="rId63"/>
  </p:notesMasterIdLst>
  <p:sldIdLst>
    <p:sldId id="1273" r:id="rId7"/>
    <p:sldId id="2687" r:id="rId8"/>
    <p:sldId id="2686" r:id="rId9"/>
    <p:sldId id="2678" r:id="rId10"/>
    <p:sldId id="2648" r:id="rId11"/>
    <p:sldId id="2681" r:id="rId12"/>
    <p:sldId id="2691" r:id="rId13"/>
    <p:sldId id="2655" r:id="rId14"/>
    <p:sldId id="1318" r:id="rId15"/>
    <p:sldId id="1284" r:id="rId16"/>
    <p:sldId id="1285" r:id="rId17"/>
    <p:sldId id="986" r:id="rId18"/>
    <p:sldId id="1275" r:id="rId19"/>
    <p:sldId id="1291" r:id="rId20"/>
    <p:sldId id="1289" r:id="rId21"/>
    <p:sldId id="1149" r:id="rId22"/>
    <p:sldId id="882" r:id="rId23"/>
    <p:sldId id="907" r:id="rId24"/>
    <p:sldId id="2677" r:id="rId25"/>
    <p:sldId id="1327" r:id="rId26"/>
    <p:sldId id="2647" r:id="rId27"/>
    <p:sldId id="1249" r:id="rId28"/>
    <p:sldId id="1311" r:id="rId29"/>
    <p:sldId id="1312" r:id="rId30"/>
    <p:sldId id="1239" r:id="rId31"/>
    <p:sldId id="1321" r:id="rId32"/>
    <p:sldId id="1320" r:id="rId33"/>
    <p:sldId id="1137" r:id="rId34"/>
    <p:sldId id="933" r:id="rId35"/>
    <p:sldId id="1279" r:id="rId36"/>
    <p:sldId id="2688" r:id="rId37"/>
    <p:sldId id="2689" r:id="rId38"/>
    <p:sldId id="2690" r:id="rId39"/>
    <p:sldId id="1313" r:id="rId40"/>
    <p:sldId id="1315" r:id="rId41"/>
    <p:sldId id="2684" r:id="rId42"/>
    <p:sldId id="913" r:id="rId43"/>
    <p:sldId id="1294" r:id="rId44"/>
    <p:sldId id="1260" r:id="rId45"/>
    <p:sldId id="1319" r:id="rId46"/>
    <p:sldId id="1215" r:id="rId47"/>
    <p:sldId id="1220" r:id="rId48"/>
    <p:sldId id="1292" r:id="rId49"/>
    <p:sldId id="1263" r:id="rId50"/>
    <p:sldId id="1211" r:id="rId51"/>
    <p:sldId id="847" r:id="rId52"/>
    <p:sldId id="1287" r:id="rId53"/>
    <p:sldId id="1295" r:id="rId54"/>
    <p:sldId id="1296" r:id="rId55"/>
    <p:sldId id="1286" r:id="rId56"/>
    <p:sldId id="1297" r:id="rId57"/>
    <p:sldId id="1293" r:id="rId58"/>
    <p:sldId id="1261" r:id="rId59"/>
    <p:sldId id="1262" r:id="rId60"/>
    <p:sldId id="1118" r:id="rId61"/>
    <p:sldId id="916" r:id="rId62"/>
  </p:sldIdLst>
  <p:sldSz cx="12192000" cy="6858000"/>
  <p:notesSz cx="6889750" cy="100218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B9F8255-6EE5-4AE9-B816-445D32AD7E7A}">
          <p14:sldIdLst>
            <p14:sldId id="1273"/>
            <p14:sldId id="2687"/>
            <p14:sldId id="2686"/>
            <p14:sldId id="2678"/>
          </p14:sldIdLst>
        </p14:section>
        <p14:section name="INNLEDING" id="{161C49C3-04F4-455F-A265-F6F0022FCCD1}">
          <p14:sldIdLst>
            <p14:sldId id="2648"/>
            <p14:sldId id="2681"/>
            <p14:sldId id="2691"/>
          </p14:sldIdLst>
        </p14:section>
        <p14:section name="KAN DROPPES" id="{D293BF8F-82D7-42AB-B435-EBA06AF2D5AB}">
          <p14:sldIdLst>
            <p14:sldId id="2655"/>
            <p14:sldId id="1318"/>
          </p14:sldIdLst>
        </p14:section>
        <p14:section name="Overordnet" id="{054D98FB-1FC8-4187-9AD6-E69CAAA54A38}">
          <p14:sldIdLst>
            <p14:sldId id="1284"/>
            <p14:sldId id="1285"/>
            <p14:sldId id="986"/>
            <p14:sldId id="1275"/>
            <p14:sldId id="1291"/>
            <p14:sldId id="1289"/>
            <p14:sldId id="1149"/>
          </p14:sldIdLst>
        </p14:section>
        <p14:section name="AKSJER" id="{AFDF0C8E-C3AA-4B7F-9BA2-957994B8EBDE}">
          <p14:sldIdLst>
            <p14:sldId id="882"/>
            <p14:sldId id="907"/>
            <p14:sldId id="2677"/>
            <p14:sldId id="1327"/>
            <p14:sldId id="2647"/>
            <p14:sldId id="1249"/>
            <p14:sldId id="1311"/>
            <p14:sldId id="1312"/>
            <p14:sldId id="1239"/>
            <p14:sldId id="1321"/>
            <p14:sldId id="1320"/>
            <p14:sldId id="1137"/>
            <p14:sldId id="933"/>
            <p14:sldId id="1279"/>
            <p14:sldId id="2688"/>
            <p14:sldId id="2689"/>
            <p14:sldId id="2690"/>
            <p14:sldId id="1313"/>
            <p14:sldId id="1315"/>
          </p14:sldIdLst>
        </p14:section>
        <p14:section name="SÆRT om aksjer ?" id="{42EA20EF-1AED-4738-8333-7BA57937AFE8}">
          <p14:sldIdLst>
            <p14:sldId id="2684"/>
            <p14:sldId id="913"/>
            <p14:sldId id="1294"/>
          </p14:sldIdLst>
        </p14:section>
        <p14:section name="FOND" id="{1B08AAD8-A535-4E62-ABD8-CB0E34396F54}">
          <p14:sldIdLst>
            <p14:sldId id="1260"/>
            <p14:sldId id="1319"/>
            <p14:sldId id="1215"/>
            <p14:sldId id="1220"/>
            <p14:sldId id="1292"/>
            <p14:sldId id="1263"/>
            <p14:sldId id="1211"/>
            <p14:sldId id="847"/>
            <p14:sldId id="1287"/>
            <p14:sldId id="1295"/>
            <p14:sldId id="1296"/>
            <p14:sldId id="1286"/>
            <p14:sldId id="1297"/>
            <p14:sldId id="1293"/>
          </p14:sldIdLst>
        </p14:section>
        <p14:section name="Pensjon" id="{032D399C-0FC1-40F5-903F-D72194E591F1}">
          <p14:sldIdLst>
            <p14:sldId id="1261"/>
            <p14:sldId id="1262"/>
          </p14:sldIdLst>
        </p14:section>
        <p14:section name="kom i gang" id="{E4C8CF8B-3B40-4F45-AF5C-F07FFDEDA3AC}">
          <p14:sldIdLst>
            <p14:sldId id="1118"/>
            <p14:sldId id="9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68E"/>
    <a:srgbClr val="00B050"/>
    <a:srgbClr val="D45D00"/>
    <a:srgbClr val="D5EBE8"/>
    <a:srgbClr val="C6E3DF"/>
    <a:srgbClr val="85A24C"/>
    <a:srgbClr val="FFB84F"/>
    <a:srgbClr val="663300"/>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37114-AEF4-4567-9266-B14E0B4D610E}" v="79" dt="2021-11-04T15:00:24.56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76498" autoAdjust="0"/>
  </p:normalViewPr>
  <p:slideViewPr>
    <p:cSldViewPr snapToGrid="0">
      <p:cViewPr varScale="1">
        <p:scale>
          <a:sx n="83" d="100"/>
          <a:sy n="83" d="100"/>
        </p:scale>
        <p:origin x="852" y="96"/>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96" d="100"/>
          <a:sy n="96" d="100"/>
        </p:scale>
        <p:origin x="270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userId="7f523b70-50f9-46a4-ad94-7f2a29df56f7" providerId="ADAL" clId="{E3337114-AEF4-4567-9266-B14E0B4D610E}"/>
    <pc:docChg chg="undo custSel addSld delSld modSld sldOrd delMainMaster addSection delSection modSection">
      <pc:chgData name="Kristin" userId="7f523b70-50f9-46a4-ad94-7f2a29df56f7" providerId="ADAL" clId="{E3337114-AEF4-4567-9266-B14E0B4D610E}" dt="2021-11-04T15:00:24.565" v="5259" actId="403"/>
      <pc:docMkLst>
        <pc:docMk/>
      </pc:docMkLst>
      <pc:sldChg chg="del">
        <pc:chgData name="Kristin" userId="7f523b70-50f9-46a4-ad94-7f2a29df56f7" providerId="ADAL" clId="{E3337114-AEF4-4567-9266-B14E0B4D610E}" dt="2021-11-04T14:13:53.631" v="3165" actId="47"/>
        <pc:sldMkLst>
          <pc:docMk/>
          <pc:sldMk cId="2528860494" sldId="256"/>
        </pc:sldMkLst>
      </pc:sldChg>
      <pc:sldChg chg="addSp modSp mod ord">
        <pc:chgData name="Kristin" userId="7f523b70-50f9-46a4-ad94-7f2a29df56f7" providerId="ADAL" clId="{E3337114-AEF4-4567-9266-B14E0B4D610E}" dt="2021-11-04T14:31:38.672" v="4426"/>
        <pc:sldMkLst>
          <pc:docMk/>
          <pc:sldMk cId="2397028120" sldId="847"/>
        </pc:sldMkLst>
        <pc:picChg chg="add mod">
          <ac:chgData name="Kristin" userId="7f523b70-50f9-46a4-ad94-7f2a29df56f7" providerId="ADAL" clId="{E3337114-AEF4-4567-9266-B14E0B4D610E}" dt="2021-11-04T13:55:34.215" v="1682" actId="1440"/>
          <ac:picMkLst>
            <pc:docMk/>
            <pc:sldMk cId="2397028120" sldId="847"/>
            <ac:picMk id="11" creationId="{3749542C-0CB9-4652-9F10-7E1CE8D9929B}"/>
          </ac:picMkLst>
        </pc:picChg>
        <pc:picChg chg="add mod modCrop">
          <ac:chgData name="Kristin" userId="7f523b70-50f9-46a4-ad94-7f2a29df56f7" providerId="ADAL" clId="{E3337114-AEF4-4567-9266-B14E0B4D610E}" dt="2021-11-04T13:55:28.256" v="1681" actId="1076"/>
          <ac:picMkLst>
            <pc:docMk/>
            <pc:sldMk cId="2397028120" sldId="847"/>
            <ac:picMk id="12" creationId="{E66BFD45-E0E1-400E-952B-048B9C39E6DC}"/>
          </ac:picMkLst>
        </pc:picChg>
      </pc:sldChg>
      <pc:sldChg chg="del modNotesTx">
        <pc:chgData name="Kristin" userId="7f523b70-50f9-46a4-ad94-7f2a29df56f7" providerId="ADAL" clId="{E3337114-AEF4-4567-9266-B14E0B4D610E}" dt="2021-11-04T14:30:34.694" v="4423" actId="47"/>
        <pc:sldMkLst>
          <pc:docMk/>
          <pc:sldMk cId="3102209409" sldId="859"/>
        </pc:sldMkLst>
      </pc:sldChg>
      <pc:sldChg chg="del">
        <pc:chgData name="Kristin" userId="7f523b70-50f9-46a4-ad94-7f2a29df56f7" providerId="ADAL" clId="{E3337114-AEF4-4567-9266-B14E0B4D610E}" dt="2021-11-04T13:44:12.742" v="844" actId="47"/>
        <pc:sldMkLst>
          <pc:docMk/>
          <pc:sldMk cId="3220933312" sldId="873"/>
        </pc:sldMkLst>
      </pc:sldChg>
      <pc:sldChg chg="del">
        <pc:chgData name="Kristin" userId="7f523b70-50f9-46a4-ad94-7f2a29df56f7" providerId="ADAL" clId="{E3337114-AEF4-4567-9266-B14E0B4D610E}" dt="2021-11-04T13:43:58.026" v="843" actId="47"/>
        <pc:sldMkLst>
          <pc:docMk/>
          <pc:sldMk cId="27678968" sldId="875"/>
        </pc:sldMkLst>
      </pc:sldChg>
      <pc:sldChg chg="add">
        <pc:chgData name="Kristin" userId="7f523b70-50f9-46a4-ad94-7f2a29df56f7" providerId="ADAL" clId="{E3337114-AEF4-4567-9266-B14E0B4D610E}" dt="2021-11-04T14:15:23.034" v="3168"/>
        <pc:sldMkLst>
          <pc:docMk/>
          <pc:sldMk cId="208755930" sldId="882"/>
        </pc:sldMkLst>
      </pc:sldChg>
      <pc:sldChg chg="add">
        <pc:chgData name="Kristin" userId="7f523b70-50f9-46a4-ad94-7f2a29df56f7" providerId="ADAL" clId="{E3337114-AEF4-4567-9266-B14E0B4D610E}" dt="2021-11-04T14:15:23.034" v="3168"/>
        <pc:sldMkLst>
          <pc:docMk/>
          <pc:sldMk cId="3190043199" sldId="907"/>
        </pc:sldMkLst>
      </pc:sldChg>
      <pc:sldChg chg="addSp modSp add mod ord">
        <pc:chgData name="Kristin" userId="7f523b70-50f9-46a4-ad94-7f2a29df56f7" providerId="ADAL" clId="{E3337114-AEF4-4567-9266-B14E0B4D610E}" dt="2021-11-04T14:37:23.457" v="4550" actId="20578"/>
        <pc:sldMkLst>
          <pc:docMk/>
          <pc:sldMk cId="3971148705" sldId="913"/>
        </pc:sldMkLst>
        <pc:spChg chg="add mod">
          <ac:chgData name="Kristin" userId="7f523b70-50f9-46a4-ad94-7f2a29df56f7" providerId="ADAL" clId="{E3337114-AEF4-4567-9266-B14E0B4D610E}" dt="2021-11-04T14:17:35.178" v="3240" actId="14100"/>
          <ac:spMkLst>
            <pc:docMk/>
            <pc:sldMk cId="3971148705" sldId="913"/>
            <ac:spMk id="3" creationId="{EE775290-0905-456C-80BB-5AB5DB7873DE}"/>
          </ac:spMkLst>
        </pc:spChg>
      </pc:sldChg>
      <pc:sldChg chg="modSp mod ord">
        <pc:chgData name="Kristin" userId="7f523b70-50f9-46a4-ad94-7f2a29df56f7" providerId="ADAL" clId="{E3337114-AEF4-4567-9266-B14E0B4D610E}" dt="2021-11-04T14:38:19.870" v="4565" actId="404"/>
        <pc:sldMkLst>
          <pc:docMk/>
          <pc:sldMk cId="384832241" sldId="933"/>
        </pc:sldMkLst>
        <pc:spChg chg="mod">
          <ac:chgData name="Kristin" userId="7f523b70-50f9-46a4-ad94-7f2a29df56f7" providerId="ADAL" clId="{E3337114-AEF4-4567-9266-B14E0B4D610E}" dt="2021-11-04T14:38:19.870" v="4565" actId="404"/>
          <ac:spMkLst>
            <pc:docMk/>
            <pc:sldMk cId="384832241" sldId="933"/>
            <ac:spMk id="2" creationId="{46D27BC5-DD50-480C-BF4A-1D5735ECAB1E}"/>
          </ac:spMkLst>
        </pc:spChg>
      </pc:sldChg>
      <pc:sldChg chg="modNotesTx">
        <pc:chgData name="Kristin" userId="7f523b70-50f9-46a4-ad94-7f2a29df56f7" providerId="ADAL" clId="{E3337114-AEF4-4567-9266-B14E0B4D610E}" dt="2021-11-04T13:46:12.885" v="1047" actId="20577"/>
        <pc:sldMkLst>
          <pc:docMk/>
          <pc:sldMk cId="4263589417" sldId="986"/>
        </pc:sldMkLst>
      </pc:sldChg>
      <pc:sldChg chg="add">
        <pc:chgData name="Kristin" userId="7f523b70-50f9-46a4-ad94-7f2a29df56f7" providerId="ADAL" clId="{E3337114-AEF4-4567-9266-B14E0B4D610E}" dt="2021-11-04T14:41:00.281" v="4570"/>
        <pc:sldMkLst>
          <pc:docMk/>
          <pc:sldMk cId="4198445265" sldId="1137"/>
        </pc:sldMkLst>
      </pc:sldChg>
      <pc:sldChg chg="ord">
        <pc:chgData name="Kristin" userId="7f523b70-50f9-46a4-ad94-7f2a29df56f7" providerId="ADAL" clId="{E3337114-AEF4-4567-9266-B14E0B4D610E}" dt="2021-11-04T14:35:14.119" v="4541"/>
        <pc:sldMkLst>
          <pc:docMk/>
          <pc:sldMk cId="3376694218" sldId="1149"/>
        </pc:sldMkLst>
      </pc:sldChg>
      <pc:sldChg chg="ord">
        <pc:chgData name="Kristin" userId="7f523b70-50f9-46a4-ad94-7f2a29df56f7" providerId="ADAL" clId="{E3337114-AEF4-4567-9266-B14E0B4D610E}" dt="2021-11-04T14:31:38.672" v="4426"/>
        <pc:sldMkLst>
          <pc:docMk/>
          <pc:sldMk cId="2139096645" sldId="1211"/>
        </pc:sldMkLst>
      </pc:sldChg>
      <pc:sldChg chg="ord">
        <pc:chgData name="Kristin" userId="7f523b70-50f9-46a4-ad94-7f2a29df56f7" providerId="ADAL" clId="{E3337114-AEF4-4567-9266-B14E0B4D610E}" dt="2021-11-04T14:31:38.672" v="4426"/>
        <pc:sldMkLst>
          <pc:docMk/>
          <pc:sldMk cId="1493093213" sldId="1215"/>
        </pc:sldMkLst>
      </pc:sldChg>
      <pc:sldChg chg="modSp mod ord">
        <pc:chgData name="Kristin" userId="7f523b70-50f9-46a4-ad94-7f2a29df56f7" providerId="ADAL" clId="{E3337114-AEF4-4567-9266-B14E0B4D610E}" dt="2021-11-04T14:31:38.672" v="4426"/>
        <pc:sldMkLst>
          <pc:docMk/>
          <pc:sldMk cId="2205615060" sldId="1220"/>
        </pc:sldMkLst>
        <pc:spChg chg="mod">
          <ac:chgData name="Kristin" userId="7f523b70-50f9-46a4-ad94-7f2a29df56f7" providerId="ADAL" clId="{E3337114-AEF4-4567-9266-B14E0B4D610E}" dt="2021-11-04T13:53:01.788" v="1638" actId="20577"/>
          <ac:spMkLst>
            <pc:docMk/>
            <pc:sldMk cId="2205615060" sldId="1220"/>
            <ac:spMk id="4" creationId="{01F2C519-1729-4FE4-A064-7CC6BE7AAB12}"/>
          </ac:spMkLst>
        </pc:spChg>
        <pc:spChg chg="mod">
          <ac:chgData name="Kristin" userId="7f523b70-50f9-46a4-ad94-7f2a29df56f7" providerId="ADAL" clId="{E3337114-AEF4-4567-9266-B14E0B4D610E}" dt="2021-11-04T13:53:07.623" v="1639" actId="1076"/>
          <ac:spMkLst>
            <pc:docMk/>
            <pc:sldMk cId="2205615060" sldId="1220"/>
            <ac:spMk id="9" creationId="{0A874E4C-6FC2-4730-858E-DD9A2EBF20A2}"/>
          </ac:spMkLst>
        </pc:spChg>
      </pc:sldChg>
      <pc:sldChg chg="ord">
        <pc:chgData name="Kristin" userId="7f523b70-50f9-46a4-ad94-7f2a29df56f7" providerId="ADAL" clId="{E3337114-AEF4-4567-9266-B14E0B4D610E}" dt="2021-11-04T14:43:50.465" v="4576"/>
        <pc:sldMkLst>
          <pc:docMk/>
          <pc:sldMk cId="4293762476" sldId="1239"/>
        </pc:sldMkLst>
      </pc:sldChg>
      <pc:sldChg chg="modSp mod modAnim">
        <pc:chgData name="Kristin" userId="7f523b70-50f9-46a4-ad94-7f2a29df56f7" providerId="ADAL" clId="{E3337114-AEF4-4567-9266-B14E0B4D610E}" dt="2021-11-04T13:59:44.904" v="2037" actId="1076"/>
        <pc:sldMkLst>
          <pc:docMk/>
          <pc:sldMk cId="539636127" sldId="1249"/>
        </pc:sldMkLst>
        <pc:spChg chg="mod">
          <ac:chgData name="Kristin" userId="7f523b70-50f9-46a4-ad94-7f2a29df56f7" providerId="ADAL" clId="{E3337114-AEF4-4567-9266-B14E0B4D610E}" dt="2021-11-04T13:59:40.384" v="2036" actId="20577"/>
          <ac:spMkLst>
            <pc:docMk/>
            <pc:sldMk cId="539636127" sldId="1249"/>
            <ac:spMk id="3" creationId="{F7E9A9DB-E84D-4864-9756-75C850B82B6A}"/>
          </ac:spMkLst>
        </pc:spChg>
        <pc:picChg chg="mod">
          <ac:chgData name="Kristin" userId="7f523b70-50f9-46a4-ad94-7f2a29df56f7" providerId="ADAL" clId="{E3337114-AEF4-4567-9266-B14E0B4D610E}" dt="2021-11-04T13:59:44.904" v="2037" actId="1076"/>
          <ac:picMkLst>
            <pc:docMk/>
            <pc:sldMk cId="539636127" sldId="1249"/>
            <ac:picMk id="7" creationId="{5065244D-6DFB-46CD-8C98-B87C4FB29137}"/>
          </ac:picMkLst>
        </pc:picChg>
      </pc:sldChg>
      <pc:sldChg chg="modSp mod ord">
        <pc:chgData name="Kristin" userId="7f523b70-50f9-46a4-ad94-7f2a29df56f7" providerId="ADAL" clId="{E3337114-AEF4-4567-9266-B14E0B4D610E}" dt="2021-11-04T14:31:38.672" v="4426"/>
        <pc:sldMkLst>
          <pc:docMk/>
          <pc:sldMk cId="1156185466" sldId="1260"/>
        </pc:sldMkLst>
        <pc:spChg chg="mod">
          <ac:chgData name="Kristin" userId="7f523b70-50f9-46a4-ad94-7f2a29df56f7" providerId="ADAL" clId="{E3337114-AEF4-4567-9266-B14E0B4D610E}" dt="2021-11-04T13:56:09.867" v="1710" actId="20577"/>
          <ac:spMkLst>
            <pc:docMk/>
            <pc:sldMk cId="1156185466" sldId="1260"/>
            <ac:spMk id="3" creationId="{F7E9A9DB-E84D-4864-9756-75C850B82B6A}"/>
          </ac:spMkLst>
        </pc:spChg>
        <pc:spChg chg="mod">
          <ac:chgData name="Kristin" userId="7f523b70-50f9-46a4-ad94-7f2a29df56f7" providerId="ADAL" clId="{E3337114-AEF4-4567-9266-B14E0B4D610E}" dt="2021-11-04T13:51:39.556" v="1492" actId="20577"/>
          <ac:spMkLst>
            <pc:docMk/>
            <pc:sldMk cId="1156185466" sldId="1260"/>
            <ac:spMk id="15" creationId="{058D9687-5982-4936-89A7-6ED08DEC67A9}"/>
          </ac:spMkLst>
        </pc:spChg>
        <pc:grpChg chg="mod">
          <ac:chgData name="Kristin" userId="7f523b70-50f9-46a4-ad94-7f2a29df56f7" providerId="ADAL" clId="{E3337114-AEF4-4567-9266-B14E0B4D610E}" dt="2021-11-04T13:51:47.492" v="1494" actId="1076"/>
          <ac:grpSpMkLst>
            <pc:docMk/>
            <pc:sldMk cId="1156185466" sldId="1260"/>
            <ac:grpSpMk id="4" creationId="{3AAC0595-F802-4BBA-8B50-00CF94DC0007}"/>
          </ac:grpSpMkLst>
        </pc:grpChg>
      </pc:sldChg>
      <pc:sldChg chg="modSp mod">
        <pc:chgData name="Kristin" userId="7f523b70-50f9-46a4-ad94-7f2a29df56f7" providerId="ADAL" clId="{E3337114-AEF4-4567-9266-B14E0B4D610E}" dt="2021-11-04T14:05:10.745" v="2770" actId="20577"/>
        <pc:sldMkLst>
          <pc:docMk/>
          <pc:sldMk cId="3552060745" sldId="1262"/>
        </pc:sldMkLst>
        <pc:spChg chg="mod">
          <ac:chgData name="Kristin" userId="7f523b70-50f9-46a4-ad94-7f2a29df56f7" providerId="ADAL" clId="{E3337114-AEF4-4567-9266-B14E0B4D610E}" dt="2021-11-04T14:03:13.409" v="2424" actId="6549"/>
          <ac:spMkLst>
            <pc:docMk/>
            <pc:sldMk cId="3552060745" sldId="1262"/>
            <ac:spMk id="2" creationId="{D18BD0EF-6BF8-4058-959C-D47516A1F149}"/>
          </ac:spMkLst>
        </pc:spChg>
        <pc:spChg chg="mod">
          <ac:chgData name="Kristin" userId="7f523b70-50f9-46a4-ad94-7f2a29df56f7" providerId="ADAL" clId="{E3337114-AEF4-4567-9266-B14E0B4D610E}" dt="2021-11-04T14:05:10.745" v="2770" actId="20577"/>
          <ac:spMkLst>
            <pc:docMk/>
            <pc:sldMk cId="3552060745" sldId="1262"/>
            <ac:spMk id="3" creationId="{8A9B49E6-1AB7-4CD1-804E-AC51D06E673B}"/>
          </ac:spMkLst>
        </pc:spChg>
      </pc:sldChg>
      <pc:sldChg chg="ord">
        <pc:chgData name="Kristin" userId="7f523b70-50f9-46a4-ad94-7f2a29df56f7" providerId="ADAL" clId="{E3337114-AEF4-4567-9266-B14E0B4D610E}" dt="2021-11-04T14:31:38.672" v="4426"/>
        <pc:sldMkLst>
          <pc:docMk/>
          <pc:sldMk cId="3438171654" sldId="1263"/>
        </pc:sldMkLst>
      </pc:sldChg>
      <pc:sldChg chg="addSp modSp del mod">
        <pc:chgData name="Kristin" userId="7f523b70-50f9-46a4-ad94-7f2a29df56f7" providerId="ADAL" clId="{E3337114-AEF4-4567-9266-B14E0B4D610E}" dt="2021-11-04T13:42:02.108" v="780" actId="1076"/>
        <pc:sldMkLst>
          <pc:docMk/>
          <pc:sldMk cId="3815296538" sldId="1273"/>
        </pc:sldMkLst>
        <pc:spChg chg="mod">
          <ac:chgData name="Kristin" userId="7f523b70-50f9-46a4-ad94-7f2a29df56f7" providerId="ADAL" clId="{E3337114-AEF4-4567-9266-B14E0B4D610E}" dt="2021-11-04T13:42:02.108" v="780" actId="1076"/>
          <ac:spMkLst>
            <pc:docMk/>
            <pc:sldMk cId="3815296538" sldId="1273"/>
            <ac:spMk id="6" creationId="{E1D7C942-22CF-424A-840B-C0C37FDC8C6E}"/>
          </ac:spMkLst>
        </pc:spChg>
        <pc:spChg chg="add mod">
          <ac:chgData name="Kristin" userId="7f523b70-50f9-46a4-ad94-7f2a29df56f7" providerId="ADAL" clId="{E3337114-AEF4-4567-9266-B14E0B4D610E}" dt="2021-11-04T13:41:53.986" v="779" actId="403"/>
          <ac:spMkLst>
            <pc:docMk/>
            <pc:sldMk cId="3815296538" sldId="1273"/>
            <ac:spMk id="11" creationId="{26F5FCB8-CE7D-4176-8687-CFEB37F53842}"/>
          </ac:spMkLst>
        </pc:spChg>
        <pc:spChg chg="add mod ord">
          <ac:chgData name="Kristin" userId="7f523b70-50f9-46a4-ad94-7f2a29df56f7" providerId="ADAL" clId="{E3337114-AEF4-4567-9266-B14E0B4D610E}" dt="2021-11-04T13:41:33.897" v="775" actId="167"/>
          <ac:spMkLst>
            <pc:docMk/>
            <pc:sldMk cId="3815296538" sldId="1273"/>
            <ac:spMk id="12" creationId="{A8E4E47B-14A6-4E29-B265-1CBC5BA65BF5}"/>
          </ac:spMkLst>
        </pc:spChg>
        <pc:picChg chg="add mod">
          <ac:chgData name="Kristin" userId="7f523b70-50f9-46a4-ad94-7f2a29df56f7" providerId="ADAL" clId="{E3337114-AEF4-4567-9266-B14E0B4D610E}" dt="2021-11-04T13:41:10.806" v="768" actId="1076"/>
          <ac:picMkLst>
            <pc:docMk/>
            <pc:sldMk cId="3815296538" sldId="1273"/>
            <ac:picMk id="9" creationId="{40AA2A2C-30C9-495D-AB75-A51F8D6BC497}"/>
          </ac:picMkLst>
        </pc:picChg>
        <pc:picChg chg="mod">
          <ac:chgData name="Kristin" userId="7f523b70-50f9-46a4-ad94-7f2a29df56f7" providerId="ADAL" clId="{E3337114-AEF4-4567-9266-B14E0B4D610E}" dt="2021-11-04T13:42:02.108" v="780" actId="1076"/>
          <ac:picMkLst>
            <pc:docMk/>
            <pc:sldMk cId="3815296538" sldId="1273"/>
            <ac:picMk id="10" creationId="{ACEEBA97-9C38-4358-8E3A-66594596C4C6}"/>
          </ac:picMkLst>
        </pc:picChg>
      </pc:sldChg>
      <pc:sldChg chg="del">
        <pc:chgData name="Kristin" userId="7f523b70-50f9-46a4-ad94-7f2a29df56f7" providerId="ADAL" clId="{E3337114-AEF4-4567-9266-B14E0B4D610E}" dt="2021-11-04T14:05:22.715" v="2771" actId="47"/>
        <pc:sldMkLst>
          <pc:docMk/>
          <pc:sldMk cId="2139987987" sldId="1274"/>
        </pc:sldMkLst>
      </pc:sldChg>
      <pc:sldChg chg="addSp delSp modSp mod modAnim">
        <pc:chgData name="Kristin" userId="7f523b70-50f9-46a4-ad94-7f2a29df56f7" providerId="ADAL" clId="{E3337114-AEF4-4567-9266-B14E0B4D610E}" dt="2021-11-04T14:34:57.018" v="4537" actId="1076"/>
        <pc:sldMkLst>
          <pc:docMk/>
          <pc:sldMk cId="1878813390" sldId="1275"/>
        </pc:sldMkLst>
        <pc:spChg chg="mod">
          <ac:chgData name="Kristin" userId="7f523b70-50f9-46a4-ad94-7f2a29df56f7" providerId="ADAL" clId="{E3337114-AEF4-4567-9266-B14E0B4D610E}" dt="2021-11-04T13:46:38.722" v="1073" actId="14100"/>
          <ac:spMkLst>
            <pc:docMk/>
            <pc:sldMk cId="1878813390" sldId="1275"/>
            <ac:spMk id="2" creationId="{F3A6AE4B-2D16-4CE1-9EE3-435DC3C17DCC}"/>
          </ac:spMkLst>
        </pc:spChg>
        <pc:spChg chg="add mod">
          <ac:chgData name="Kristin" userId="7f523b70-50f9-46a4-ad94-7f2a29df56f7" providerId="ADAL" clId="{E3337114-AEF4-4567-9266-B14E0B4D610E}" dt="2021-11-04T14:34:57.018" v="4537" actId="1076"/>
          <ac:spMkLst>
            <pc:docMk/>
            <pc:sldMk cId="1878813390" sldId="1275"/>
            <ac:spMk id="3" creationId="{FF9CE17B-FD7F-498F-ABDC-2BFB27708E96}"/>
          </ac:spMkLst>
        </pc:spChg>
        <pc:spChg chg="del">
          <ac:chgData name="Kristin" userId="7f523b70-50f9-46a4-ad94-7f2a29df56f7" providerId="ADAL" clId="{E3337114-AEF4-4567-9266-B14E0B4D610E}" dt="2021-11-04T14:34:42.057" v="4531" actId="478"/>
          <ac:spMkLst>
            <pc:docMk/>
            <pc:sldMk cId="1878813390" sldId="1275"/>
            <ac:spMk id="6" creationId="{8D5328B4-3D39-44B3-AEBA-401807E2F1B5}"/>
          </ac:spMkLst>
        </pc:spChg>
        <pc:picChg chg="mod modCrop">
          <ac:chgData name="Kristin" userId="7f523b70-50f9-46a4-ad94-7f2a29df56f7" providerId="ADAL" clId="{E3337114-AEF4-4567-9266-B14E0B4D610E}" dt="2021-11-04T13:46:46.926" v="1074" actId="732"/>
          <ac:picMkLst>
            <pc:docMk/>
            <pc:sldMk cId="1878813390" sldId="1275"/>
            <ac:picMk id="8" creationId="{20B515F8-6250-4E3F-8417-14D2F1C36332}"/>
          </ac:picMkLst>
        </pc:picChg>
        <pc:picChg chg="add del mod">
          <ac:chgData name="Kristin" userId="7f523b70-50f9-46a4-ad94-7f2a29df56f7" providerId="ADAL" clId="{E3337114-AEF4-4567-9266-B14E0B4D610E}" dt="2021-11-04T14:34:52.865" v="4536" actId="1076"/>
          <ac:picMkLst>
            <pc:docMk/>
            <pc:sldMk cId="1878813390" sldId="1275"/>
            <ac:picMk id="79" creationId="{BBAA9669-A644-467F-A41C-CB64ACC9DAFE}"/>
          </ac:picMkLst>
        </pc:picChg>
      </pc:sldChg>
      <pc:sldChg chg="del">
        <pc:chgData name="Kristin" userId="7f523b70-50f9-46a4-ad94-7f2a29df56f7" providerId="ADAL" clId="{E3337114-AEF4-4567-9266-B14E0B4D610E}" dt="2021-11-04T13:49:34.815" v="1360" actId="47"/>
        <pc:sldMkLst>
          <pc:docMk/>
          <pc:sldMk cId="3374994208" sldId="1276"/>
        </pc:sldMkLst>
      </pc:sldChg>
      <pc:sldChg chg="del">
        <pc:chgData name="Kristin" userId="7f523b70-50f9-46a4-ad94-7f2a29df56f7" providerId="ADAL" clId="{E3337114-AEF4-4567-9266-B14E0B4D610E}" dt="2021-11-04T14:30:49.698" v="4424" actId="47"/>
        <pc:sldMkLst>
          <pc:docMk/>
          <pc:sldMk cId="3528254253" sldId="1277"/>
        </pc:sldMkLst>
      </pc:sldChg>
      <pc:sldChg chg="del">
        <pc:chgData name="Kristin" userId="7f523b70-50f9-46a4-ad94-7f2a29df56f7" providerId="ADAL" clId="{E3337114-AEF4-4567-9266-B14E0B4D610E}" dt="2021-11-04T14:05:22.715" v="2771" actId="47"/>
        <pc:sldMkLst>
          <pc:docMk/>
          <pc:sldMk cId="2875708368" sldId="1278"/>
        </pc:sldMkLst>
      </pc:sldChg>
      <pc:sldChg chg="del">
        <pc:chgData name="Kristin" userId="7f523b70-50f9-46a4-ad94-7f2a29df56f7" providerId="ADAL" clId="{E3337114-AEF4-4567-9266-B14E0B4D610E}" dt="2021-11-04T14:05:22.715" v="2771" actId="47"/>
        <pc:sldMkLst>
          <pc:docMk/>
          <pc:sldMk cId="481711941" sldId="1279"/>
        </pc:sldMkLst>
      </pc:sldChg>
      <pc:sldChg chg="del">
        <pc:chgData name="Kristin" userId="7f523b70-50f9-46a4-ad94-7f2a29df56f7" providerId="ADAL" clId="{E3337114-AEF4-4567-9266-B14E0B4D610E}" dt="2021-11-04T13:45:42.302" v="971" actId="47"/>
        <pc:sldMkLst>
          <pc:docMk/>
          <pc:sldMk cId="1461554294" sldId="1280"/>
        </pc:sldMkLst>
      </pc:sldChg>
      <pc:sldChg chg="del ord">
        <pc:chgData name="Kristin" userId="7f523b70-50f9-46a4-ad94-7f2a29df56f7" providerId="ADAL" clId="{E3337114-AEF4-4567-9266-B14E0B4D610E}" dt="2021-11-04T14:38:40.245" v="4567" actId="47"/>
        <pc:sldMkLst>
          <pc:docMk/>
          <pc:sldMk cId="1738295299" sldId="1280"/>
        </pc:sldMkLst>
      </pc:sldChg>
      <pc:sldChg chg="delSp mod ord">
        <pc:chgData name="Kristin" userId="7f523b70-50f9-46a4-ad94-7f2a29df56f7" providerId="ADAL" clId="{E3337114-AEF4-4567-9266-B14E0B4D610E}" dt="2021-11-04T14:08:36.788" v="2780" actId="20578"/>
        <pc:sldMkLst>
          <pc:docMk/>
          <pc:sldMk cId="2877637042" sldId="1284"/>
        </pc:sldMkLst>
        <pc:picChg chg="del">
          <ac:chgData name="Kristin" userId="7f523b70-50f9-46a4-ad94-7f2a29df56f7" providerId="ADAL" clId="{E3337114-AEF4-4567-9266-B14E0B4D610E}" dt="2021-11-04T13:45:32.422" v="970" actId="478"/>
          <ac:picMkLst>
            <pc:docMk/>
            <pc:sldMk cId="2877637042" sldId="1284"/>
            <ac:picMk id="15" creationId="{83C102C0-3543-4598-AF15-DDD253BABF4C}"/>
          </ac:picMkLst>
        </pc:picChg>
        <pc:picChg chg="del">
          <ac:chgData name="Kristin" userId="7f523b70-50f9-46a4-ad94-7f2a29df56f7" providerId="ADAL" clId="{E3337114-AEF4-4567-9266-B14E0B4D610E}" dt="2021-11-04T13:45:32.422" v="970" actId="478"/>
          <ac:picMkLst>
            <pc:docMk/>
            <pc:sldMk cId="2877637042" sldId="1284"/>
            <ac:picMk id="20" creationId="{ED95A4D2-E9AC-44AE-934D-6386CD1BFCD9}"/>
          </ac:picMkLst>
        </pc:picChg>
        <pc:picChg chg="del">
          <ac:chgData name="Kristin" userId="7f523b70-50f9-46a4-ad94-7f2a29df56f7" providerId="ADAL" clId="{E3337114-AEF4-4567-9266-B14E0B4D610E}" dt="2021-11-04T13:45:32.422" v="970" actId="478"/>
          <ac:picMkLst>
            <pc:docMk/>
            <pc:sldMk cId="2877637042" sldId="1284"/>
            <ac:picMk id="22" creationId="{4A3F30C3-6806-4C71-A4E6-C756E0E7F885}"/>
          </ac:picMkLst>
        </pc:picChg>
        <pc:picChg chg="del">
          <ac:chgData name="Kristin" userId="7f523b70-50f9-46a4-ad94-7f2a29df56f7" providerId="ADAL" clId="{E3337114-AEF4-4567-9266-B14E0B4D610E}" dt="2021-11-04T13:45:32.422" v="970" actId="478"/>
          <ac:picMkLst>
            <pc:docMk/>
            <pc:sldMk cId="2877637042" sldId="1284"/>
            <ac:picMk id="25" creationId="{136CC174-A884-4277-8000-05628C61462C}"/>
          </ac:picMkLst>
        </pc:picChg>
      </pc:sldChg>
      <pc:sldChg chg="modSp mod">
        <pc:chgData name="Kristin" userId="7f523b70-50f9-46a4-ad94-7f2a29df56f7" providerId="ADAL" clId="{E3337114-AEF4-4567-9266-B14E0B4D610E}" dt="2021-11-04T14:34:20.107" v="4529" actId="1076"/>
        <pc:sldMkLst>
          <pc:docMk/>
          <pc:sldMk cId="3903601812" sldId="1285"/>
        </pc:sldMkLst>
        <pc:spChg chg="mod">
          <ac:chgData name="Kristin" userId="7f523b70-50f9-46a4-ad94-7f2a29df56f7" providerId="ADAL" clId="{E3337114-AEF4-4567-9266-B14E0B4D610E}" dt="2021-11-04T14:34:20.107" v="4529" actId="1076"/>
          <ac:spMkLst>
            <pc:docMk/>
            <pc:sldMk cId="3903601812" sldId="1285"/>
            <ac:spMk id="22" creationId="{BAECED16-B93D-41C7-BC8E-A23282E8842F}"/>
          </ac:spMkLst>
        </pc:spChg>
      </pc:sldChg>
      <pc:sldChg chg="ord">
        <pc:chgData name="Kristin" userId="7f523b70-50f9-46a4-ad94-7f2a29df56f7" providerId="ADAL" clId="{E3337114-AEF4-4567-9266-B14E0B4D610E}" dt="2021-11-04T14:31:38.672" v="4426"/>
        <pc:sldMkLst>
          <pc:docMk/>
          <pc:sldMk cId="1727983206" sldId="1286"/>
        </pc:sldMkLst>
      </pc:sldChg>
      <pc:sldChg chg="mod ord modShow">
        <pc:chgData name="Kristin" userId="7f523b70-50f9-46a4-ad94-7f2a29df56f7" providerId="ADAL" clId="{E3337114-AEF4-4567-9266-B14E0B4D610E}" dt="2021-11-04T14:31:38.672" v="4426"/>
        <pc:sldMkLst>
          <pc:docMk/>
          <pc:sldMk cId="1109137767" sldId="1287"/>
        </pc:sldMkLst>
      </pc:sldChg>
      <pc:sldChg chg="addSp modSp mod ord">
        <pc:chgData name="Kristin" userId="7f523b70-50f9-46a4-ad94-7f2a29df56f7" providerId="ADAL" clId="{E3337114-AEF4-4567-9266-B14E0B4D610E}" dt="2021-11-04T14:35:12.098" v="4539"/>
        <pc:sldMkLst>
          <pc:docMk/>
          <pc:sldMk cId="2164356705" sldId="1289"/>
        </pc:sldMkLst>
        <pc:spChg chg="mod">
          <ac:chgData name="Kristin" userId="7f523b70-50f9-46a4-ad94-7f2a29df56f7" providerId="ADAL" clId="{E3337114-AEF4-4567-9266-B14E0B4D610E}" dt="2021-11-04T13:50:15.241" v="1424" actId="404"/>
          <ac:spMkLst>
            <pc:docMk/>
            <pc:sldMk cId="2164356705" sldId="1289"/>
            <ac:spMk id="2" creationId="{6F2D87C8-9BD2-4E65-BF87-4D425B3E8B52}"/>
          </ac:spMkLst>
        </pc:spChg>
        <pc:spChg chg="mod">
          <ac:chgData name="Kristin" userId="7f523b70-50f9-46a4-ad94-7f2a29df56f7" providerId="ADAL" clId="{E3337114-AEF4-4567-9266-B14E0B4D610E}" dt="2021-11-04T13:50:29.940" v="1427" actId="20577"/>
          <ac:spMkLst>
            <pc:docMk/>
            <pc:sldMk cId="2164356705" sldId="1289"/>
            <ac:spMk id="3" creationId="{E5E91D55-C462-4454-B70F-52E7695768B5}"/>
          </ac:spMkLst>
        </pc:spChg>
        <pc:spChg chg="add mod">
          <ac:chgData name="Kristin" userId="7f523b70-50f9-46a4-ad94-7f2a29df56f7" providerId="ADAL" clId="{E3337114-AEF4-4567-9266-B14E0B4D610E}" dt="2021-11-04T13:50:43.415" v="1430" actId="13822"/>
          <ac:spMkLst>
            <pc:docMk/>
            <pc:sldMk cId="2164356705" sldId="1289"/>
            <ac:spMk id="6" creationId="{B7E7E56B-EF3E-4D42-972C-A102C5A3CDC2}"/>
          </ac:spMkLst>
        </pc:spChg>
      </pc:sldChg>
      <pc:sldChg chg="addSp modSp mod">
        <pc:chgData name="Kristin" userId="7f523b70-50f9-46a4-ad94-7f2a29df56f7" providerId="ADAL" clId="{E3337114-AEF4-4567-9266-B14E0B4D610E}" dt="2021-11-04T13:49:28.730" v="1359" actId="404"/>
        <pc:sldMkLst>
          <pc:docMk/>
          <pc:sldMk cId="2078065263" sldId="1291"/>
        </pc:sldMkLst>
        <pc:spChg chg="add mod">
          <ac:chgData name="Kristin" userId="7f523b70-50f9-46a4-ad94-7f2a29df56f7" providerId="ADAL" clId="{E3337114-AEF4-4567-9266-B14E0B4D610E}" dt="2021-11-04T13:49:28.730" v="1359" actId="404"/>
          <ac:spMkLst>
            <pc:docMk/>
            <pc:sldMk cId="2078065263" sldId="1291"/>
            <ac:spMk id="2" creationId="{5379369A-2483-4DF0-97D9-975191FE44E0}"/>
          </ac:spMkLst>
        </pc:spChg>
        <pc:spChg chg="mod">
          <ac:chgData name="Kristin" userId="7f523b70-50f9-46a4-ad94-7f2a29df56f7" providerId="ADAL" clId="{E3337114-AEF4-4567-9266-B14E0B4D610E}" dt="2021-11-04T13:48:50.509" v="1257" actId="20577"/>
          <ac:spMkLst>
            <pc:docMk/>
            <pc:sldMk cId="2078065263" sldId="1291"/>
            <ac:spMk id="10" creationId="{B30C9233-4EDA-42C2-94B1-BCB2735DC991}"/>
          </ac:spMkLst>
        </pc:spChg>
        <pc:spChg chg="mod">
          <ac:chgData name="Kristin" userId="7f523b70-50f9-46a4-ad94-7f2a29df56f7" providerId="ADAL" clId="{E3337114-AEF4-4567-9266-B14E0B4D610E}" dt="2021-11-04T13:48:39.452" v="1238" actId="20577"/>
          <ac:spMkLst>
            <pc:docMk/>
            <pc:sldMk cId="2078065263" sldId="1291"/>
            <ac:spMk id="11" creationId="{9DF34254-D4DC-4D3F-A2BB-54628506704F}"/>
          </ac:spMkLst>
        </pc:spChg>
        <pc:spChg chg="mod">
          <ac:chgData name="Kristin" userId="7f523b70-50f9-46a4-ad94-7f2a29df56f7" providerId="ADAL" clId="{E3337114-AEF4-4567-9266-B14E0B4D610E}" dt="2021-11-04T13:48:53.805" v="1258" actId="20577"/>
          <ac:spMkLst>
            <pc:docMk/>
            <pc:sldMk cId="2078065263" sldId="1291"/>
            <ac:spMk id="12" creationId="{C31D2F6F-4109-42AA-9635-1F7E84F67451}"/>
          </ac:spMkLst>
        </pc:spChg>
      </pc:sldChg>
      <pc:sldChg chg="addSp modSp mod ord">
        <pc:chgData name="Kristin" userId="7f523b70-50f9-46a4-ad94-7f2a29df56f7" providerId="ADAL" clId="{E3337114-AEF4-4567-9266-B14E0B4D610E}" dt="2021-11-04T14:31:38.672" v="4426"/>
        <pc:sldMkLst>
          <pc:docMk/>
          <pc:sldMk cId="3555417015" sldId="1292"/>
        </pc:sldMkLst>
        <pc:spChg chg="add">
          <ac:chgData name="Kristin" userId="7f523b70-50f9-46a4-ad94-7f2a29df56f7" providerId="ADAL" clId="{E3337114-AEF4-4567-9266-B14E0B4D610E}" dt="2021-11-04T13:53:39.685" v="1641" actId="11529"/>
          <ac:spMkLst>
            <pc:docMk/>
            <pc:sldMk cId="3555417015" sldId="1292"/>
            <ac:spMk id="3" creationId="{F86D8F12-DB5B-4FD9-8466-7D620E9245CC}"/>
          </ac:spMkLst>
        </pc:spChg>
        <pc:spChg chg="mod">
          <ac:chgData name="Kristin" userId="7f523b70-50f9-46a4-ad94-7f2a29df56f7" providerId="ADAL" clId="{E3337114-AEF4-4567-9266-B14E0B4D610E}" dt="2021-11-04T13:53:28.197" v="1640" actId="1076"/>
          <ac:spMkLst>
            <pc:docMk/>
            <pc:sldMk cId="3555417015" sldId="1292"/>
            <ac:spMk id="9" creationId="{C2389342-8FBF-46A9-9184-2219CBCDB533}"/>
          </ac:spMkLst>
        </pc:spChg>
        <pc:spChg chg="add mod">
          <ac:chgData name="Kristin" userId="7f523b70-50f9-46a4-ad94-7f2a29df56f7" providerId="ADAL" clId="{E3337114-AEF4-4567-9266-B14E0B4D610E}" dt="2021-11-04T13:53:46.772" v="1643" actId="1076"/>
          <ac:spMkLst>
            <pc:docMk/>
            <pc:sldMk cId="3555417015" sldId="1292"/>
            <ac:spMk id="16" creationId="{99DEAFB8-32C4-4A84-A2D7-DF0074751D7E}"/>
          </ac:spMkLst>
        </pc:spChg>
        <pc:spChg chg="add mod">
          <ac:chgData name="Kristin" userId="7f523b70-50f9-46a4-ad94-7f2a29df56f7" providerId="ADAL" clId="{E3337114-AEF4-4567-9266-B14E0B4D610E}" dt="2021-11-04T13:54:23.150" v="1674" actId="14100"/>
          <ac:spMkLst>
            <pc:docMk/>
            <pc:sldMk cId="3555417015" sldId="1292"/>
            <ac:spMk id="19" creationId="{06ABB7B3-A66A-4E0F-A824-CA10CABD217C}"/>
          </ac:spMkLst>
        </pc:spChg>
      </pc:sldChg>
      <pc:sldChg chg="ord">
        <pc:chgData name="Kristin" userId="7f523b70-50f9-46a4-ad94-7f2a29df56f7" providerId="ADAL" clId="{E3337114-AEF4-4567-9266-B14E0B4D610E}" dt="2021-11-04T14:31:38.672" v="4426"/>
        <pc:sldMkLst>
          <pc:docMk/>
          <pc:sldMk cId="1173951376" sldId="1293"/>
        </pc:sldMkLst>
      </pc:sldChg>
      <pc:sldChg chg="modSp mod ord">
        <pc:chgData name="Kristin" userId="7f523b70-50f9-46a4-ad94-7f2a29df56f7" providerId="ADAL" clId="{E3337114-AEF4-4567-9266-B14E0B4D610E}" dt="2021-11-04T14:37:23.457" v="4550" actId="20578"/>
        <pc:sldMkLst>
          <pc:docMk/>
          <pc:sldMk cId="3474546257" sldId="1294"/>
        </pc:sldMkLst>
        <pc:spChg chg="mod">
          <ac:chgData name="Kristin" userId="7f523b70-50f9-46a4-ad94-7f2a29df56f7" providerId="ADAL" clId="{E3337114-AEF4-4567-9266-B14E0B4D610E}" dt="2021-11-04T14:02:45.361" v="2369" actId="20577"/>
          <ac:spMkLst>
            <pc:docMk/>
            <pc:sldMk cId="3474546257" sldId="1294"/>
            <ac:spMk id="2" creationId="{230EA45A-5ED9-448D-8F3F-615830CB188D}"/>
          </ac:spMkLst>
        </pc:spChg>
      </pc:sldChg>
      <pc:sldChg chg="mod ord modShow">
        <pc:chgData name="Kristin" userId="7f523b70-50f9-46a4-ad94-7f2a29df56f7" providerId="ADAL" clId="{E3337114-AEF4-4567-9266-B14E0B4D610E}" dt="2021-11-04T14:31:38.672" v="4426"/>
        <pc:sldMkLst>
          <pc:docMk/>
          <pc:sldMk cId="3890837952" sldId="1295"/>
        </pc:sldMkLst>
      </pc:sldChg>
      <pc:sldChg chg="mod ord modShow">
        <pc:chgData name="Kristin" userId="7f523b70-50f9-46a4-ad94-7f2a29df56f7" providerId="ADAL" clId="{E3337114-AEF4-4567-9266-B14E0B4D610E}" dt="2021-11-04T14:31:38.672" v="4426"/>
        <pc:sldMkLst>
          <pc:docMk/>
          <pc:sldMk cId="505927695" sldId="1296"/>
        </pc:sldMkLst>
      </pc:sldChg>
      <pc:sldChg chg="ord">
        <pc:chgData name="Kristin" userId="7f523b70-50f9-46a4-ad94-7f2a29df56f7" providerId="ADAL" clId="{E3337114-AEF4-4567-9266-B14E0B4D610E}" dt="2021-11-04T14:31:38.672" v="4426"/>
        <pc:sldMkLst>
          <pc:docMk/>
          <pc:sldMk cId="2612420151" sldId="1297"/>
        </pc:sldMkLst>
      </pc:sldChg>
      <pc:sldChg chg="addSp modSp mod modNotesTx">
        <pc:chgData name="Kristin" userId="7f523b70-50f9-46a4-ad94-7f2a29df56f7" providerId="ADAL" clId="{E3337114-AEF4-4567-9266-B14E0B4D610E}" dt="2021-11-04T14:00:59.053" v="2286" actId="20577"/>
        <pc:sldMkLst>
          <pc:docMk/>
          <pc:sldMk cId="1908663941" sldId="1311"/>
        </pc:sldMkLst>
        <pc:spChg chg="add mod">
          <ac:chgData name="Kristin" userId="7f523b70-50f9-46a4-ad94-7f2a29df56f7" providerId="ADAL" clId="{E3337114-AEF4-4567-9266-B14E0B4D610E}" dt="2021-11-04T14:00:22.819" v="2151" actId="14100"/>
          <ac:spMkLst>
            <pc:docMk/>
            <pc:sldMk cId="1908663941" sldId="1311"/>
            <ac:spMk id="14" creationId="{D74A1CA6-15FC-4BAD-BE1C-1F144CC0888D}"/>
          </ac:spMkLst>
        </pc:spChg>
      </pc:sldChg>
      <pc:sldChg chg="addSp modSp mod">
        <pc:chgData name="Kristin" userId="7f523b70-50f9-46a4-ad94-7f2a29df56f7" providerId="ADAL" clId="{E3337114-AEF4-4567-9266-B14E0B4D610E}" dt="2021-11-04T14:01:33.340" v="2296" actId="20577"/>
        <pc:sldMkLst>
          <pc:docMk/>
          <pc:sldMk cId="168635165" sldId="1312"/>
        </pc:sldMkLst>
        <pc:spChg chg="add mod">
          <ac:chgData name="Kristin" userId="7f523b70-50f9-46a4-ad94-7f2a29df56f7" providerId="ADAL" clId="{E3337114-AEF4-4567-9266-B14E0B4D610E}" dt="2021-11-04T14:01:24.306" v="2290" actId="207"/>
          <ac:spMkLst>
            <pc:docMk/>
            <pc:sldMk cId="168635165" sldId="1312"/>
            <ac:spMk id="3" creationId="{BFEF7069-959A-424D-8041-B5D9C067CAC7}"/>
          </ac:spMkLst>
        </pc:spChg>
        <pc:spChg chg="mod">
          <ac:chgData name="Kristin" userId="7f523b70-50f9-46a4-ad94-7f2a29df56f7" providerId="ADAL" clId="{E3337114-AEF4-4567-9266-B14E0B4D610E}" dt="2021-11-04T14:01:33.340" v="2296" actId="20577"/>
          <ac:spMkLst>
            <pc:docMk/>
            <pc:sldMk cId="168635165" sldId="1312"/>
            <ac:spMk id="11" creationId="{63CC705F-3871-439F-BB73-102C9249E43C}"/>
          </ac:spMkLst>
        </pc:spChg>
        <pc:spChg chg="add mod">
          <ac:chgData name="Kristin" userId="7f523b70-50f9-46a4-ad94-7f2a29df56f7" providerId="ADAL" clId="{E3337114-AEF4-4567-9266-B14E0B4D610E}" dt="2021-11-04T14:01:29.835" v="2292" actId="1076"/>
          <ac:spMkLst>
            <pc:docMk/>
            <pc:sldMk cId="168635165" sldId="1312"/>
            <ac:spMk id="13" creationId="{A8FBDCAF-1A04-461E-8638-AB0E617A6B40}"/>
          </ac:spMkLst>
        </pc:spChg>
      </pc:sldChg>
      <pc:sldChg chg="ord">
        <pc:chgData name="Kristin" userId="7f523b70-50f9-46a4-ad94-7f2a29df56f7" providerId="ADAL" clId="{E3337114-AEF4-4567-9266-B14E0B4D610E}" dt="2021-11-04T14:43:02.126" v="4572"/>
        <pc:sldMkLst>
          <pc:docMk/>
          <pc:sldMk cId="2886651794" sldId="1315"/>
        </pc:sldMkLst>
      </pc:sldChg>
      <pc:sldChg chg="addSp modSp mod">
        <pc:chgData name="Kristin" userId="7f523b70-50f9-46a4-ad94-7f2a29df56f7" providerId="ADAL" clId="{E3337114-AEF4-4567-9266-B14E0B4D610E}" dt="2021-11-04T13:45:16.078" v="969" actId="14100"/>
        <pc:sldMkLst>
          <pc:docMk/>
          <pc:sldMk cId="1772579732" sldId="1318"/>
        </pc:sldMkLst>
        <pc:spChg chg="add mod">
          <ac:chgData name="Kristin" userId="7f523b70-50f9-46a4-ad94-7f2a29df56f7" providerId="ADAL" clId="{E3337114-AEF4-4567-9266-B14E0B4D610E}" dt="2021-11-04T13:45:16.078" v="969" actId="14100"/>
          <ac:spMkLst>
            <pc:docMk/>
            <pc:sldMk cId="1772579732" sldId="1318"/>
            <ac:spMk id="2" creationId="{DA69FD47-B29A-4834-8480-3A488E4ECEC6}"/>
          </ac:spMkLst>
        </pc:spChg>
      </pc:sldChg>
      <pc:sldChg chg="addSp modSp mod ord">
        <pc:chgData name="Kristin" userId="7f523b70-50f9-46a4-ad94-7f2a29df56f7" providerId="ADAL" clId="{E3337114-AEF4-4567-9266-B14E0B4D610E}" dt="2021-11-04T14:31:38.672" v="4426"/>
        <pc:sldMkLst>
          <pc:docMk/>
          <pc:sldMk cId="1286506830" sldId="1319"/>
        </pc:sldMkLst>
        <pc:spChg chg="add mod">
          <ac:chgData name="Kristin" userId="7f523b70-50f9-46a4-ad94-7f2a29df56f7" providerId="ADAL" clId="{E3337114-AEF4-4567-9266-B14E0B4D610E}" dt="2021-11-04T13:58:44.474" v="2019" actId="1076"/>
          <ac:spMkLst>
            <pc:docMk/>
            <pc:sldMk cId="1286506830" sldId="1319"/>
            <ac:spMk id="2" creationId="{24518B06-1C5D-4F60-AA08-16276E2F5195}"/>
          </ac:spMkLst>
        </pc:spChg>
        <pc:spChg chg="mod">
          <ac:chgData name="Kristin" userId="7f523b70-50f9-46a4-ad94-7f2a29df56f7" providerId="ADAL" clId="{E3337114-AEF4-4567-9266-B14E0B4D610E}" dt="2021-11-04T13:57:18.584" v="1907" actId="1076"/>
          <ac:spMkLst>
            <pc:docMk/>
            <pc:sldMk cId="1286506830" sldId="1319"/>
            <ac:spMk id="13" creationId="{018401DD-2C0C-4015-B92A-F77CCC2C4397}"/>
          </ac:spMkLst>
        </pc:spChg>
        <pc:spChg chg="mod">
          <ac:chgData name="Kristin" userId="7f523b70-50f9-46a4-ad94-7f2a29df56f7" providerId="ADAL" clId="{E3337114-AEF4-4567-9266-B14E0B4D610E}" dt="2021-11-04T13:57:18.584" v="1907" actId="1076"/>
          <ac:spMkLst>
            <pc:docMk/>
            <pc:sldMk cId="1286506830" sldId="1319"/>
            <ac:spMk id="14" creationId="{9445ED13-83E1-4DBB-8CE0-74809302189B}"/>
          </ac:spMkLst>
        </pc:spChg>
        <pc:spChg chg="mod">
          <ac:chgData name="Kristin" userId="7f523b70-50f9-46a4-ad94-7f2a29df56f7" providerId="ADAL" clId="{E3337114-AEF4-4567-9266-B14E0B4D610E}" dt="2021-11-04T13:57:18.584" v="1907" actId="1076"/>
          <ac:spMkLst>
            <pc:docMk/>
            <pc:sldMk cId="1286506830" sldId="1319"/>
            <ac:spMk id="15" creationId="{B7F09C97-1BC1-4F26-A3A0-12567BED5423}"/>
          </ac:spMkLst>
        </pc:spChg>
        <pc:spChg chg="mod">
          <ac:chgData name="Kristin" userId="7f523b70-50f9-46a4-ad94-7f2a29df56f7" providerId="ADAL" clId="{E3337114-AEF4-4567-9266-B14E0B4D610E}" dt="2021-11-04T13:57:18.584" v="1907" actId="1076"/>
          <ac:spMkLst>
            <pc:docMk/>
            <pc:sldMk cId="1286506830" sldId="1319"/>
            <ac:spMk id="16" creationId="{91DC25AF-3444-433B-8FA0-A98AE089FE43}"/>
          </ac:spMkLst>
        </pc:spChg>
        <pc:spChg chg="mod">
          <ac:chgData name="Kristin" userId="7f523b70-50f9-46a4-ad94-7f2a29df56f7" providerId="ADAL" clId="{E3337114-AEF4-4567-9266-B14E0B4D610E}" dt="2021-11-04T13:57:18.584" v="1907" actId="1076"/>
          <ac:spMkLst>
            <pc:docMk/>
            <pc:sldMk cId="1286506830" sldId="1319"/>
            <ac:spMk id="17" creationId="{40B4F317-4DFF-4DE0-9BE1-C1772AD0053E}"/>
          </ac:spMkLst>
        </pc:spChg>
        <pc:spChg chg="mod">
          <ac:chgData name="Kristin" userId="7f523b70-50f9-46a4-ad94-7f2a29df56f7" providerId="ADAL" clId="{E3337114-AEF4-4567-9266-B14E0B4D610E}" dt="2021-11-04T13:57:18.584" v="1907" actId="1076"/>
          <ac:spMkLst>
            <pc:docMk/>
            <pc:sldMk cId="1286506830" sldId="1319"/>
            <ac:spMk id="18" creationId="{BFE2288A-BEC9-49B9-B178-7A69977256D2}"/>
          </ac:spMkLst>
        </pc:spChg>
      </pc:sldChg>
      <pc:sldChg chg="modSp mod ord">
        <pc:chgData name="Kristin" userId="7f523b70-50f9-46a4-ad94-7f2a29df56f7" providerId="ADAL" clId="{E3337114-AEF4-4567-9266-B14E0B4D610E}" dt="2021-11-04T14:37:31.935" v="4552"/>
        <pc:sldMkLst>
          <pc:docMk/>
          <pc:sldMk cId="4275398430" sldId="1320"/>
        </pc:sldMkLst>
        <pc:spChg chg="mod">
          <ac:chgData name="Kristin" userId="7f523b70-50f9-46a4-ad94-7f2a29df56f7" providerId="ADAL" clId="{E3337114-AEF4-4567-9266-B14E0B4D610E}" dt="2021-11-04T14:02:20.018" v="2344" actId="20577"/>
          <ac:spMkLst>
            <pc:docMk/>
            <pc:sldMk cId="4275398430" sldId="1320"/>
            <ac:spMk id="6" creationId="{77C8244D-A385-4311-9E48-28DD82B22692}"/>
          </ac:spMkLst>
        </pc:spChg>
      </pc:sldChg>
      <pc:sldChg chg="modSp mod">
        <pc:chgData name="Kristin" userId="7f523b70-50f9-46a4-ad94-7f2a29df56f7" providerId="ADAL" clId="{E3337114-AEF4-4567-9266-B14E0B4D610E}" dt="2021-11-04T14:02:09.171" v="2331" actId="1076"/>
        <pc:sldMkLst>
          <pc:docMk/>
          <pc:sldMk cId="2372982024" sldId="1321"/>
        </pc:sldMkLst>
        <pc:spChg chg="mod">
          <ac:chgData name="Kristin" userId="7f523b70-50f9-46a4-ad94-7f2a29df56f7" providerId="ADAL" clId="{E3337114-AEF4-4567-9266-B14E0B4D610E}" dt="2021-11-04T14:02:04.014" v="2330" actId="27636"/>
          <ac:spMkLst>
            <pc:docMk/>
            <pc:sldMk cId="2372982024" sldId="1321"/>
            <ac:spMk id="2" creationId="{27EFB82D-53D1-4CFE-8E91-AE0E1D807694}"/>
          </ac:spMkLst>
        </pc:spChg>
        <pc:picChg chg="mod">
          <ac:chgData name="Kristin" userId="7f523b70-50f9-46a4-ad94-7f2a29df56f7" providerId="ADAL" clId="{E3337114-AEF4-4567-9266-B14E0B4D610E}" dt="2021-11-04T14:02:09.171" v="2331" actId="1076"/>
          <ac:picMkLst>
            <pc:docMk/>
            <pc:sldMk cId="2372982024" sldId="1321"/>
            <ac:picMk id="5" creationId="{70B22C35-CF77-40C7-AC20-7096189DB25D}"/>
          </ac:picMkLst>
        </pc:picChg>
      </pc:sldChg>
      <pc:sldChg chg="addSp delSp modSp add del mod ord">
        <pc:chgData name="Kristin" userId="7f523b70-50f9-46a4-ad94-7f2a29df56f7" providerId="ADAL" clId="{E3337114-AEF4-4567-9266-B14E0B4D610E}" dt="2021-11-04T13:42:22.188" v="781" actId="47"/>
        <pc:sldMkLst>
          <pc:docMk/>
          <pc:sldMk cId="2797315996" sldId="1322"/>
        </pc:sldMkLst>
        <pc:spChg chg="mod">
          <ac:chgData name="Kristin" userId="7f523b70-50f9-46a4-ad94-7f2a29df56f7" providerId="ADAL" clId="{E3337114-AEF4-4567-9266-B14E0B4D610E}" dt="2021-11-04T13:32:21.068" v="274" actId="1076"/>
          <ac:spMkLst>
            <pc:docMk/>
            <pc:sldMk cId="2797315996" sldId="1322"/>
            <ac:spMk id="5" creationId="{42B30E70-E6E6-42D6-B2CA-E27B06B77325}"/>
          </ac:spMkLst>
        </pc:spChg>
        <pc:spChg chg="del mod">
          <ac:chgData name="Kristin" userId="7f523b70-50f9-46a4-ad94-7f2a29df56f7" providerId="ADAL" clId="{E3337114-AEF4-4567-9266-B14E0B4D610E}" dt="2021-11-04T13:29:40.400" v="56" actId="478"/>
          <ac:spMkLst>
            <pc:docMk/>
            <pc:sldMk cId="2797315996" sldId="1322"/>
            <ac:spMk id="6" creationId="{E1D7C942-22CF-424A-840B-C0C37FDC8C6E}"/>
          </ac:spMkLst>
        </pc:spChg>
        <pc:spChg chg="add mod">
          <ac:chgData name="Kristin" userId="7f523b70-50f9-46a4-ad94-7f2a29df56f7" providerId="ADAL" clId="{E3337114-AEF4-4567-9266-B14E0B4D610E}" dt="2021-11-04T13:32:35.215" v="277" actId="14100"/>
          <ac:spMkLst>
            <pc:docMk/>
            <pc:sldMk cId="2797315996" sldId="1322"/>
            <ac:spMk id="11" creationId="{A38F274D-7815-4D2A-8500-E6E79754A4B7}"/>
          </ac:spMkLst>
        </pc:spChg>
        <pc:spChg chg="add mod">
          <ac:chgData name="Kristin" userId="7f523b70-50f9-46a4-ad94-7f2a29df56f7" providerId="ADAL" clId="{E3337114-AEF4-4567-9266-B14E0B4D610E}" dt="2021-11-04T13:33:56.958" v="318" actId="113"/>
          <ac:spMkLst>
            <pc:docMk/>
            <pc:sldMk cId="2797315996" sldId="1322"/>
            <ac:spMk id="12" creationId="{9AA0BF02-135B-4B1D-AA77-E5B81EE42D7C}"/>
          </ac:spMkLst>
        </pc:spChg>
        <pc:spChg chg="add mod">
          <ac:chgData name="Kristin" userId="7f523b70-50f9-46a4-ad94-7f2a29df56f7" providerId="ADAL" clId="{E3337114-AEF4-4567-9266-B14E0B4D610E}" dt="2021-11-04T13:33:30.992" v="303" actId="1076"/>
          <ac:spMkLst>
            <pc:docMk/>
            <pc:sldMk cId="2797315996" sldId="1322"/>
            <ac:spMk id="14" creationId="{E896ABCA-3B48-4E1B-BA7C-77AD82E30A41}"/>
          </ac:spMkLst>
        </pc:spChg>
        <pc:picChg chg="add mod modCrop">
          <ac:chgData name="Kristin" userId="7f523b70-50f9-46a4-ad94-7f2a29df56f7" providerId="ADAL" clId="{E3337114-AEF4-4567-9266-B14E0B4D610E}" dt="2021-11-04T13:32:16.490" v="273" actId="14100"/>
          <ac:picMkLst>
            <pc:docMk/>
            <pc:sldMk cId="2797315996" sldId="1322"/>
            <ac:picMk id="3" creationId="{1D713281-F50B-4A23-BBDF-C528DEC265AB}"/>
          </ac:picMkLst>
        </pc:picChg>
        <pc:picChg chg="add del mod">
          <ac:chgData name="Kristin" userId="7f523b70-50f9-46a4-ad94-7f2a29df56f7" providerId="ADAL" clId="{E3337114-AEF4-4567-9266-B14E0B4D610E}" dt="2021-11-04T13:29:18.320" v="49" actId="478"/>
          <ac:picMkLst>
            <pc:docMk/>
            <pc:sldMk cId="2797315996" sldId="1322"/>
            <ac:picMk id="9" creationId="{778475B5-5211-4D06-B777-22EB1ECF68F6}"/>
          </ac:picMkLst>
        </pc:picChg>
        <pc:picChg chg="mod">
          <ac:chgData name="Kristin" userId="7f523b70-50f9-46a4-ad94-7f2a29df56f7" providerId="ADAL" clId="{E3337114-AEF4-4567-9266-B14E0B4D610E}" dt="2021-11-04T13:33:37.614" v="304" actId="1076"/>
          <ac:picMkLst>
            <pc:docMk/>
            <pc:sldMk cId="2797315996" sldId="1322"/>
            <ac:picMk id="10" creationId="{ACEEBA97-9C38-4358-8E3A-66594596C4C6}"/>
          </ac:picMkLst>
        </pc:picChg>
        <pc:picChg chg="del">
          <ac:chgData name="Kristin" userId="7f523b70-50f9-46a4-ad94-7f2a29df56f7" providerId="ADAL" clId="{E3337114-AEF4-4567-9266-B14E0B4D610E}" dt="2021-11-04T13:23:47.681" v="17" actId="478"/>
          <ac:picMkLst>
            <pc:docMk/>
            <pc:sldMk cId="2797315996" sldId="1322"/>
            <ac:picMk id="1026" creationId="{DECB6D1B-2583-46A3-A6FB-BE5B0470E0F3}"/>
          </ac:picMkLst>
        </pc:picChg>
      </pc:sldChg>
      <pc:sldChg chg="modSp add mod">
        <pc:chgData name="Kristin" userId="7f523b70-50f9-46a4-ad94-7f2a29df56f7" providerId="ADAL" clId="{E3337114-AEF4-4567-9266-B14E0B4D610E}" dt="2021-11-04T14:36:21.575" v="4545" actId="20577"/>
        <pc:sldMkLst>
          <pc:docMk/>
          <pc:sldMk cId="4074411261" sldId="1327"/>
        </pc:sldMkLst>
        <pc:spChg chg="mod">
          <ac:chgData name="Kristin" userId="7f523b70-50f9-46a4-ad94-7f2a29df56f7" providerId="ADAL" clId="{E3337114-AEF4-4567-9266-B14E0B4D610E}" dt="2021-11-04T14:36:21.575" v="4545" actId="20577"/>
          <ac:spMkLst>
            <pc:docMk/>
            <pc:sldMk cId="4074411261" sldId="1327"/>
            <ac:spMk id="6" creationId="{50B3E6DB-32D1-418F-9EEA-54A15D164D49}"/>
          </ac:spMkLst>
        </pc:spChg>
      </pc:sldChg>
      <pc:sldChg chg="add">
        <pc:chgData name="Kristin" userId="7f523b70-50f9-46a4-ad94-7f2a29df56f7" providerId="ADAL" clId="{E3337114-AEF4-4567-9266-B14E0B4D610E}" dt="2021-11-04T14:15:23.034" v="3168"/>
        <pc:sldMkLst>
          <pc:docMk/>
          <pc:sldMk cId="3684447005" sldId="2647"/>
        </pc:sldMkLst>
      </pc:sldChg>
      <pc:sldChg chg="modSp mod">
        <pc:chgData name="Kristin" userId="7f523b70-50f9-46a4-ad94-7f2a29df56f7" providerId="ADAL" clId="{E3337114-AEF4-4567-9266-B14E0B4D610E}" dt="2021-11-04T14:06:11.201" v="2773" actId="20577"/>
        <pc:sldMkLst>
          <pc:docMk/>
          <pc:sldMk cId="2303970998" sldId="2648"/>
        </pc:sldMkLst>
        <pc:spChg chg="mod">
          <ac:chgData name="Kristin" userId="7f523b70-50f9-46a4-ad94-7f2a29df56f7" providerId="ADAL" clId="{E3337114-AEF4-4567-9266-B14E0B4D610E}" dt="2021-11-04T14:06:11.201" v="2773" actId="20577"/>
          <ac:spMkLst>
            <pc:docMk/>
            <pc:sldMk cId="2303970998" sldId="2648"/>
            <ac:spMk id="3" creationId="{1551A2F3-169B-407A-B90A-5273DE1BA3CD}"/>
          </ac:spMkLst>
        </pc:spChg>
      </pc:sldChg>
      <pc:sldChg chg="add">
        <pc:chgData name="Kristin" userId="7f523b70-50f9-46a4-ad94-7f2a29df56f7" providerId="ADAL" clId="{E3337114-AEF4-4567-9266-B14E0B4D610E}" dt="2021-11-04T14:20:26.745" v="3244"/>
        <pc:sldMkLst>
          <pc:docMk/>
          <pc:sldMk cId="3313843826" sldId="2677"/>
        </pc:sldMkLst>
      </pc:sldChg>
      <pc:sldChg chg="addSp modSp add mod">
        <pc:chgData name="Kristin" userId="7f523b70-50f9-46a4-ad94-7f2a29df56f7" providerId="ADAL" clId="{E3337114-AEF4-4567-9266-B14E0B4D610E}" dt="2021-11-04T14:33:10.341" v="4512" actId="20577"/>
        <pc:sldMkLst>
          <pc:docMk/>
          <pc:sldMk cId="3621450757" sldId="2678"/>
        </pc:sldMkLst>
        <pc:spChg chg="add mod">
          <ac:chgData name="Kristin" userId="7f523b70-50f9-46a4-ad94-7f2a29df56f7" providerId="ADAL" clId="{E3337114-AEF4-4567-9266-B14E0B4D610E}" dt="2021-11-04T14:33:10.341" v="4512" actId="20577"/>
          <ac:spMkLst>
            <pc:docMk/>
            <pc:sldMk cId="3621450757" sldId="2678"/>
            <ac:spMk id="10" creationId="{B98613B2-B163-492B-BE56-A3C6067A6245}"/>
          </ac:spMkLst>
        </pc:spChg>
      </pc:sldChg>
      <pc:sldChg chg="addSp delSp modSp mod">
        <pc:chgData name="Kristin" userId="7f523b70-50f9-46a4-ad94-7f2a29df56f7" providerId="ADAL" clId="{E3337114-AEF4-4567-9266-B14E0B4D610E}" dt="2021-11-04T14:33:46.283" v="4528" actId="11529"/>
        <pc:sldMkLst>
          <pc:docMk/>
          <pc:sldMk cId="1381251031" sldId="2681"/>
        </pc:sldMkLst>
        <pc:spChg chg="mod">
          <ac:chgData name="Kristin" userId="7f523b70-50f9-46a4-ad94-7f2a29df56f7" providerId="ADAL" clId="{E3337114-AEF4-4567-9266-B14E0B4D610E}" dt="2021-11-04T13:43:10.736" v="841" actId="6549"/>
          <ac:spMkLst>
            <pc:docMk/>
            <pc:sldMk cId="1381251031" sldId="2681"/>
            <ac:spMk id="2" creationId="{03D4B21D-277C-4960-8C15-ACB449BA0A3E}"/>
          </ac:spMkLst>
        </pc:spChg>
        <pc:spChg chg="add mod">
          <ac:chgData name="Kristin" userId="7f523b70-50f9-46a4-ad94-7f2a29df56f7" providerId="ADAL" clId="{E3337114-AEF4-4567-9266-B14E0B4D610E}" dt="2021-11-04T13:35:41.860" v="416" actId="1076"/>
          <ac:spMkLst>
            <pc:docMk/>
            <pc:sldMk cId="1381251031" sldId="2681"/>
            <ac:spMk id="8" creationId="{9B50C423-7735-4C2F-BF50-DB52EE80C7D2}"/>
          </ac:spMkLst>
        </pc:spChg>
        <pc:spChg chg="add del mod">
          <ac:chgData name="Kristin" userId="7f523b70-50f9-46a4-ad94-7f2a29df56f7" providerId="ADAL" clId="{E3337114-AEF4-4567-9266-B14E0B4D610E}" dt="2021-11-04T13:35:58.087" v="419" actId="478"/>
          <ac:spMkLst>
            <pc:docMk/>
            <pc:sldMk cId="1381251031" sldId="2681"/>
            <ac:spMk id="9" creationId="{6AF030E1-0932-42A0-BEB5-BED8098F9A50}"/>
          </ac:spMkLst>
        </pc:spChg>
        <pc:spChg chg="add mod">
          <ac:chgData name="Kristin" userId="7f523b70-50f9-46a4-ad94-7f2a29df56f7" providerId="ADAL" clId="{E3337114-AEF4-4567-9266-B14E0B4D610E}" dt="2021-11-04T13:38:30.359" v="613" actId="6549"/>
          <ac:spMkLst>
            <pc:docMk/>
            <pc:sldMk cId="1381251031" sldId="2681"/>
            <ac:spMk id="10" creationId="{8A815CCD-C82D-4138-A1A8-FE3F83AE4E19}"/>
          </ac:spMkLst>
        </pc:spChg>
        <pc:spChg chg="add mod">
          <ac:chgData name="Kristin" userId="7f523b70-50f9-46a4-ad94-7f2a29df56f7" providerId="ADAL" clId="{E3337114-AEF4-4567-9266-B14E0B4D610E}" dt="2021-11-04T13:39:16.655" v="747" actId="20577"/>
          <ac:spMkLst>
            <pc:docMk/>
            <pc:sldMk cId="1381251031" sldId="2681"/>
            <ac:spMk id="11" creationId="{EC2B72C8-3543-45BB-80B5-B96866575AC6}"/>
          </ac:spMkLst>
        </pc:spChg>
        <pc:spChg chg="add mod">
          <ac:chgData name="Kristin" userId="7f523b70-50f9-46a4-ad94-7f2a29df56f7" providerId="ADAL" clId="{E3337114-AEF4-4567-9266-B14E0B4D610E}" dt="2021-11-04T14:33:35.516" v="4527" actId="1076"/>
          <ac:spMkLst>
            <pc:docMk/>
            <pc:sldMk cId="1381251031" sldId="2681"/>
            <ac:spMk id="13" creationId="{45AB5E7D-7DDE-44FD-855B-C03FFCBD30AE}"/>
          </ac:spMkLst>
        </pc:spChg>
        <pc:cxnChg chg="add mod">
          <ac:chgData name="Kristin" userId="7f523b70-50f9-46a4-ad94-7f2a29df56f7" providerId="ADAL" clId="{E3337114-AEF4-4567-9266-B14E0B4D610E}" dt="2021-11-04T13:43:19.537" v="842" actId="14100"/>
          <ac:cxnSpMkLst>
            <pc:docMk/>
            <pc:sldMk cId="1381251031" sldId="2681"/>
            <ac:cxnSpMk id="7" creationId="{06D126CE-E719-4004-84E0-1481398806C8}"/>
          </ac:cxnSpMkLst>
        </pc:cxnChg>
        <pc:cxnChg chg="add">
          <ac:chgData name="Kristin" userId="7f523b70-50f9-46a4-ad94-7f2a29df56f7" providerId="ADAL" clId="{E3337114-AEF4-4567-9266-B14E0B4D610E}" dt="2021-11-04T14:33:46.283" v="4528" actId="11529"/>
          <ac:cxnSpMkLst>
            <pc:docMk/>
            <pc:sldMk cId="1381251031" sldId="2681"/>
            <ac:cxnSpMk id="15" creationId="{5EABD7CB-20A9-4F0B-BA47-833319B7546B}"/>
          </ac:cxnSpMkLst>
        </pc:cxnChg>
      </pc:sldChg>
      <pc:sldChg chg="add del">
        <pc:chgData name="Kristin" userId="7f523b70-50f9-46a4-ad94-7f2a29df56f7" providerId="ADAL" clId="{E3337114-AEF4-4567-9266-B14E0B4D610E}" dt="2021-11-04T13:39:24.813" v="748" actId="47"/>
        <pc:sldMkLst>
          <pc:docMk/>
          <pc:sldMk cId="609481764" sldId="2682"/>
        </pc:sldMkLst>
      </pc:sldChg>
      <pc:sldChg chg="addSp delSp modSp del mod">
        <pc:chgData name="Kristin" userId="7f523b70-50f9-46a4-ad94-7f2a29df56f7" providerId="ADAL" clId="{E3337114-AEF4-4567-9266-B14E0B4D610E}" dt="2021-11-04T14:28:38.112" v="4187" actId="47"/>
        <pc:sldMkLst>
          <pc:docMk/>
          <pc:sldMk cId="1301678783" sldId="2682"/>
        </pc:sldMkLst>
        <pc:spChg chg="mod">
          <ac:chgData name="Kristin" userId="7f523b70-50f9-46a4-ad94-7f2a29df56f7" providerId="ADAL" clId="{E3337114-AEF4-4567-9266-B14E0B4D610E}" dt="2021-11-04T14:09:18.898" v="2792" actId="20577"/>
          <ac:spMkLst>
            <pc:docMk/>
            <pc:sldMk cId="1301678783" sldId="2682"/>
            <ac:spMk id="2" creationId="{74433563-1162-4634-BE48-126372072E18}"/>
          </ac:spMkLst>
        </pc:spChg>
        <pc:spChg chg="del mod">
          <ac:chgData name="Kristin" userId="7f523b70-50f9-46a4-ad94-7f2a29df56f7" providerId="ADAL" clId="{E3337114-AEF4-4567-9266-B14E0B4D610E}" dt="2021-11-04T14:09:33.034" v="2802" actId="478"/>
          <ac:spMkLst>
            <pc:docMk/>
            <pc:sldMk cId="1301678783" sldId="2682"/>
            <ac:spMk id="8" creationId="{F48725C5-D95D-45BE-AF50-75165268F41D}"/>
          </ac:spMkLst>
        </pc:spChg>
        <pc:spChg chg="del mod topLvl">
          <ac:chgData name="Kristin" userId="7f523b70-50f9-46a4-ad94-7f2a29df56f7" providerId="ADAL" clId="{E3337114-AEF4-4567-9266-B14E0B4D610E}" dt="2021-11-04T14:26:54.902" v="3878" actId="478"/>
          <ac:spMkLst>
            <pc:docMk/>
            <pc:sldMk cId="1301678783" sldId="2682"/>
            <ac:spMk id="11" creationId="{C7639096-FDE1-4E23-8269-66B58A354ECF}"/>
          </ac:spMkLst>
        </pc:spChg>
        <pc:spChg chg="del mod topLvl">
          <ac:chgData name="Kristin" userId="7f523b70-50f9-46a4-ad94-7f2a29df56f7" providerId="ADAL" clId="{E3337114-AEF4-4567-9266-B14E0B4D610E}" dt="2021-11-04T14:27:07.498" v="3882" actId="478"/>
          <ac:spMkLst>
            <pc:docMk/>
            <pc:sldMk cId="1301678783" sldId="2682"/>
            <ac:spMk id="14" creationId="{02080287-D303-4AD1-A872-AB8D4F69F4E9}"/>
          </ac:spMkLst>
        </pc:spChg>
        <pc:spChg chg="mod topLvl">
          <ac:chgData name="Kristin" userId="7f523b70-50f9-46a4-ad94-7f2a29df56f7" providerId="ADAL" clId="{E3337114-AEF4-4567-9266-B14E0B4D610E}" dt="2021-11-04T14:26:44.746" v="3876" actId="1076"/>
          <ac:spMkLst>
            <pc:docMk/>
            <pc:sldMk cId="1301678783" sldId="2682"/>
            <ac:spMk id="18" creationId="{E61D5EC3-A326-493C-BC29-4B4C9F135791}"/>
          </ac:spMkLst>
        </pc:spChg>
        <pc:spChg chg="del mod topLvl">
          <ac:chgData name="Kristin" userId="7f523b70-50f9-46a4-ad94-7f2a29df56f7" providerId="ADAL" clId="{E3337114-AEF4-4567-9266-B14E0B4D610E}" dt="2021-11-04T14:27:04.158" v="3881" actId="478"/>
          <ac:spMkLst>
            <pc:docMk/>
            <pc:sldMk cId="1301678783" sldId="2682"/>
            <ac:spMk id="19" creationId="{31CCBFA7-D128-4E5A-BF2B-F5888F4DB9B6}"/>
          </ac:spMkLst>
        </pc:spChg>
        <pc:spChg chg="mod topLvl">
          <ac:chgData name="Kristin" userId="7f523b70-50f9-46a4-ad94-7f2a29df56f7" providerId="ADAL" clId="{E3337114-AEF4-4567-9266-B14E0B4D610E}" dt="2021-11-04T14:27:01.314" v="3880" actId="1076"/>
          <ac:spMkLst>
            <pc:docMk/>
            <pc:sldMk cId="1301678783" sldId="2682"/>
            <ac:spMk id="28" creationId="{ADA9BE61-A335-4054-A930-690570B355B4}"/>
          </ac:spMkLst>
        </pc:spChg>
        <pc:spChg chg="mod topLvl">
          <ac:chgData name="Kristin" userId="7f523b70-50f9-46a4-ad94-7f2a29df56f7" providerId="ADAL" clId="{E3337114-AEF4-4567-9266-B14E0B4D610E}" dt="2021-11-04T14:26:10.250" v="3837" actId="1076"/>
          <ac:spMkLst>
            <pc:docMk/>
            <pc:sldMk cId="1301678783" sldId="2682"/>
            <ac:spMk id="30" creationId="{DCE29782-DBF3-43C0-AFA5-A5A81F919A15}"/>
          </ac:spMkLst>
        </pc:spChg>
        <pc:spChg chg="mod topLvl">
          <ac:chgData name="Kristin" userId="7f523b70-50f9-46a4-ad94-7f2a29df56f7" providerId="ADAL" clId="{E3337114-AEF4-4567-9266-B14E0B4D610E}" dt="2021-11-04T14:27:16.363" v="3885" actId="1076"/>
          <ac:spMkLst>
            <pc:docMk/>
            <pc:sldMk cId="1301678783" sldId="2682"/>
            <ac:spMk id="33" creationId="{99F07D62-C9FA-428E-937C-895CB8F2D937}"/>
          </ac:spMkLst>
        </pc:spChg>
        <pc:grpChg chg="del">
          <ac:chgData name="Kristin" userId="7f523b70-50f9-46a4-ad94-7f2a29df56f7" providerId="ADAL" clId="{E3337114-AEF4-4567-9266-B14E0B4D610E}" dt="2021-11-04T14:25:42.729" v="3805" actId="165"/>
          <ac:grpSpMkLst>
            <pc:docMk/>
            <pc:sldMk cId="1301678783" sldId="2682"/>
            <ac:grpSpMk id="34" creationId="{CEC2BC26-D61B-4FBB-A3B9-55043EA87D83}"/>
          </ac:grpSpMkLst>
        </pc:grpChg>
        <pc:grpChg chg="del">
          <ac:chgData name="Kristin" userId="7f523b70-50f9-46a4-ad94-7f2a29df56f7" providerId="ADAL" clId="{E3337114-AEF4-4567-9266-B14E0B4D610E}" dt="2021-11-04T14:25:42.729" v="3805" actId="165"/>
          <ac:grpSpMkLst>
            <pc:docMk/>
            <pc:sldMk cId="1301678783" sldId="2682"/>
            <ac:grpSpMk id="35" creationId="{560F4C73-AB58-4362-ABB0-0CC208DD2553}"/>
          </ac:grpSpMkLst>
        </pc:grpChg>
        <pc:grpChg chg="del">
          <ac:chgData name="Kristin" userId="7f523b70-50f9-46a4-ad94-7f2a29df56f7" providerId="ADAL" clId="{E3337114-AEF4-4567-9266-B14E0B4D610E}" dt="2021-11-04T14:25:52.612" v="3806" actId="165"/>
          <ac:grpSpMkLst>
            <pc:docMk/>
            <pc:sldMk cId="1301678783" sldId="2682"/>
            <ac:grpSpMk id="36" creationId="{013BCA54-AB57-4744-81A1-ADDE9C3D3204}"/>
          </ac:grpSpMkLst>
        </pc:grpChg>
        <pc:grpChg chg="del">
          <ac:chgData name="Kristin" userId="7f523b70-50f9-46a4-ad94-7f2a29df56f7" providerId="ADAL" clId="{E3337114-AEF4-4567-9266-B14E0B4D610E}" dt="2021-11-04T14:25:42.729" v="3805" actId="165"/>
          <ac:grpSpMkLst>
            <pc:docMk/>
            <pc:sldMk cId="1301678783" sldId="2682"/>
            <ac:grpSpMk id="37" creationId="{FA470E5F-E08B-4C20-8C22-14220264F6FF}"/>
          </ac:grpSpMkLst>
        </pc:grpChg>
        <pc:grpChg chg="del">
          <ac:chgData name="Kristin" userId="7f523b70-50f9-46a4-ad94-7f2a29df56f7" providerId="ADAL" clId="{E3337114-AEF4-4567-9266-B14E0B4D610E}" dt="2021-11-04T14:25:42.729" v="3805" actId="165"/>
          <ac:grpSpMkLst>
            <pc:docMk/>
            <pc:sldMk cId="1301678783" sldId="2682"/>
            <ac:grpSpMk id="38" creationId="{54F41530-A742-416C-8FC2-D46E47A3BCD5}"/>
          </ac:grpSpMkLst>
        </pc:grpChg>
        <pc:grpChg chg="del mod">
          <ac:chgData name="Kristin" userId="7f523b70-50f9-46a4-ad94-7f2a29df56f7" providerId="ADAL" clId="{E3337114-AEF4-4567-9266-B14E0B4D610E}" dt="2021-11-04T14:25:42.729" v="3805" actId="165"/>
          <ac:grpSpMkLst>
            <pc:docMk/>
            <pc:sldMk cId="1301678783" sldId="2682"/>
            <ac:grpSpMk id="39" creationId="{5B815769-2157-44DA-A710-64873942A10D}"/>
          </ac:grpSpMkLst>
        </pc:grpChg>
        <pc:grpChg chg="del">
          <ac:chgData name="Kristin" userId="7f523b70-50f9-46a4-ad94-7f2a29df56f7" providerId="ADAL" clId="{E3337114-AEF4-4567-9266-B14E0B4D610E}" dt="2021-11-04T14:25:42.729" v="3805" actId="165"/>
          <ac:grpSpMkLst>
            <pc:docMk/>
            <pc:sldMk cId="1301678783" sldId="2682"/>
            <ac:grpSpMk id="40" creationId="{8A3D0E8B-B117-4E92-8DED-126498B30866}"/>
          </ac:grpSpMkLst>
        </pc:grpChg>
        <pc:picChg chg="del mod">
          <ac:chgData name="Kristin" userId="7f523b70-50f9-46a4-ad94-7f2a29df56f7" providerId="ADAL" clId="{E3337114-AEF4-4567-9266-B14E0B4D610E}" dt="2021-11-04T14:27:07.498" v="3882" actId="478"/>
          <ac:picMkLst>
            <pc:docMk/>
            <pc:sldMk cId="1301678783" sldId="2682"/>
            <ac:picMk id="7" creationId="{12040A1E-2DD5-4FE7-B49C-D0787494D343}"/>
          </ac:picMkLst>
        </pc:picChg>
        <pc:picChg chg="add del mod topLvl">
          <ac:chgData name="Kristin" userId="7f523b70-50f9-46a4-ad94-7f2a29df56f7" providerId="ADAL" clId="{E3337114-AEF4-4567-9266-B14E0B4D610E}" dt="2021-11-04T14:26:54.902" v="3878" actId="478"/>
          <ac:picMkLst>
            <pc:docMk/>
            <pc:sldMk cId="1301678783" sldId="2682"/>
            <ac:picMk id="9" creationId="{6F2A918E-7628-436E-AD73-7D1E4FBEC9B9}"/>
          </ac:picMkLst>
        </pc:picChg>
        <pc:picChg chg="del mod topLvl">
          <ac:chgData name="Kristin" userId="7f523b70-50f9-46a4-ad94-7f2a29df56f7" providerId="ADAL" clId="{E3337114-AEF4-4567-9266-B14E0B4D610E}" dt="2021-11-04T14:27:07.498" v="3882" actId="478"/>
          <ac:picMkLst>
            <pc:docMk/>
            <pc:sldMk cId="1301678783" sldId="2682"/>
            <ac:picMk id="13" creationId="{B2EC042B-E39D-40F8-887E-785EB1504DBA}"/>
          </ac:picMkLst>
        </pc:picChg>
        <pc:picChg chg="mod topLvl">
          <ac:chgData name="Kristin" userId="7f523b70-50f9-46a4-ad94-7f2a29df56f7" providerId="ADAL" clId="{E3337114-AEF4-4567-9266-B14E0B4D610E}" dt="2021-11-04T14:26:44.746" v="3876" actId="1076"/>
          <ac:picMkLst>
            <pc:docMk/>
            <pc:sldMk cId="1301678783" sldId="2682"/>
            <ac:picMk id="17" creationId="{FED3BCB2-B49A-4921-8CCD-37A94F5CAE68}"/>
          </ac:picMkLst>
        </pc:picChg>
        <pc:picChg chg="del mod topLvl">
          <ac:chgData name="Kristin" userId="7f523b70-50f9-46a4-ad94-7f2a29df56f7" providerId="ADAL" clId="{E3337114-AEF4-4567-9266-B14E0B4D610E}" dt="2021-11-04T14:27:04.158" v="3881" actId="478"/>
          <ac:picMkLst>
            <pc:docMk/>
            <pc:sldMk cId="1301678783" sldId="2682"/>
            <ac:picMk id="24" creationId="{31DD6636-6BEE-48EA-A7DA-EBC83B505ACD}"/>
          </ac:picMkLst>
        </pc:picChg>
        <pc:picChg chg="mod topLvl">
          <ac:chgData name="Kristin" userId="7f523b70-50f9-46a4-ad94-7f2a29df56f7" providerId="ADAL" clId="{E3337114-AEF4-4567-9266-B14E0B4D610E}" dt="2021-11-04T14:27:12.647" v="3883" actId="1076"/>
          <ac:picMkLst>
            <pc:docMk/>
            <pc:sldMk cId="1301678783" sldId="2682"/>
            <ac:picMk id="27" creationId="{2C829D87-0A7D-434F-A03F-F7F2951B6C8F}"/>
          </ac:picMkLst>
        </pc:picChg>
        <pc:picChg chg="mod topLvl">
          <ac:chgData name="Kristin" userId="7f523b70-50f9-46a4-ad94-7f2a29df56f7" providerId="ADAL" clId="{E3337114-AEF4-4567-9266-B14E0B4D610E}" dt="2021-11-04T14:25:42.729" v="3805" actId="165"/>
          <ac:picMkLst>
            <pc:docMk/>
            <pc:sldMk cId="1301678783" sldId="2682"/>
            <ac:picMk id="29" creationId="{43A57731-A0A5-4970-9A72-AB80FB982311}"/>
          </ac:picMkLst>
        </pc:picChg>
        <pc:picChg chg="mod topLvl">
          <ac:chgData name="Kristin" userId="7f523b70-50f9-46a4-ad94-7f2a29df56f7" providerId="ADAL" clId="{E3337114-AEF4-4567-9266-B14E0B4D610E}" dt="2021-11-04T14:27:14.296" v="3884" actId="1076"/>
          <ac:picMkLst>
            <pc:docMk/>
            <pc:sldMk cId="1301678783" sldId="2682"/>
            <ac:picMk id="32" creationId="{A24E7E67-9425-4EDF-8594-EF14DF639EAC}"/>
          </ac:picMkLst>
        </pc:picChg>
      </pc:sldChg>
      <pc:sldChg chg="add del">
        <pc:chgData name="Kristin" userId="7f523b70-50f9-46a4-ad94-7f2a29df56f7" providerId="ADAL" clId="{E3337114-AEF4-4567-9266-B14E0B4D610E}" dt="2021-11-04T14:09:10.375" v="2786"/>
        <pc:sldMkLst>
          <pc:docMk/>
          <pc:sldMk cId="2207354600" sldId="2682"/>
        </pc:sldMkLst>
      </pc:sldChg>
      <pc:sldChg chg="new del">
        <pc:chgData name="Kristin" userId="7f523b70-50f9-46a4-ad94-7f2a29df56f7" providerId="ADAL" clId="{E3337114-AEF4-4567-9266-B14E0B4D610E}" dt="2021-11-04T14:08:58.912" v="2784" actId="47"/>
        <pc:sldMkLst>
          <pc:docMk/>
          <pc:sldMk cId="2821841899" sldId="2682"/>
        </pc:sldMkLst>
      </pc:sldChg>
      <pc:sldChg chg="new del">
        <pc:chgData name="Kristin" userId="7f523b70-50f9-46a4-ad94-7f2a29df56f7" providerId="ADAL" clId="{E3337114-AEF4-4567-9266-B14E0B4D610E}" dt="2021-11-04T14:13:54.734" v="3166" actId="47"/>
        <pc:sldMkLst>
          <pc:docMk/>
          <pc:sldMk cId="4054156448" sldId="2683"/>
        </pc:sldMkLst>
      </pc:sldChg>
      <pc:sldChg chg="del">
        <pc:chgData name="Kristin" userId="7f523b70-50f9-46a4-ad94-7f2a29df56f7" providerId="ADAL" clId="{E3337114-AEF4-4567-9266-B14E0B4D610E}" dt="2021-11-04T14:11:02.981" v="2809" actId="47"/>
        <pc:sldMkLst>
          <pc:docMk/>
          <pc:sldMk cId="1718369031" sldId="2684"/>
        </pc:sldMkLst>
      </pc:sldChg>
      <pc:sldChg chg="modSp add mod ord">
        <pc:chgData name="Kristin" userId="7f523b70-50f9-46a4-ad94-7f2a29df56f7" providerId="ADAL" clId="{E3337114-AEF4-4567-9266-B14E0B4D610E}" dt="2021-11-04T14:37:23.457" v="4550" actId="20578"/>
        <pc:sldMkLst>
          <pc:docMk/>
          <pc:sldMk cId="3773025552" sldId="2684"/>
        </pc:sldMkLst>
        <pc:spChg chg="mod">
          <ac:chgData name="Kristin" userId="7f523b70-50f9-46a4-ad94-7f2a29df56f7" providerId="ADAL" clId="{E3337114-AEF4-4567-9266-B14E0B4D610E}" dt="2021-11-04T14:11:26.938" v="2840" actId="20577"/>
          <ac:spMkLst>
            <pc:docMk/>
            <pc:sldMk cId="3773025552" sldId="2684"/>
            <ac:spMk id="6" creationId="{275812FF-AF5F-4067-BDE1-9BB1E04C4BEE}"/>
          </ac:spMkLst>
        </pc:spChg>
        <pc:spChg chg="mod">
          <ac:chgData name="Kristin" userId="7f523b70-50f9-46a4-ad94-7f2a29df56f7" providerId="ADAL" clId="{E3337114-AEF4-4567-9266-B14E0B4D610E}" dt="2021-11-04T14:13:39.769" v="3164" actId="20577"/>
          <ac:spMkLst>
            <pc:docMk/>
            <pc:sldMk cId="3773025552" sldId="2684"/>
            <ac:spMk id="14" creationId="{F7F6AA3D-8A32-404C-8A0A-B5276F49298D}"/>
          </ac:spMkLst>
        </pc:spChg>
      </pc:sldChg>
      <pc:sldChg chg="new del">
        <pc:chgData name="Kristin" userId="7f523b70-50f9-46a4-ad94-7f2a29df56f7" providerId="ADAL" clId="{E3337114-AEF4-4567-9266-B14E0B4D610E}" dt="2021-11-04T14:15:27.164" v="3169" actId="47"/>
        <pc:sldMkLst>
          <pc:docMk/>
          <pc:sldMk cId="250477484" sldId="2685"/>
        </pc:sldMkLst>
      </pc:sldChg>
      <pc:sldChg chg="add del ord">
        <pc:chgData name="Kristin" userId="7f523b70-50f9-46a4-ad94-7f2a29df56f7" providerId="ADAL" clId="{E3337114-AEF4-4567-9266-B14E0B4D610E}" dt="2021-11-04T14:37:37.401" v="4553" actId="47"/>
        <pc:sldMkLst>
          <pc:docMk/>
          <pc:sldMk cId="1044629474" sldId="2685"/>
        </pc:sldMkLst>
      </pc:sldChg>
      <pc:sldChg chg="add del">
        <pc:chgData name="Kristin" userId="7f523b70-50f9-46a4-ad94-7f2a29df56f7" providerId="ADAL" clId="{E3337114-AEF4-4567-9266-B14E0B4D610E}" dt="2021-11-04T14:19:59.372" v="3242"/>
        <pc:sldMkLst>
          <pc:docMk/>
          <pc:sldMk cId="3884274632" sldId="2685"/>
        </pc:sldMkLst>
      </pc:sldChg>
      <pc:sldChg chg="modSp add mod">
        <pc:chgData name="Kristin" userId="7f523b70-50f9-46a4-ad94-7f2a29df56f7" providerId="ADAL" clId="{E3337114-AEF4-4567-9266-B14E0B4D610E}" dt="2021-11-04T14:21:25.937" v="3271" actId="6549"/>
        <pc:sldMkLst>
          <pc:docMk/>
          <pc:sldMk cId="1838704074" sldId="2686"/>
        </pc:sldMkLst>
        <pc:spChg chg="mod">
          <ac:chgData name="Kristin" userId="7f523b70-50f9-46a4-ad94-7f2a29df56f7" providerId="ADAL" clId="{E3337114-AEF4-4567-9266-B14E0B4D610E}" dt="2021-11-04T14:21:25.937" v="3271" actId="6549"/>
          <ac:spMkLst>
            <pc:docMk/>
            <pc:sldMk cId="1838704074" sldId="2686"/>
            <ac:spMk id="2" creationId="{CD5DCF44-512F-4F8D-85EC-8F1B33E595EC}"/>
          </ac:spMkLst>
        </pc:spChg>
      </pc:sldChg>
      <pc:sldChg chg="addSp delSp modSp new mod ord modClrScheme chgLayout">
        <pc:chgData name="Kristin" userId="7f523b70-50f9-46a4-ad94-7f2a29df56f7" providerId="ADAL" clId="{E3337114-AEF4-4567-9266-B14E0B4D610E}" dt="2021-11-04T14:30:20.455" v="4421" actId="20577"/>
        <pc:sldMkLst>
          <pc:docMk/>
          <pc:sldMk cId="652154883" sldId="2687"/>
        </pc:sldMkLst>
        <pc:spChg chg="del">
          <ac:chgData name="Kristin" userId="7f523b70-50f9-46a4-ad94-7f2a29df56f7" providerId="ADAL" clId="{E3337114-AEF4-4567-9266-B14E0B4D610E}" dt="2021-11-04T14:23:51.485" v="3546" actId="700"/>
          <ac:spMkLst>
            <pc:docMk/>
            <pc:sldMk cId="652154883" sldId="2687"/>
            <ac:spMk id="2" creationId="{B2DD675F-22CB-46CE-94FF-2E5D3BD6F768}"/>
          </ac:spMkLst>
        </pc:spChg>
        <pc:spChg chg="add mod">
          <ac:chgData name="Kristin" userId="7f523b70-50f9-46a4-ad94-7f2a29df56f7" providerId="ADAL" clId="{E3337114-AEF4-4567-9266-B14E0B4D610E}" dt="2021-11-04T14:30:20.455" v="4421" actId="20577"/>
          <ac:spMkLst>
            <pc:docMk/>
            <pc:sldMk cId="652154883" sldId="2687"/>
            <ac:spMk id="3" creationId="{5DD57341-AAD6-49A5-B20C-ABA999557221}"/>
          </ac:spMkLst>
        </pc:spChg>
      </pc:sldChg>
      <pc:sldChg chg="modNotesTx">
        <pc:chgData name="Kristin" userId="7f523b70-50f9-46a4-ad94-7f2a29df56f7" providerId="ADAL" clId="{E3337114-AEF4-4567-9266-B14E0B4D610E}" dt="2021-11-04T14:45:17.571" v="4779" actId="20577"/>
        <pc:sldMkLst>
          <pc:docMk/>
          <pc:sldMk cId="2068074794" sldId="2688"/>
        </pc:sldMkLst>
      </pc:sldChg>
      <pc:sldChg chg="addSp delSp modSp new del mod modClrScheme chgLayout">
        <pc:chgData name="Kristin" userId="7f523b70-50f9-46a4-ad94-7f2a29df56f7" providerId="ADAL" clId="{E3337114-AEF4-4567-9266-B14E0B4D610E}" dt="2021-11-04T14:30:30.423" v="4422" actId="47"/>
        <pc:sldMkLst>
          <pc:docMk/>
          <pc:sldMk cId="2261817835" sldId="2688"/>
        </pc:sldMkLst>
        <pc:spChg chg="del mod ord">
          <ac:chgData name="Kristin" userId="7f523b70-50f9-46a4-ad94-7f2a29df56f7" providerId="ADAL" clId="{E3337114-AEF4-4567-9266-B14E0B4D610E}" dt="2021-11-04T14:27:24.404" v="3887" actId="700"/>
          <ac:spMkLst>
            <pc:docMk/>
            <pc:sldMk cId="2261817835" sldId="2688"/>
            <ac:spMk id="2" creationId="{37AAB9DF-7165-4D47-9FC9-F6F48E34B9F9}"/>
          </ac:spMkLst>
        </pc:spChg>
        <pc:spChg chg="add mod ord">
          <ac:chgData name="Kristin" userId="7f523b70-50f9-46a4-ad94-7f2a29df56f7" providerId="ADAL" clId="{E3337114-AEF4-4567-9266-B14E0B4D610E}" dt="2021-11-04T14:27:31.766" v="3923" actId="20577"/>
          <ac:spMkLst>
            <pc:docMk/>
            <pc:sldMk cId="2261817835" sldId="2688"/>
            <ac:spMk id="3" creationId="{823BA03B-82DD-4DD6-AD06-D89A449BACC6}"/>
          </ac:spMkLst>
        </pc:spChg>
        <pc:spChg chg="add mod ord">
          <ac:chgData name="Kristin" userId="7f523b70-50f9-46a4-ad94-7f2a29df56f7" providerId="ADAL" clId="{E3337114-AEF4-4567-9266-B14E0B4D610E}" dt="2021-11-04T14:29:25.110" v="4259" actId="20577"/>
          <ac:spMkLst>
            <pc:docMk/>
            <pc:sldMk cId="2261817835" sldId="2688"/>
            <ac:spMk id="4" creationId="{D32274E5-2EA8-492F-8DAC-CC77F77267A8}"/>
          </ac:spMkLst>
        </pc:spChg>
      </pc:sldChg>
      <pc:sldChg chg="addSp delSp modSp new mod modClrScheme chgLayout">
        <pc:chgData name="Kristin" userId="7f523b70-50f9-46a4-ad94-7f2a29df56f7" providerId="ADAL" clId="{E3337114-AEF4-4567-9266-B14E0B4D610E}" dt="2021-11-04T14:49:03.758" v="5173" actId="113"/>
        <pc:sldMkLst>
          <pc:docMk/>
          <pc:sldMk cId="2359238445" sldId="2690"/>
        </pc:sldMkLst>
        <pc:spChg chg="mod ord">
          <ac:chgData name="Kristin" userId="7f523b70-50f9-46a4-ad94-7f2a29df56f7" providerId="ADAL" clId="{E3337114-AEF4-4567-9266-B14E0B4D610E}" dt="2021-11-04T14:46:08.556" v="4796" actId="700"/>
          <ac:spMkLst>
            <pc:docMk/>
            <pc:sldMk cId="2359238445" sldId="2690"/>
            <ac:spMk id="2" creationId="{08DBD66D-CF0B-4D52-B911-F51A2EBB1FCB}"/>
          </ac:spMkLst>
        </pc:spChg>
        <pc:spChg chg="add mod ord">
          <ac:chgData name="Kristin" userId="7f523b70-50f9-46a4-ad94-7f2a29df56f7" providerId="ADAL" clId="{E3337114-AEF4-4567-9266-B14E0B4D610E}" dt="2021-11-04T14:49:03.758" v="5173" actId="113"/>
          <ac:spMkLst>
            <pc:docMk/>
            <pc:sldMk cId="2359238445" sldId="2690"/>
            <ac:spMk id="3" creationId="{56748B62-C3CC-4F43-ACEF-7AB292A957D9}"/>
          </ac:spMkLst>
        </pc:spChg>
        <pc:picChg chg="add del">
          <ac:chgData name="Kristin" userId="7f523b70-50f9-46a4-ad94-7f2a29df56f7" providerId="ADAL" clId="{E3337114-AEF4-4567-9266-B14E0B4D610E}" dt="2021-11-04T14:48:29.824" v="5165" actId="478"/>
          <ac:picMkLst>
            <pc:docMk/>
            <pc:sldMk cId="2359238445" sldId="2690"/>
            <ac:picMk id="4" creationId="{84C743BF-C6A4-4D45-BA60-2D0D9A9134CF}"/>
          </ac:picMkLst>
        </pc:picChg>
        <pc:picChg chg="add del mod">
          <ac:chgData name="Kristin" userId="7f523b70-50f9-46a4-ad94-7f2a29df56f7" providerId="ADAL" clId="{E3337114-AEF4-4567-9266-B14E0B4D610E}" dt="2021-11-04T14:48:29.824" v="5165" actId="478"/>
          <ac:picMkLst>
            <pc:docMk/>
            <pc:sldMk cId="2359238445" sldId="2690"/>
            <ac:picMk id="5" creationId="{82C19D3D-ADF7-4E51-BFCF-485CE9E0AF0E}"/>
          </ac:picMkLst>
        </pc:picChg>
        <pc:picChg chg="add mod">
          <ac:chgData name="Kristin" userId="7f523b70-50f9-46a4-ad94-7f2a29df56f7" providerId="ADAL" clId="{E3337114-AEF4-4567-9266-B14E0B4D610E}" dt="2021-11-04T14:48:55.318" v="5170" actId="1076"/>
          <ac:picMkLst>
            <pc:docMk/>
            <pc:sldMk cId="2359238445" sldId="2690"/>
            <ac:picMk id="8" creationId="{2928E397-4965-4B0B-82BE-0BB43778E814}"/>
          </ac:picMkLst>
        </pc:picChg>
        <pc:cxnChg chg="add del mod">
          <ac:chgData name="Kristin" userId="7f523b70-50f9-46a4-ad94-7f2a29df56f7" providerId="ADAL" clId="{E3337114-AEF4-4567-9266-B14E0B4D610E}" dt="2021-11-04T14:48:29.824" v="5165" actId="478"/>
          <ac:cxnSpMkLst>
            <pc:docMk/>
            <pc:sldMk cId="2359238445" sldId="2690"/>
            <ac:cxnSpMk id="6" creationId="{DF597CE4-2FA5-4CC7-BF6F-E0DBA7ECB291}"/>
          </ac:cxnSpMkLst>
        </pc:cxnChg>
        <pc:cxnChg chg="add del mod">
          <ac:chgData name="Kristin" userId="7f523b70-50f9-46a4-ad94-7f2a29df56f7" providerId="ADAL" clId="{E3337114-AEF4-4567-9266-B14E0B4D610E}" dt="2021-11-04T14:48:29.824" v="5165" actId="478"/>
          <ac:cxnSpMkLst>
            <pc:docMk/>
            <pc:sldMk cId="2359238445" sldId="2690"/>
            <ac:cxnSpMk id="7" creationId="{A7E55247-7534-4819-93E9-339974A91B2F}"/>
          </ac:cxnSpMkLst>
        </pc:cxnChg>
      </pc:sldChg>
      <pc:sldChg chg="addSp modSp new mod">
        <pc:chgData name="Kristin" userId="7f523b70-50f9-46a4-ad94-7f2a29df56f7" providerId="ADAL" clId="{E3337114-AEF4-4567-9266-B14E0B4D610E}" dt="2021-11-04T15:00:24.565" v="5259" actId="403"/>
        <pc:sldMkLst>
          <pc:docMk/>
          <pc:sldMk cId="2048056568" sldId="2691"/>
        </pc:sldMkLst>
        <pc:spChg chg="mod">
          <ac:chgData name="Kristin" userId="7f523b70-50f9-46a4-ad94-7f2a29df56f7" providerId="ADAL" clId="{E3337114-AEF4-4567-9266-B14E0B4D610E}" dt="2021-11-04T14:55:40.510" v="5247" actId="404"/>
          <ac:spMkLst>
            <pc:docMk/>
            <pc:sldMk cId="2048056568" sldId="2691"/>
            <ac:spMk id="2" creationId="{D3286616-CA90-46FD-9F01-4DB257F53B2B}"/>
          </ac:spMkLst>
        </pc:spChg>
        <pc:graphicFrameChg chg="add mod">
          <ac:chgData name="Kristin" userId="7f523b70-50f9-46a4-ad94-7f2a29df56f7" providerId="ADAL" clId="{E3337114-AEF4-4567-9266-B14E0B4D610E}" dt="2021-11-04T15:00:24.565" v="5259" actId="403"/>
          <ac:graphicFrameMkLst>
            <pc:docMk/>
            <pc:sldMk cId="2048056568" sldId="2691"/>
            <ac:graphicFrameMk id="3" creationId="{95A2CE8D-6CBA-4B2F-9443-416C6661999D}"/>
          </ac:graphicFrameMkLst>
        </pc:graphicFrameChg>
      </pc:sldChg>
      <pc:sldMasterChg chg="del delSldLayout">
        <pc:chgData name="Kristin" userId="7f523b70-50f9-46a4-ad94-7f2a29df56f7" providerId="ADAL" clId="{E3337114-AEF4-4567-9266-B14E0B4D610E}" dt="2021-11-04T14:13:53.631" v="3165" actId="47"/>
        <pc:sldMasterMkLst>
          <pc:docMk/>
          <pc:sldMasterMk cId="3246447157" sldId="2147483765"/>
        </pc:sldMasterMkLst>
        <pc:sldLayoutChg chg="del">
          <pc:chgData name="Kristin" userId="7f523b70-50f9-46a4-ad94-7f2a29df56f7" providerId="ADAL" clId="{E3337114-AEF4-4567-9266-B14E0B4D610E}" dt="2021-11-04T14:13:53.631" v="3165" actId="47"/>
          <pc:sldLayoutMkLst>
            <pc:docMk/>
            <pc:sldMasterMk cId="3246447157" sldId="2147483765"/>
            <pc:sldLayoutMk cId="3785294313" sldId="2147483766"/>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1435541784" sldId="2147483767"/>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1708077428" sldId="2147483768"/>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736695884" sldId="2147483769"/>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1284163786" sldId="2147483770"/>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2884032754" sldId="2147483771"/>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2592327528" sldId="2147483772"/>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246784924" sldId="2147483773"/>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1836101529" sldId="2147483774"/>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2528283943" sldId="2147483775"/>
          </pc:sldLayoutMkLst>
        </pc:sldLayoutChg>
        <pc:sldLayoutChg chg="del">
          <pc:chgData name="Kristin" userId="7f523b70-50f9-46a4-ad94-7f2a29df56f7" providerId="ADAL" clId="{E3337114-AEF4-4567-9266-B14E0B4D610E}" dt="2021-11-04T14:13:53.631" v="3165" actId="47"/>
          <pc:sldLayoutMkLst>
            <pc:docMk/>
            <pc:sldMasterMk cId="3246447157" sldId="2147483765"/>
            <pc:sldLayoutMk cId="3426718289" sldId="21474837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ksje\Downloads\OSLO%20SEAFOOD%20GR_historical_price%20(5).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iftelsenaksjenorgecom-my.sharepoint.com/personal/kristin_skaug_aksjenorge_no/Documents/Team%20AksjeNorge/Statistikk%20B&#248;rs-utvikling/Juni%202021/osebx%20oppsummering%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k3"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66727536483015E-2"/>
          <c:y val="2.6680144408973414E-2"/>
          <c:w val="0.9627197652492705"/>
          <c:h val="0.94244604316546765"/>
        </c:manualLayout>
      </c:layout>
      <c:lineChart>
        <c:grouping val="standard"/>
        <c:varyColors val="0"/>
        <c:ser>
          <c:idx val="0"/>
          <c:order val="0"/>
          <c:tx>
            <c:strRef>
              <c:f>Simple!$B$4</c:f>
              <c:strCache>
                <c:ptCount val="1"/>
                <c:pt idx="0">
                  <c:v>Close</c:v>
                </c:pt>
              </c:strCache>
            </c:strRef>
          </c:tx>
          <c:spPr>
            <a:ln w="28575" cap="rnd">
              <a:solidFill>
                <a:srgbClr val="002060"/>
              </a:solidFill>
              <a:round/>
            </a:ln>
            <a:effectLst/>
          </c:spPr>
          <c:marker>
            <c:symbol val="none"/>
          </c:marker>
          <c:cat>
            <c:numRef>
              <c:f>Simple!$A$5:$A$172</c:f>
              <c:numCache>
                <c:formatCode>yyyy\-mm\-dd</c:formatCode>
                <c:ptCount val="168"/>
                <c:pt idx="0">
                  <c:v>44196</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44292</c:v>
                </c:pt>
                <c:pt idx="66">
                  <c:v>44293</c:v>
                </c:pt>
                <c:pt idx="67">
                  <c:v>44294</c:v>
                </c:pt>
                <c:pt idx="68">
                  <c:v>44295</c:v>
                </c:pt>
                <c:pt idx="69">
                  <c:v>44298</c:v>
                </c:pt>
                <c:pt idx="70">
                  <c:v>44299</c:v>
                </c:pt>
                <c:pt idx="71">
                  <c:v>44300</c:v>
                </c:pt>
                <c:pt idx="72">
                  <c:v>44301</c:v>
                </c:pt>
                <c:pt idx="73">
                  <c:v>44302</c:v>
                </c:pt>
                <c:pt idx="74">
                  <c:v>44305</c:v>
                </c:pt>
                <c:pt idx="75">
                  <c:v>44306</c:v>
                </c:pt>
                <c:pt idx="76">
                  <c:v>44307</c:v>
                </c:pt>
                <c:pt idx="77">
                  <c:v>44308</c:v>
                </c:pt>
                <c:pt idx="78">
                  <c:v>44309</c:v>
                </c:pt>
                <c:pt idx="79">
                  <c:v>44312</c:v>
                </c:pt>
                <c:pt idx="80">
                  <c:v>44313</c:v>
                </c:pt>
                <c:pt idx="81">
                  <c:v>44314</c:v>
                </c:pt>
                <c:pt idx="82">
                  <c:v>44315</c:v>
                </c:pt>
                <c:pt idx="83">
                  <c:v>44316</c:v>
                </c:pt>
                <c:pt idx="84">
                  <c:v>44319</c:v>
                </c:pt>
                <c:pt idx="85">
                  <c:v>44320</c:v>
                </c:pt>
                <c:pt idx="86">
                  <c:v>44321</c:v>
                </c:pt>
                <c:pt idx="87">
                  <c:v>44322</c:v>
                </c:pt>
                <c:pt idx="88">
                  <c:v>44323</c:v>
                </c:pt>
                <c:pt idx="89">
                  <c:v>44326</c:v>
                </c:pt>
                <c:pt idx="90">
                  <c:v>44327</c:v>
                </c:pt>
                <c:pt idx="91">
                  <c:v>44328</c:v>
                </c:pt>
                <c:pt idx="92">
                  <c:v>44329</c:v>
                </c:pt>
                <c:pt idx="93">
                  <c:v>44330</c:v>
                </c:pt>
                <c:pt idx="94">
                  <c:v>44333</c:v>
                </c:pt>
                <c:pt idx="95">
                  <c:v>44334</c:v>
                </c:pt>
                <c:pt idx="96">
                  <c:v>44335</c:v>
                </c:pt>
                <c:pt idx="97">
                  <c:v>44336</c:v>
                </c:pt>
                <c:pt idx="98">
                  <c:v>44337</c:v>
                </c:pt>
                <c:pt idx="99">
                  <c:v>44340</c:v>
                </c:pt>
                <c:pt idx="100">
                  <c:v>44341</c:v>
                </c:pt>
                <c:pt idx="101">
                  <c:v>44342</c:v>
                </c:pt>
                <c:pt idx="102">
                  <c:v>44343</c:v>
                </c:pt>
                <c:pt idx="103">
                  <c:v>44344</c:v>
                </c:pt>
                <c:pt idx="104">
                  <c:v>44347</c:v>
                </c:pt>
                <c:pt idx="105">
                  <c:v>44348</c:v>
                </c:pt>
                <c:pt idx="106">
                  <c:v>44349</c:v>
                </c:pt>
                <c:pt idx="107">
                  <c:v>44350</c:v>
                </c:pt>
                <c:pt idx="108">
                  <c:v>44351</c:v>
                </c:pt>
                <c:pt idx="109">
                  <c:v>44354</c:v>
                </c:pt>
                <c:pt idx="110">
                  <c:v>44355</c:v>
                </c:pt>
                <c:pt idx="111">
                  <c:v>44356</c:v>
                </c:pt>
                <c:pt idx="112">
                  <c:v>44357</c:v>
                </c:pt>
                <c:pt idx="113">
                  <c:v>44358</c:v>
                </c:pt>
                <c:pt idx="114">
                  <c:v>44361</c:v>
                </c:pt>
                <c:pt idx="115">
                  <c:v>44362</c:v>
                </c:pt>
                <c:pt idx="116">
                  <c:v>44363</c:v>
                </c:pt>
                <c:pt idx="117">
                  <c:v>44364</c:v>
                </c:pt>
                <c:pt idx="118">
                  <c:v>44365</c:v>
                </c:pt>
                <c:pt idx="119">
                  <c:v>44368</c:v>
                </c:pt>
                <c:pt idx="120">
                  <c:v>44369</c:v>
                </c:pt>
                <c:pt idx="121">
                  <c:v>44370</c:v>
                </c:pt>
                <c:pt idx="122">
                  <c:v>44371</c:v>
                </c:pt>
                <c:pt idx="123">
                  <c:v>44372</c:v>
                </c:pt>
                <c:pt idx="124">
                  <c:v>44375</c:v>
                </c:pt>
                <c:pt idx="125">
                  <c:v>44376</c:v>
                </c:pt>
                <c:pt idx="126">
                  <c:v>44377</c:v>
                </c:pt>
                <c:pt idx="127">
                  <c:v>44378</c:v>
                </c:pt>
                <c:pt idx="128">
                  <c:v>44379</c:v>
                </c:pt>
                <c:pt idx="129">
                  <c:v>44382</c:v>
                </c:pt>
                <c:pt idx="130">
                  <c:v>44383</c:v>
                </c:pt>
                <c:pt idx="131">
                  <c:v>44384</c:v>
                </c:pt>
                <c:pt idx="132">
                  <c:v>44385</c:v>
                </c:pt>
                <c:pt idx="133">
                  <c:v>44386</c:v>
                </c:pt>
                <c:pt idx="134">
                  <c:v>44389</c:v>
                </c:pt>
                <c:pt idx="135">
                  <c:v>44390</c:v>
                </c:pt>
                <c:pt idx="136">
                  <c:v>44391</c:v>
                </c:pt>
                <c:pt idx="137">
                  <c:v>44392</c:v>
                </c:pt>
                <c:pt idx="138">
                  <c:v>44393</c:v>
                </c:pt>
                <c:pt idx="139">
                  <c:v>44396</c:v>
                </c:pt>
                <c:pt idx="140">
                  <c:v>44397</c:v>
                </c:pt>
                <c:pt idx="141">
                  <c:v>44398</c:v>
                </c:pt>
                <c:pt idx="142">
                  <c:v>44399</c:v>
                </c:pt>
                <c:pt idx="143">
                  <c:v>44400</c:v>
                </c:pt>
                <c:pt idx="144">
                  <c:v>44403</c:v>
                </c:pt>
                <c:pt idx="145">
                  <c:v>44404</c:v>
                </c:pt>
                <c:pt idx="146">
                  <c:v>44405</c:v>
                </c:pt>
                <c:pt idx="147">
                  <c:v>44406</c:v>
                </c:pt>
                <c:pt idx="148">
                  <c:v>44407</c:v>
                </c:pt>
                <c:pt idx="149">
                  <c:v>44410</c:v>
                </c:pt>
                <c:pt idx="150">
                  <c:v>44411</c:v>
                </c:pt>
                <c:pt idx="151">
                  <c:v>44412</c:v>
                </c:pt>
                <c:pt idx="152">
                  <c:v>44413</c:v>
                </c:pt>
                <c:pt idx="153">
                  <c:v>44414</c:v>
                </c:pt>
                <c:pt idx="154">
                  <c:v>44417</c:v>
                </c:pt>
                <c:pt idx="155">
                  <c:v>44418</c:v>
                </c:pt>
                <c:pt idx="156">
                  <c:v>44419</c:v>
                </c:pt>
                <c:pt idx="157">
                  <c:v>44420</c:v>
                </c:pt>
                <c:pt idx="158">
                  <c:v>44421</c:v>
                </c:pt>
                <c:pt idx="159">
                  <c:v>44424</c:v>
                </c:pt>
                <c:pt idx="160">
                  <c:v>44425</c:v>
                </c:pt>
                <c:pt idx="161">
                  <c:v>44426</c:v>
                </c:pt>
                <c:pt idx="162">
                  <c:v>44427</c:v>
                </c:pt>
                <c:pt idx="163">
                  <c:v>44428</c:v>
                </c:pt>
                <c:pt idx="164">
                  <c:v>44431</c:v>
                </c:pt>
                <c:pt idx="165">
                  <c:v>44432</c:v>
                </c:pt>
                <c:pt idx="166">
                  <c:v>44433</c:v>
                </c:pt>
                <c:pt idx="167">
                  <c:v>44434</c:v>
                </c:pt>
              </c:numCache>
            </c:numRef>
          </c:cat>
          <c:val>
            <c:numRef>
              <c:f>Simple!$B$5:$B$172</c:f>
              <c:numCache>
                <c:formatCode>General</c:formatCode>
                <c:ptCount val="168"/>
                <c:pt idx="0">
                  <c:v>1540.8</c:v>
                </c:pt>
                <c:pt idx="1">
                  <c:v>1510.62</c:v>
                </c:pt>
                <c:pt idx="2">
                  <c:v>1515.39</c:v>
                </c:pt>
                <c:pt idx="3">
                  <c:v>1529.63</c:v>
                </c:pt>
                <c:pt idx="4">
                  <c:v>1537.96</c:v>
                </c:pt>
                <c:pt idx="5">
                  <c:v>1562.22</c:v>
                </c:pt>
                <c:pt idx="6">
                  <c:v>1546.7</c:v>
                </c:pt>
                <c:pt idx="7">
                  <c:v>1559.17</c:v>
                </c:pt>
                <c:pt idx="8">
                  <c:v>1514.87</c:v>
                </c:pt>
                <c:pt idx="9">
                  <c:v>1502.79</c:v>
                </c:pt>
                <c:pt idx="10">
                  <c:v>1504.66</c:v>
                </c:pt>
                <c:pt idx="11">
                  <c:v>1514.87</c:v>
                </c:pt>
                <c:pt idx="12">
                  <c:v>1545.89</c:v>
                </c:pt>
                <c:pt idx="13">
                  <c:v>1526.8</c:v>
                </c:pt>
                <c:pt idx="14">
                  <c:v>1553.72</c:v>
                </c:pt>
                <c:pt idx="15">
                  <c:v>1541.35</c:v>
                </c:pt>
                <c:pt idx="16">
                  <c:v>1508.75</c:v>
                </c:pt>
                <c:pt idx="17">
                  <c:v>1499.98</c:v>
                </c:pt>
                <c:pt idx="18">
                  <c:v>1528.92</c:v>
                </c:pt>
                <c:pt idx="19">
                  <c:v>1538.16</c:v>
                </c:pt>
                <c:pt idx="20">
                  <c:v>1545.12</c:v>
                </c:pt>
                <c:pt idx="21">
                  <c:v>1578.84</c:v>
                </c:pt>
                <c:pt idx="22">
                  <c:v>1588.75</c:v>
                </c:pt>
                <c:pt idx="23">
                  <c:v>1593.07</c:v>
                </c:pt>
                <c:pt idx="24">
                  <c:v>1586.07</c:v>
                </c:pt>
                <c:pt idx="25">
                  <c:v>1593.49</c:v>
                </c:pt>
                <c:pt idx="26">
                  <c:v>1582.91</c:v>
                </c:pt>
                <c:pt idx="27">
                  <c:v>1564.59</c:v>
                </c:pt>
                <c:pt idx="28">
                  <c:v>1580.33</c:v>
                </c:pt>
                <c:pt idx="29">
                  <c:v>1587.07</c:v>
                </c:pt>
                <c:pt idx="30">
                  <c:v>1593.01</c:v>
                </c:pt>
                <c:pt idx="31">
                  <c:v>1581.51</c:v>
                </c:pt>
                <c:pt idx="32">
                  <c:v>1594.11</c:v>
                </c:pt>
                <c:pt idx="33">
                  <c:v>1581.12</c:v>
                </c:pt>
                <c:pt idx="34">
                  <c:v>1583.49</c:v>
                </c:pt>
                <c:pt idx="35">
                  <c:v>1657.73</c:v>
                </c:pt>
                <c:pt idx="36">
                  <c:v>1709.56</c:v>
                </c:pt>
                <c:pt idx="37">
                  <c:v>1711.9</c:v>
                </c:pt>
                <c:pt idx="38">
                  <c:v>1709.91</c:v>
                </c:pt>
                <c:pt idx="39">
                  <c:v>1732.8</c:v>
                </c:pt>
                <c:pt idx="40">
                  <c:v>1687.76</c:v>
                </c:pt>
                <c:pt idx="41">
                  <c:v>1741.82</c:v>
                </c:pt>
                <c:pt idx="42">
                  <c:v>1742.74</c:v>
                </c:pt>
                <c:pt idx="43">
                  <c:v>1746.52</c:v>
                </c:pt>
                <c:pt idx="44">
                  <c:v>1744.73</c:v>
                </c:pt>
                <c:pt idx="45">
                  <c:v>1759.35</c:v>
                </c:pt>
                <c:pt idx="46">
                  <c:v>1797.61</c:v>
                </c:pt>
                <c:pt idx="47">
                  <c:v>1773.24</c:v>
                </c:pt>
                <c:pt idx="48">
                  <c:v>1759.28</c:v>
                </c:pt>
                <c:pt idx="49">
                  <c:v>1732.26</c:v>
                </c:pt>
                <c:pt idx="50">
                  <c:v>1726.71</c:v>
                </c:pt>
                <c:pt idx="51">
                  <c:v>1749.33</c:v>
                </c:pt>
                <c:pt idx="52">
                  <c:v>1745.09</c:v>
                </c:pt>
                <c:pt idx="53">
                  <c:v>1739.64</c:v>
                </c:pt>
                <c:pt idx="54">
                  <c:v>1725.28</c:v>
                </c:pt>
                <c:pt idx="55">
                  <c:v>1707.54</c:v>
                </c:pt>
                <c:pt idx="56">
                  <c:v>1697.38</c:v>
                </c:pt>
                <c:pt idx="57">
                  <c:v>1688.56</c:v>
                </c:pt>
                <c:pt idx="58">
                  <c:v>1690.8</c:v>
                </c:pt>
                <c:pt idx="59">
                  <c:v>1678.52</c:v>
                </c:pt>
                <c:pt idx="60">
                  <c:v>1701.45</c:v>
                </c:pt>
                <c:pt idx="61">
                  <c:v>1722.12</c:v>
                </c:pt>
                <c:pt idx="62">
                  <c:v>1732.67</c:v>
                </c:pt>
                <c:pt idx="63">
                  <c:v>1739.33</c:v>
                </c:pt>
                <c:pt idx="64">
                  <c:v>1739.33</c:v>
                </c:pt>
                <c:pt idx="65">
                  <c:v>1740.38</c:v>
                </c:pt>
                <c:pt idx="66">
                  <c:v>1741.95</c:v>
                </c:pt>
                <c:pt idx="67">
                  <c:v>1740.94</c:v>
                </c:pt>
                <c:pt idx="68">
                  <c:v>1750.93</c:v>
                </c:pt>
                <c:pt idx="69">
                  <c:v>1713.64</c:v>
                </c:pt>
                <c:pt idx="70">
                  <c:v>1729.1</c:v>
                </c:pt>
                <c:pt idx="71">
                  <c:v>1684.61</c:v>
                </c:pt>
                <c:pt idx="72">
                  <c:v>1659.81</c:v>
                </c:pt>
                <c:pt idx="73">
                  <c:v>1676.3</c:v>
                </c:pt>
                <c:pt idx="74">
                  <c:v>1672.3</c:v>
                </c:pt>
                <c:pt idx="75">
                  <c:v>1679.59</c:v>
                </c:pt>
                <c:pt idx="76">
                  <c:v>1669.25</c:v>
                </c:pt>
                <c:pt idx="77">
                  <c:v>1682.09</c:v>
                </c:pt>
                <c:pt idx="78">
                  <c:v>1682.77</c:v>
                </c:pt>
                <c:pt idx="79">
                  <c:v>1714.76</c:v>
                </c:pt>
                <c:pt idx="80">
                  <c:v>1716.99</c:v>
                </c:pt>
                <c:pt idx="81">
                  <c:v>1752.37</c:v>
                </c:pt>
                <c:pt idx="82">
                  <c:v>1714.23</c:v>
                </c:pt>
                <c:pt idx="83">
                  <c:v>1697.52</c:v>
                </c:pt>
                <c:pt idx="84">
                  <c:v>1714.32</c:v>
                </c:pt>
                <c:pt idx="85">
                  <c:v>1760.88</c:v>
                </c:pt>
                <c:pt idx="86">
                  <c:v>1774.3</c:v>
                </c:pt>
                <c:pt idx="87">
                  <c:v>1778.64</c:v>
                </c:pt>
                <c:pt idx="88">
                  <c:v>1799.2</c:v>
                </c:pt>
                <c:pt idx="89">
                  <c:v>1787.55</c:v>
                </c:pt>
                <c:pt idx="90">
                  <c:v>1754.57</c:v>
                </c:pt>
                <c:pt idx="91">
                  <c:v>1714.35</c:v>
                </c:pt>
                <c:pt idx="92">
                  <c:v>1714.35</c:v>
                </c:pt>
                <c:pt idx="93">
                  <c:v>1695.25</c:v>
                </c:pt>
                <c:pt idx="94">
                  <c:v>1695.25</c:v>
                </c:pt>
                <c:pt idx="95">
                  <c:v>1697.48</c:v>
                </c:pt>
                <c:pt idx="96">
                  <c:v>1696.09</c:v>
                </c:pt>
                <c:pt idx="97">
                  <c:v>1736.22</c:v>
                </c:pt>
                <c:pt idx="98">
                  <c:v>1770.89</c:v>
                </c:pt>
                <c:pt idx="99">
                  <c:v>1770.89</c:v>
                </c:pt>
                <c:pt idx="100">
                  <c:v>1753.73</c:v>
                </c:pt>
                <c:pt idx="101">
                  <c:v>1768.9</c:v>
                </c:pt>
                <c:pt idx="102">
                  <c:v>1755.06</c:v>
                </c:pt>
                <c:pt idx="103">
                  <c:v>1787.1</c:v>
                </c:pt>
                <c:pt idx="104">
                  <c:v>1780.78</c:v>
                </c:pt>
                <c:pt idx="105">
                  <c:v>1788.75</c:v>
                </c:pt>
                <c:pt idx="106">
                  <c:v>1831.64</c:v>
                </c:pt>
                <c:pt idx="107">
                  <c:v>1854.49</c:v>
                </c:pt>
                <c:pt idx="108">
                  <c:v>1878.28</c:v>
                </c:pt>
                <c:pt idx="109">
                  <c:v>1868.84</c:v>
                </c:pt>
                <c:pt idx="110">
                  <c:v>1873.79</c:v>
                </c:pt>
                <c:pt idx="111">
                  <c:v>1848.3</c:v>
                </c:pt>
                <c:pt idx="112">
                  <c:v>1826.95</c:v>
                </c:pt>
                <c:pt idx="113">
                  <c:v>1829.65</c:v>
                </c:pt>
                <c:pt idx="114">
                  <c:v>1832.14</c:v>
                </c:pt>
                <c:pt idx="115">
                  <c:v>1825.74</c:v>
                </c:pt>
                <c:pt idx="116">
                  <c:v>1843.44</c:v>
                </c:pt>
                <c:pt idx="117">
                  <c:v>1848.62</c:v>
                </c:pt>
                <c:pt idx="118">
                  <c:v>1850.92</c:v>
                </c:pt>
                <c:pt idx="119">
                  <c:v>1854.74</c:v>
                </c:pt>
                <c:pt idx="120">
                  <c:v>1863.63</c:v>
                </c:pt>
                <c:pt idx="121">
                  <c:v>1829.5</c:v>
                </c:pt>
                <c:pt idx="122">
                  <c:v>1798.6</c:v>
                </c:pt>
                <c:pt idx="123">
                  <c:v>1797.75</c:v>
                </c:pt>
                <c:pt idx="124">
                  <c:v>1770.17</c:v>
                </c:pt>
                <c:pt idx="125">
                  <c:v>1757.47</c:v>
                </c:pt>
                <c:pt idx="126">
                  <c:v>1756.5</c:v>
                </c:pt>
                <c:pt idx="127">
                  <c:v>1779.65</c:v>
                </c:pt>
                <c:pt idx="128">
                  <c:v>1788.44</c:v>
                </c:pt>
                <c:pt idx="129">
                  <c:v>1822.02</c:v>
                </c:pt>
                <c:pt idx="130">
                  <c:v>1825.9</c:v>
                </c:pt>
                <c:pt idx="131">
                  <c:v>1826.4</c:v>
                </c:pt>
                <c:pt idx="132">
                  <c:v>1781.81</c:v>
                </c:pt>
                <c:pt idx="133">
                  <c:v>1782.75</c:v>
                </c:pt>
                <c:pt idx="134">
                  <c:v>1780.46</c:v>
                </c:pt>
                <c:pt idx="135">
                  <c:v>1781.87</c:v>
                </c:pt>
                <c:pt idx="136">
                  <c:v>1761.59</c:v>
                </c:pt>
                <c:pt idx="137">
                  <c:v>1790.13</c:v>
                </c:pt>
                <c:pt idx="138">
                  <c:v>1811.11</c:v>
                </c:pt>
                <c:pt idx="139">
                  <c:v>1772.71</c:v>
                </c:pt>
                <c:pt idx="140">
                  <c:v>1806.3</c:v>
                </c:pt>
                <c:pt idx="141">
                  <c:v>1809.8</c:v>
                </c:pt>
                <c:pt idx="142">
                  <c:v>1811.9</c:v>
                </c:pt>
                <c:pt idx="143">
                  <c:v>1824.52</c:v>
                </c:pt>
                <c:pt idx="144">
                  <c:v>1820.89</c:v>
                </c:pt>
                <c:pt idx="145">
                  <c:v>1815.27</c:v>
                </c:pt>
                <c:pt idx="146">
                  <c:v>1824.12</c:v>
                </c:pt>
                <c:pt idx="147">
                  <c:v>1810</c:v>
                </c:pt>
                <c:pt idx="148">
                  <c:v>1805.02</c:v>
                </c:pt>
                <c:pt idx="149">
                  <c:v>1825.3</c:v>
                </c:pt>
                <c:pt idx="150">
                  <c:v>1825.41</c:v>
                </c:pt>
                <c:pt idx="151">
                  <c:v>1855.8</c:v>
                </c:pt>
                <c:pt idx="152">
                  <c:v>1845.21</c:v>
                </c:pt>
                <c:pt idx="153">
                  <c:v>1831.58</c:v>
                </c:pt>
                <c:pt idx="154">
                  <c:v>1826.93</c:v>
                </c:pt>
                <c:pt idx="155">
                  <c:v>1832.36</c:v>
                </c:pt>
                <c:pt idx="156">
                  <c:v>1811.62</c:v>
                </c:pt>
                <c:pt idx="157">
                  <c:v>1829.29</c:v>
                </c:pt>
                <c:pt idx="158">
                  <c:v>1834.24</c:v>
                </c:pt>
                <c:pt idx="159">
                  <c:v>1823.71</c:v>
                </c:pt>
                <c:pt idx="160">
                  <c:v>1826.37</c:v>
                </c:pt>
                <c:pt idx="161">
                  <c:v>1791.3</c:v>
                </c:pt>
                <c:pt idx="162">
                  <c:v>1785.95</c:v>
                </c:pt>
                <c:pt idx="163">
                  <c:v>1813.71</c:v>
                </c:pt>
                <c:pt idx="164">
                  <c:v>1798.76</c:v>
                </c:pt>
                <c:pt idx="165">
                  <c:v>1801.58</c:v>
                </c:pt>
                <c:pt idx="166">
                  <c:v>1854.92</c:v>
                </c:pt>
                <c:pt idx="167">
                  <c:v>1827.7</c:v>
                </c:pt>
              </c:numCache>
            </c:numRef>
          </c:val>
          <c:smooth val="0"/>
          <c:extLst>
            <c:ext xmlns:c16="http://schemas.microsoft.com/office/drawing/2014/chart" uri="{C3380CC4-5D6E-409C-BE32-E72D297353CC}">
              <c16:uniqueId val="{00000000-6C72-411C-8BB5-A7D875B1DABA}"/>
            </c:ext>
          </c:extLst>
        </c:ser>
        <c:dLbls>
          <c:showLegendKey val="0"/>
          <c:showVal val="0"/>
          <c:showCatName val="0"/>
          <c:showSerName val="0"/>
          <c:showPercent val="0"/>
          <c:showBubbleSize val="0"/>
        </c:dLbls>
        <c:smooth val="0"/>
        <c:axId val="240529455"/>
        <c:axId val="240530703"/>
      </c:lineChart>
      <c:dateAx>
        <c:axId val="240529455"/>
        <c:scaling>
          <c:orientation val="minMax"/>
        </c:scaling>
        <c:delete val="1"/>
        <c:axPos val="b"/>
        <c:numFmt formatCode="yyyy\-mm\-dd" sourceLinked="1"/>
        <c:majorTickMark val="out"/>
        <c:minorTickMark val="none"/>
        <c:tickLblPos val="nextTo"/>
        <c:crossAx val="240530703"/>
        <c:crosses val="autoZero"/>
        <c:auto val="1"/>
        <c:lblOffset val="100"/>
        <c:baseTimeUnit val="days"/>
        <c:majorUnit val="1"/>
        <c:majorTimeUnit val="months"/>
      </c:dateAx>
      <c:valAx>
        <c:axId val="240530703"/>
        <c:scaling>
          <c:orientation val="minMax"/>
          <c:min val="1500"/>
        </c:scaling>
        <c:delete val="1"/>
        <c:axPos val="l"/>
        <c:numFmt formatCode="General" sourceLinked="1"/>
        <c:majorTickMark val="none"/>
        <c:minorTickMark val="none"/>
        <c:tickLblPos val="nextTo"/>
        <c:crossAx val="24052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30099883347904E-2"/>
          <c:y val="6.1480974019216761E-2"/>
          <c:w val="0.90304449508946394"/>
          <c:h val="0.85086400350456448"/>
        </c:manualLayout>
      </c:layout>
      <c:lineChart>
        <c:grouping val="standard"/>
        <c:varyColors val="0"/>
        <c:ser>
          <c:idx val="0"/>
          <c:order val="0"/>
          <c:spPr>
            <a:ln w="92075" cap="rnd">
              <a:solidFill>
                <a:schemeClr val="bg2"/>
              </a:solidFill>
              <a:round/>
            </a:ln>
            <a:effectLst/>
          </c:spPr>
          <c:marker>
            <c:symbol val="none"/>
          </c:marker>
          <c:cat>
            <c:numRef>
              <c:f>'OSEBX 2021'!$A$3:$A$454</c:f>
              <c:numCache>
                <c:formatCode>yyyy\-mm\-dd</c:formatCode>
                <c:ptCount val="452"/>
                <c:pt idx="0">
                  <c:v>44483</c:v>
                </c:pt>
                <c:pt idx="1">
                  <c:v>44482</c:v>
                </c:pt>
                <c:pt idx="2">
                  <c:v>44481</c:v>
                </c:pt>
                <c:pt idx="3">
                  <c:v>44480</c:v>
                </c:pt>
                <c:pt idx="4">
                  <c:v>44477</c:v>
                </c:pt>
                <c:pt idx="5">
                  <c:v>44476</c:v>
                </c:pt>
                <c:pt idx="6">
                  <c:v>44475</c:v>
                </c:pt>
                <c:pt idx="7">
                  <c:v>44474</c:v>
                </c:pt>
                <c:pt idx="8">
                  <c:v>44473</c:v>
                </c:pt>
                <c:pt idx="9">
                  <c:v>44470</c:v>
                </c:pt>
                <c:pt idx="10">
                  <c:v>44469</c:v>
                </c:pt>
                <c:pt idx="11">
                  <c:v>44468</c:v>
                </c:pt>
                <c:pt idx="12">
                  <c:v>44467</c:v>
                </c:pt>
                <c:pt idx="13">
                  <c:v>44466</c:v>
                </c:pt>
                <c:pt idx="14">
                  <c:v>44463</c:v>
                </c:pt>
                <c:pt idx="15">
                  <c:v>44462</c:v>
                </c:pt>
                <c:pt idx="16">
                  <c:v>44461</c:v>
                </c:pt>
                <c:pt idx="17">
                  <c:v>44460</c:v>
                </c:pt>
                <c:pt idx="18">
                  <c:v>44459</c:v>
                </c:pt>
                <c:pt idx="19">
                  <c:v>44456</c:v>
                </c:pt>
                <c:pt idx="20">
                  <c:v>44455</c:v>
                </c:pt>
                <c:pt idx="21">
                  <c:v>44454</c:v>
                </c:pt>
                <c:pt idx="22">
                  <c:v>44453</c:v>
                </c:pt>
                <c:pt idx="23">
                  <c:v>44452</c:v>
                </c:pt>
                <c:pt idx="24">
                  <c:v>44449</c:v>
                </c:pt>
                <c:pt idx="25">
                  <c:v>44448</c:v>
                </c:pt>
                <c:pt idx="26">
                  <c:v>44447</c:v>
                </c:pt>
                <c:pt idx="27">
                  <c:v>44446</c:v>
                </c:pt>
                <c:pt idx="28">
                  <c:v>44445</c:v>
                </c:pt>
                <c:pt idx="29">
                  <c:v>44442</c:v>
                </c:pt>
                <c:pt idx="30">
                  <c:v>44441</c:v>
                </c:pt>
                <c:pt idx="31">
                  <c:v>44440</c:v>
                </c:pt>
                <c:pt idx="32">
                  <c:v>44439</c:v>
                </c:pt>
                <c:pt idx="33">
                  <c:v>44438</c:v>
                </c:pt>
                <c:pt idx="34">
                  <c:v>44435</c:v>
                </c:pt>
                <c:pt idx="35">
                  <c:v>44434</c:v>
                </c:pt>
                <c:pt idx="36">
                  <c:v>44433</c:v>
                </c:pt>
                <c:pt idx="37">
                  <c:v>44432</c:v>
                </c:pt>
                <c:pt idx="38">
                  <c:v>44431</c:v>
                </c:pt>
                <c:pt idx="39">
                  <c:v>44428</c:v>
                </c:pt>
                <c:pt idx="40">
                  <c:v>44427</c:v>
                </c:pt>
                <c:pt idx="41">
                  <c:v>44426</c:v>
                </c:pt>
                <c:pt idx="42">
                  <c:v>44425</c:v>
                </c:pt>
                <c:pt idx="43">
                  <c:v>44424</c:v>
                </c:pt>
                <c:pt idx="44">
                  <c:v>44421</c:v>
                </c:pt>
                <c:pt idx="45">
                  <c:v>44420</c:v>
                </c:pt>
                <c:pt idx="46">
                  <c:v>44419</c:v>
                </c:pt>
                <c:pt idx="47">
                  <c:v>44418</c:v>
                </c:pt>
                <c:pt idx="48">
                  <c:v>44417</c:v>
                </c:pt>
                <c:pt idx="49">
                  <c:v>44414</c:v>
                </c:pt>
                <c:pt idx="50">
                  <c:v>44413</c:v>
                </c:pt>
                <c:pt idx="51">
                  <c:v>44412</c:v>
                </c:pt>
                <c:pt idx="52">
                  <c:v>44411</c:v>
                </c:pt>
                <c:pt idx="53">
                  <c:v>44410</c:v>
                </c:pt>
                <c:pt idx="54" formatCode="dd\.mm\.yy">
                  <c:v>44407</c:v>
                </c:pt>
                <c:pt idx="55" formatCode="dd\.mm\.yy">
                  <c:v>44406</c:v>
                </c:pt>
                <c:pt idx="56" formatCode="dd\.mm\.yy">
                  <c:v>44405</c:v>
                </c:pt>
                <c:pt idx="57" formatCode="dd\.mm\.yy">
                  <c:v>44404</c:v>
                </c:pt>
                <c:pt idx="58" formatCode="dd\.mm\.yy">
                  <c:v>44403</c:v>
                </c:pt>
                <c:pt idx="59" formatCode="dd\.mm\.yy">
                  <c:v>44400</c:v>
                </c:pt>
                <c:pt idx="60" formatCode="dd\.mm\.yy">
                  <c:v>44399</c:v>
                </c:pt>
                <c:pt idx="61" formatCode="dd\.mm\.yy">
                  <c:v>44398</c:v>
                </c:pt>
                <c:pt idx="62" formatCode="dd\.mm\.yy">
                  <c:v>44397</c:v>
                </c:pt>
                <c:pt idx="63" formatCode="dd\.mm\.yy">
                  <c:v>44396</c:v>
                </c:pt>
                <c:pt idx="64" formatCode="dd\.mm\.yy">
                  <c:v>44393</c:v>
                </c:pt>
                <c:pt idx="65" formatCode="dd\.mm\.yy">
                  <c:v>44392</c:v>
                </c:pt>
                <c:pt idx="66" formatCode="dd\.mm\.yy">
                  <c:v>44391</c:v>
                </c:pt>
                <c:pt idx="67" formatCode="dd\.mm\.yy">
                  <c:v>44390</c:v>
                </c:pt>
                <c:pt idx="68" formatCode="dd\.mm\.yy">
                  <c:v>44389</c:v>
                </c:pt>
                <c:pt idx="69" formatCode="dd\.mm\.yy">
                  <c:v>44386</c:v>
                </c:pt>
                <c:pt idx="70" formatCode="dd\.mm\.yy">
                  <c:v>44385</c:v>
                </c:pt>
                <c:pt idx="71" formatCode="dd\.mm\.yy">
                  <c:v>44384</c:v>
                </c:pt>
                <c:pt idx="72" formatCode="dd\.mm\.yy">
                  <c:v>44383</c:v>
                </c:pt>
                <c:pt idx="73" formatCode="dd\.mm\.yy">
                  <c:v>44382</c:v>
                </c:pt>
                <c:pt idx="74" formatCode="dd\.mm\.yy">
                  <c:v>44379</c:v>
                </c:pt>
                <c:pt idx="75" formatCode="dd\.mm\.yy">
                  <c:v>44378</c:v>
                </c:pt>
                <c:pt idx="76" formatCode="dd\.mm\.yy">
                  <c:v>44377</c:v>
                </c:pt>
                <c:pt idx="77" formatCode="dd\.mm\.yy">
                  <c:v>44376</c:v>
                </c:pt>
                <c:pt idx="78" formatCode="dd\.mm\.yy">
                  <c:v>44375</c:v>
                </c:pt>
                <c:pt idx="79" formatCode="dd\.mm\.yy">
                  <c:v>44372</c:v>
                </c:pt>
                <c:pt idx="80" formatCode="dd\.mm\.yy">
                  <c:v>44371</c:v>
                </c:pt>
                <c:pt idx="81" formatCode="dd\.mm\.yy">
                  <c:v>44370</c:v>
                </c:pt>
                <c:pt idx="82" formatCode="dd\.mm\.yy">
                  <c:v>44369</c:v>
                </c:pt>
                <c:pt idx="83" formatCode="dd\.mm\.yy">
                  <c:v>44368</c:v>
                </c:pt>
                <c:pt idx="84" formatCode="dd\.mm\.yy">
                  <c:v>44365</c:v>
                </c:pt>
                <c:pt idx="85" formatCode="dd\.mm\.yy">
                  <c:v>44364</c:v>
                </c:pt>
                <c:pt idx="86" formatCode="dd\.mm\.yy">
                  <c:v>44363</c:v>
                </c:pt>
                <c:pt idx="87" formatCode="dd\.mm\.yy">
                  <c:v>44362</c:v>
                </c:pt>
                <c:pt idx="88" formatCode="dd\.mm\.yy">
                  <c:v>44361</c:v>
                </c:pt>
                <c:pt idx="89" formatCode="dd\.mm\.yy">
                  <c:v>44358</c:v>
                </c:pt>
                <c:pt idx="90" formatCode="dd\.mm\.yy">
                  <c:v>44357</c:v>
                </c:pt>
                <c:pt idx="91" formatCode="dd\.mm\.yy">
                  <c:v>44356</c:v>
                </c:pt>
                <c:pt idx="92" formatCode="dd\.mm\.yy">
                  <c:v>44355</c:v>
                </c:pt>
                <c:pt idx="93" formatCode="dd\.mm\.yy">
                  <c:v>44354</c:v>
                </c:pt>
                <c:pt idx="94" formatCode="dd\.mm\.yy">
                  <c:v>44351</c:v>
                </c:pt>
                <c:pt idx="95" formatCode="dd\.mm\.yy">
                  <c:v>44350</c:v>
                </c:pt>
                <c:pt idx="96" formatCode="dd\.mm\.yy">
                  <c:v>44349</c:v>
                </c:pt>
                <c:pt idx="97" formatCode="dd\.mm\.yy">
                  <c:v>44348</c:v>
                </c:pt>
                <c:pt idx="98" formatCode="dd\.mm\.yy">
                  <c:v>44347</c:v>
                </c:pt>
                <c:pt idx="99" formatCode="dd\.mm\.yy">
                  <c:v>44344</c:v>
                </c:pt>
                <c:pt idx="100" formatCode="dd\.mm\.yy">
                  <c:v>44343</c:v>
                </c:pt>
                <c:pt idx="101" formatCode="dd\.mm\.yy">
                  <c:v>44342</c:v>
                </c:pt>
                <c:pt idx="102" formatCode="dd\.mm\.yy">
                  <c:v>44341</c:v>
                </c:pt>
                <c:pt idx="103" formatCode="dd\.mm\.yy">
                  <c:v>44337</c:v>
                </c:pt>
                <c:pt idx="104" formatCode="dd\.mm\.yy">
                  <c:v>44336</c:v>
                </c:pt>
                <c:pt idx="105" formatCode="dd\.mm\.yy">
                  <c:v>44335</c:v>
                </c:pt>
                <c:pt idx="106" formatCode="dd\.mm\.yy">
                  <c:v>44334</c:v>
                </c:pt>
                <c:pt idx="107" formatCode="dd\.mm\.yy">
                  <c:v>44330</c:v>
                </c:pt>
                <c:pt idx="108" formatCode="dd\.mm\.yy">
                  <c:v>44328</c:v>
                </c:pt>
                <c:pt idx="109" formatCode="dd\.mm\.yy">
                  <c:v>44327</c:v>
                </c:pt>
                <c:pt idx="110" formatCode="dd\.mm\.yy">
                  <c:v>44326</c:v>
                </c:pt>
                <c:pt idx="111" formatCode="dd\.mm\.yy">
                  <c:v>44323</c:v>
                </c:pt>
                <c:pt idx="112" formatCode="dd\.mm\.yy">
                  <c:v>44322</c:v>
                </c:pt>
                <c:pt idx="113" formatCode="dd\.mm\.yy">
                  <c:v>44321</c:v>
                </c:pt>
                <c:pt idx="114" formatCode="dd\.mm\.yy">
                  <c:v>44320</c:v>
                </c:pt>
                <c:pt idx="115" formatCode="dd\.mm\.yy">
                  <c:v>44319</c:v>
                </c:pt>
                <c:pt idx="116" formatCode="dd\.mm\.yy">
                  <c:v>44316</c:v>
                </c:pt>
                <c:pt idx="117" formatCode="dd\.mm\.yy">
                  <c:v>44315</c:v>
                </c:pt>
                <c:pt idx="118" formatCode="dd\.mm\.yy">
                  <c:v>44314</c:v>
                </c:pt>
                <c:pt idx="119" formatCode="dd\.mm\.yy">
                  <c:v>44313</c:v>
                </c:pt>
                <c:pt idx="120" formatCode="dd\.mm\.yy">
                  <c:v>44312</c:v>
                </c:pt>
                <c:pt idx="121" formatCode="dd\.mm\.yy">
                  <c:v>44309</c:v>
                </c:pt>
                <c:pt idx="122" formatCode="dd\.mm\.yy">
                  <c:v>44308</c:v>
                </c:pt>
                <c:pt idx="123" formatCode="dd\.mm\.yy">
                  <c:v>44307</c:v>
                </c:pt>
                <c:pt idx="124" formatCode="dd\.mm\.yy">
                  <c:v>44306</c:v>
                </c:pt>
                <c:pt idx="125" formatCode="dd\.mm\.yy">
                  <c:v>44305</c:v>
                </c:pt>
                <c:pt idx="126" formatCode="dd\.mm\.yy">
                  <c:v>44302</c:v>
                </c:pt>
                <c:pt idx="127" formatCode="dd\.mm\.yy">
                  <c:v>44301</c:v>
                </c:pt>
                <c:pt idx="128" formatCode="dd\.mm\.yy">
                  <c:v>44300</c:v>
                </c:pt>
                <c:pt idx="129" formatCode="dd\.mm\.yy">
                  <c:v>44299</c:v>
                </c:pt>
                <c:pt idx="130" formatCode="dd\.mm\.yy">
                  <c:v>44298</c:v>
                </c:pt>
                <c:pt idx="131" formatCode="dd\.mm\.yy">
                  <c:v>44295</c:v>
                </c:pt>
                <c:pt idx="132" formatCode="dd\.mm\.yy">
                  <c:v>44294</c:v>
                </c:pt>
                <c:pt idx="133" formatCode="dd\.mm\.yy">
                  <c:v>44293</c:v>
                </c:pt>
                <c:pt idx="134" formatCode="dd\.mm\.yy">
                  <c:v>44292</c:v>
                </c:pt>
                <c:pt idx="135" formatCode="dd\.mm\.yy">
                  <c:v>44287</c:v>
                </c:pt>
                <c:pt idx="136" formatCode="dd\.mm\.yy">
                  <c:v>44286</c:v>
                </c:pt>
                <c:pt idx="137" formatCode="dd\.mm\.yy">
                  <c:v>44285</c:v>
                </c:pt>
                <c:pt idx="138" formatCode="dd\.mm\.yy">
                  <c:v>44284</c:v>
                </c:pt>
                <c:pt idx="139" formatCode="dd\.mm\.yy">
                  <c:v>44281</c:v>
                </c:pt>
                <c:pt idx="140" formatCode="dd\.mm\.yy">
                  <c:v>44280</c:v>
                </c:pt>
                <c:pt idx="141" formatCode="dd\.mm\.yy">
                  <c:v>44279</c:v>
                </c:pt>
                <c:pt idx="142" formatCode="dd\.mm\.yy">
                  <c:v>44278</c:v>
                </c:pt>
                <c:pt idx="143" formatCode="dd\.mm\.yy">
                  <c:v>44277</c:v>
                </c:pt>
                <c:pt idx="144" formatCode="dd\.mm\.yy">
                  <c:v>44274</c:v>
                </c:pt>
                <c:pt idx="145" formatCode="dd\.mm\.yy">
                  <c:v>44273</c:v>
                </c:pt>
                <c:pt idx="146" formatCode="dd\.mm\.yy">
                  <c:v>44272</c:v>
                </c:pt>
                <c:pt idx="147" formatCode="dd\.mm\.yy">
                  <c:v>44271</c:v>
                </c:pt>
                <c:pt idx="148" formatCode="dd\.mm\.yy">
                  <c:v>44270</c:v>
                </c:pt>
                <c:pt idx="149" formatCode="dd\.mm\.yy">
                  <c:v>44267</c:v>
                </c:pt>
                <c:pt idx="150" formatCode="dd\.mm\.yy">
                  <c:v>44266</c:v>
                </c:pt>
                <c:pt idx="151" formatCode="dd\.mm\.yy">
                  <c:v>44265</c:v>
                </c:pt>
                <c:pt idx="152" formatCode="dd\.mm\.yy">
                  <c:v>44264</c:v>
                </c:pt>
                <c:pt idx="153" formatCode="dd\.mm\.yy">
                  <c:v>44263</c:v>
                </c:pt>
                <c:pt idx="154" formatCode="dd\.mm\.yy">
                  <c:v>44260</c:v>
                </c:pt>
                <c:pt idx="155" formatCode="dd\.mm\.yy">
                  <c:v>44259</c:v>
                </c:pt>
                <c:pt idx="156" formatCode="dd\.mm\.yy">
                  <c:v>44258</c:v>
                </c:pt>
                <c:pt idx="157" formatCode="dd\.mm\.yy">
                  <c:v>44257</c:v>
                </c:pt>
                <c:pt idx="158" formatCode="dd\.mm\.yy">
                  <c:v>44256</c:v>
                </c:pt>
                <c:pt idx="159" formatCode="dd\.mm\.yy">
                  <c:v>44253</c:v>
                </c:pt>
                <c:pt idx="160" formatCode="dd\.mm\.yy">
                  <c:v>44252</c:v>
                </c:pt>
                <c:pt idx="161" formatCode="dd\.mm\.yy">
                  <c:v>44251</c:v>
                </c:pt>
                <c:pt idx="162" formatCode="dd\.mm\.yy">
                  <c:v>44250</c:v>
                </c:pt>
                <c:pt idx="163" formatCode="dd\.mm\.yy">
                  <c:v>44249</c:v>
                </c:pt>
                <c:pt idx="164" formatCode="dd\.mm\.yy">
                  <c:v>44246</c:v>
                </c:pt>
                <c:pt idx="165" formatCode="dd\.mm\.yy">
                  <c:v>44245</c:v>
                </c:pt>
                <c:pt idx="166" formatCode="dd\.mm\.yy">
                  <c:v>44244</c:v>
                </c:pt>
                <c:pt idx="167" formatCode="dd\.mm\.yy">
                  <c:v>44243</c:v>
                </c:pt>
                <c:pt idx="168" formatCode="dd\.mm\.yy">
                  <c:v>44242</c:v>
                </c:pt>
                <c:pt idx="169" formatCode="dd\.mm\.yy">
                  <c:v>44239</c:v>
                </c:pt>
                <c:pt idx="170" formatCode="dd\.mm\.yy">
                  <c:v>44238</c:v>
                </c:pt>
                <c:pt idx="171" formatCode="dd\.mm\.yy">
                  <c:v>44237</c:v>
                </c:pt>
                <c:pt idx="172" formatCode="dd\.mm\.yy">
                  <c:v>44236</c:v>
                </c:pt>
                <c:pt idx="173" formatCode="dd\.mm\.yy">
                  <c:v>44235</c:v>
                </c:pt>
                <c:pt idx="174" formatCode="dd\.mm\.yy">
                  <c:v>44232</c:v>
                </c:pt>
                <c:pt idx="175" formatCode="dd\.mm\.yy">
                  <c:v>44231</c:v>
                </c:pt>
                <c:pt idx="176" formatCode="dd\.mm\.yy">
                  <c:v>44230</c:v>
                </c:pt>
                <c:pt idx="177" formatCode="dd\.mm\.yy">
                  <c:v>44229</c:v>
                </c:pt>
                <c:pt idx="178" formatCode="dd\.mm\.yy">
                  <c:v>44228</c:v>
                </c:pt>
                <c:pt idx="179" formatCode="dd\.mm\.yy">
                  <c:v>44225</c:v>
                </c:pt>
                <c:pt idx="180" formatCode="dd\.mm\.yy">
                  <c:v>44224</c:v>
                </c:pt>
                <c:pt idx="181" formatCode="dd\.mm\.yy">
                  <c:v>44223</c:v>
                </c:pt>
                <c:pt idx="182" formatCode="dd\.mm\.yy">
                  <c:v>44222</c:v>
                </c:pt>
                <c:pt idx="183" formatCode="dd\.mm\.yy">
                  <c:v>44221</c:v>
                </c:pt>
                <c:pt idx="184" formatCode="dd\.mm\.yy">
                  <c:v>44218</c:v>
                </c:pt>
                <c:pt idx="185" formatCode="dd\.mm\.yy">
                  <c:v>44217</c:v>
                </c:pt>
                <c:pt idx="186" formatCode="dd\.mm\.yy">
                  <c:v>44216</c:v>
                </c:pt>
                <c:pt idx="187" formatCode="dd\.mm\.yy">
                  <c:v>44215</c:v>
                </c:pt>
                <c:pt idx="188" formatCode="dd\.mm\.yy">
                  <c:v>44214</c:v>
                </c:pt>
                <c:pt idx="189" formatCode="dd\.mm\.yy">
                  <c:v>44211</c:v>
                </c:pt>
                <c:pt idx="190" formatCode="dd\.mm\.yy">
                  <c:v>44210</c:v>
                </c:pt>
                <c:pt idx="191" formatCode="dd\.mm\.yy">
                  <c:v>44209</c:v>
                </c:pt>
                <c:pt idx="192" formatCode="dd\.mm\.yy">
                  <c:v>44208</c:v>
                </c:pt>
                <c:pt idx="193" formatCode="dd\.mm\.yy">
                  <c:v>44207</c:v>
                </c:pt>
                <c:pt idx="194" formatCode="dd\.mm\.yy">
                  <c:v>44204</c:v>
                </c:pt>
                <c:pt idx="195" formatCode="dd\.mm\.yy">
                  <c:v>44203</c:v>
                </c:pt>
                <c:pt idx="196" formatCode="dd\.mm\.yy">
                  <c:v>44202</c:v>
                </c:pt>
                <c:pt idx="197" formatCode="dd\.mm\.yy">
                  <c:v>44201</c:v>
                </c:pt>
                <c:pt idx="198" formatCode="dd\.mm\.yy">
                  <c:v>44200</c:v>
                </c:pt>
                <c:pt idx="199" formatCode="dd\.mm\.yy">
                  <c:v>44195</c:v>
                </c:pt>
                <c:pt idx="200" formatCode="dd\.mm\.yy">
                  <c:v>44194</c:v>
                </c:pt>
                <c:pt idx="201" formatCode="dd\.mm\.yy">
                  <c:v>44193</c:v>
                </c:pt>
                <c:pt idx="202" formatCode="dd\.mm\.yy">
                  <c:v>44188</c:v>
                </c:pt>
                <c:pt idx="203" formatCode="dd\.mm\.yy">
                  <c:v>44187</c:v>
                </c:pt>
                <c:pt idx="204" formatCode="dd\.mm\.yy">
                  <c:v>44186</c:v>
                </c:pt>
                <c:pt idx="205" formatCode="dd\.mm\.yy">
                  <c:v>44183</c:v>
                </c:pt>
                <c:pt idx="206" formatCode="dd\.mm\.yy">
                  <c:v>44182</c:v>
                </c:pt>
                <c:pt idx="207" formatCode="dd\.mm\.yy">
                  <c:v>44181</c:v>
                </c:pt>
                <c:pt idx="208" formatCode="dd\.mm\.yy">
                  <c:v>44180</c:v>
                </c:pt>
                <c:pt idx="209" formatCode="dd\.mm\.yy">
                  <c:v>44179</c:v>
                </c:pt>
                <c:pt idx="210" formatCode="dd\.mm\.yy">
                  <c:v>44176</c:v>
                </c:pt>
                <c:pt idx="211" formatCode="dd\.mm\.yy">
                  <c:v>44175</c:v>
                </c:pt>
                <c:pt idx="212" formatCode="dd\.mm\.yy">
                  <c:v>44174</c:v>
                </c:pt>
                <c:pt idx="213" formatCode="dd\.mm\.yy">
                  <c:v>44173</c:v>
                </c:pt>
                <c:pt idx="214" formatCode="dd\.mm\.yy">
                  <c:v>44172</c:v>
                </c:pt>
                <c:pt idx="215" formatCode="dd\.mm\.yy">
                  <c:v>44169</c:v>
                </c:pt>
                <c:pt idx="216" formatCode="dd\.mm\.yy">
                  <c:v>44168</c:v>
                </c:pt>
                <c:pt idx="217" formatCode="dd\.mm\.yy">
                  <c:v>44167</c:v>
                </c:pt>
                <c:pt idx="218" formatCode="dd\.mm\.yy">
                  <c:v>44166</c:v>
                </c:pt>
                <c:pt idx="219" formatCode="dd\.mm\.yy">
                  <c:v>44165</c:v>
                </c:pt>
                <c:pt idx="220" formatCode="dd\.mm\.yy">
                  <c:v>44162</c:v>
                </c:pt>
                <c:pt idx="221" formatCode="dd\.mm\.yy">
                  <c:v>44161</c:v>
                </c:pt>
                <c:pt idx="222" formatCode="dd\.mm\.yy">
                  <c:v>44160</c:v>
                </c:pt>
                <c:pt idx="223" formatCode="dd\.mm\.yy">
                  <c:v>44159</c:v>
                </c:pt>
                <c:pt idx="224" formatCode="dd\.mm\.yy">
                  <c:v>44158</c:v>
                </c:pt>
                <c:pt idx="225" formatCode="dd\.mm\.yy">
                  <c:v>44155</c:v>
                </c:pt>
                <c:pt idx="226" formatCode="dd\.mm\.yy">
                  <c:v>44154</c:v>
                </c:pt>
                <c:pt idx="227" formatCode="dd\.mm\.yy">
                  <c:v>44153</c:v>
                </c:pt>
                <c:pt idx="228" formatCode="dd\.mm\.yy">
                  <c:v>44152</c:v>
                </c:pt>
                <c:pt idx="229" formatCode="dd\.mm\.yy">
                  <c:v>44151</c:v>
                </c:pt>
                <c:pt idx="230" formatCode="dd\.mm\.yy">
                  <c:v>44148</c:v>
                </c:pt>
                <c:pt idx="231" formatCode="dd\.mm\.yy">
                  <c:v>44147</c:v>
                </c:pt>
                <c:pt idx="232" formatCode="dd\.mm\.yy">
                  <c:v>44146</c:v>
                </c:pt>
                <c:pt idx="233" formatCode="dd\.mm\.yy">
                  <c:v>44145</c:v>
                </c:pt>
                <c:pt idx="234" formatCode="dd\.mm\.yy">
                  <c:v>44144</c:v>
                </c:pt>
                <c:pt idx="235" formatCode="dd\.mm\.yy">
                  <c:v>44141</c:v>
                </c:pt>
                <c:pt idx="236" formatCode="dd\.mm\.yy">
                  <c:v>44140</c:v>
                </c:pt>
                <c:pt idx="237" formatCode="dd\.mm\.yy">
                  <c:v>44139</c:v>
                </c:pt>
                <c:pt idx="238" formatCode="dd\.mm\.yy">
                  <c:v>44138</c:v>
                </c:pt>
                <c:pt idx="239" formatCode="dd\.mm\.yy">
                  <c:v>44137</c:v>
                </c:pt>
                <c:pt idx="240" formatCode="dd\.mm\.yy">
                  <c:v>44134</c:v>
                </c:pt>
                <c:pt idx="241" formatCode="dd\.mm\.yy">
                  <c:v>44133</c:v>
                </c:pt>
                <c:pt idx="242" formatCode="dd\.mm\.yy">
                  <c:v>44132</c:v>
                </c:pt>
                <c:pt idx="243" formatCode="dd\.mm\.yy">
                  <c:v>44131</c:v>
                </c:pt>
                <c:pt idx="244" formatCode="dd\.mm\.yy">
                  <c:v>44130</c:v>
                </c:pt>
                <c:pt idx="245" formatCode="dd\.mm\.yy">
                  <c:v>44127</c:v>
                </c:pt>
                <c:pt idx="246" formatCode="dd\.mm\.yy">
                  <c:v>44126</c:v>
                </c:pt>
                <c:pt idx="247" formatCode="dd\.mm\.yy">
                  <c:v>44125</c:v>
                </c:pt>
                <c:pt idx="248" formatCode="dd\.mm\.yy">
                  <c:v>44124</c:v>
                </c:pt>
                <c:pt idx="249" formatCode="dd\.mm\.yy">
                  <c:v>44123</c:v>
                </c:pt>
                <c:pt idx="250" formatCode="dd\.mm\.yy">
                  <c:v>44120</c:v>
                </c:pt>
                <c:pt idx="251" formatCode="dd\.mm\.yy">
                  <c:v>44119</c:v>
                </c:pt>
                <c:pt idx="252" formatCode="dd\.mm\.yy">
                  <c:v>44118</c:v>
                </c:pt>
                <c:pt idx="253" formatCode="dd\.mm\.yy">
                  <c:v>44117</c:v>
                </c:pt>
                <c:pt idx="254" formatCode="dd\.mm\.yy">
                  <c:v>44116</c:v>
                </c:pt>
                <c:pt idx="255" formatCode="dd\.mm\.yy">
                  <c:v>44113</c:v>
                </c:pt>
                <c:pt idx="256" formatCode="dd\.mm\.yy">
                  <c:v>44112</c:v>
                </c:pt>
                <c:pt idx="257" formatCode="dd\.mm\.yy">
                  <c:v>44111</c:v>
                </c:pt>
                <c:pt idx="258" formatCode="dd\.mm\.yy">
                  <c:v>44110</c:v>
                </c:pt>
                <c:pt idx="259" formatCode="dd\.mm\.yy">
                  <c:v>44109</c:v>
                </c:pt>
                <c:pt idx="260" formatCode="dd\.mm\.yy">
                  <c:v>44106</c:v>
                </c:pt>
                <c:pt idx="261" formatCode="dd\.mm\.yy">
                  <c:v>44105</c:v>
                </c:pt>
                <c:pt idx="262" formatCode="dd\.mm\.yy">
                  <c:v>44104</c:v>
                </c:pt>
                <c:pt idx="263" formatCode="dd\.mm\.yy">
                  <c:v>44103</c:v>
                </c:pt>
                <c:pt idx="264" formatCode="dd\.mm\.yy">
                  <c:v>44102</c:v>
                </c:pt>
                <c:pt idx="265" formatCode="dd\.mm\.yy">
                  <c:v>44099</c:v>
                </c:pt>
                <c:pt idx="266" formatCode="dd\.mm\.yy">
                  <c:v>44098</c:v>
                </c:pt>
                <c:pt idx="267" formatCode="dd\.mm\.yy">
                  <c:v>44097</c:v>
                </c:pt>
                <c:pt idx="268" formatCode="dd\.mm\.yy">
                  <c:v>44096</c:v>
                </c:pt>
                <c:pt idx="269" formatCode="dd\.mm\.yy">
                  <c:v>44095</c:v>
                </c:pt>
                <c:pt idx="270" formatCode="dd\.mm\.yy">
                  <c:v>44092</c:v>
                </c:pt>
                <c:pt idx="271" formatCode="dd\.mm\.yy">
                  <c:v>44091</c:v>
                </c:pt>
                <c:pt idx="272" formatCode="dd\.mm\.yy">
                  <c:v>44090</c:v>
                </c:pt>
                <c:pt idx="273" formatCode="dd\.mm\.yy">
                  <c:v>44089</c:v>
                </c:pt>
                <c:pt idx="274" formatCode="dd\.mm\.yy">
                  <c:v>44088</c:v>
                </c:pt>
                <c:pt idx="275" formatCode="dd\.mm\.yy">
                  <c:v>44085</c:v>
                </c:pt>
                <c:pt idx="276" formatCode="dd\.mm\.yy">
                  <c:v>44084</c:v>
                </c:pt>
                <c:pt idx="277" formatCode="dd\.mm\.yy">
                  <c:v>44083</c:v>
                </c:pt>
                <c:pt idx="278" formatCode="dd\.mm\.yy">
                  <c:v>44082</c:v>
                </c:pt>
                <c:pt idx="279" formatCode="dd\.mm\.yy">
                  <c:v>44081</c:v>
                </c:pt>
                <c:pt idx="280" formatCode="dd\.mm\.yy">
                  <c:v>44078</c:v>
                </c:pt>
                <c:pt idx="281" formatCode="dd\.mm\.yy">
                  <c:v>44077</c:v>
                </c:pt>
                <c:pt idx="282" formatCode="dd\.mm\.yy">
                  <c:v>44076</c:v>
                </c:pt>
                <c:pt idx="283" formatCode="dd\.mm\.yy">
                  <c:v>44075</c:v>
                </c:pt>
                <c:pt idx="284" formatCode="dd\.mm\.yy">
                  <c:v>44074</c:v>
                </c:pt>
                <c:pt idx="285" formatCode="dd\.mm\.yy">
                  <c:v>44071</c:v>
                </c:pt>
                <c:pt idx="286" formatCode="dd\.mm\.yy">
                  <c:v>44070</c:v>
                </c:pt>
                <c:pt idx="287" formatCode="dd\.mm\.yy">
                  <c:v>44069</c:v>
                </c:pt>
                <c:pt idx="288" formatCode="dd\.mm\.yy">
                  <c:v>44068</c:v>
                </c:pt>
                <c:pt idx="289" formatCode="dd\.mm\.yy">
                  <c:v>44067</c:v>
                </c:pt>
                <c:pt idx="290" formatCode="dd\.mm\.yy">
                  <c:v>44064</c:v>
                </c:pt>
                <c:pt idx="291" formatCode="dd\.mm\.yy">
                  <c:v>44063</c:v>
                </c:pt>
                <c:pt idx="292" formatCode="dd\.mm\.yy">
                  <c:v>44062</c:v>
                </c:pt>
                <c:pt idx="293" formatCode="dd\.mm\.yy">
                  <c:v>44061</c:v>
                </c:pt>
                <c:pt idx="294" formatCode="dd\.mm\.yy">
                  <c:v>44060</c:v>
                </c:pt>
                <c:pt idx="295" formatCode="dd\.mm\.yy">
                  <c:v>44057</c:v>
                </c:pt>
                <c:pt idx="296" formatCode="dd\.mm\.yy">
                  <c:v>44056</c:v>
                </c:pt>
                <c:pt idx="297" formatCode="dd\.mm\.yy">
                  <c:v>44055</c:v>
                </c:pt>
                <c:pt idx="298" formatCode="dd\.mm\.yy">
                  <c:v>44054</c:v>
                </c:pt>
                <c:pt idx="299" formatCode="dd\.mm\.yy">
                  <c:v>44053</c:v>
                </c:pt>
                <c:pt idx="300" formatCode="dd\.mm\.yy">
                  <c:v>44050</c:v>
                </c:pt>
                <c:pt idx="301" formatCode="dd\.mm\.yy">
                  <c:v>44049</c:v>
                </c:pt>
                <c:pt idx="302" formatCode="dd\.mm\.yy">
                  <c:v>44048</c:v>
                </c:pt>
                <c:pt idx="303" formatCode="dd\.mm\.yy">
                  <c:v>44047</c:v>
                </c:pt>
                <c:pt idx="304" formatCode="dd\.mm\.yy">
                  <c:v>44046</c:v>
                </c:pt>
                <c:pt idx="305" formatCode="dd\.mm\.yy">
                  <c:v>44043</c:v>
                </c:pt>
                <c:pt idx="306" formatCode="dd\.mm\.yy">
                  <c:v>44042</c:v>
                </c:pt>
                <c:pt idx="307" formatCode="dd\.mm\.yy">
                  <c:v>44041</c:v>
                </c:pt>
                <c:pt idx="308" formatCode="dd\.mm\.yy">
                  <c:v>44040</c:v>
                </c:pt>
                <c:pt idx="309" formatCode="dd\.mm\.yy">
                  <c:v>44039</c:v>
                </c:pt>
                <c:pt idx="310" formatCode="dd\.mm\.yy">
                  <c:v>44036</c:v>
                </c:pt>
                <c:pt idx="311" formatCode="dd\.mm\.yy">
                  <c:v>44035</c:v>
                </c:pt>
                <c:pt idx="312" formatCode="dd\.mm\.yy">
                  <c:v>44034</c:v>
                </c:pt>
                <c:pt idx="313" formatCode="dd\.mm\.yy">
                  <c:v>44033</c:v>
                </c:pt>
                <c:pt idx="314" formatCode="dd\.mm\.yy">
                  <c:v>44032</c:v>
                </c:pt>
                <c:pt idx="315" formatCode="dd\.mm\.yy">
                  <c:v>44029</c:v>
                </c:pt>
                <c:pt idx="316" formatCode="dd\.mm\.yy">
                  <c:v>44028</c:v>
                </c:pt>
                <c:pt idx="317" formatCode="dd\.mm\.yy">
                  <c:v>44027</c:v>
                </c:pt>
                <c:pt idx="318" formatCode="dd\.mm\.yy">
                  <c:v>44026</c:v>
                </c:pt>
                <c:pt idx="319" formatCode="dd\.mm\.yy">
                  <c:v>44025</c:v>
                </c:pt>
                <c:pt idx="320" formatCode="dd\.mm\.yy">
                  <c:v>44022</c:v>
                </c:pt>
                <c:pt idx="321" formatCode="dd\.mm\.yy">
                  <c:v>44021</c:v>
                </c:pt>
                <c:pt idx="322" formatCode="dd\.mm\.yy">
                  <c:v>44020</c:v>
                </c:pt>
                <c:pt idx="323" formatCode="dd\.mm\.yy">
                  <c:v>44019</c:v>
                </c:pt>
                <c:pt idx="324" formatCode="dd\.mm\.yy">
                  <c:v>44018</c:v>
                </c:pt>
                <c:pt idx="325" formatCode="dd\.mm\.yy">
                  <c:v>44015</c:v>
                </c:pt>
                <c:pt idx="326" formatCode="dd\.mm\.yy">
                  <c:v>44014</c:v>
                </c:pt>
                <c:pt idx="327" formatCode="dd\.mm\.yy">
                  <c:v>44013</c:v>
                </c:pt>
                <c:pt idx="328" formatCode="dd\.mm\.yy">
                  <c:v>44012</c:v>
                </c:pt>
                <c:pt idx="329" formatCode="dd\.mm\.yy">
                  <c:v>44011</c:v>
                </c:pt>
                <c:pt idx="330" formatCode="dd\.mm\.yy">
                  <c:v>44008</c:v>
                </c:pt>
                <c:pt idx="331" formatCode="dd\.mm\.yy">
                  <c:v>44007</c:v>
                </c:pt>
                <c:pt idx="332" formatCode="dd\.mm\.yy">
                  <c:v>44006</c:v>
                </c:pt>
                <c:pt idx="333" formatCode="dd\.mm\.yy">
                  <c:v>44005</c:v>
                </c:pt>
                <c:pt idx="334" formatCode="dd\.mm\.yy">
                  <c:v>44004</c:v>
                </c:pt>
                <c:pt idx="335" formatCode="dd\.mm\.yy">
                  <c:v>44001</c:v>
                </c:pt>
                <c:pt idx="336" formatCode="dd\.mm\.yy">
                  <c:v>44000</c:v>
                </c:pt>
                <c:pt idx="337" formatCode="dd\.mm\.yy">
                  <c:v>43999</c:v>
                </c:pt>
                <c:pt idx="338" formatCode="dd\.mm\.yy">
                  <c:v>43998</c:v>
                </c:pt>
                <c:pt idx="339" formatCode="dd\.mm\.yy">
                  <c:v>43997</c:v>
                </c:pt>
                <c:pt idx="340" formatCode="dd\.mm\.yy">
                  <c:v>43994</c:v>
                </c:pt>
                <c:pt idx="341" formatCode="dd\.mm\.yy">
                  <c:v>43993</c:v>
                </c:pt>
                <c:pt idx="342" formatCode="dd\.mm\.yy">
                  <c:v>43992</c:v>
                </c:pt>
                <c:pt idx="343" formatCode="dd\.mm\.yy">
                  <c:v>43991</c:v>
                </c:pt>
                <c:pt idx="344" formatCode="dd\.mm\.yy">
                  <c:v>43990</c:v>
                </c:pt>
                <c:pt idx="345" formatCode="dd\.mm\.yy">
                  <c:v>43987</c:v>
                </c:pt>
                <c:pt idx="346" formatCode="dd\.mm\.yy">
                  <c:v>43986</c:v>
                </c:pt>
                <c:pt idx="347" formatCode="dd\.mm\.yy">
                  <c:v>43985</c:v>
                </c:pt>
                <c:pt idx="348" formatCode="dd\.mm\.yy">
                  <c:v>43984</c:v>
                </c:pt>
                <c:pt idx="349" formatCode="dd\.mm\.yy">
                  <c:v>43980</c:v>
                </c:pt>
                <c:pt idx="350" formatCode="dd\.mm\.yy">
                  <c:v>43979</c:v>
                </c:pt>
                <c:pt idx="351" formatCode="dd\.mm\.yy">
                  <c:v>43978</c:v>
                </c:pt>
                <c:pt idx="352" formatCode="dd\.mm\.yy">
                  <c:v>43977</c:v>
                </c:pt>
                <c:pt idx="353" formatCode="dd\.mm\.yy">
                  <c:v>43976</c:v>
                </c:pt>
                <c:pt idx="354" formatCode="dd\.mm\.yy">
                  <c:v>43973</c:v>
                </c:pt>
                <c:pt idx="355" formatCode="dd\.mm\.yy">
                  <c:v>43971</c:v>
                </c:pt>
                <c:pt idx="356" formatCode="dd\.mm\.yy">
                  <c:v>43970</c:v>
                </c:pt>
                <c:pt idx="357" formatCode="dd\.mm\.yy">
                  <c:v>43969</c:v>
                </c:pt>
                <c:pt idx="358" formatCode="dd\.mm\.yy">
                  <c:v>43966</c:v>
                </c:pt>
                <c:pt idx="359" formatCode="dd\.mm\.yy">
                  <c:v>43965</c:v>
                </c:pt>
                <c:pt idx="360" formatCode="dd\.mm\.yy">
                  <c:v>43964</c:v>
                </c:pt>
                <c:pt idx="361" formatCode="dd\.mm\.yy">
                  <c:v>43963</c:v>
                </c:pt>
                <c:pt idx="362" formatCode="dd\.mm\.yy">
                  <c:v>43962</c:v>
                </c:pt>
                <c:pt idx="363" formatCode="dd\.mm\.yy">
                  <c:v>43959</c:v>
                </c:pt>
                <c:pt idx="364" formatCode="dd\.mm\.yy">
                  <c:v>43958</c:v>
                </c:pt>
                <c:pt idx="365" formatCode="dd\.mm\.yy">
                  <c:v>43957</c:v>
                </c:pt>
                <c:pt idx="366" formatCode="dd\.mm\.yy">
                  <c:v>43956</c:v>
                </c:pt>
                <c:pt idx="367" formatCode="dd\.mm\.yy">
                  <c:v>43955</c:v>
                </c:pt>
                <c:pt idx="368" formatCode="dd\.mm\.yy">
                  <c:v>43951</c:v>
                </c:pt>
                <c:pt idx="369" formatCode="dd\.mm\.yy">
                  <c:v>43950</c:v>
                </c:pt>
                <c:pt idx="370" formatCode="dd\.mm\.yy">
                  <c:v>43949</c:v>
                </c:pt>
                <c:pt idx="371" formatCode="dd\.mm\.yy">
                  <c:v>43948</c:v>
                </c:pt>
                <c:pt idx="372" formatCode="dd\.mm\.yy">
                  <c:v>43945</c:v>
                </c:pt>
                <c:pt idx="373" formatCode="dd\.mm\.yy">
                  <c:v>43944</c:v>
                </c:pt>
                <c:pt idx="374" formatCode="dd\.mm\.yy">
                  <c:v>43943</c:v>
                </c:pt>
                <c:pt idx="375" formatCode="dd\.mm\.yy">
                  <c:v>43942</c:v>
                </c:pt>
                <c:pt idx="376" formatCode="dd\.mm\.yy">
                  <c:v>43941</c:v>
                </c:pt>
                <c:pt idx="377" formatCode="dd\.mm\.yy">
                  <c:v>43938</c:v>
                </c:pt>
                <c:pt idx="378" formatCode="dd\.mm\.yy">
                  <c:v>43937</c:v>
                </c:pt>
                <c:pt idx="379" formatCode="dd\.mm\.yy">
                  <c:v>43936</c:v>
                </c:pt>
                <c:pt idx="380" formatCode="dd\.mm\.yy">
                  <c:v>43935</c:v>
                </c:pt>
                <c:pt idx="381" formatCode="dd\.mm\.yy">
                  <c:v>43929</c:v>
                </c:pt>
                <c:pt idx="382" formatCode="dd\.mm\.yy">
                  <c:v>43928</c:v>
                </c:pt>
                <c:pt idx="383" formatCode="dd\.mm\.yy">
                  <c:v>43927</c:v>
                </c:pt>
                <c:pt idx="384" formatCode="dd\.mm\.yy">
                  <c:v>43924</c:v>
                </c:pt>
                <c:pt idx="385" formatCode="dd\.mm\.yy">
                  <c:v>43923</c:v>
                </c:pt>
                <c:pt idx="386" formatCode="dd\.mm\.yy">
                  <c:v>43922</c:v>
                </c:pt>
                <c:pt idx="387" formatCode="dd\.mm\.yy">
                  <c:v>43921</c:v>
                </c:pt>
                <c:pt idx="388" formatCode="dd\.mm\.yy">
                  <c:v>43920</c:v>
                </c:pt>
                <c:pt idx="389" formatCode="dd\.mm\.yy">
                  <c:v>43917</c:v>
                </c:pt>
                <c:pt idx="390" formatCode="dd\.mm\.yy">
                  <c:v>43916</c:v>
                </c:pt>
                <c:pt idx="391" formatCode="dd\.mm\.yy">
                  <c:v>43915</c:v>
                </c:pt>
                <c:pt idx="392" formatCode="dd\.mm\.yy">
                  <c:v>43914</c:v>
                </c:pt>
                <c:pt idx="393" formatCode="dd\.mm\.yy">
                  <c:v>43913</c:v>
                </c:pt>
                <c:pt idx="394" formatCode="dd\.mm\.yy">
                  <c:v>43910</c:v>
                </c:pt>
                <c:pt idx="395" formatCode="dd\.mm\.yy">
                  <c:v>43909</c:v>
                </c:pt>
                <c:pt idx="396" formatCode="dd\.mm\.yy">
                  <c:v>43908</c:v>
                </c:pt>
                <c:pt idx="397" formatCode="dd\.mm\.yy">
                  <c:v>43907</c:v>
                </c:pt>
                <c:pt idx="398" formatCode="dd\.mm\.yy">
                  <c:v>43906</c:v>
                </c:pt>
                <c:pt idx="399" formatCode="dd\.mm\.yy">
                  <c:v>43903</c:v>
                </c:pt>
                <c:pt idx="400" formatCode="dd\.mm\.yy">
                  <c:v>43902</c:v>
                </c:pt>
                <c:pt idx="401" formatCode="dd\.mm\.yy">
                  <c:v>43901</c:v>
                </c:pt>
                <c:pt idx="402" formatCode="dd\.mm\.yy">
                  <c:v>43900</c:v>
                </c:pt>
                <c:pt idx="403" formatCode="dd\.mm\.yy">
                  <c:v>43899</c:v>
                </c:pt>
                <c:pt idx="404" formatCode="dd\.mm\.yy">
                  <c:v>43896</c:v>
                </c:pt>
                <c:pt idx="405" formatCode="dd\.mm\.yy">
                  <c:v>43895</c:v>
                </c:pt>
                <c:pt idx="406" formatCode="dd\.mm\.yy">
                  <c:v>43894</c:v>
                </c:pt>
                <c:pt idx="407" formatCode="dd\.mm\.yy">
                  <c:v>43893</c:v>
                </c:pt>
                <c:pt idx="408" formatCode="dd\.mm\.yy">
                  <c:v>43892</c:v>
                </c:pt>
                <c:pt idx="409" formatCode="dd\.mm\.yy">
                  <c:v>43889</c:v>
                </c:pt>
                <c:pt idx="410" formatCode="dd\.mm\.yy">
                  <c:v>43888</c:v>
                </c:pt>
                <c:pt idx="411" formatCode="dd\.mm\.yy">
                  <c:v>43887</c:v>
                </c:pt>
                <c:pt idx="412" formatCode="dd\.mm\.yy">
                  <c:v>43886</c:v>
                </c:pt>
                <c:pt idx="413" formatCode="dd\.mm\.yy">
                  <c:v>43885</c:v>
                </c:pt>
                <c:pt idx="414" formatCode="dd\.mm\.yy">
                  <c:v>43882</c:v>
                </c:pt>
                <c:pt idx="415" formatCode="dd\.mm\.yy">
                  <c:v>43881</c:v>
                </c:pt>
                <c:pt idx="416" formatCode="dd\.mm\.yy">
                  <c:v>43880</c:v>
                </c:pt>
                <c:pt idx="417" formatCode="dd\.mm\.yy">
                  <c:v>43879</c:v>
                </c:pt>
                <c:pt idx="418" formatCode="dd\.mm\.yy">
                  <c:v>43878</c:v>
                </c:pt>
                <c:pt idx="419" formatCode="dd\.mm\.yy">
                  <c:v>43875</c:v>
                </c:pt>
                <c:pt idx="420" formatCode="dd\.mm\.yy">
                  <c:v>43874</c:v>
                </c:pt>
                <c:pt idx="421" formatCode="dd\.mm\.yy">
                  <c:v>43873</c:v>
                </c:pt>
                <c:pt idx="422" formatCode="dd\.mm\.yy">
                  <c:v>43872</c:v>
                </c:pt>
                <c:pt idx="423" formatCode="dd\.mm\.yy">
                  <c:v>43871</c:v>
                </c:pt>
                <c:pt idx="424" formatCode="dd\.mm\.yy">
                  <c:v>43868</c:v>
                </c:pt>
                <c:pt idx="425" formatCode="dd\.mm\.yy">
                  <c:v>43867</c:v>
                </c:pt>
                <c:pt idx="426" formatCode="dd\.mm\.yy">
                  <c:v>43866</c:v>
                </c:pt>
                <c:pt idx="427" formatCode="dd\.mm\.yy">
                  <c:v>43865</c:v>
                </c:pt>
                <c:pt idx="428" formatCode="dd\.mm\.yy">
                  <c:v>43864</c:v>
                </c:pt>
                <c:pt idx="429" formatCode="dd\.mm\.yy">
                  <c:v>43861</c:v>
                </c:pt>
                <c:pt idx="430" formatCode="dd\.mm\.yy">
                  <c:v>43860</c:v>
                </c:pt>
                <c:pt idx="431" formatCode="dd\.mm\.yy">
                  <c:v>43859</c:v>
                </c:pt>
                <c:pt idx="432" formatCode="dd\.mm\.yy">
                  <c:v>43858</c:v>
                </c:pt>
                <c:pt idx="433" formatCode="dd\.mm\.yy">
                  <c:v>43857</c:v>
                </c:pt>
                <c:pt idx="434" formatCode="dd\.mm\.yy">
                  <c:v>43854</c:v>
                </c:pt>
                <c:pt idx="435" formatCode="dd\.mm\.yy">
                  <c:v>43853</c:v>
                </c:pt>
                <c:pt idx="436" formatCode="dd\.mm\.yy">
                  <c:v>43852</c:v>
                </c:pt>
                <c:pt idx="437" formatCode="dd\.mm\.yy">
                  <c:v>43851</c:v>
                </c:pt>
                <c:pt idx="438" formatCode="dd\.mm\.yy">
                  <c:v>43850</c:v>
                </c:pt>
                <c:pt idx="439" formatCode="dd\.mm\.yy">
                  <c:v>43847</c:v>
                </c:pt>
                <c:pt idx="440" formatCode="dd\.mm\.yy">
                  <c:v>43846</c:v>
                </c:pt>
                <c:pt idx="441" formatCode="dd\.mm\.yy">
                  <c:v>43845</c:v>
                </c:pt>
                <c:pt idx="442" formatCode="dd\.mm\.yy">
                  <c:v>43844</c:v>
                </c:pt>
                <c:pt idx="443" formatCode="dd\.mm\.yy">
                  <c:v>43843</c:v>
                </c:pt>
                <c:pt idx="444" formatCode="dd\.mm\.yy">
                  <c:v>43840</c:v>
                </c:pt>
                <c:pt idx="445" formatCode="dd\.mm\.yy">
                  <c:v>43839</c:v>
                </c:pt>
                <c:pt idx="446" formatCode="dd\.mm\.yy">
                  <c:v>43838</c:v>
                </c:pt>
                <c:pt idx="447" formatCode="dd\.mm\.yy">
                  <c:v>43837</c:v>
                </c:pt>
                <c:pt idx="448" formatCode="dd\.mm\.yy">
                  <c:v>43836</c:v>
                </c:pt>
                <c:pt idx="449" formatCode="dd\.mm\.yy">
                  <c:v>43833</c:v>
                </c:pt>
                <c:pt idx="450" formatCode="dd\.mm\.yy">
                  <c:v>43832</c:v>
                </c:pt>
                <c:pt idx="451" formatCode="dd\.mm\.yy">
                  <c:v>43829</c:v>
                </c:pt>
              </c:numCache>
            </c:numRef>
          </c:cat>
          <c:val>
            <c:numRef>
              <c:f>'OSEBX 2021'!$C$3:$C$454</c:f>
              <c:numCache>
                <c:formatCode>General</c:formatCode>
                <c:ptCount val="452"/>
                <c:pt idx="0">
                  <c:v>1200.02</c:v>
                </c:pt>
                <c:pt idx="1">
                  <c:v>1184.29</c:v>
                </c:pt>
                <c:pt idx="2">
                  <c:v>1175.47</c:v>
                </c:pt>
                <c:pt idx="3">
                  <c:v>1173.03</c:v>
                </c:pt>
                <c:pt idx="4">
                  <c:v>1167.3499999999999</c:v>
                </c:pt>
                <c:pt idx="5">
                  <c:v>1161.17</c:v>
                </c:pt>
                <c:pt idx="6">
                  <c:v>1154.81</c:v>
                </c:pt>
                <c:pt idx="7">
                  <c:v>1174.1199999999999</c:v>
                </c:pt>
                <c:pt idx="8">
                  <c:v>1168.1199999999999</c:v>
                </c:pt>
                <c:pt idx="9">
                  <c:v>1164.43</c:v>
                </c:pt>
                <c:pt idx="10">
                  <c:v>1163.32</c:v>
                </c:pt>
                <c:pt idx="11">
                  <c:v>1154</c:v>
                </c:pt>
                <c:pt idx="12">
                  <c:v>1151.1400000000001</c:v>
                </c:pt>
                <c:pt idx="13">
                  <c:v>1159.1400000000001</c:v>
                </c:pt>
                <c:pt idx="14">
                  <c:v>1155</c:v>
                </c:pt>
                <c:pt idx="15">
                  <c:v>1157.6400000000001</c:v>
                </c:pt>
                <c:pt idx="16" formatCode="_(* #,##0.00_);_(* \(#,##0.00\);_(* &quot;-&quot;??_);_(@_)">
                  <c:v>1139.68</c:v>
                </c:pt>
                <c:pt idx="17" formatCode="_(* #,##0.00_);_(* \(#,##0.00\);_(* &quot;-&quot;??_);_(@_)">
                  <c:v>1120.47</c:v>
                </c:pt>
                <c:pt idx="18">
                  <c:v>1114.32</c:v>
                </c:pt>
                <c:pt idx="19">
                  <c:v>1141.17</c:v>
                </c:pt>
                <c:pt idx="20">
                  <c:v>1149.67</c:v>
                </c:pt>
                <c:pt idx="21">
                  <c:v>1150.49</c:v>
                </c:pt>
                <c:pt idx="22">
                  <c:v>1147.02</c:v>
                </c:pt>
                <c:pt idx="23">
                  <c:v>1149.8399999999999</c:v>
                </c:pt>
                <c:pt idx="24">
                  <c:v>1152.02</c:v>
                </c:pt>
                <c:pt idx="25">
                  <c:v>1153.07</c:v>
                </c:pt>
                <c:pt idx="26">
                  <c:v>1162.44</c:v>
                </c:pt>
                <c:pt idx="27">
                  <c:v>1166.08</c:v>
                </c:pt>
                <c:pt idx="28">
                  <c:v>1175.03</c:v>
                </c:pt>
                <c:pt idx="29">
                  <c:v>1161.8599999999999</c:v>
                </c:pt>
                <c:pt idx="30">
                  <c:v>1168.75</c:v>
                </c:pt>
                <c:pt idx="31">
                  <c:v>1150.94</c:v>
                </c:pt>
                <c:pt idx="32">
                  <c:v>1141.8599999999999</c:v>
                </c:pt>
                <c:pt idx="33">
                  <c:v>1158.97</c:v>
                </c:pt>
                <c:pt idx="34">
                  <c:v>1164.58</c:v>
                </c:pt>
                <c:pt idx="35">
                  <c:v>1157.8699999999999</c:v>
                </c:pt>
                <c:pt idx="36" formatCode="_(* #,##0.00_);_(* \(#,##0.00\);_(* &quot;-&quot;??_);_(@_)">
                  <c:v>1155.74</c:v>
                </c:pt>
                <c:pt idx="37" formatCode="_(* #,##0.00_);_(* \(#,##0.00\);_(* &quot;-&quot;??_);_(@_)">
                  <c:v>1150.6300000000001</c:v>
                </c:pt>
                <c:pt idx="38" formatCode="_(* #,##0.00_);_(* \(#,##0.00\);_(* &quot;-&quot;??_);_(@_)">
                  <c:v>1149.01</c:v>
                </c:pt>
                <c:pt idx="39" formatCode="_(* #,##0.00_);_(* \(#,##0.00\);_(* &quot;-&quot;??_);_(@_)">
                  <c:v>1133.18</c:v>
                </c:pt>
                <c:pt idx="40" formatCode="_(* #,##0.00_);_(* \(#,##0.00\);_(* &quot;-&quot;??_);_(@_)">
                  <c:v>1132.56</c:v>
                </c:pt>
                <c:pt idx="41" formatCode="_(* #,##0.00_);_(* \(#,##0.00\);_(* &quot;-&quot;??_);_(@_)">
                  <c:v>1153.3499999999999</c:v>
                </c:pt>
                <c:pt idx="42" formatCode="_(* #,##0.00_);_(* \(#,##0.00\);_(* &quot;-&quot;??_);_(@_)">
                  <c:v>1151.73</c:v>
                </c:pt>
                <c:pt idx="43" formatCode="_(* #,##0.00_);_(* \(#,##0.00\);_(* &quot;-&quot;??_);_(@_)">
                  <c:v>1149.9100000000001</c:v>
                </c:pt>
                <c:pt idx="44" formatCode="_(* #,##0.00_);_(* \(#,##0.00\);_(* &quot;-&quot;??_);_(@_)">
                  <c:v>1159</c:v>
                </c:pt>
                <c:pt idx="45" formatCode="_(* #,##0.00_);_(* \(#,##0.00\);_(* &quot;-&quot;??_);_(@_)">
                  <c:v>1158.42</c:v>
                </c:pt>
                <c:pt idx="46" formatCode="_(* #,##0.00_);_(* \(#,##0.00\);_(* &quot;-&quot;??_);_(@_)">
                  <c:v>1154.53</c:v>
                </c:pt>
                <c:pt idx="47" formatCode="_(* #,##0.00_);_(* \(#,##0.00\);_(* &quot;-&quot;??_);_(@_)">
                  <c:v>1154.31</c:v>
                </c:pt>
                <c:pt idx="48" formatCode="_(* #,##0.00_);_(* \(#,##0.00\);_(* &quot;-&quot;??_);_(@_)">
                  <c:v>1147.45</c:v>
                </c:pt>
                <c:pt idx="49" formatCode="_(* #,##0.00_);_(* \(#,##0.00\);_(* &quot;-&quot;??_);_(@_)">
                  <c:v>1145.55</c:v>
                </c:pt>
                <c:pt idx="50" formatCode="_(* #,##0.00_);_(* \(#,##0.00\);_(* &quot;-&quot;??_);_(@_)">
                  <c:v>1148.33</c:v>
                </c:pt>
                <c:pt idx="51" formatCode="_(* #,##0.00_);_(* \(#,##0.00\);_(* &quot;-&quot;??_);_(@_)">
                  <c:v>1149.05</c:v>
                </c:pt>
                <c:pt idx="52" formatCode="_(* #,##0.00_);_(* \(#,##0.00\);_(* &quot;-&quot;??_);_(@_)">
                  <c:v>1141.8800000000001</c:v>
                </c:pt>
                <c:pt idx="53" formatCode="_(* #,##0.00_);_(* \(#,##0.00\);_(* &quot;-&quot;??_);_(@_)">
                  <c:v>1142.78</c:v>
                </c:pt>
                <c:pt idx="54" formatCode="_(* #,##0.00_);_(* \(#,##0.00\);_(* &quot;-&quot;??_);_(@_)">
                  <c:v>1134.28</c:v>
                </c:pt>
                <c:pt idx="55" formatCode="_(* #,##0.00_);_(* \(#,##0.00\);_(* &quot;-&quot;??_);_(@_)">
                  <c:v>1138.3800000000001</c:v>
                </c:pt>
                <c:pt idx="56" formatCode="_(* #,##0.00_);_(* \(#,##0.00\);_(* &quot;-&quot;??_);_(@_)">
                  <c:v>1131.8399999999999</c:v>
                </c:pt>
                <c:pt idx="57" formatCode="_(* #,##0.00_);_(* \(#,##0.00\);_(* &quot;-&quot;??_);_(@_)">
                  <c:v>1133.3699999999999</c:v>
                </c:pt>
                <c:pt idx="58" formatCode="_(* #,##0.00_);_(* \(#,##0.00\);_(* &quot;-&quot;??_);_(@_)">
                  <c:v>1137.58</c:v>
                </c:pt>
                <c:pt idx="59" formatCode="_(* #,##0.00_);_(* \(#,##0.00\);_(* &quot;-&quot;??_);_(@_)">
                  <c:v>1131.8800000000001</c:v>
                </c:pt>
                <c:pt idx="60" formatCode="_(* #,##0.00_);_(* \(#,##0.00\);_(* &quot;-&quot;??_);_(@_)">
                  <c:v>1132.45</c:v>
                </c:pt>
                <c:pt idx="61" formatCode="_(* #,##0.00_);_(* \(#,##0.00\);_(* &quot;-&quot;??_);_(@_)">
                  <c:v>1131.8800000000001</c:v>
                </c:pt>
                <c:pt idx="62" formatCode="_(* #,##0.00_);_(* \(#,##0.00\);_(* &quot;-&quot;??_);_(@_)">
                  <c:v>1119.5</c:v>
                </c:pt>
                <c:pt idx="63" formatCode="_(* #,##0.00_);_(* \(#,##0.00\);_(* &quot;-&quot;??_);_(@_)">
                  <c:v>1104.02</c:v>
                </c:pt>
                <c:pt idx="64" formatCode="_(* #,##0.00_);_(* \(#,##0.00\);_(* &quot;-&quot;??_);_(@_)">
                  <c:v>1131.03</c:v>
                </c:pt>
                <c:pt idx="65" formatCode="_(* #,##0.00_);_(* \(#,##0.00\);_(* &quot;-&quot;??_);_(@_)">
                  <c:v>1144.44</c:v>
                </c:pt>
                <c:pt idx="66" formatCode="_(* #,##0.00_);_(* \(#,##0.00\);_(* &quot;-&quot;??_);_(@_)">
                  <c:v>1153.1099999999999</c:v>
                </c:pt>
                <c:pt idx="67" formatCode="_(* #,##0.00_);_(* \(#,##0.00\);_(* &quot;-&quot;??_);_(@_)">
                  <c:v>1145.71</c:v>
                </c:pt>
                <c:pt idx="68" formatCode="_(* #,##0.00_);_(* \(#,##0.00\);_(* &quot;-&quot;??_);_(@_)">
                  <c:v>1145.07</c:v>
                </c:pt>
                <c:pt idx="69" formatCode="_(* #,##0.00_);_(* \(#,##0.00\);_(* &quot;-&quot;??_);_(@_)">
                  <c:v>1133.96</c:v>
                </c:pt>
                <c:pt idx="70" formatCode="_(* #,##0.00_);_(* \(#,##0.00\);_(* &quot;-&quot;??_);_(@_)">
                  <c:v>1120.96</c:v>
                </c:pt>
                <c:pt idx="71" formatCode="_(* #,##0.00_);_(* \(#,##0.00\);_(* &quot;-&quot;??_);_(@_)">
                  <c:v>1140.6500000000001</c:v>
                </c:pt>
                <c:pt idx="72" formatCode="_(* #,##0.00_);_(* \(#,##0.00\);_(* &quot;-&quot;??_);_(@_)">
                  <c:v>1142.3800000000001</c:v>
                </c:pt>
                <c:pt idx="73" formatCode="_(* #,##0.00_);_(* \(#,##0.00\);_(* &quot;-&quot;??_);_(@_)">
                  <c:v>1143.0899999999999</c:v>
                </c:pt>
                <c:pt idx="74">
                  <c:v>1137.06</c:v>
                </c:pt>
                <c:pt idx="75">
                  <c:v>1131.51</c:v>
                </c:pt>
                <c:pt idx="76">
                  <c:v>1120.96</c:v>
                </c:pt>
                <c:pt idx="77">
                  <c:v>1130.0899999999999</c:v>
                </c:pt>
                <c:pt idx="78">
                  <c:v>1129.33</c:v>
                </c:pt>
                <c:pt idx="79">
                  <c:v>1140.03</c:v>
                </c:pt>
                <c:pt idx="80">
                  <c:v>1132.47</c:v>
                </c:pt>
                <c:pt idx="81">
                  <c:v>1133.1400000000001</c:v>
                </c:pt>
                <c:pt idx="82">
                  <c:v>1124.33</c:v>
                </c:pt>
                <c:pt idx="83">
                  <c:v>1116.6099999999999</c:v>
                </c:pt>
                <c:pt idx="84">
                  <c:v>1106.74</c:v>
                </c:pt>
                <c:pt idx="85">
                  <c:v>1120.6500000000001</c:v>
                </c:pt>
                <c:pt idx="86">
                  <c:v>1128.5999999999999</c:v>
                </c:pt>
                <c:pt idx="87">
                  <c:v>1128.03</c:v>
                </c:pt>
                <c:pt idx="88">
                  <c:v>1137.9100000000001</c:v>
                </c:pt>
                <c:pt idx="89">
                  <c:v>1128.6400000000001</c:v>
                </c:pt>
                <c:pt idx="90">
                  <c:v>1126.8900000000001</c:v>
                </c:pt>
                <c:pt idx="91">
                  <c:v>1128.53</c:v>
                </c:pt>
                <c:pt idx="92">
                  <c:v>1129.01</c:v>
                </c:pt>
                <c:pt idx="93">
                  <c:v>1131.25</c:v>
                </c:pt>
                <c:pt idx="94">
                  <c:v>1133.48</c:v>
                </c:pt>
                <c:pt idx="95">
                  <c:v>1124.54</c:v>
                </c:pt>
                <c:pt idx="96">
                  <c:v>1124.04</c:v>
                </c:pt>
                <c:pt idx="97">
                  <c:v>1122.8900000000001</c:v>
                </c:pt>
                <c:pt idx="98">
                  <c:v>1106.5999999999999</c:v>
                </c:pt>
                <c:pt idx="99">
                  <c:v>1112.8599999999999</c:v>
                </c:pt>
                <c:pt idx="100">
                  <c:v>1098.8699999999999</c:v>
                </c:pt>
                <c:pt idx="101">
                  <c:v>1089.67</c:v>
                </c:pt>
                <c:pt idx="102">
                  <c:v>1090.97</c:v>
                </c:pt>
                <c:pt idx="103" formatCode="_(* #,##0.00_);_(* \(#,##0.00\);_(* &quot;-&quot;??_);_(@_)">
                  <c:v>1096.96</c:v>
                </c:pt>
                <c:pt idx="104" formatCode="_(* #,##0.00_);_(* \(#,##0.00\);_(* &quot;-&quot;??_);_(@_)">
                  <c:v>1077.22</c:v>
                </c:pt>
                <c:pt idx="105" formatCode="_(* #,##0.00_);_(* \(#,##0.00\);_(* &quot;-&quot;??_);_(@_)">
                  <c:v>1060.43</c:v>
                </c:pt>
                <c:pt idx="106" formatCode="_(* #,##0.00_);_(* \(#,##0.00\);_(* &quot;-&quot;??_);_(@_)">
                  <c:v>1078.8499999999999</c:v>
                </c:pt>
                <c:pt idx="107" formatCode="_(* #,##0.00_);_(* \(#,##0.00\);_(* &quot;-&quot;??_);_(@_)">
                  <c:v>1069.82</c:v>
                </c:pt>
                <c:pt idx="108" formatCode="_(* #,##0.00_);_(* \(#,##0.00\);_(* &quot;-&quot;??_);_(@_)">
                  <c:v>1065.76</c:v>
                </c:pt>
                <c:pt idx="109" formatCode="_(* #,##0.00_);_(* \(#,##0.00\);_(* &quot;-&quot;??_);_(@_)">
                  <c:v>1070.8399999999999</c:v>
                </c:pt>
                <c:pt idx="110" formatCode="_(* #,##0.00_);_(* \(#,##0.00\);_(* &quot;-&quot;??_);_(@_)">
                  <c:v>1088.73</c:v>
                </c:pt>
                <c:pt idx="111" formatCode="_(* #,##0.00_);_(* \(#,##0.00\);_(* &quot;-&quot;??_);_(@_)">
                  <c:v>1092.3900000000001</c:v>
                </c:pt>
                <c:pt idx="112" formatCode="_(* #,##0.00_);_(* \(#,##0.00\);_(* &quot;-&quot;??_);_(@_)">
                  <c:v>1073.8499999999999</c:v>
                </c:pt>
                <c:pt idx="113" formatCode="_(* #,##0.00_);_(* \(#,##0.00\);_(* &quot;-&quot;??_);_(@_)">
                  <c:v>1082.1199999999999</c:v>
                </c:pt>
                <c:pt idx="114" formatCode="_(* #,##0.00_);_(* \(#,##0.00\);_(* &quot;-&quot;??_);_(@_)">
                  <c:v>1077.01</c:v>
                </c:pt>
                <c:pt idx="115" formatCode="_(* #,##0.00_);_(* \(#,##0.00\);_(* &quot;-&quot;??_);_(@_)">
                  <c:v>1085.1400000000001</c:v>
                </c:pt>
                <c:pt idx="116" formatCode="_(* #,##0.00_);_(* \(#,##0.00\);_(* &quot;-&quot;??_);_(@_)">
                  <c:v>1076.45</c:v>
                </c:pt>
                <c:pt idx="117" formatCode="_(* #,##0.00_);_(* \(#,##0.00\);_(* &quot;-&quot;??_);_(@_)">
                  <c:v>1090.68</c:v>
                </c:pt>
                <c:pt idx="118" formatCode="_(* #,##0.00_);_(* \(#,##0.00\);_(* &quot;-&quot;??_);_(@_)">
                  <c:v>1092.33</c:v>
                </c:pt>
                <c:pt idx="119" formatCode="_(* #,##0.00_);_(* \(#,##0.00\);_(* &quot;-&quot;??_);_(@_)">
                  <c:v>1084.1400000000001</c:v>
                </c:pt>
                <c:pt idx="120" formatCode="_(* #,##0.00_);_(* \(#,##0.00\);_(* &quot;-&quot;??_);_(@_)">
                  <c:v>1085</c:v>
                </c:pt>
                <c:pt idx="121" formatCode="_(* #,##0.00_);_(* \(#,##0.00\);_(* &quot;-&quot;??_);_(@_)">
                  <c:v>1073.31</c:v>
                </c:pt>
                <c:pt idx="122" formatCode="_(* #,##0.00_);_(* \(#,##0.00\);_(* &quot;-&quot;??_);_(@_)">
                  <c:v>1069.1300000000001</c:v>
                </c:pt>
                <c:pt idx="123" formatCode="_(* #,##0.00_);_(* \(#,##0.00\);_(* &quot;-&quot;??_);_(@_)">
                  <c:v>1055.94</c:v>
                </c:pt>
                <c:pt idx="124" formatCode="_(* #,##0.00_);_(* \(#,##0.00\);_(* &quot;-&quot;??_);_(@_)">
                  <c:v>1061.97</c:v>
                </c:pt>
                <c:pt idx="125" formatCode="_(* #,##0.00_);_(* \(#,##0.00\);_(* &quot;-&quot;??_);_(@_)">
                  <c:v>1077.71</c:v>
                </c:pt>
                <c:pt idx="126" formatCode="_(* #,##0.00_);_(* \(#,##0.00\);_(* &quot;-&quot;??_);_(@_)">
                  <c:v>1085.4100000000001</c:v>
                </c:pt>
                <c:pt idx="127" formatCode="_(* #,##0.00_);_(* \(#,##0.00\);_(* &quot;-&quot;??_);_(@_)">
                  <c:v>1072.04</c:v>
                </c:pt>
                <c:pt idx="128" formatCode="_(* #,##0.00_);_(* \(#,##0.00\);_(* &quot;-&quot;??_);_(@_)">
                  <c:v>1065.69</c:v>
                </c:pt>
                <c:pt idx="129" formatCode="_(* #,##0.00_);_(* \(#,##0.00\);_(* &quot;-&quot;??_);_(@_)">
                  <c:v>1064.3800000000001</c:v>
                </c:pt>
                <c:pt idx="130" formatCode="_(* #,##0.00_);_(* \(#,##0.00\);_(* &quot;-&quot;??_);_(@_)">
                  <c:v>1056.74</c:v>
                </c:pt>
                <c:pt idx="131" formatCode="_(* #,##0.00_);_(* \(#,##0.00\);_(* &quot;-&quot;??_);_(@_)">
                  <c:v>1062.9000000000001</c:v>
                </c:pt>
                <c:pt idx="132" formatCode="_(* #,##0.00_);_(* \(#,##0.00\);_(* &quot;-&quot;??_);_(@_)">
                  <c:v>1063.45</c:v>
                </c:pt>
                <c:pt idx="133" formatCode="_(* #,##0.00_);_(* \(#,##0.00\);_(* &quot;-&quot;??_);_(@_)">
                  <c:v>1066.1199999999999</c:v>
                </c:pt>
                <c:pt idx="134" formatCode="_(* #,##0.00_);_(* \(#,##0.00\);_(* &quot;-&quot;??_);_(@_)">
                  <c:v>1071.73</c:v>
                </c:pt>
                <c:pt idx="135" formatCode="_(* #,##0.00_);_(* \(#,##0.00\);_(* &quot;-&quot;??_);_(@_)">
                  <c:v>1058.8599999999999</c:v>
                </c:pt>
                <c:pt idx="136" formatCode="_(* #,##0.00_);_(* \(#,##0.00\);_(* &quot;-&quot;??_);_(@_)">
                  <c:v>1058.8599999999999</c:v>
                </c:pt>
                <c:pt idx="137" formatCode="_(* #,##0.00_);_(* \(#,##0.00\);_(* &quot;-&quot;??_);_(@_)">
                  <c:v>1056.0999999999999</c:v>
                </c:pt>
                <c:pt idx="138" formatCode="_(* #,##0.00_);_(* \(#,##0.00\);_(* &quot;-&quot;??_);_(@_)">
                  <c:v>1056.8900000000001</c:v>
                </c:pt>
                <c:pt idx="139" formatCode="_(* #,##0.00_);_(* \(#,##0.00\);_(* &quot;-&quot;??_);_(@_)">
                  <c:v>1050.7</c:v>
                </c:pt>
                <c:pt idx="140" formatCode="_(* #,##0.00_);_(* \(#,##0.00\);_(* &quot;-&quot;??_);_(@_)">
                  <c:v>1032.33</c:v>
                </c:pt>
                <c:pt idx="141" formatCode="_(* #,##0.00_);_(* \(#,##0.00\);_(* &quot;-&quot;??_);_(@_)">
                  <c:v>1043.23</c:v>
                </c:pt>
                <c:pt idx="142" formatCode="_(* #,##0.00_);_(* \(#,##0.00\);_(* &quot;-&quot;??_);_(@_)">
                  <c:v>1041.51</c:v>
                </c:pt>
                <c:pt idx="143" formatCode="_(* #,##0.00_);_(* \(#,##0.00\);_(* &quot;-&quot;??_);_(@_)">
                  <c:v>1053.8699999999999</c:v>
                </c:pt>
                <c:pt idx="144" formatCode="_(* #,##0.00_);_(* \(#,##0.00\);_(* &quot;-&quot;??_);_(@_)">
                  <c:v>1050.54</c:v>
                </c:pt>
                <c:pt idx="145" formatCode="_(* #,##0.00_);_(* \(#,##0.00\);_(* &quot;-&quot;??_);_(@_)">
                  <c:v>1057.8</c:v>
                </c:pt>
                <c:pt idx="146" formatCode="_(* #,##0.00_);_(* \(#,##0.00\);_(* &quot;-&quot;??_);_(@_)">
                  <c:v>1057.94</c:v>
                </c:pt>
                <c:pt idx="147" formatCode="_(* #,##0.00_);_(* \(#,##0.00\);_(* &quot;-&quot;??_);_(@_)">
                  <c:v>1061.3599999999999</c:v>
                </c:pt>
                <c:pt idx="148" formatCode="_(* #,##0.00_);_(* \(#,##0.00\);_(* &quot;-&quot;??_);_(@_)">
                  <c:v>1064.9100000000001</c:v>
                </c:pt>
                <c:pt idx="149" formatCode="_(* #,##0.00_);_(* \(#,##0.00\);_(* &quot;-&quot;??_);_(@_)">
                  <c:v>1062.3699999999999</c:v>
                </c:pt>
                <c:pt idx="150" formatCode="_(* #,##0.00_);_(* \(#,##0.00\);_(* &quot;-&quot;??_);_(@_)">
                  <c:v>1064.29</c:v>
                </c:pt>
                <c:pt idx="151" formatCode="_(* #,##0.00_);_(* \(#,##0.00\);_(* &quot;-&quot;??_);_(@_)">
                  <c:v>1063.8900000000001</c:v>
                </c:pt>
                <c:pt idx="152" formatCode="_(* #,##0.00_);_(* \(#,##0.00\);_(* &quot;-&quot;??_);_(@_)">
                  <c:v>1057.67</c:v>
                </c:pt>
                <c:pt idx="153" formatCode="_(* #,##0.00_);_(* \(#,##0.00\);_(* &quot;-&quot;??_);_(@_)">
                  <c:v>1050.22</c:v>
                </c:pt>
                <c:pt idx="154" formatCode="_(* #,##0.00_);_(* \(#,##0.00\);_(* &quot;-&quot;??_);_(@_)">
                  <c:v>1042.08</c:v>
                </c:pt>
                <c:pt idx="155" formatCode="_(* #,##0.00_);_(* \(#,##0.00\);_(* &quot;-&quot;??_);_(@_)">
                  <c:v>1028.8900000000001</c:v>
                </c:pt>
                <c:pt idx="156" formatCode="_(* #,##0.00_);_(* \(#,##0.00\);_(* &quot;-&quot;??_);_(@_)">
                  <c:v>1030.79</c:v>
                </c:pt>
                <c:pt idx="157" formatCode="_(* #,##0.00_);_(* \(#,##0.00\);_(* &quot;-&quot;??_);_(@_)">
                  <c:v>1032.56</c:v>
                </c:pt>
                <c:pt idx="158" formatCode="_(* #,##0.00_);_(* \(#,##0.00\);_(* &quot;-&quot;??_);_(@_)">
                  <c:v>1028.3399999999999</c:v>
                </c:pt>
                <c:pt idx="159" formatCode="_(* #,##0.00_);_(* \(#,##0.00\);_(* &quot;-&quot;??_);_(@_)">
                  <c:v>1007.07</c:v>
                </c:pt>
                <c:pt idx="160" formatCode="_(* #,##0.00_);_(* \(#,##0.00\);_(* &quot;-&quot;??_);_(@_)">
                  <c:v>1027.1600000000001</c:v>
                </c:pt>
                <c:pt idx="161" formatCode="_(* #,##0.00_);_(* \(#,##0.00\);_(* &quot;-&quot;??_);_(@_)">
                  <c:v>1013.63</c:v>
                </c:pt>
                <c:pt idx="162" formatCode="_(* #,##0.00_);_(* \(#,##0.00\);_(* &quot;-&quot;??_);_(@_)">
                  <c:v>1007.47</c:v>
                </c:pt>
                <c:pt idx="163" formatCode="_(* #,##0.00_);_(* \(#,##0.00\);_(* &quot;-&quot;??_);_(@_)">
                  <c:v>1003.3</c:v>
                </c:pt>
                <c:pt idx="164" formatCode="_(* #,##0.00_);_(* \(#,##0.00\);_(* &quot;-&quot;??_);_(@_)">
                  <c:v>993.62</c:v>
                </c:pt>
                <c:pt idx="165" formatCode="_(* #,##0.00_);_(* \(#,##0.00\);_(* &quot;-&quot;??_);_(@_)">
                  <c:v>981.17</c:v>
                </c:pt>
                <c:pt idx="166" formatCode="_(* #,##0.00_);_(* \(#,##0.00\);_(* &quot;-&quot;??_);_(@_)">
                  <c:v>995.78</c:v>
                </c:pt>
                <c:pt idx="167" formatCode="_(* #,##0.00_);_(* \(#,##0.00\);_(* &quot;-&quot;??_);_(@_)">
                  <c:v>999.65</c:v>
                </c:pt>
                <c:pt idx="168" formatCode="_(* #,##0.00_);_(* \(#,##0.00\);_(* &quot;-&quot;??_);_(@_)">
                  <c:v>995.59</c:v>
                </c:pt>
                <c:pt idx="169" formatCode="_(* #,##0.00_);_(* \(#,##0.00\);_(* &quot;-&quot;??_);_(@_)">
                  <c:v>991.78</c:v>
                </c:pt>
                <c:pt idx="170" formatCode="_(* #,##0.00_);_(* \(#,##0.00\);_(* &quot;-&quot;??_);_(@_)">
                  <c:v>995.65</c:v>
                </c:pt>
                <c:pt idx="171" formatCode="_(* #,##0.00_);_(* \(#,##0.00\);_(* &quot;-&quot;??_);_(@_)">
                  <c:v>991.27</c:v>
                </c:pt>
                <c:pt idx="172" formatCode="_(* #,##0.00_);_(* \(#,##0.00\);_(* &quot;-&quot;??_);_(@_)">
                  <c:v>992.53</c:v>
                </c:pt>
                <c:pt idx="173" formatCode="_(* #,##0.00_);_(* \(#,##0.00\);_(* &quot;-&quot;??_);_(@_)">
                  <c:v>1000.49</c:v>
                </c:pt>
                <c:pt idx="174" formatCode="_(* #,##0.00_);_(* \(#,##0.00\);_(* &quot;-&quot;??_);_(@_)">
                  <c:v>996.54</c:v>
                </c:pt>
                <c:pt idx="175" formatCode="_(* #,##0.00_);_(* \(#,##0.00\);_(* &quot;-&quot;??_);_(@_)">
                  <c:v>997.7</c:v>
                </c:pt>
                <c:pt idx="176" formatCode="_(* #,##0.00_);_(* \(#,##0.00\);_(* &quot;-&quot;??_);_(@_)">
                  <c:v>992.83</c:v>
                </c:pt>
                <c:pt idx="177" formatCode="_(* #,##0.00_);_(* \(#,##0.00\);_(* &quot;-&quot;??_);_(@_)">
                  <c:v>984.56</c:v>
                </c:pt>
                <c:pt idx="178" formatCode="_(* #,##0.00_);_(* \(#,##0.00\);_(* &quot;-&quot;??_);_(@_)">
                  <c:v>971.83</c:v>
                </c:pt>
                <c:pt idx="179" formatCode="_(* #,##0.00_);_(* \(#,##0.00\);_(* &quot;-&quot;??_);_(@_)">
                  <c:v>966.9</c:v>
                </c:pt>
                <c:pt idx="180" formatCode="_(* #,##0.00_);_(* \(#,##0.00\);_(* &quot;-&quot;??_);_(@_)">
                  <c:v>965.73</c:v>
                </c:pt>
                <c:pt idx="181" formatCode="_(* #,##0.00_);_(* \(#,##0.00\);_(* &quot;-&quot;??_);_(@_)">
                  <c:v>962.56</c:v>
                </c:pt>
                <c:pt idx="182" formatCode="_(* #,##0.00_);_(* \(#,##0.00\);_(* &quot;-&quot;??_);_(@_)">
                  <c:v>977.01</c:v>
                </c:pt>
                <c:pt idx="183" formatCode="_(* #,##0.00_);_(* \(#,##0.00\);_(* &quot;-&quot;??_);_(@_)">
                  <c:v>983.99</c:v>
                </c:pt>
                <c:pt idx="184" formatCode="_(* #,##0.00_);_(* \(#,##0.00\);_(* &quot;-&quot;??_);_(@_)">
                  <c:v>994.21</c:v>
                </c:pt>
                <c:pt idx="185" formatCode="_(* #,##0.00_);_(* \(#,##0.00\);_(* &quot;-&quot;??_);_(@_)">
                  <c:v>1001.54</c:v>
                </c:pt>
                <c:pt idx="186" formatCode="_(* #,##0.00_);_(* \(#,##0.00\);_(* &quot;-&quot;??_);_(@_)">
                  <c:v>1002.69</c:v>
                </c:pt>
                <c:pt idx="187" formatCode="_(* #,##0.00_);_(* \(#,##0.00\);_(* &quot;-&quot;??_);_(@_)">
                  <c:v>1004.69</c:v>
                </c:pt>
                <c:pt idx="188" formatCode="_(* #,##0.00_);_(* \(#,##0.00\);_(* &quot;-&quot;??_);_(@_)">
                  <c:v>993.8</c:v>
                </c:pt>
                <c:pt idx="189" formatCode="_(* #,##0.00_);_(* \(#,##0.00\);_(* &quot;-&quot;??_);_(@_)">
                  <c:v>987.92</c:v>
                </c:pt>
                <c:pt idx="190" formatCode="_(* #,##0.00_);_(* \(#,##0.00\);_(* &quot;-&quot;??_);_(@_)">
                  <c:v>998.77</c:v>
                </c:pt>
                <c:pt idx="191" formatCode="_(* #,##0.00_);_(* \(#,##0.00\);_(* &quot;-&quot;??_);_(@_)">
                  <c:v>990.4</c:v>
                </c:pt>
                <c:pt idx="192" formatCode="_(* #,##0.00_);_(* \(#,##0.00\);_(* &quot;-&quot;??_);_(@_)">
                  <c:v>998.56</c:v>
                </c:pt>
                <c:pt idx="193" formatCode="_(* #,##0.00_);_(* \(#,##0.00\);_(* &quot;-&quot;??_);_(@_)">
                  <c:v>990.91</c:v>
                </c:pt>
                <c:pt idx="194" formatCode="_(* #,##0.00_);_(* \(#,##0.00\);_(* &quot;-&quot;??_);_(@_)">
                  <c:v>1001.16</c:v>
                </c:pt>
                <c:pt idx="195" formatCode="_(* #,##0.00_);_(* \(#,##0.00\);_(* &quot;-&quot;??_);_(@_)">
                  <c:v>991.22</c:v>
                </c:pt>
                <c:pt idx="196" formatCode="_(* #,##0.00_);_(* \(#,##0.00\);_(* &quot;-&quot;??_);_(@_)">
                  <c:v>975.86</c:v>
                </c:pt>
                <c:pt idx="197" formatCode="_(* #,##0.00_);_(* \(#,##0.00\);_(* &quot;-&quot;??_);_(@_)">
                  <c:v>964.13</c:v>
                </c:pt>
                <c:pt idx="198" formatCode="_(* #,##0.00_);_(* \(#,##0.00\);_(* &quot;-&quot;??_);_(@_)">
                  <c:v>965.95</c:v>
                </c:pt>
                <c:pt idx="199" formatCode="_(* #,##0.00_);_(* \(#,##0.00\);_(* &quot;-&quot;??_);_(@_)">
                  <c:v>973.97</c:v>
                </c:pt>
                <c:pt idx="200" formatCode="_(* #,##0.00_);_(* \(#,##0.00\);_(* &quot;-&quot;??_);_(@_)">
                  <c:v>970.3</c:v>
                </c:pt>
                <c:pt idx="201" formatCode="_(* #,##0.00_);_(* \(#,##0.00\);_(* &quot;-&quot;??_);_(@_)">
                  <c:v>966.67</c:v>
                </c:pt>
                <c:pt idx="202" formatCode="_(* #,##0.00_);_(* \(#,##0.00\);_(* &quot;-&quot;??_);_(@_)">
                  <c:v>953.65</c:v>
                </c:pt>
                <c:pt idx="203" formatCode="_(* #,##0.00_);_(* \(#,##0.00\);_(* &quot;-&quot;??_);_(@_)">
                  <c:v>938.83</c:v>
                </c:pt>
                <c:pt idx="204" formatCode="_(* #,##0.00_);_(* \(#,##0.00\);_(* &quot;-&quot;??_);_(@_)">
                  <c:v>928.23</c:v>
                </c:pt>
                <c:pt idx="205" formatCode="_(* #,##0.00_);_(* \(#,##0.00\);_(* &quot;-&quot;??_);_(@_)">
                  <c:v>950.5</c:v>
                </c:pt>
                <c:pt idx="206" formatCode="_(* #,##0.00_);_(* \(#,##0.00\);_(* &quot;-&quot;??_);_(@_)">
                  <c:v>942.2</c:v>
                </c:pt>
                <c:pt idx="207" formatCode="_(* #,##0.00_);_(* \(#,##0.00\);_(* &quot;-&quot;??_);_(@_)">
                  <c:v>939.89</c:v>
                </c:pt>
                <c:pt idx="208" formatCode="_(* #,##0.00_);_(* \(#,##0.00\);_(* &quot;-&quot;??_);_(@_)">
                  <c:v>936.66</c:v>
                </c:pt>
                <c:pt idx="209" formatCode="_(* #,##0.00_);_(* \(#,##0.00\);_(* &quot;-&quot;??_);_(@_)">
                  <c:v>936.64</c:v>
                </c:pt>
                <c:pt idx="210" formatCode="_(* #,##0.00_);_(* \(#,##0.00\);_(* &quot;-&quot;??_);_(@_)">
                  <c:v>937.58</c:v>
                </c:pt>
                <c:pt idx="211" formatCode="_(* #,##0.00_);_(* \(#,##0.00\);_(* &quot;-&quot;??_);_(@_)">
                  <c:v>942.58</c:v>
                </c:pt>
                <c:pt idx="212" formatCode="_(* #,##0.00_);_(* \(#,##0.00\);_(* &quot;-&quot;??_);_(@_)">
                  <c:v>942.93</c:v>
                </c:pt>
                <c:pt idx="213" formatCode="_(* #,##0.00_);_(* \(#,##0.00\);_(* &quot;-&quot;??_);_(@_)">
                  <c:v>933.51</c:v>
                </c:pt>
                <c:pt idx="214" formatCode="_(* #,##0.00_);_(* \(#,##0.00\);_(* &quot;-&quot;??_);_(@_)">
                  <c:v>932.99</c:v>
                </c:pt>
                <c:pt idx="215" formatCode="_(* #,##0.00_);_(* \(#,##0.00\);_(* &quot;-&quot;??_);_(@_)">
                  <c:v>935.41</c:v>
                </c:pt>
                <c:pt idx="216" formatCode="_(* #,##0.00_);_(* \(#,##0.00\);_(* &quot;-&quot;??_);_(@_)">
                  <c:v>927.09</c:v>
                </c:pt>
                <c:pt idx="217" formatCode="_(* #,##0.00_);_(* \(#,##0.00\);_(* &quot;-&quot;??_);_(@_)">
                  <c:v>928.1</c:v>
                </c:pt>
                <c:pt idx="218" formatCode="_(* #,##0.00_);_(* \(#,##0.00\);_(* &quot;-&quot;??_);_(@_)">
                  <c:v>934.91</c:v>
                </c:pt>
                <c:pt idx="219" formatCode="_(* #,##0.00_);_(* \(#,##0.00\);_(* &quot;-&quot;??_);_(@_)">
                  <c:v>930.39</c:v>
                </c:pt>
                <c:pt idx="220" formatCode="_(* #,##0.00_);_(* \(#,##0.00\);_(* &quot;-&quot;??_);_(@_)">
                  <c:v>946.3</c:v>
                </c:pt>
                <c:pt idx="221" formatCode="_(* #,##0.00_);_(* \(#,##0.00\);_(* &quot;-&quot;??_);_(@_)">
                  <c:v>935.81</c:v>
                </c:pt>
                <c:pt idx="222" formatCode="_(* #,##0.00_);_(* \(#,##0.00\);_(* &quot;-&quot;??_);_(@_)">
                  <c:v>933.78</c:v>
                </c:pt>
                <c:pt idx="223" formatCode="_(* #,##0.00_);_(* \(#,##0.00\);_(* &quot;-&quot;??_);_(@_)">
                  <c:v>935.09</c:v>
                </c:pt>
                <c:pt idx="224" formatCode="_(* #,##0.00_);_(* \(#,##0.00\);_(* &quot;-&quot;??_);_(@_)">
                  <c:v>917.27</c:v>
                </c:pt>
                <c:pt idx="225" formatCode="_(* #,##0.00_);_(* \(#,##0.00\);_(* &quot;-&quot;??_);_(@_)">
                  <c:v>908.44</c:v>
                </c:pt>
                <c:pt idx="226" formatCode="_(* #,##0.00_);_(* \(#,##0.00\);_(* &quot;-&quot;??_);_(@_)">
                  <c:v>902.94</c:v>
                </c:pt>
                <c:pt idx="227" formatCode="_(* #,##0.00_);_(* \(#,##0.00\);_(* &quot;-&quot;??_);_(@_)">
                  <c:v>912.15</c:v>
                </c:pt>
                <c:pt idx="228" formatCode="_(* #,##0.00_);_(* \(#,##0.00\);_(* &quot;-&quot;??_);_(@_)">
                  <c:v>908.25</c:v>
                </c:pt>
                <c:pt idx="229" formatCode="_(* #,##0.00_);_(* \(#,##0.00\);_(* &quot;-&quot;??_);_(@_)">
                  <c:v>908.96</c:v>
                </c:pt>
                <c:pt idx="230" formatCode="_(* #,##0.00_);_(* \(#,##0.00\);_(* &quot;-&quot;??_);_(@_)">
                  <c:v>892.01</c:v>
                </c:pt>
                <c:pt idx="231" formatCode="_(* #,##0.00_);_(* \(#,##0.00\);_(* &quot;-&quot;??_);_(@_)">
                  <c:v>889.95</c:v>
                </c:pt>
                <c:pt idx="232" formatCode="_(* #,##0.00_);_(* \(#,##0.00\);_(* &quot;-&quot;??_);_(@_)">
                  <c:v>889.43</c:v>
                </c:pt>
                <c:pt idx="233" formatCode="_(* #,##0.00_);_(* \(#,##0.00\);_(* &quot;-&quot;??_);_(@_)">
                  <c:v>878.93</c:v>
                </c:pt>
                <c:pt idx="234" formatCode="_(* #,##0.00_);_(* \(#,##0.00\);_(* &quot;-&quot;??_);_(@_)">
                  <c:v>883.14</c:v>
                </c:pt>
                <c:pt idx="235" formatCode="_(* #,##0.00_);_(* \(#,##0.00\);_(* &quot;-&quot;??_);_(@_)">
                  <c:v>845.72</c:v>
                </c:pt>
                <c:pt idx="236" formatCode="_(* #,##0.00_);_(* \(#,##0.00\);_(* &quot;-&quot;??_);_(@_)">
                  <c:v>845.03</c:v>
                </c:pt>
                <c:pt idx="237" formatCode="_(* #,##0.00_);_(* \(#,##0.00\);_(* &quot;-&quot;??_);_(@_)">
                  <c:v>841.57</c:v>
                </c:pt>
                <c:pt idx="238" formatCode="_(* #,##0.00_);_(* \(#,##0.00\);_(* &quot;-&quot;??_);_(@_)">
                  <c:v>829.36</c:v>
                </c:pt>
                <c:pt idx="239" formatCode="_(* #,##0.00_);_(* \(#,##0.00\);_(* &quot;-&quot;??_);_(@_)">
                  <c:v>823.55</c:v>
                </c:pt>
                <c:pt idx="240" formatCode="_(* #,##0.00_);_(* \(#,##0.00\);_(* &quot;-&quot;??_);_(@_)">
                  <c:v>811.85</c:v>
                </c:pt>
                <c:pt idx="241" formatCode="_(* #,##0.00_);_(* \(#,##0.00\);_(* &quot;-&quot;??_);_(@_)">
                  <c:v>810.04</c:v>
                </c:pt>
                <c:pt idx="242" formatCode="_(* #,##0.00_);_(* \(#,##0.00\);_(* &quot;-&quot;??_);_(@_)">
                  <c:v>799.68</c:v>
                </c:pt>
                <c:pt idx="243" formatCode="_(* #,##0.00_);_(* \(#,##0.00\);_(* &quot;-&quot;??_);_(@_)">
                  <c:v>826</c:v>
                </c:pt>
                <c:pt idx="244" formatCode="_(* #,##0.00_);_(* \(#,##0.00\);_(* &quot;-&quot;??_);_(@_)">
                  <c:v>832.41</c:v>
                </c:pt>
                <c:pt idx="245" formatCode="_(* #,##0.00_);_(* \(#,##0.00\);_(* &quot;-&quot;??_);_(@_)">
                  <c:v>858.9</c:v>
                </c:pt>
                <c:pt idx="246" formatCode="_(* #,##0.00_);_(* \(#,##0.00\);_(* &quot;-&quot;??_);_(@_)">
                  <c:v>848.5</c:v>
                </c:pt>
                <c:pt idx="247" formatCode="_(* #,##0.00_);_(* \(#,##0.00\);_(* &quot;-&quot;??_);_(@_)">
                  <c:v>857.55</c:v>
                </c:pt>
                <c:pt idx="248" formatCode="_(* #,##0.00_);_(* \(#,##0.00\);_(* &quot;-&quot;??_);_(@_)">
                  <c:v>868.42</c:v>
                </c:pt>
                <c:pt idx="249" formatCode="_(* #,##0.00_);_(* \(#,##0.00\);_(* &quot;-&quot;??_);_(@_)">
                  <c:v>873.5</c:v>
                </c:pt>
                <c:pt idx="250" formatCode="_(* #,##0.00_);_(* \(#,##0.00\);_(* &quot;-&quot;??_);_(@_)">
                  <c:v>872.52</c:v>
                </c:pt>
                <c:pt idx="251" formatCode="_(* #,##0.00_);_(* \(#,##0.00\);_(* &quot;-&quot;??_);_(@_)">
                  <c:v>862.96</c:v>
                </c:pt>
                <c:pt idx="252" formatCode="_(* #,##0.00_);_(* \(#,##0.00\);_(* &quot;-&quot;??_);_(@_)">
                  <c:v>877.63</c:v>
                </c:pt>
                <c:pt idx="253" formatCode="_(* #,##0.00_);_(* \(#,##0.00\);_(* &quot;-&quot;??_);_(@_)">
                  <c:v>875.37</c:v>
                </c:pt>
                <c:pt idx="254" formatCode="_(* #,##0.00_);_(* \(#,##0.00\);_(* &quot;-&quot;??_);_(@_)">
                  <c:v>878.13</c:v>
                </c:pt>
                <c:pt idx="255" formatCode="_(* #,##0.00_);_(* \(#,##0.00\);_(* &quot;-&quot;??_);_(@_)">
                  <c:v>876.28</c:v>
                </c:pt>
                <c:pt idx="256" formatCode="_(* #,##0.00_);_(* \(#,##0.00\);_(* &quot;-&quot;??_);_(@_)">
                  <c:v>879.2</c:v>
                </c:pt>
                <c:pt idx="257" formatCode="_(* #,##0.00_);_(* \(#,##0.00\);_(* &quot;-&quot;??_);_(@_)">
                  <c:v>872.1</c:v>
                </c:pt>
                <c:pt idx="258" formatCode="_(* #,##0.00_);_(* \(#,##0.00\);_(* &quot;-&quot;??_);_(@_)">
                  <c:v>877.61</c:v>
                </c:pt>
                <c:pt idx="259" formatCode="_(* #,##0.00_);_(* \(#,##0.00\);_(* &quot;-&quot;??_);_(@_)">
                  <c:v>867.94</c:v>
                </c:pt>
                <c:pt idx="260" formatCode="_(* #,##0.00_);_(* \(#,##0.00\);_(* &quot;-&quot;??_);_(@_)">
                  <c:v>852.97</c:v>
                </c:pt>
                <c:pt idx="261" formatCode="_(* #,##0.00_);_(* \(#,##0.00\);_(* &quot;-&quot;??_);_(@_)">
                  <c:v>852.73</c:v>
                </c:pt>
                <c:pt idx="262" formatCode="_(* #,##0.00_);_(* \(#,##0.00\);_(* &quot;-&quot;??_);_(@_)">
                  <c:v>856.09</c:v>
                </c:pt>
                <c:pt idx="263" formatCode="_(* #,##0.00_);_(* \(#,##0.00\);_(* &quot;-&quot;??_);_(@_)">
                  <c:v>850.34</c:v>
                </c:pt>
                <c:pt idx="264" formatCode="_(* #,##0.00_);_(* \(#,##0.00\);_(* &quot;-&quot;??_);_(@_)">
                  <c:v>851.55</c:v>
                </c:pt>
                <c:pt idx="265" formatCode="_(* #,##0.00_);_(* \(#,##0.00\);_(* &quot;-&quot;??_);_(@_)">
                  <c:v>838.14</c:v>
                </c:pt>
                <c:pt idx="266" formatCode="_(* #,##0.00_);_(* \(#,##0.00\);_(* &quot;-&quot;??_);_(@_)">
                  <c:v>838.88</c:v>
                </c:pt>
                <c:pt idx="267" formatCode="_(* #,##0.00_);_(* \(#,##0.00\);_(* &quot;-&quot;??_);_(@_)">
                  <c:v>846.8</c:v>
                </c:pt>
                <c:pt idx="268" formatCode="_(* #,##0.00_);_(* \(#,##0.00\);_(* &quot;-&quot;??_);_(@_)">
                  <c:v>845.09</c:v>
                </c:pt>
                <c:pt idx="269" formatCode="_(* #,##0.00_);_(* \(#,##0.00\);_(* &quot;-&quot;??_);_(@_)">
                  <c:v>834.69</c:v>
                </c:pt>
                <c:pt idx="270" formatCode="_(* #,##0.00_);_(* \(#,##0.00\);_(* &quot;-&quot;??_);_(@_)">
                  <c:v>866.16</c:v>
                </c:pt>
                <c:pt idx="271" formatCode="_(* #,##0.00_);_(* \(#,##0.00\);_(* &quot;-&quot;??_);_(@_)">
                  <c:v>865.89</c:v>
                </c:pt>
                <c:pt idx="272" formatCode="_(* #,##0.00_);_(* \(#,##0.00\);_(* &quot;-&quot;??_);_(@_)">
                  <c:v>865.63</c:v>
                </c:pt>
                <c:pt idx="273" formatCode="_(* #,##0.00_);_(* \(#,##0.00\);_(* &quot;-&quot;??_);_(@_)">
                  <c:v>862.78</c:v>
                </c:pt>
                <c:pt idx="274" formatCode="_(* #,##0.00_);_(* \(#,##0.00\);_(* &quot;-&quot;??_);_(@_)">
                  <c:v>854.62</c:v>
                </c:pt>
                <c:pt idx="275" formatCode="_(* #,##0.00_);_(* \(#,##0.00\);_(* &quot;-&quot;??_);_(@_)">
                  <c:v>857.45</c:v>
                </c:pt>
                <c:pt idx="276" formatCode="_(* #,##0.00_);_(* \(#,##0.00\);_(* &quot;-&quot;??_);_(@_)">
                  <c:v>854.19</c:v>
                </c:pt>
                <c:pt idx="277" formatCode="_(* #,##0.00_);_(* \(#,##0.00\);_(* &quot;-&quot;??_);_(@_)">
                  <c:v>857.53</c:v>
                </c:pt>
                <c:pt idx="278" formatCode="_(* #,##0.00_);_(* \(#,##0.00\);_(* &quot;-&quot;??_);_(@_)">
                  <c:v>842.58</c:v>
                </c:pt>
                <c:pt idx="279" formatCode="_(* #,##0.00_);_(* \(#,##0.00\);_(* &quot;-&quot;??_);_(@_)">
                  <c:v>854.85</c:v>
                </c:pt>
                <c:pt idx="280" formatCode="_(* #,##0.00_);_(* \(#,##0.00\);_(* &quot;-&quot;??_);_(@_)">
                  <c:v>845.67</c:v>
                </c:pt>
                <c:pt idx="281" formatCode="_(* #,##0.00_);_(* \(#,##0.00\);_(* &quot;-&quot;??_);_(@_)">
                  <c:v>852.11</c:v>
                </c:pt>
                <c:pt idx="282" formatCode="_(* #,##0.00_);_(* \(#,##0.00\);_(* &quot;-&quot;??_);_(@_)">
                  <c:v>854.88</c:v>
                </c:pt>
                <c:pt idx="283" formatCode="_(* #,##0.00_);_(* \(#,##0.00\);_(* &quot;-&quot;??_);_(@_)">
                  <c:v>859.59</c:v>
                </c:pt>
                <c:pt idx="284" formatCode="_(* #,##0.00_);_(* \(#,##0.00\);_(* &quot;-&quot;??_);_(@_)">
                  <c:v>859.26</c:v>
                </c:pt>
                <c:pt idx="285" formatCode="_(* #,##0.00_);_(* \(#,##0.00\);_(* &quot;-&quot;??_);_(@_)">
                  <c:v>862.93</c:v>
                </c:pt>
                <c:pt idx="286" formatCode="_(* #,##0.00_);_(* \(#,##0.00\);_(* &quot;-&quot;??_);_(@_)">
                  <c:v>867.14</c:v>
                </c:pt>
                <c:pt idx="287" formatCode="_(* #,##0.00_);_(* \(#,##0.00\);_(* &quot;-&quot;??_);_(@_)">
                  <c:v>870.12</c:v>
                </c:pt>
                <c:pt idx="288" formatCode="_(* #,##0.00_);_(* \(#,##0.00\);_(* &quot;-&quot;??_);_(@_)">
                  <c:v>872.79</c:v>
                </c:pt>
                <c:pt idx="289" formatCode="_(* #,##0.00_);_(* \(#,##0.00\);_(* &quot;-&quot;??_);_(@_)">
                  <c:v>875.98</c:v>
                </c:pt>
                <c:pt idx="290" formatCode="_(* #,##0.00_);_(* \(#,##0.00\);_(* &quot;-&quot;??_);_(@_)">
                  <c:v>860.7</c:v>
                </c:pt>
                <c:pt idx="291" formatCode="_(* #,##0.00_);_(* \(#,##0.00\);_(* &quot;-&quot;??_);_(@_)">
                  <c:v>862</c:v>
                </c:pt>
                <c:pt idx="292" formatCode="_(* #,##0.00_);_(* \(#,##0.00\);_(* &quot;-&quot;??_);_(@_)">
                  <c:v>868.28</c:v>
                </c:pt>
                <c:pt idx="293" formatCode="_(* #,##0.00_);_(* \(#,##0.00\);_(* &quot;-&quot;??_);_(@_)">
                  <c:v>866.69</c:v>
                </c:pt>
                <c:pt idx="294" formatCode="_(* #,##0.00_);_(* \(#,##0.00\);_(* &quot;-&quot;??_);_(@_)">
                  <c:v>871.93</c:v>
                </c:pt>
                <c:pt idx="295" formatCode="_(* #,##0.00_);_(* \(#,##0.00\);_(* &quot;-&quot;??_);_(@_)">
                  <c:v>871.91</c:v>
                </c:pt>
                <c:pt idx="296" formatCode="_(* #,##0.00_);_(* \(#,##0.00\);_(* &quot;-&quot;??_);_(@_)">
                  <c:v>878.04</c:v>
                </c:pt>
                <c:pt idx="297" formatCode="_(* #,##0.00_);_(* \(#,##0.00\);_(* &quot;-&quot;??_);_(@_)">
                  <c:v>875.94</c:v>
                </c:pt>
                <c:pt idx="298" formatCode="_(* #,##0.00_);_(* \(#,##0.00\);_(* &quot;-&quot;??_);_(@_)">
                  <c:v>870.64</c:v>
                </c:pt>
                <c:pt idx="299" formatCode="_(* #,##0.00_);_(* \(#,##0.00\);_(* &quot;-&quot;??_);_(@_)">
                  <c:v>856.19</c:v>
                </c:pt>
                <c:pt idx="300" formatCode="_(* #,##0.00_);_(* \(#,##0.00\);_(* &quot;-&quot;??_);_(@_)">
                  <c:v>854.63</c:v>
                </c:pt>
                <c:pt idx="301" formatCode="_(* #,##0.00_);_(* \(#,##0.00\);_(* &quot;-&quot;??_);_(@_)">
                  <c:v>854.88</c:v>
                </c:pt>
                <c:pt idx="302" formatCode="_(* #,##0.00_);_(* \(#,##0.00\);_(* &quot;-&quot;??_);_(@_)">
                  <c:v>854.94</c:v>
                </c:pt>
                <c:pt idx="303" formatCode="_(* #,##0.00_);_(* \(#,##0.00\);_(* &quot;-&quot;??_);_(@_)">
                  <c:v>847.75</c:v>
                </c:pt>
                <c:pt idx="304" formatCode="_(* #,##0.00_);_(* \(#,##0.00\);_(* &quot;-&quot;??_);_(@_)">
                  <c:v>842.19</c:v>
                </c:pt>
                <c:pt idx="305" formatCode="_(* #,##0.00_);_(* \(#,##0.00\);_(* &quot;-&quot;??_);_(@_)">
                  <c:v>826.23</c:v>
                </c:pt>
                <c:pt idx="306" formatCode="_(* #,##0.00_);_(* \(#,##0.00\);_(* &quot;-&quot;??_);_(@_)">
                  <c:v>819.75</c:v>
                </c:pt>
                <c:pt idx="307" formatCode="_(* #,##0.00_);_(* \(#,##0.00\);_(* &quot;-&quot;??_);_(@_)">
                  <c:v>841.72</c:v>
                </c:pt>
                <c:pt idx="308" formatCode="_(* #,##0.00_);_(* \(#,##0.00\);_(* &quot;-&quot;??_);_(@_)">
                  <c:v>839.08</c:v>
                </c:pt>
                <c:pt idx="309" formatCode="_(* #,##0.00_);_(* \(#,##0.00\);_(* &quot;-&quot;??_);_(@_)">
                  <c:v>839.97</c:v>
                </c:pt>
                <c:pt idx="310" formatCode="_(* #,##0.00_);_(* \(#,##0.00\);_(* &quot;-&quot;??_);_(@_)">
                  <c:v>839.97</c:v>
                </c:pt>
                <c:pt idx="311" formatCode="_(* #,##0.00_);_(* \(#,##0.00\);_(* &quot;-&quot;??_);_(@_)">
                  <c:v>843.55</c:v>
                </c:pt>
                <c:pt idx="312" formatCode="_(* #,##0.00_);_(* \(#,##0.00\);_(* &quot;-&quot;??_);_(@_)">
                  <c:v>849.85</c:v>
                </c:pt>
                <c:pt idx="313" formatCode="_(* #,##0.00_);_(* \(#,##0.00\);_(* &quot;-&quot;??_);_(@_)">
                  <c:v>856.21299983999995</c:v>
                </c:pt>
                <c:pt idx="314" formatCode="_(* #,##0.00_);_(* \(#,##0.00\);_(* &quot;-&quot;??_);_(@_)">
                  <c:v>847.91</c:v>
                </c:pt>
                <c:pt idx="315" formatCode="_(* #,##0.00_);_(* \(#,##0.00\);_(* &quot;-&quot;??_);_(@_)">
                  <c:v>843.63</c:v>
                </c:pt>
                <c:pt idx="316" formatCode="_(* #,##0.00_);_(* \(#,##0.00\);_(* &quot;-&quot;??_);_(@_)">
                  <c:v>836.14</c:v>
                </c:pt>
                <c:pt idx="317" formatCode="_(* #,##0.00_);_(* \(#,##0.00\);_(* &quot;-&quot;??_);_(@_)">
                  <c:v>840.82</c:v>
                </c:pt>
                <c:pt idx="318" formatCode="_(* #,##0.00_);_(* \(#,##0.00\);_(* &quot;-&quot;??_);_(@_)">
                  <c:v>823.65</c:v>
                </c:pt>
                <c:pt idx="319" formatCode="_(* #,##0.00_);_(* \(#,##0.00\);_(* &quot;-&quot;??_);_(@_)">
                  <c:v>821</c:v>
                </c:pt>
                <c:pt idx="320" formatCode="_(* #,##0.00_);_(* \(#,##0.00\);_(* &quot;-&quot;??_);_(@_)">
                  <c:v>801.59</c:v>
                </c:pt>
                <c:pt idx="321" formatCode="_(* #,##0.00_);_(* \(#,##0.00\);_(* &quot;-&quot;??_);_(@_)">
                  <c:v>800.96</c:v>
                </c:pt>
                <c:pt idx="322" formatCode="_(* #,##0.00_);_(* \(#,##0.00\);_(* &quot;-&quot;??_);_(@_)">
                  <c:v>811.01</c:v>
                </c:pt>
                <c:pt idx="323" formatCode="_(* #,##0.00_);_(* \(#,##0.00\);_(* &quot;-&quot;??_);_(@_)">
                  <c:v>808.92</c:v>
                </c:pt>
                <c:pt idx="324" formatCode="_(* #,##0.00_);_(* \(#,##0.00\);_(* &quot;-&quot;??_);_(@_)">
                  <c:v>810</c:v>
                </c:pt>
                <c:pt idx="325" formatCode="_(* #,##0.00_);_(* \(#,##0.00\);_(* &quot;-&quot;??_);_(@_)">
                  <c:v>801.68</c:v>
                </c:pt>
                <c:pt idx="326" formatCode="_(* #,##0.00_);_(* \(#,##0.00\);_(* &quot;-&quot;??_);_(@_)">
                  <c:v>807.28</c:v>
                </c:pt>
                <c:pt idx="327" formatCode="_(* #,##0.00_);_(* \(#,##0.00\);_(* &quot;-&quot;??_);_(@_)">
                  <c:v>802.77</c:v>
                </c:pt>
                <c:pt idx="328" formatCode="_(* #,##0.00_);_(* \(#,##0.00\);_(* &quot;-&quot;??_);_(@_)">
                  <c:v>795.22</c:v>
                </c:pt>
                <c:pt idx="329" formatCode="_(* #,##0.00_);_(* \(#,##0.00\);_(* &quot;-&quot;??_);_(@_)">
                  <c:v>800.06</c:v>
                </c:pt>
                <c:pt idx="330" formatCode="_(* #,##0.00_);_(* \(#,##0.00\);_(* &quot;-&quot;??_);_(@_)">
                  <c:v>794.72</c:v>
                </c:pt>
                <c:pt idx="331" formatCode="_(* #,##0.00_);_(* \(#,##0.00\);_(* &quot;-&quot;??_);_(@_)">
                  <c:v>801.21</c:v>
                </c:pt>
                <c:pt idx="332" formatCode="_(* #,##0.00_);_(* \(#,##0.00\);_(* &quot;-&quot;??_);_(@_)">
                  <c:v>804.15</c:v>
                </c:pt>
                <c:pt idx="333" formatCode="_(* #,##0.00_);_(* \(#,##0.00\);_(* &quot;-&quot;??_);_(@_)">
                  <c:v>813.42</c:v>
                </c:pt>
                <c:pt idx="334" formatCode="_(* #,##0.00_);_(* \(#,##0.00\);_(* &quot;-&quot;??_);_(@_)">
                  <c:v>805.97</c:v>
                </c:pt>
                <c:pt idx="335" formatCode="_(* #,##0.00_);_(* \(#,##0.00\);_(* &quot;-&quot;??_);_(@_)">
                  <c:v>815.14</c:v>
                </c:pt>
                <c:pt idx="336" formatCode="_(* #,##0.00_);_(* \(#,##0.00\);_(* &quot;-&quot;??_);_(@_)">
                  <c:v>813.4</c:v>
                </c:pt>
                <c:pt idx="337" formatCode="_(* #,##0.00_);_(* \(#,##0.00\);_(* &quot;-&quot;??_);_(@_)">
                  <c:v>819.44</c:v>
                </c:pt>
                <c:pt idx="338" formatCode="_(* #,##0.00_);_(* \(#,##0.00\);_(* &quot;-&quot;??_);_(@_)">
                  <c:v>824.45</c:v>
                </c:pt>
                <c:pt idx="339" formatCode="_(* #,##0.00_);_(* \(#,##0.00\);_(* &quot;-&quot;??_);_(@_)">
                  <c:v>802.9</c:v>
                </c:pt>
                <c:pt idx="340" formatCode="_(* #,##0.00_);_(* \(#,##0.00\);_(* &quot;-&quot;??_);_(@_)">
                  <c:v>820.32</c:v>
                </c:pt>
                <c:pt idx="341" formatCode="_(* #,##0.00_);_(* \(#,##0.00\);_(* &quot;-&quot;??_);_(@_)">
                  <c:v>813.72</c:v>
                </c:pt>
                <c:pt idx="342" formatCode="_(* #,##0.00_);_(* \(#,##0.00\);_(* &quot;-&quot;??_);_(@_)">
                  <c:v>839.68</c:v>
                </c:pt>
                <c:pt idx="343" formatCode="_(* #,##0.00_);_(* \(#,##0.00\);_(* &quot;-&quot;??_);_(@_)">
                  <c:v>839.09</c:v>
                </c:pt>
                <c:pt idx="344" formatCode="_(* #,##0.00_);_(* \(#,##0.00\);_(* &quot;-&quot;??_);_(@_)">
                  <c:v>856.83</c:v>
                </c:pt>
                <c:pt idx="345" formatCode="_(* #,##0.00_);_(* \(#,##0.00\);_(* &quot;-&quot;??_);_(@_)">
                  <c:v>849.66</c:v>
                </c:pt>
                <c:pt idx="346" formatCode="_(* #,##0.00_);_(* \(#,##0.00\);_(* &quot;-&quot;??_);_(@_)">
                  <c:v>833.31</c:v>
                </c:pt>
                <c:pt idx="347" formatCode="_(* #,##0.00_);_(* \(#,##0.00\);_(* &quot;-&quot;??_);_(@_)">
                  <c:v>830.43</c:v>
                </c:pt>
                <c:pt idx="348" formatCode="_(* #,##0.00_);_(* \(#,##0.00\);_(* &quot;-&quot;??_);_(@_)">
                  <c:v>815.08</c:v>
                </c:pt>
                <c:pt idx="349" formatCode="_(* #,##0.00_);_(* \(#,##0.00\);_(* &quot;-&quot;??_);_(@_)">
                  <c:v>796.77</c:v>
                </c:pt>
                <c:pt idx="350" formatCode="_(* #,##0.00_);_(* \(#,##0.00\);_(* &quot;-&quot;??_);_(@_)">
                  <c:v>806.19</c:v>
                </c:pt>
                <c:pt idx="351" formatCode="_(* #,##0.00_);_(* \(#,##0.00\);_(* &quot;-&quot;??_);_(@_)">
                  <c:v>806.2</c:v>
                </c:pt>
                <c:pt idx="352" formatCode="_(* #,##0.00_);_(* \(#,##0.00\);_(* &quot;-&quot;??_);_(@_)">
                  <c:v>804.86</c:v>
                </c:pt>
                <c:pt idx="353" formatCode="_(* #,##0.00_);_(* \(#,##0.00\);_(* &quot;-&quot;??_);_(@_)">
                  <c:v>793.12</c:v>
                </c:pt>
                <c:pt idx="354" formatCode="_(* #,##0.00_);_(* \(#,##0.00\);_(* &quot;-&quot;??_);_(@_)">
                  <c:v>776.65</c:v>
                </c:pt>
                <c:pt idx="355" formatCode="_(* #,##0.00_);_(* \(#,##0.00\);_(* &quot;-&quot;??_);_(@_)">
                  <c:v>789.33</c:v>
                </c:pt>
                <c:pt idx="356" formatCode="_(* #,##0.00_);_(* \(#,##0.00\);_(* &quot;-&quot;??_);_(@_)">
                  <c:v>780.37</c:v>
                </c:pt>
                <c:pt idx="357" formatCode="_(* #,##0.00_);_(* \(#,##0.00\);_(* &quot;-&quot;??_);_(@_)">
                  <c:v>771.58</c:v>
                </c:pt>
                <c:pt idx="358" formatCode="_(* #,##0.00_);_(* \(#,##0.00\);_(* &quot;-&quot;??_);_(@_)">
                  <c:v>753.61</c:v>
                </c:pt>
                <c:pt idx="359" formatCode="_(* #,##0.00_);_(* \(#,##0.00\);_(* &quot;-&quot;??_);_(@_)">
                  <c:v>737.25</c:v>
                </c:pt>
                <c:pt idx="360" formatCode="_(* #,##0.00_);_(* \(#,##0.00\);_(* &quot;-&quot;??_);_(@_)">
                  <c:v>758.14</c:v>
                </c:pt>
                <c:pt idx="361" formatCode="_(* #,##0.00_);_(* \(#,##0.00\);_(* &quot;-&quot;??_);_(@_)">
                  <c:v>770.02</c:v>
                </c:pt>
                <c:pt idx="362" formatCode="_(* #,##0.00_);_(* \(#,##0.00\);_(* &quot;-&quot;??_);_(@_)">
                  <c:v>764.08</c:v>
                </c:pt>
                <c:pt idx="363" formatCode="_(* #,##0.00_);_(* \(#,##0.00\);_(* &quot;-&quot;??_);_(@_)">
                  <c:v>769.62</c:v>
                </c:pt>
                <c:pt idx="364" formatCode="_(* #,##0.00_);_(* \(#,##0.00\);_(* &quot;-&quot;??_);_(@_)">
                  <c:v>756.59</c:v>
                </c:pt>
                <c:pt idx="365" formatCode="_(* #,##0.00_);_(* \(#,##0.00\);_(* &quot;-&quot;??_);_(@_)">
                  <c:v>747.58</c:v>
                </c:pt>
                <c:pt idx="366" formatCode="_(* #,##0.00_);_(* \(#,##0.00\);_(* &quot;-&quot;??_);_(@_)">
                  <c:v>757.81</c:v>
                </c:pt>
                <c:pt idx="367" formatCode="_(* #,##0.00_);_(* \(#,##0.00\);_(* &quot;-&quot;??_);_(@_)">
                  <c:v>751.27</c:v>
                </c:pt>
                <c:pt idx="368" formatCode="_(* #,##0.00_);_(* \(#,##0.00\);_(* &quot;-&quot;??_);_(@_)">
                  <c:v>775.11</c:v>
                </c:pt>
                <c:pt idx="369" formatCode="_(* #,##0.00_);_(* \(#,##0.00\);_(* &quot;-&quot;??_);_(@_)">
                  <c:v>772.15</c:v>
                </c:pt>
                <c:pt idx="370" formatCode="_(* #,##0.00_);_(* \(#,##0.00\);_(* &quot;-&quot;??_);_(@_)">
                  <c:v>757.53</c:v>
                </c:pt>
                <c:pt idx="371" formatCode="_(* #,##0.00_);_(* \(#,##0.00\);_(* &quot;-&quot;??_);_(@_)">
                  <c:v>743.42</c:v>
                </c:pt>
                <c:pt idx="372" formatCode="_(* #,##0.00_);_(* \(#,##0.00\);_(* &quot;-&quot;??_);_(@_)">
                  <c:v>738.13</c:v>
                </c:pt>
                <c:pt idx="373" formatCode="_(* #,##0.00_);_(* \(#,##0.00\);_(* &quot;-&quot;??_);_(@_)">
                  <c:v>750.14</c:v>
                </c:pt>
                <c:pt idx="374" formatCode="_(* #,##0.00_);_(* \(#,##0.00\);_(* &quot;-&quot;??_);_(@_)">
                  <c:v>738.12</c:v>
                </c:pt>
                <c:pt idx="375" formatCode="_(* #,##0.00_);_(* \(#,##0.00\);_(* &quot;-&quot;??_);_(@_)">
                  <c:v>726.7</c:v>
                </c:pt>
                <c:pt idx="376" formatCode="_(* #,##0.00_);_(* \(#,##0.00\);_(* &quot;-&quot;??_);_(@_)">
                  <c:v>740.9</c:v>
                </c:pt>
                <c:pt idx="377" formatCode="_(* #,##0.00_);_(* \(#,##0.00\);_(* &quot;-&quot;??_);_(@_)">
                  <c:v>748.45</c:v>
                </c:pt>
                <c:pt idx="378" formatCode="_(* #,##0.00_);_(* \(#,##0.00\);_(* &quot;-&quot;??_);_(@_)">
                  <c:v>727.68</c:v>
                </c:pt>
                <c:pt idx="379" formatCode="_(* #,##0.00_);_(* \(#,##0.00\);_(* &quot;-&quot;??_);_(@_)">
                  <c:v>737.47</c:v>
                </c:pt>
                <c:pt idx="380" formatCode="_(* #,##0.00_);_(* \(#,##0.00\);_(* &quot;-&quot;??_);_(@_)">
                  <c:v>755.4</c:v>
                </c:pt>
                <c:pt idx="381" formatCode="_(* #,##0.00_);_(* \(#,##0.00\);_(* &quot;-&quot;??_);_(@_)">
                  <c:v>734.38</c:v>
                </c:pt>
                <c:pt idx="382" formatCode="_(* #,##0.00_);_(* \(#,##0.00\);_(* &quot;-&quot;??_);_(@_)">
                  <c:v>744.39</c:v>
                </c:pt>
                <c:pt idx="383" formatCode="_(* #,##0.00_);_(* \(#,##0.00\);_(* &quot;-&quot;??_);_(@_)">
                  <c:v>728.51</c:v>
                </c:pt>
                <c:pt idx="384" formatCode="_(* #,##0.00_);_(* \(#,##0.00\);_(* &quot;-&quot;??_);_(@_)">
                  <c:v>712.21</c:v>
                </c:pt>
                <c:pt idx="385" formatCode="_(* #,##0.00_);_(* \(#,##0.00\);_(* &quot;-&quot;??_);_(@_)">
                  <c:v>713.01</c:v>
                </c:pt>
                <c:pt idx="386" formatCode="_(* #,##0.00_);_(* \(#,##0.00\);_(* &quot;-&quot;??_);_(@_)">
                  <c:v>719.58</c:v>
                </c:pt>
                <c:pt idx="387" formatCode="_(* #,##0.00_);_(* \(#,##0.00\);_(* &quot;-&quot;??_);_(@_)">
                  <c:v>707.13</c:v>
                </c:pt>
                <c:pt idx="388" formatCode="_(* #,##0.00_);_(* \(#,##0.00\);_(* &quot;-&quot;??_);_(@_)">
                  <c:v>686.93</c:v>
                </c:pt>
                <c:pt idx="389" formatCode="_(* #,##0.00_);_(* \(#,##0.00\);_(* &quot;-&quot;??_);_(@_)">
                  <c:v>666.86</c:v>
                </c:pt>
                <c:pt idx="390" formatCode="_(* #,##0.00_);_(* \(#,##0.00\);_(* &quot;-&quot;??_);_(@_)">
                  <c:v>692.04</c:v>
                </c:pt>
                <c:pt idx="391" formatCode="_(* #,##0.00_);_(* \(#,##0.00\);_(* &quot;-&quot;??_);_(@_)">
                  <c:v>682.47</c:v>
                </c:pt>
                <c:pt idx="392" formatCode="_(* #,##0.00_);_(* \(#,##0.00\);_(* &quot;-&quot;??_);_(@_)">
                  <c:v>671.59</c:v>
                </c:pt>
                <c:pt idx="393" formatCode="_(* #,##0.00_);_(* \(#,##0.00\);_(* &quot;-&quot;??_);_(@_)">
                  <c:v>635.92999999999995</c:v>
                </c:pt>
                <c:pt idx="394" formatCode="_(* #,##0.00_);_(* \(#,##0.00\);_(* &quot;-&quot;??_);_(@_)">
                  <c:v>668.77</c:v>
                </c:pt>
                <c:pt idx="395" formatCode="_(* #,##0.00_);_(* \(#,##0.00\);_(* &quot;-&quot;??_);_(@_)">
                  <c:v>667.32</c:v>
                </c:pt>
                <c:pt idx="396" formatCode="_(* #,##0.00_);_(* \(#,##0.00\);_(* &quot;-&quot;??_);_(@_)">
                  <c:v>637.75</c:v>
                </c:pt>
                <c:pt idx="397" formatCode="_(* #,##0.00_);_(* \(#,##0.00\);_(* &quot;-&quot;??_);_(@_)">
                  <c:v>645.07000000000005</c:v>
                </c:pt>
                <c:pt idx="398" formatCode="_(* #,##0.00_);_(* \(#,##0.00\);_(* &quot;-&quot;??_);_(@_)">
                  <c:v>639.04999999999995</c:v>
                </c:pt>
                <c:pt idx="399" formatCode="_(* #,##0.00_);_(* \(#,##0.00\);_(* &quot;-&quot;??_);_(@_)">
                  <c:v>675.08</c:v>
                </c:pt>
                <c:pt idx="400" formatCode="_(* #,##0.00_);_(* \(#,##0.00\);_(* &quot;-&quot;??_);_(@_)">
                  <c:v>650.6</c:v>
                </c:pt>
                <c:pt idx="401" formatCode="_(* #,##0.00_);_(* \(#,##0.00\);_(* &quot;-&quot;??_);_(@_)">
                  <c:v>713.12</c:v>
                </c:pt>
                <c:pt idx="402" formatCode="_(* #,##0.00_);_(* \(#,##0.00\);_(* &quot;-&quot;??_);_(@_)">
                  <c:v>739.68</c:v>
                </c:pt>
                <c:pt idx="403" formatCode="_(* #,##0.00_);_(* \(#,##0.00\);_(* &quot;-&quot;??_);_(@_)">
                  <c:v>736.08</c:v>
                </c:pt>
                <c:pt idx="404" formatCode="_(* #,##0.00_);_(* \(#,##0.00\);_(* &quot;-&quot;??_);_(@_)">
                  <c:v>801.34</c:v>
                </c:pt>
                <c:pt idx="405" formatCode="_(* #,##0.00_);_(* \(#,##0.00\);_(* &quot;-&quot;??_);_(@_)">
                  <c:v>838.47</c:v>
                </c:pt>
                <c:pt idx="406" formatCode="_(* #,##0.00_);_(* \(#,##0.00\);_(* &quot;-&quot;??_);_(@_)">
                  <c:v>858.59</c:v>
                </c:pt>
                <c:pt idx="407" formatCode="_(* #,##0.00_);_(* \(#,##0.00\);_(* &quot;-&quot;??_);_(@_)">
                  <c:v>859.17</c:v>
                </c:pt>
                <c:pt idx="408" formatCode="_(* #,##0.00_);_(* \(#,##0.00\);_(* &quot;-&quot;??_);_(@_)">
                  <c:v>833.83</c:v>
                </c:pt>
                <c:pt idx="409" formatCode="_(* #,##0.00_);_(* \(#,##0.00\);_(* &quot;-&quot;??_);_(@_)">
                  <c:v>830.26</c:v>
                </c:pt>
                <c:pt idx="410" formatCode="_(* #,##0.00_);_(* \(#,##0.00\);_(* &quot;-&quot;??_);_(@_)">
                  <c:v>843.19</c:v>
                </c:pt>
                <c:pt idx="411" formatCode="_(* #,##0.00_);_(* \(#,##0.00\);_(* &quot;-&quot;??_);_(@_)">
                  <c:v>886.48</c:v>
                </c:pt>
                <c:pt idx="412" formatCode="_(* #,##0.00_);_(* \(#,##0.00\);_(* &quot;-&quot;??_);_(@_)">
                  <c:v>894.98</c:v>
                </c:pt>
                <c:pt idx="413" formatCode="_(* #,##0.00_);_(* \(#,##0.00\);_(* &quot;-&quot;??_);_(@_)">
                  <c:v>898.4</c:v>
                </c:pt>
                <c:pt idx="414" formatCode="_(* #,##0.00_);_(* \(#,##0.00\);_(* &quot;-&quot;??_);_(@_)">
                  <c:v>936.7</c:v>
                </c:pt>
                <c:pt idx="415" formatCode="_(* #,##0.00_);_(* \(#,##0.00\);_(* &quot;-&quot;??_);_(@_)">
                  <c:v>942.89</c:v>
                </c:pt>
                <c:pt idx="416" formatCode="_(* #,##0.00_);_(* \(#,##0.00\);_(* &quot;-&quot;??_);_(@_)">
                  <c:v>934.93</c:v>
                </c:pt>
                <c:pt idx="417" formatCode="_(* #,##0.00_);_(* \(#,##0.00\);_(* &quot;-&quot;??_);_(@_)">
                  <c:v>926.68</c:v>
                </c:pt>
                <c:pt idx="418" formatCode="_(* #,##0.00_);_(* \(#,##0.00\);_(* &quot;-&quot;??_);_(@_)">
                  <c:v>927.98</c:v>
                </c:pt>
                <c:pt idx="419" formatCode="_(* #,##0.00_);_(* \(#,##0.00\);_(* &quot;-&quot;??_);_(@_)">
                  <c:v>929.24</c:v>
                </c:pt>
                <c:pt idx="420" formatCode="_(* #,##0.00_);_(* \(#,##0.00\);_(* &quot;-&quot;??_);_(@_)">
                  <c:v>926.25</c:v>
                </c:pt>
                <c:pt idx="421" formatCode="_(* #,##0.00_);_(* \(#,##0.00\);_(* &quot;-&quot;??_);_(@_)">
                  <c:v>930.77</c:v>
                </c:pt>
                <c:pt idx="422" formatCode="_(* #,##0.00_);_(* \(#,##0.00\);_(* &quot;-&quot;??_);_(@_)">
                  <c:v>925.66</c:v>
                </c:pt>
                <c:pt idx="423" formatCode="_(* #,##0.00_);_(* \(#,##0.00\);_(* &quot;-&quot;??_);_(@_)">
                  <c:v>912.25</c:v>
                </c:pt>
                <c:pt idx="424" formatCode="_(* #,##0.00_);_(* \(#,##0.00\);_(* &quot;-&quot;??_);_(@_)">
                  <c:v>920.82</c:v>
                </c:pt>
                <c:pt idx="425" formatCode="_(* #,##0.00_);_(* \(#,##0.00\);_(* &quot;-&quot;??_);_(@_)">
                  <c:v>936.26</c:v>
                </c:pt>
                <c:pt idx="426" formatCode="_(* #,##0.00_);_(* \(#,##0.00\);_(* &quot;-&quot;??_);_(@_)">
                  <c:v>930.92</c:v>
                </c:pt>
                <c:pt idx="427" formatCode="_(* #,##0.00_);_(* \(#,##0.00\);_(* &quot;-&quot;??_);_(@_)">
                  <c:v>917.33</c:v>
                </c:pt>
                <c:pt idx="428" formatCode="_(* #,##0.00_);_(* \(#,##0.00\);_(* &quot;-&quot;??_);_(@_)">
                  <c:v>913.99</c:v>
                </c:pt>
                <c:pt idx="429" formatCode="_(* #,##0.00_);_(* \(#,##0.00\);_(* &quot;-&quot;??_);_(@_)">
                  <c:v>913.81</c:v>
                </c:pt>
                <c:pt idx="430" formatCode="_(* #,##0.00_);_(* \(#,##0.00\);_(* &quot;-&quot;??_);_(@_)">
                  <c:v>915.87</c:v>
                </c:pt>
                <c:pt idx="431" formatCode="_(* #,##0.00_);_(* \(#,##0.00\);_(* &quot;-&quot;??_);_(@_)">
                  <c:v>925.32</c:v>
                </c:pt>
                <c:pt idx="432" formatCode="_(* #,##0.00_);_(* \(#,##0.00\);_(* &quot;-&quot;??_);_(@_)">
                  <c:v>925.7</c:v>
                </c:pt>
                <c:pt idx="433" formatCode="_(* #,##0.00_);_(* \(#,##0.00\);_(* &quot;-&quot;??_);_(@_)">
                  <c:v>921.31</c:v>
                </c:pt>
                <c:pt idx="434" formatCode="_(* #,##0.00_);_(* \(#,##0.00\);_(* &quot;-&quot;??_);_(@_)">
                  <c:v>939.99</c:v>
                </c:pt>
                <c:pt idx="435" formatCode="_(* #,##0.00_);_(* \(#,##0.00\);_(* &quot;-&quot;??_);_(@_)">
                  <c:v>930.29</c:v>
                </c:pt>
                <c:pt idx="436" formatCode="_(* #,##0.00_);_(* \(#,##0.00\);_(* &quot;-&quot;??_);_(@_)">
                  <c:v>943.9</c:v>
                </c:pt>
                <c:pt idx="437" formatCode="_(* #,##0.00_);_(* \(#,##0.00\);_(* &quot;-&quot;??_);_(@_)">
                  <c:v>941.68</c:v>
                </c:pt>
                <c:pt idx="438" formatCode="_(* #,##0.00_);_(* \(#,##0.00\);_(* &quot;-&quot;??_);_(@_)">
                  <c:v>946.21</c:v>
                </c:pt>
                <c:pt idx="439" formatCode="_(* #,##0.00_);_(* \(#,##0.00\);_(* &quot;-&quot;??_);_(@_)">
                  <c:v>946.63</c:v>
                </c:pt>
                <c:pt idx="440" formatCode="_(* #,##0.00_);_(* \(#,##0.00\);_(* &quot;-&quot;??_);_(@_)">
                  <c:v>936.59</c:v>
                </c:pt>
                <c:pt idx="441" formatCode="_(* #,##0.00_);_(* \(#,##0.00\);_(* &quot;-&quot;??_);_(@_)">
                  <c:v>937.01</c:v>
                </c:pt>
                <c:pt idx="442" formatCode="_(* #,##0.00_);_(* \(#,##0.00\);_(* &quot;-&quot;??_);_(@_)">
                  <c:v>938.61</c:v>
                </c:pt>
                <c:pt idx="443" formatCode="_(* #,##0.00_);_(* \(#,##0.00\);_(* &quot;-&quot;??_);_(@_)">
                  <c:v>940.63</c:v>
                </c:pt>
                <c:pt idx="444" formatCode="_(* #,##0.00_);_(* \(#,##0.00\);_(* &quot;-&quot;??_);_(@_)">
                  <c:v>939.38</c:v>
                </c:pt>
                <c:pt idx="445" formatCode="_(* #,##0.00_);_(* \(#,##0.00\);_(* &quot;-&quot;??_);_(@_)">
                  <c:v>938.29</c:v>
                </c:pt>
                <c:pt idx="446" formatCode="_(* #,##0.00_);_(* \(#,##0.00\);_(* &quot;-&quot;??_);_(@_)">
                  <c:v>938.49</c:v>
                </c:pt>
                <c:pt idx="447" formatCode="_(* #,##0.00_);_(* \(#,##0.00\);_(* &quot;-&quot;??_);_(@_)">
                  <c:v>937.4</c:v>
                </c:pt>
                <c:pt idx="448" formatCode="_(* #,##0.00_);_(* \(#,##0.00\);_(* &quot;-&quot;??_);_(@_)">
                  <c:v>940.06</c:v>
                </c:pt>
                <c:pt idx="449" formatCode="_(* #,##0.00_);_(* \(#,##0.00\);_(* &quot;-&quot;??_);_(@_)">
                  <c:v>942.68</c:v>
                </c:pt>
                <c:pt idx="450" formatCode="_(* #,##0.00_);_(* \(#,##0.00\);_(* &quot;-&quot;??_);_(@_)">
                  <c:v>941.27</c:v>
                </c:pt>
                <c:pt idx="451" formatCode="_(* #,##0.00_);_(* \(#,##0.00\);_(* &quot;-&quot;??_);_(@_)">
                  <c:v>931.45</c:v>
                </c:pt>
              </c:numCache>
            </c:numRef>
          </c:val>
          <c:smooth val="0"/>
          <c:extLst>
            <c:ext xmlns:c16="http://schemas.microsoft.com/office/drawing/2014/chart" uri="{C3380CC4-5D6E-409C-BE32-E72D297353CC}">
              <c16:uniqueId val="{00000000-E5DB-432E-A7EC-90491D2E3F65}"/>
            </c:ext>
          </c:extLst>
        </c:ser>
        <c:dLbls>
          <c:showLegendKey val="0"/>
          <c:showVal val="0"/>
          <c:showCatName val="0"/>
          <c:showSerName val="0"/>
          <c:showPercent val="0"/>
          <c:showBubbleSize val="0"/>
        </c:dLbls>
        <c:smooth val="0"/>
        <c:axId val="832726015"/>
        <c:axId val="832738911"/>
      </c:lineChart>
      <c:dateAx>
        <c:axId val="832726015"/>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2738911"/>
        <c:crosses val="autoZero"/>
        <c:auto val="1"/>
        <c:lblOffset val="100"/>
        <c:baseTimeUnit val="days"/>
        <c:majorUnit val="3"/>
        <c:majorTimeUnit val="months"/>
      </c:dateAx>
      <c:valAx>
        <c:axId val="832738911"/>
        <c:scaling>
          <c:orientation val="minMax"/>
          <c:max val="1220"/>
          <c:min val="6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832726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'Uke 39'!$D$4</c:f>
              <c:strCache>
                <c:ptCount val="1"/>
                <c:pt idx="0">
                  <c:v>stack 1</c:v>
                </c:pt>
              </c:strCache>
            </c:strRef>
          </c:tx>
          <c:spPr>
            <a:solidFill>
              <a:srgbClr val="002060"/>
            </a:solidFill>
            <a:ln>
              <a:noFill/>
            </a:ln>
            <a:effectLst/>
          </c:spPr>
          <c:invertIfNegative val="0"/>
          <c:cat>
            <c:strRef>
              <c:f>'Uke 39'!$A$5:$A$9</c:f>
              <c:strCache>
                <c:ptCount val="5"/>
                <c:pt idx="0">
                  <c:v>Equinor</c:v>
                </c:pt>
                <c:pt idx="1">
                  <c:v>Oslo Børs</c:v>
                </c:pt>
                <c:pt idx="2">
                  <c:v>Oljefondet</c:v>
                </c:pt>
                <c:pt idx="3">
                  <c:v>Apple</c:v>
                </c:pt>
                <c:pt idx="4">
                  <c:v>Microsoft</c:v>
                </c:pt>
              </c:strCache>
            </c:strRef>
          </c:cat>
          <c:val>
            <c:numRef>
              <c:f>'Uke 39'!$D$5:$D$9</c:f>
              <c:numCache>
                <c:formatCode>_-* #\ ##0_-;\-* #\ ##0_-;_-* "-"??_-;_-@_-</c:formatCode>
                <c:ptCount val="5"/>
                <c:pt idx="0">
                  <c:v>729.07</c:v>
                </c:pt>
                <c:pt idx="1">
                  <c:v>551.69700000000012</c:v>
                </c:pt>
                <c:pt idx="2">
                  <c:v>8636.7999999999993</c:v>
                </c:pt>
                <c:pt idx="3">
                  <c:v>17989.5</c:v>
                </c:pt>
                <c:pt idx="4">
                  <c:v>18228.900000000001</c:v>
                </c:pt>
              </c:numCache>
            </c:numRef>
          </c:val>
          <c:extLst>
            <c:ext xmlns:c16="http://schemas.microsoft.com/office/drawing/2014/chart" uri="{C3380CC4-5D6E-409C-BE32-E72D297353CC}">
              <c16:uniqueId val="{00000000-27DE-41C6-86DD-945FFAE82B3E}"/>
            </c:ext>
          </c:extLst>
        </c:ser>
        <c:ser>
          <c:idx val="2"/>
          <c:order val="2"/>
          <c:tx>
            <c:strRef>
              <c:f>'Uke 39'!$E$4</c:f>
              <c:strCache>
                <c:ptCount val="1"/>
                <c:pt idx="0">
                  <c:v>stack 2</c:v>
                </c:pt>
              </c:strCache>
            </c:strRef>
          </c:tx>
          <c:spPr>
            <a:blipFill>
              <a:blip xmlns:r="http://schemas.openxmlformats.org/officeDocument/2006/relationships" r:embed="rId3"/>
              <a:stretch>
                <a:fillRect/>
              </a:stretch>
            </a:blipFill>
            <a:ln>
              <a:noFill/>
            </a:ln>
            <a:effectLst/>
          </c:spPr>
          <c:invertIfNegative val="0"/>
          <c:cat>
            <c:strRef>
              <c:f>'Uke 39'!$A$5:$A$9</c:f>
              <c:strCache>
                <c:ptCount val="5"/>
                <c:pt idx="0">
                  <c:v>Equinor</c:v>
                </c:pt>
                <c:pt idx="1">
                  <c:v>Oslo Børs</c:v>
                </c:pt>
                <c:pt idx="2">
                  <c:v>Oljefondet</c:v>
                </c:pt>
                <c:pt idx="3">
                  <c:v>Apple</c:v>
                </c:pt>
                <c:pt idx="4">
                  <c:v>Microsoft</c:v>
                </c:pt>
              </c:strCache>
            </c:strRef>
          </c:cat>
          <c:val>
            <c:numRef>
              <c:f>'Uke 39'!$E$5:$E$9</c:f>
              <c:numCache>
                <c:formatCode>_-* #\ ##0_-;\-* #\ ##0_-;_-* "-"??_-;_-@_-</c:formatCode>
                <c:ptCount val="5"/>
                <c:pt idx="0">
                  <c:v>0</c:v>
                </c:pt>
                <c:pt idx="1">
                  <c:v>3300</c:v>
                </c:pt>
                <c:pt idx="2">
                  <c:v>3300</c:v>
                </c:pt>
                <c:pt idx="3">
                  <c:v>3300</c:v>
                </c:pt>
                <c:pt idx="4">
                  <c:v>3300</c:v>
                </c:pt>
              </c:numCache>
            </c:numRef>
          </c:val>
          <c:extLst>
            <c:ext xmlns:c16="http://schemas.microsoft.com/office/drawing/2014/chart" uri="{C3380CC4-5D6E-409C-BE32-E72D297353CC}">
              <c16:uniqueId val="{00000001-27DE-41C6-86DD-945FFAE82B3E}"/>
            </c:ext>
          </c:extLst>
        </c:ser>
        <c:dLbls>
          <c:showLegendKey val="0"/>
          <c:showVal val="0"/>
          <c:showCatName val="0"/>
          <c:showSerName val="0"/>
          <c:showPercent val="0"/>
          <c:showBubbleSize val="0"/>
        </c:dLbls>
        <c:gapWidth val="45"/>
        <c:overlap val="100"/>
        <c:axId val="201641072"/>
        <c:axId val="201634416"/>
      </c:barChart>
      <c:barChart>
        <c:barDir val="col"/>
        <c:grouping val="stacked"/>
        <c:varyColors val="0"/>
        <c:ser>
          <c:idx val="0"/>
          <c:order val="0"/>
          <c:tx>
            <c:strRef>
              <c:f>'Uke 39'!$C$4</c:f>
              <c:strCache>
                <c:ptCount val="1"/>
                <c:pt idx="0">
                  <c:v>Verdi</c:v>
                </c:pt>
              </c:strCache>
            </c:strRef>
          </c:tx>
          <c:spPr>
            <a:noFill/>
            <a:ln>
              <a:noFill/>
            </a:ln>
            <a:effectLst/>
          </c:spPr>
          <c:invertIfNegative val="0"/>
          <c:dLbls>
            <c:dLbl>
              <c:idx val="0"/>
              <c:layout>
                <c:manualLayout>
                  <c:x val="7.8506396814247512E-3"/>
                  <c:y val="-4.367878921443008E-2"/>
                </c:manualLayout>
              </c:layout>
              <c:numFmt formatCode="#,##0" sourceLinked="0"/>
              <c:spPr>
                <a:noFill/>
                <a:ln>
                  <a:noFill/>
                </a:ln>
                <a:effectLst/>
              </c:spPr>
              <c:txPr>
                <a:bodyPr rot="0" spcFirstLastPara="1" vertOverflow="ellipsis" vert="horz" wrap="square" lIns="38100" tIns="19050" rIns="38100" bIns="19050" anchor="t" anchorCtr="0">
                  <a:spAutoFit/>
                </a:bodyPr>
                <a:lstStyle/>
                <a:p>
                  <a:pPr>
                    <a:defRPr sz="1600" b="0" i="0" u="none" strike="noStrike" kern="1200" baseline="0">
                      <a:solidFill>
                        <a:sysClr val="windowText" lastClr="000000"/>
                      </a:solidFill>
                      <a:latin typeface="Museo Sans Rounded 500" panose="02000000000000000000" pitchFamily="50" charset="0"/>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DE-41C6-86DD-945FFAE82B3E}"/>
                </c:ext>
              </c:extLst>
            </c:dLbl>
            <c:dLbl>
              <c:idx val="1"/>
              <c:layout>
                <c:manualLayout>
                  <c:x val="0"/>
                  <c:y val="1.1387422994793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E-41C6-86DD-945FFAE82B3E}"/>
                </c:ext>
              </c:extLst>
            </c:dLbl>
            <c:dLbl>
              <c:idx val="2"/>
              <c:layout>
                <c:manualLayout>
                  <c:x val="-2.2430399089785826E-3"/>
                  <c:y val="-7.401825065359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DE-41C6-86DD-945FFAE82B3E}"/>
                </c:ext>
              </c:extLst>
            </c:dLbl>
            <c:dLbl>
              <c:idx val="3"/>
              <c:layout>
                <c:manualLayout>
                  <c:x val="-2.6341010880450207E-3"/>
                  <c:y val="-0.234251538538760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DE-41C6-86DD-945FFAE82B3E}"/>
                </c:ext>
              </c:extLst>
            </c:dLbl>
            <c:dLbl>
              <c:idx val="4"/>
              <c:layout>
                <c:manualLayout>
                  <c:x val="-1.1212208712961314E-3"/>
                  <c:y val="-0.24467010017613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DE-41C6-86DD-945FFAE82B3E}"/>
                </c:ext>
              </c:extLst>
            </c:dLbl>
            <c:numFmt formatCode="#,##0" sourceLinked="0"/>
            <c:spPr>
              <a:noFill/>
              <a:ln>
                <a:noFill/>
              </a:ln>
              <a:effectLst/>
            </c:spPr>
            <c:txPr>
              <a:bodyPr rot="0" spcFirstLastPara="1" vertOverflow="ellipsis" vert="horz" wrap="square" lIns="38100" tIns="19050" rIns="38100" bIns="19050" anchor="t" anchorCtr="0">
                <a:spAutoFit/>
              </a:bodyPr>
              <a:lstStyle/>
              <a:p>
                <a:pPr>
                  <a:defRPr sz="1600" b="0" i="0" u="none" strike="noStrike" kern="1200" baseline="0">
                    <a:solidFill>
                      <a:schemeClr val="bg1"/>
                    </a:solidFill>
                    <a:latin typeface="Museo Sans Rounded 500" panose="02000000000000000000" pitchFamily="50"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'Uke 39'!$A$5:$A$9</c:f>
              <c:strCache>
                <c:ptCount val="5"/>
                <c:pt idx="0">
                  <c:v>Equinor</c:v>
                </c:pt>
                <c:pt idx="1">
                  <c:v>Oslo Børs</c:v>
                </c:pt>
                <c:pt idx="2">
                  <c:v>Oljefondet</c:v>
                </c:pt>
                <c:pt idx="3">
                  <c:v>Apple</c:v>
                </c:pt>
                <c:pt idx="4">
                  <c:v>Microsoft</c:v>
                </c:pt>
              </c:strCache>
            </c:strRef>
          </c:cat>
          <c:val>
            <c:numRef>
              <c:f>'Uke 39'!$C$5:$C$9</c:f>
              <c:numCache>
                <c:formatCode>_-* #\ ##0_-;\-* #\ ##0_-;_-* "-"??_-;_-@_-</c:formatCode>
                <c:ptCount val="5"/>
                <c:pt idx="0" formatCode="General">
                  <c:v>729.07</c:v>
                </c:pt>
                <c:pt idx="1">
                  <c:v>3851.6970000000001</c:v>
                </c:pt>
                <c:pt idx="2">
                  <c:v>11936.8</c:v>
                </c:pt>
                <c:pt idx="3">
                  <c:v>21289.5</c:v>
                </c:pt>
                <c:pt idx="4">
                  <c:v>21528.9</c:v>
                </c:pt>
              </c:numCache>
            </c:numRef>
          </c:val>
          <c:extLst>
            <c:ext xmlns:c16="http://schemas.microsoft.com/office/drawing/2014/chart" uri="{C3380CC4-5D6E-409C-BE32-E72D297353CC}">
              <c16:uniqueId val="{00000007-27DE-41C6-86DD-945FFAE82B3E}"/>
            </c:ext>
          </c:extLst>
        </c:ser>
        <c:dLbls>
          <c:showLegendKey val="0"/>
          <c:showVal val="0"/>
          <c:showCatName val="0"/>
          <c:showSerName val="0"/>
          <c:showPercent val="0"/>
          <c:showBubbleSize val="0"/>
        </c:dLbls>
        <c:gapWidth val="500"/>
        <c:overlap val="-2"/>
        <c:axId val="349853376"/>
        <c:axId val="349848800"/>
      </c:barChart>
      <c:catAx>
        <c:axId val="20164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useo Sans Rounded 500" panose="02000000000000000000" pitchFamily="50" charset="0"/>
                <a:ea typeface="+mn-ea"/>
                <a:cs typeface="+mn-cs"/>
              </a:defRPr>
            </a:pPr>
            <a:endParaRPr lang="nb-NO"/>
          </a:p>
        </c:txPr>
        <c:crossAx val="201634416"/>
        <c:crosses val="autoZero"/>
        <c:auto val="1"/>
        <c:lblAlgn val="ctr"/>
        <c:lblOffset val="100"/>
        <c:noMultiLvlLbl val="0"/>
      </c:catAx>
      <c:valAx>
        <c:axId val="201634416"/>
        <c:scaling>
          <c:orientation val="minMax"/>
        </c:scaling>
        <c:delete val="1"/>
        <c:axPos val="l"/>
        <c:numFmt formatCode="_-* #\ ##0_-;\-* #\ ##0_-;_-* &quot;-&quot;??_-;_-@_-" sourceLinked="1"/>
        <c:majorTickMark val="none"/>
        <c:minorTickMark val="none"/>
        <c:tickLblPos val="nextTo"/>
        <c:crossAx val="201641072"/>
        <c:crosses val="autoZero"/>
        <c:crossBetween val="between"/>
      </c:valAx>
      <c:valAx>
        <c:axId val="349848800"/>
        <c:scaling>
          <c:orientation val="minMax"/>
          <c:max val="19000"/>
          <c:min val="0"/>
        </c:scaling>
        <c:delete val="1"/>
        <c:axPos val="r"/>
        <c:numFmt formatCode="General" sourceLinked="1"/>
        <c:majorTickMark val="out"/>
        <c:minorTickMark val="none"/>
        <c:tickLblPos val="nextTo"/>
        <c:crossAx val="349853376"/>
        <c:crosses val="max"/>
        <c:crossBetween val="between"/>
      </c:valAx>
      <c:catAx>
        <c:axId val="349853376"/>
        <c:scaling>
          <c:orientation val="minMax"/>
        </c:scaling>
        <c:delete val="1"/>
        <c:axPos val="b"/>
        <c:numFmt formatCode="General" sourceLinked="1"/>
        <c:majorTickMark val="out"/>
        <c:minorTickMark val="none"/>
        <c:tickLblPos val="nextTo"/>
        <c:crossAx val="34984880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3F152-0872-41E5-8451-F5F7F0674E0E}" type="doc">
      <dgm:prSet loTypeId="urn:microsoft.com/office/officeart/2005/8/layout/vList2" loCatId="list" qsTypeId="urn:microsoft.com/office/officeart/2005/8/quickstyle/3d3" qsCatId="3D" csTypeId="urn:microsoft.com/office/officeart/2005/8/colors/accent1_5" csCatId="accent1" phldr="1"/>
      <dgm:spPr/>
      <dgm:t>
        <a:bodyPr/>
        <a:lstStyle/>
        <a:p>
          <a:endParaRPr lang="en-US"/>
        </a:p>
      </dgm:t>
    </dgm:pt>
    <dgm:pt modelId="{ADC9714D-45C8-4D65-A0CD-0B337A6DA020}">
      <dgm:prSet/>
      <dgm:spPr/>
      <dgm:t>
        <a:bodyPr/>
        <a:lstStyle/>
        <a:p>
          <a:r>
            <a:rPr lang="nb-NO" dirty="0" err="1"/>
            <a:t>Morningstar</a:t>
          </a:r>
          <a:r>
            <a:rPr lang="nb-NO" dirty="0"/>
            <a:t> &amp; </a:t>
          </a:r>
          <a:r>
            <a:rPr lang="nb-NO" dirty="0" err="1"/>
            <a:t>Sustainalytics</a:t>
          </a:r>
          <a:endParaRPr lang="en-US" dirty="0"/>
        </a:p>
      </dgm:t>
    </dgm:pt>
    <dgm:pt modelId="{35605414-9BB8-4640-AF57-3819E46F7CFF}" type="parTrans" cxnId="{FC0C1202-2E57-4D8F-AE51-E0323A5574CC}">
      <dgm:prSet/>
      <dgm:spPr/>
      <dgm:t>
        <a:bodyPr/>
        <a:lstStyle/>
        <a:p>
          <a:endParaRPr lang="en-US"/>
        </a:p>
      </dgm:t>
    </dgm:pt>
    <dgm:pt modelId="{9E9885E6-B7D5-4E8C-A4F4-8A6D0549DF52}" type="sibTrans" cxnId="{FC0C1202-2E57-4D8F-AE51-E0323A5574CC}">
      <dgm:prSet/>
      <dgm:spPr/>
      <dgm:t>
        <a:bodyPr/>
        <a:lstStyle/>
        <a:p>
          <a:endParaRPr lang="en-US"/>
        </a:p>
      </dgm:t>
    </dgm:pt>
    <dgm:pt modelId="{2051AF9A-6092-46B4-8FFA-08BCEB2AF3CF}">
      <dgm:prSet/>
      <dgm:spPr/>
      <dgm:t>
        <a:bodyPr/>
        <a:lstStyle/>
        <a:p>
          <a:r>
            <a:rPr lang="nb-NO"/>
            <a:t>Svanemerking</a:t>
          </a:r>
          <a:endParaRPr lang="en-US"/>
        </a:p>
      </dgm:t>
    </dgm:pt>
    <dgm:pt modelId="{C0C8E0F1-8684-41B5-8B5D-9CC990D559E5}" type="parTrans" cxnId="{18322ED6-4A26-476F-AB82-E64F4A6D7711}">
      <dgm:prSet/>
      <dgm:spPr/>
      <dgm:t>
        <a:bodyPr/>
        <a:lstStyle/>
        <a:p>
          <a:endParaRPr lang="en-US"/>
        </a:p>
      </dgm:t>
    </dgm:pt>
    <dgm:pt modelId="{02986A1F-0BAD-4E6C-941C-8C4ECE3C985A}" type="sibTrans" cxnId="{18322ED6-4A26-476F-AB82-E64F4A6D7711}">
      <dgm:prSet/>
      <dgm:spPr/>
      <dgm:t>
        <a:bodyPr/>
        <a:lstStyle/>
        <a:p>
          <a:endParaRPr lang="en-US"/>
        </a:p>
      </dgm:t>
    </dgm:pt>
    <dgm:pt modelId="{857C29C4-32FC-4399-BAD4-F1BF4CA4387A}">
      <dgm:prSet/>
      <dgm:spPr/>
      <dgm:t>
        <a:bodyPr/>
        <a:lstStyle/>
        <a:p>
          <a:r>
            <a:rPr lang="nb-NO"/>
            <a:t>Cicero Shades of Green</a:t>
          </a:r>
          <a:endParaRPr lang="en-US"/>
        </a:p>
      </dgm:t>
    </dgm:pt>
    <dgm:pt modelId="{C542B92E-BE11-4DD5-A445-E273764C82E6}" type="parTrans" cxnId="{7D240281-EC80-44B1-94A0-ABCEEC6691C9}">
      <dgm:prSet/>
      <dgm:spPr/>
      <dgm:t>
        <a:bodyPr/>
        <a:lstStyle/>
        <a:p>
          <a:endParaRPr lang="en-US"/>
        </a:p>
      </dgm:t>
    </dgm:pt>
    <dgm:pt modelId="{019F6BB6-F3D5-4DAE-B1D4-350DDC2189A4}" type="sibTrans" cxnId="{7D240281-EC80-44B1-94A0-ABCEEC6691C9}">
      <dgm:prSet/>
      <dgm:spPr/>
      <dgm:t>
        <a:bodyPr/>
        <a:lstStyle/>
        <a:p>
          <a:endParaRPr lang="en-US"/>
        </a:p>
      </dgm:t>
    </dgm:pt>
    <dgm:pt modelId="{FF0C102B-591E-40F1-BF0E-F7AA615CCD56}" type="pres">
      <dgm:prSet presAssocID="{2703F152-0872-41E5-8451-F5F7F0674E0E}" presName="linear" presStyleCnt="0">
        <dgm:presLayoutVars>
          <dgm:animLvl val="lvl"/>
          <dgm:resizeHandles val="exact"/>
        </dgm:presLayoutVars>
      </dgm:prSet>
      <dgm:spPr/>
    </dgm:pt>
    <dgm:pt modelId="{4AD53DC6-7A91-4A6E-9A07-206D07A6A8EB}" type="pres">
      <dgm:prSet presAssocID="{ADC9714D-45C8-4D65-A0CD-0B337A6DA020}" presName="parentText" presStyleLbl="node1" presStyleIdx="0" presStyleCnt="3">
        <dgm:presLayoutVars>
          <dgm:chMax val="0"/>
          <dgm:bulletEnabled val="1"/>
        </dgm:presLayoutVars>
      </dgm:prSet>
      <dgm:spPr/>
    </dgm:pt>
    <dgm:pt modelId="{5421E849-A835-4204-8EB9-CCA0815E8C02}" type="pres">
      <dgm:prSet presAssocID="{9E9885E6-B7D5-4E8C-A4F4-8A6D0549DF52}" presName="spacer" presStyleCnt="0"/>
      <dgm:spPr/>
    </dgm:pt>
    <dgm:pt modelId="{0C4DE5A7-4D12-441E-9EEF-51DB2D8AA29C}" type="pres">
      <dgm:prSet presAssocID="{2051AF9A-6092-46B4-8FFA-08BCEB2AF3CF}" presName="parentText" presStyleLbl="node1" presStyleIdx="1" presStyleCnt="3">
        <dgm:presLayoutVars>
          <dgm:chMax val="0"/>
          <dgm:bulletEnabled val="1"/>
        </dgm:presLayoutVars>
      </dgm:prSet>
      <dgm:spPr/>
    </dgm:pt>
    <dgm:pt modelId="{EBD9CF21-51E5-468C-B872-633D2B8568CF}" type="pres">
      <dgm:prSet presAssocID="{02986A1F-0BAD-4E6C-941C-8C4ECE3C985A}" presName="spacer" presStyleCnt="0"/>
      <dgm:spPr/>
    </dgm:pt>
    <dgm:pt modelId="{F0C0B558-79BF-42D1-91F0-672112CB11E5}" type="pres">
      <dgm:prSet presAssocID="{857C29C4-32FC-4399-BAD4-F1BF4CA4387A}" presName="parentText" presStyleLbl="node1" presStyleIdx="2" presStyleCnt="3">
        <dgm:presLayoutVars>
          <dgm:chMax val="0"/>
          <dgm:bulletEnabled val="1"/>
        </dgm:presLayoutVars>
      </dgm:prSet>
      <dgm:spPr/>
    </dgm:pt>
  </dgm:ptLst>
  <dgm:cxnLst>
    <dgm:cxn modelId="{FC0C1202-2E57-4D8F-AE51-E0323A5574CC}" srcId="{2703F152-0872-41E5-8451-F5F7F0674E0E}" destId="{ADC9714D-45C8-4D65-A0CD-0B337A6DA020}" srcOrd="0" destOrd="0" parTransId="{35605414-9BB8-4640-AF57-3819E46F7CFF}" sibTransId="{9E9885E6-B7D5-4E8C-A4F4-8A6D0549DF52}"/>
    <dgm:cxn modelId="{BA623307-F4BB-46CC-86BF-3CD2CF024B4C}" type="presOf" srcId="{ADC9714D-45C8-4D65-A0CD-0B337A6DA020}" destId="{4AD53DC6-7A91-4A6E-9A07-206D07A6A8EB}" srcOrd="0" destOrd="0" presId="urn:microsoft.com/office/officeart/2005/8/layout/vList2"/>
    <dgm:cxn modelId="{1EFD3B0C-D3F3-4AAD-8FC3-A731748CA03B}" type="presOf" srcId="{2703F152-0872-41E5-8451-F5F7F0674E0E}" destId="{FF0C102B-591E-40F1-BF0E-F7AA615CCD56}" srcOrd="0" destOrd="0" presId="urn:microsoft.com/office/officeart/2005/8/layout/vList2"/>
    <dgm:cxn modelId="{EE3C7E0E-929D-4FB6-ABA1-FB14CB2170EB}" type="presOf" srcId="{2051AF9A-6092-46B4-8FFA-08BCEB2AF3CF}" destId="{0C4DE5A7-4D12-441E-9EEF-51DB2D8AA29C}" srcOrd="0" destOrd="0" presId="urn:microsoft.com/office/officeart/2005/8/layout/vList2"/>
    <dgm:cxn modelId="{E1D8F84F-B3DB-403F-A7E7-B51D9F5DB253}" type="presOf" srcId="{857C29C4-32FC-4399-BAD4-F1BF4CA4387A}" destId="{F0C0B558-79BF-42D1-91F0-672112CB11E5}" srcOrd="0" destOrd="0" presId="urn:microsoft.com/office/officeart/2005/8/layout/vList2"/>
    <dgm:cxn modelId="{7D240281-EC80-44B1-94A0-ABCEEC6691C9}" srcId="{2703F152-0872-41E5-8451-F5F7F0674E0E}" destId="{857C29C4-32FC-4399-BAD4-F1BF4CA4387A}" srcOrd="2" destOrd="0" parTransId="{C542B92E-BE11-4DD5-A445-E273764C82E6}" sibTransId="{019F6BB6-F3D5-4DAE-B1D4-350DDC2189A4}"/>
    <dgm:cxn modelId="{18322ED6-4A26-476F-AB82-E64F4A6D7711}" srcId="{2703F152-0872-41E5-8451-F5F7F0674E0E}" destId="{2051AF9A-6092-46B4-8FFA-08BCEB2AF3CF}" srcOrd="1" destOrd="0" parTransId="{C0C8E0F1-8684-41B5-8B5D-9CC990D559E5}" sibTransId="{02986A1F-0BAD-4E6C-941C-8C4ECE3C985A}"/>
    <dgm:cxn modelId="{0C52EE9B-5B27-413D-91CF-C73C16E951AD}" type="presParOf" srcId="{FF0C102B-591E-40F1-BF0E-F7AA615CCD56}" destId="{4AD53DC6-7A91-4A6E-9A07-206D07A6A8EB}" srcOrd="0" destOrd="0" presId="urn:microsoft.com/office/officeart/2005/8/layout/vList2"/>
    <dgm:cxn modelId="{A7866DC4-386B-44BA-A94A-F5C50E3E92B3}" type="presParOf" srcId="{FF0C102B-591E-40F1-BF0E-F7AA615CCD56}" destId="{5421E849-A835-4204-8EB9-CCA0815E8C02}" srcOrd="1" destOrd="0" presId="urn:microsoft.com/office/officeart/2005/8/layout/vList2"/>
    <dgm:cxn modelId="{581056E5-2BA6-478C-9B4A-59EE9D64668C}" type="presParOf" srcId="{FF0C102B-591E-40F1-BF0E-F7AA615CCD56}" destId="{0C4DE5A7-4D12-441E-9EEF-51DB2D8AA29C}" srcOrd="2" destOrd="0" presId="urn:microsoft.com/office/officeart/2005/8/layout/vList2"/>
    <dgm:cxn modelId="{8AD72F7E-1BD5-472F-8023-42AE0DD95B60}" type="presParOf" srcId="{FF0C102B-591E-40F1-BF0E-F7AA615CCD56}" destId="{EBD9CF21-51E5-468C-B872-633D2B8568CF}" srcOrd="3" destOrd="0" presId="urn:microsoft.com/office/officeart/2005/8/layout/vList2"/>
    <dgm:cxn modelId="{2F514C36-55BD-427A-A12F-52423EBCA29C}" type="presParOf" srcId="{FF0C102B-591E-40F1-BF0E-F7AA615CCD56}" destId="{F0C0B558-79BF-42D1-91F0-672112CB11E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99E8B-E9B9-4FC0-8B5F-868F2C612972}" type="doc">
      <dgm:prSet loTypeId="urn:microsoft.com/office/officeart/2005/8/layout/pyramid1" loCatId="pyramid" qsTypeId="urn:microsoft.com/office/officeart/2005/8/quickstyle/simple1" qsCatId="simple" csTypeId="urn:microsoft.com/office/officeart/2005/8/colors/colorful3" csCatId="colorful" phldr="1"/>
      <dgm:spPr/>
    </dgm:pt>
    <dgm:pt modelId="{EC10B944-CB36-446E-B598-D4352B73F0D7}">
      <dgm:prSet phldrT="[Tekst]"/>
      <dgm:spPr>
        <a:solidFill>
          <a:srgbClr val="00B0F0"/>
        </a:solidFill>
      </dgm:spPr>
      <dgm:t>
        <a:bodyPr/>
        <a:lstStyle/>
        <a:p>
          <a:r>
            <a:rPr lang="nb-NO" dirty="0"/>
            <a:t>Egen</a:t>
          </a:r>
          <a:br>
            <a:rPr lang="nb-NO" dirty="0"/>
          </a:br>
          <a:r>
            <a:rPr lang="nb-NO" dirty="0"/>
            <a:t>sparing</a:t>
          </a:r>
        </a:p>
      </dgm:t>
    </dgm:pt>
    <dgm:pt modelId="{9231F81C-338E-4DBC-9C16-51985033BEE7}" type="parTrans" cxnId="{7370215F-D4DB-4539-9E72-85B3CB5C145E}">
      <dgm:prSet/>
      <dgm:spPr/>
      <dgm:t>
        <a:bodyPr/>
        <a:lstStyle/>
        <a:p>
          <a:endParaRPr lang="nb-NO"/>
        </a:p>
      </dgm:t>
    </dgm:pt>
    <dgm:pt modelId="{A7FA2B71-6A1B-485E-A49E-8D915DE50FE6}" type="sibTrans" cxnId="{7370215F-D4DB-4539-9E72-85B3CB5C145E}">
      <dgm:prSet/>
      <dgm:spPr/>
      <dgm:t>
        <a:bodyPr/>
        <a:lstStyle/>
        <a:p>
          <a:endParaRPr lang="nb-NO"/>
        </a:p>
      </dgm:t>
    </dgm:pt>
    <dgm:pt modelId="{7F0B0033-F980-4B1D-9D44-4EFAAE262325}">
      <dgm:prSet phldrT="[Tekst]"/>
      <dgm:spPr>
        <a:solidFill>
          <a:srgbClr val="85A24C"/>
        </a:solidFill>
      </dgm:spPr>
      <dgm:t>
        <a:bodyPr/>
        <a:lstStyle/>
        <a:p>
          <a:r>
            <a:rPr lang="nb-NO" dirty="0"/>
            <a:t>Tjenestepensjon</a:t>
          </a:r>
        </a:p>
      </dgm:t>
    </dgm:pt>
    <dgm:pt modelId="{695D25DC-BE7A-412F-AEEB-7D990E3B71A5}" type="parTrans" cxnId="{12D24614-85F6-4FD9-B268-0EA90598E58F}">
      <dgm:prSet/>
      <dgm:spPr/>
      <dgm:t>
        <a:bodyPr/>
        <a:lstStyle/>
        <a:p>
          <a:endParaRPr lang="nb-NO"/>
        </a:p>
      </dgm:t>
    </dgm:pt>
    <dgm:pt modelId="{B4FF52BE-82A0-4A8D-8E37-8880EA281D3F}" type="sibTrans" cxnId="{12D24614-85F6-4FD9-B268-0EA90598E58F}">
      <dgm:prSet/>
      <dgm:spPr/>
      <dgm:t>
        <a:bodyPr/>
        <a:lstStyle/>
        <a:p>
          <a:endParaRPr lang="nb-NO"/>
        </a:p>
      </dgm:t>
    </dgm:pt>
    <dgm:pt modelId="{4762F5C1-7EDB-40DE-BA5E-7D4C2CFFE0E5}">
      <dgm:prSet phldrT="[Tekst]"/>
      <dgm:spPr>
        <a:solidFill>
          <a:schemeClr val="bg2">
            <a:lumMod val="60000"/>
            <a:lumOff val="40000"/>
          </a:schemeClr>
        </a:solidFill>
      </dgm:spPr>
      <dgm:t>
        <a:bodyPr/>
        <a:lstStyle/>
        <a:p>
          <a:r>
            <a:rPr lang="nb-NO" dirty="0">
              <a:latin typeface="Museo Sans Rounded 500" panose="02000000000000000000" pitchFamily="50" charset="0"/>
            </a:rPr>
            <a:t>Folketrygden</a:t>
          </a:r>
        </a:p>
      </dgm:t>
    </dgm:pt>
    <dgm:pt modelId="{1B447AC4-73E1-4090-B7BE-5E07DC5D0415}" type="parTrans" cxnId="{4A3CCA22-BE0A-4D50-A11A-303273BDFC4B}">
      <dgm:prSet/>
      <dgm:spPr/>
      <dgm:t>
        <a:bodyPr/>
        <a:lstStyle/>
        <a:p>
          <a:endParaRPr lang="nb-NO"/>
        </a:p>
      </dgm:t>
    </dgm:pt>
    <dgm:pt modelId="{C2B2D01A-5F36-45DA-9747-CC1B8941EA9D}" type="sibTrans" cxnId="{4A3CCA22-BE0A-4D50-A11A-303273BDFC4B}">
      <dgm:prSet/>
      <dgm:spPr/>
      <dgm:t>
        <a:bodyPr/>
        <a:lstStyle/>
        <a:p>
          <a:endParaRPr lang="nb-NO"/>
        </a:p>
      </dgm:t>
    </dgm:pt>
    <dgm:pt modelId="{447578E6-73DD-4DB0-8087-807920D3E7EF}" type="pres">
      <dgm:prSet presAssocID="{FBD99E8B-E9B9-4FC0-8B5F-868F2C612972}" presName="Name0" presStyleCnt="0">
        <dgm:presLayoutVars>
          <dgm:dir/>
          <dgm:animLvl val="lvl"/>
          <dgm:resizeHandles val="exact"/>
        </dgm:presLayoutVars>
      </dgm:prSet>
      <dgm:spPr/>
    </dgm:pt>
    <dgm:pt modelId="{F8DBDBC5-4E56-4936-BCB7-BE22E36C7220}" type="pres">
      <dgm:prSet presAssocID="{EC10B944-CB36-446E-B598-D4352B73F0D7}" presName="Name8" presStyleCnt="0"/>
      <dgm:spPr/>
    </dgm:pt>
    <dgm:pt modelId="{0E05D9F1-7201-4158-96B3-9464E8D8BBF7}" type="pres">
      <dgm:prSet presAssocID="{EC10B944-CB36-446E-B598-D4352B73F0D7}" presName="level" presStyleLbl="node1" presStyleIdx="0" presStyleCnt="3">
        <dgm:presLayoutVars>
          <dgm:chMax val="1"/>
          <dgm:bulletEnabled val="1"/>
        </dgm:presLayoutVars>
      </dgm:prSet>
      <dgm:spPr/>
    </dgm:pt>
    <dgm:pt modelId="{41A6D89C-CA02-40A1-8337-B1BCF9744CEB}" type="pres">
      <dgm:prSet presAssocID="{EC10B944-CB36-446E-B598-D4352B73F0D7}" presName="levelTx" presStyleLbl="revTx" presStyleIdx="0" presStyleCnt="0">
        <dgm:presLayoutVars>
          <dgm:chMax val="1"/>
          <dgm:bulletEnabled val="1"/>
        </dgm:presLayoutVars>
      </dgm:prSet>
      <dgm:spPr/>
    </dgm:pt>
    <dgm:pt modelId="{16C4828C-58B5-4C6B-B497-DE09CBDEBD59}" type="pres">
      <dgm:prSet presAssocID="{7F0B0033-F980-4B1D-9D44-4EFAAE262325}" presName="Name8" presStyleCnt="0"/>
      <dgm:spPr/>
    </dgm:pt>
    <dgm:pt modelId="{CEF2299E-5804-4270-9F28-73199E6E8A7E}" type="pres">
      <dgm:prSet presAssocID="{7F0B0033-F980-4B1D-9D44-4EFAAE262325}" presName="level" presStyleLbl="node1" presStyleIdx="1" presStyleCnt="3">
        <dgm:presLayoutVars>
          <dgm:chMax val="1"/>
          <dgm:bulletEnabled val="1"/>
        </dgm:presLayoutVars>
      </dgm:prSet>
      <dgm:spPr/>
    </dgm:pt>
    <dgm:pt modelId="{F5AF00ED-9BD3-48B8-9B46-17A1FA7CFD5B}" type="pres">
      <dgm:prSet presAssocID="{7F0B0033-F980-4B1D-9D44-4EFAAE262325}" presName="levelTx" presStyleLbl="revTx" presStyleIdx="0" presStyleCnt="0">
        <dgm:presLayoutVars>
          <dgm:chMax val="1"/>
          <dgm:bulletEnabled val="1"/>
        </dgm:presLayoutVars>
      </dgm:prSet>
      <dgm:spPr/>
    </dgm:pt>
    <dgm:pt modelId="{AD7F4965-2929-474D-99B4-70546F5A2505}" type="pres">
      <dgm:prSet presAssocID="{4762F5C1-7EDB-40DE-BA5E-7D4C2CFFE0E5}" presName="Name8" presStyleCnt="0"/>
      <dgm:spPr/>
    </dgm:pt>
    <dgm:pt modelId="{00A1A0B1-FD88-4086-839F-E36AEDB56319}" type="pres">
      <dgm:prSet presAssocID="{4762F5C1-7EDB-40DE-BA5E-7D4C2CFFE0E5}" presName="level" presStyleLbl="node1" presStyleIdx="2" presStyleCnt="3">
        <dgm:presLayoutVars>
          <dgm:chMax val="1"/>
          <dgm:bulletEnabled val="1"/>
        </dgm:presLayoutVars>
      </dgm:prSet>
      <dgm:spPr/>
    </dgm:pt>
    <dgm:pt modelId="{B3348984-8444-46A3-80FB-184BAA638943}" type="pres">
      <dgm:prSet presAssocID="{4762F5C1-7EDB-40DE-BA5E-7D4C2CFFE0E5}" presName="levelTx" presStyleLbl="revTx" presStyleIdx="0" presStyleCnt="0">
        <dgm:presLayoutVars>
          <dgm:chMax val="1"/>
          <dgm:bulletEnabled val="1"/>
        </dgm:presLayoutVars>
      </dgm:prSet>
      <dgm:spPr/>
    </dgm:pt>
  </dgm:ptLst>
  <dgm:cxnLst>
    <dgm:cxn modelId="{52025801-D3E2-46E2-8056-2AF43C4FEF6D}" type="presOf" srcId="{7F0B0033-F980-4B1D-9D44-4EFAAE262325}" destId="{F5AF00ED-9BD3-48B8-9B46-17A1FA7CFD5B}" srcOrd="1" destOrd="0" presId="urn:microsoft.com/office/officeart/2005/8/layout/pyramid1"/>
    <dgm:cxn modelId="{12D24614-85F6-4FD9-B268-0EA90598E58F}" srcId="{FBD99E8B-E9B9-4FC0-8B5F-868F2C612972}" destId="{7F0B0033-F980-4B1D-9D44-4EFAAE262325}" srcOrd="1" destOrd="0" parTransId="{695D25DC-BE7A-412F-AEEB-7D990E3B71A5}" sibTransId="{B4FF52BE-82A0-4A8D-8E37-8880EA281D3F}"/>
    <dgm:cxn modelId="{1BE7E914-485F-451B-A132-1CABD410F343}" type="presOf" srcId="{4762F5C1-7EDB-40DE-BA5E-7D4C2CFFE0E5}" destId="{B3348984-8444-46A3-80FB-184BAA638943}" srcOrd="1" destOrd="0" presId="urn:microsoft.com/office/officeart/2005/8/layout/pyramid1"/>
    <dgm:cxn modelId="{4A3CCA22-BE0A-4D50-A11A-303273BDFC4B}" srcId="{FBD99E8B-E9B9-4FC0-8B5F-868F2C612972}" destId="{4762F5C1-7EDB-40DE-BA5E-7D4C2CFFE0E5}" srcOrd="2" destOrd="0" parTransId="{1B447AC4-73E1-4090-B7BE-5E07DC5D0415}" sibTransId="{C2B2D01A-5F36-45DA-9747-CC1B8941EA9D}"/>
    <dgm:cxn modelId="{B56F4C30-BD32-4795-BDAD-8B67DF85F18C}" type="presOf" srcId="{FBD99E8B-E9B9-4FC0-8B5F-868F2C612972}" destId="{447578E6-73DD-4DB0-8087-807920D3E7EF}" srcOrd="0" destOrd="0" presId="urn:microsoft.com/office/officeart/2005/8/layout/pyramid1"/>
    <dgm:cxn modelId="{7370215F-D4DB-4539-9E72-85B3CB5C145E}" srcId="{FBD99E8B-E9B9-4FC0-8B5F-868F2C612972}" destId="{EC10B944-CB36-446E-B598-D4352B73F0D7}" srcOrd="0" destOrd="0" parTransId="{9231F81C-338E-4DBC-9C16-51985033BEE7}" sibTransId="{A7FA2B71-6A1B-485E-A49E-8D915DE50FE6}"/>
    <dgm:cxn modelId="{DD66B043-A009-4AB6-9846-820D31EBD704}" type="presOf" srcId="{EC10B944-CB36-446E-B598-D4352B73F0D7}" destId="{0E05D9F1-7201-4158-96B3-9464E8D8BBF7}" srcOrd="0" destOrd="0" presId="urn:microsoft.com/office/officeart/2005/8/layout/pyramid1"/>
    <dgm:cxn modelId="{74359349-F2EC-4546-BDFF-FCC987F9A31E}" type="presOf" srcId="{EC10B944-CB36-446E-B598-D4352B73F0D7}" destId="{41A6D89C-CA02-40A1-8337-B1BCF9744CEB}" srcOrd="1" destOrd="0" presId="urn:microsoft.com/office/officeart/2005/8/layout/pyramid1"/>
    <dgm:cxn modelId="{80AF9EC9-4B43-4ECF-B835-9389FF648961}" type="presOf" srcId="{4762F5C1-7EDB-40DE-BA5E-7D4C2CFFE0E5}" destId="{00A1A0B1-FD88-4086-839F-E36AEDB56319}" srcOrd="0" destOrd="0" presId="urn:microsoft.com/office/officeart/2005/8/layout/pyramid1"/>
    <dgm:cxn modelId="{2D054EF9-5725-47C3-9AB2-616AE71FE40C}" type="presOf" srcId="{7F0B0033-F980-4B1D-9D44-4EFAAE262325}" destId="{CEF2299E-5804-4270-9F28-73199E6E8A7E}" srcOrd="0" destOrd="0" presId="urn:microsoft.com/office/officeart/2005/8/layout/pyramid1"/>
    <dgm:cxn modelId="{215A1E99-79A7-41AE-AB0B-DFB3AEECD360}" type="presParOf" srcId="{447578E6-73DD-4DB0-8087-807920D3E7EF}" destId="{F8DBDBC5-4E56-4936-BCB7-BE22E36C7220}" srcOrd="0" destOrd="0" presId="urn:microsoft.com/office/officeart/2005/8/layout/pyramid1"/>
    <dgm:cxn modelId="{18D4EC01-0636-41C5-9405-62A48FB17776}" type="presParOf" srcId="{F8DBDBC5-4E56-4936-BCB7-BE22E36C7220}" destId="{0E05D9F1-7201-4158-96B3-9464E8D8BBF7}" srcOrd="0" destOrd="0" presId="urn:microsoft.com/office/officeart/2005/8/layout/pyramid1"/>
    <dgm:cxn modelId="{ACD26F30-EB36-4CB4-99DE-0DA15EE421AE}" type="presParOf" srcId="{F8DBDBC5-4E56-4936-BCB7-BE22E36C7220}" destId="{41A6D89C-CA02-40A1-8337-B1BCF9744CEB}" srcOrd="1" destOrd="0" presId="urn:microsoft.com/office/officeart/2005/8/layout/pyramid1"/>
    <dgm:cxn modelId="{520429D0-32BB-4EA5-84E7-1665760A1E59}" type="presParOf" srcId="{447578E6-73DD-4DB0-8087-807920D3E7EF}" destId="{16C4828C-58B5-4C6B-B497-DE09CBDEBD59}" srcOrd="1" destOrd="0" presId="urn:microsoft.com/office/officeart/2005/8/layout/pyramid1"/>
    <dgm:cxn modelId="{6237A614-B592-41D4-82F1-8476A7DE5846}" type="presParOf" srcId="{16C4828C-58B5-4C6B-B497-DE09CBDEBD59}" destId="{CEF2299E-5804-4270-9F28-73199E6E8A7E}" srcOrd="0" destOrd="0" presId="urn:microsoft.com/office/officeart/2005/8/layout/pyramid1"/>
    <dgm:cxn modelId="{7C830A36-1775-4C34-98A3-ACA1258FEDC1}" type="presParOf" srcId="{16C4828C-58B5-4C6B-B497-DE09CBDEBD59}" destId="{F5AF00ED-9BD3-48B8-9B46-17A1FA7CFD5B}" srcOrd="1" destOrd="0" presId="urn:microsoft.com/office/officeart/2005/8/layout/pyramid1"/>
    <dgm:cxn modelId="{1336FAAC-BD2E-43C9-ABF7-A38DAD178D0D}" type="presParOf" srcId="{447578E6-73DD-4DB0-8087-807920D3E7EF}" destId="{AD7F4965-2929-474D-99B4-70546F5A2505}" srcOrd="2" destOrd="0" presId="urn:microsoft.com/office/officeart/2005/8/layout/pyramid1"/>
    <dgm:cxn modelId="{4E075405-B6A0-4A40-BC6F-00AE1C5ED4FD}" type="presParOf" srcId="{AD7F4965-2929-474D-99B4-70546F5A2505}" destId="{00A1A0B1-FD88-4086-839F-E36AEDB56319}" srcOrd="0" destOrd="0" presId="urn:microsoft.com/office/officeart/2005/8/layout/pyramid1"/>
    <dgm:cxn modelId="{908C0F2F-F859-4827-9A89-A54FDFEB892E}" type="presParOf" srcId="{AD7F4965-2929-474D-99B4-70546F5A2505}" destId="{B3348984-8444-46A3-80FB-184BAA638943}"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53DC6-7A91-4A6E-9A07-206D07A6A8EB}">
      <dsp:nvSpPr>
        <dsp:cNvPr id="0" name=""/>
        <dsp:cNvSpPr/>
      </dsp:nvSpPr>
      <dsp:spPr>
        <a:xfrm>
          <a:off x="0" y="11181"/>
          <a:ext cx="5384800" cy="1432080"/>
        </a:xfrm>
        <a:prstGeom prst="roundRect">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b-NO" sz="3600" kern="1200" dirty="0" err="1"/>
            <a:t>Morningstar</a:t>
          </a:r>
          <a:r>
            <a:rPr lang="nb-NO" sz="3600" kern="1200" dirty="0"/>
            <a:t> &amp; </a:t>
          </a:r>
          <a:r>
            <a:rPr lang="nb-NO" sz="3600" kern="1200" dirty="0" err="1"/>
            <a:t>Sustainalytics</a:t>
          </a:r>
          <a:endParaRPr lang="en-US" sz="3600" kern="1200" dirty="0"/>
        </a:p>
      </dsp:txBody>
      <dsp:txXfrm>
        <a:off x="69908" y="81089"/>
        <a:ext cx="5244984" cy="1292264"/>
      </dsp:txXfrm>
    </dsp:sp>
    <dsp:sp modelId="{0C4DE5A7-4D12-441E-9EEF-51DB2D8AA29C}">
      <dsp:nvSpPr>
        <dsp:cNvPr id="0" name=""/>
        <dsp:cNvSpPr/>
      </dsp:nvSpPr>
      <dsp:spPr>
        <a:xfrm>
          <a:off x="0" y="1546941"/>
          <a:ext cx="5384800" cy="1432080"/>
        </a:xfrm>
        <a:prstGeom prst="roundRect">
          <a:avLst/>
        </a:prstGeom>
        <a:solidFill>
          <a:schemeClr val="accent1">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b-NO" sz="3600" kern="1200"/>
            <a:t>Svanemerking</a:t>
          </a:r>
          <a:endParaRPr lang="en-US" sz="3600" kern="1200"/>
        </a:p>
      </dsp:txBody>
      <dsp:txXfrm>
        <a:off x="69908" y="1616849"/>
        <a:ext cx="5244984" cy="1292264"/>
      </dsp:txXfrm>
    </dsp:sp>
    <dsp:sp modelId="{F0C0B558-79BF-42D1-91F0-672112CB11E5}">
      <dsp:nvSpPr>
        <dsp:cNvPr id="0" name=""/>
        <dsp:cNvSpPr/>
      </dsp:nvSpPr>
      <dsp:spPr>
        <a:xfrm>
          <a:off x="0" y="3082701"/>
          <a:ext cx="5384800" cy="1432080"/>
        </a:xfrm>
        <a:prstGeom prst="roundRect">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b-NO" sz="3600" kern="1200"/>
            <a:t>Cicero Shades of Green</a:t>
          </a:r>
          <a:endParaRPr lang="en-US" sz="3600" kern="1200"/>
        </a:p>
      </dsp:txBody>
      <dsp:txXfrm>
        <a:off x="69908" y="3152609"/>
        <a:ext cx="5244984" cy="129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5D9F1-7201-4158-96B3-9464E8D8BBF7}">
      <dsp:nvSpPr>
        <dsp:cNvPr id="0" name=""/>
        <dsp:cNvSpPr/>
      </dsp:nvSpPr>
      <dsp:spPr>
        <a:xfrm>
          <a:off x="1790699" y="0"/>
          <a:ext cx="1790700" cy="1457854"/>
        </a:xfrm>
        <a:prstGeom prst="trapezoid">
          <a:avLst>
            <a:gd name="adj" fmla="val 61416"/>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b-NO" sz="2600" kern="1200" dirty="0"/>
            <a:t>Egen</a:t>
          </a:r>
          <a:br>
            <a:rPr lang="nb-NO" sz="2600" kern="1200" dirty="0"/>
          </a:br>
          <a:r>
            <a:rPr lang="nb-NO" sz="2600" kern="1200" dirty="0"/>
            <a:t>sparing</a:t>
          </a:r>
        </a:p>
      </dsp:txBody>
      <dsp:txXfrm>
        <a:off x="1790699" y="0"/>
        <a:ext cx="1790700" cy="1457854"/>
      </dsp:txXfrm>
    </dsp:sp>
    <dsp:sp modelId="{CEF2299E-5804-4270-9F28-73199E6E8A7E}">
      <dsp:nvSpPr>
        <dsp:cNvPr id="0" name=""/>
        <dsp:cNvSpPr/>
      </dsp:nvSpPr>
      <dsp:spPr>
        <a:xfrm>
          <a:off x="895349" y="1457854"/>
          <a:ext cx="3581400" cy="1457854"/>
        </a:xfrm>
        <a:prstGeom prst="trapezoid">
          <a:avLst>
            <a:gd name="adj" fmla="val 61416"/>
          </a:avLst>
        </a:prstGeom>
        <a:solidFill>
          <a:srgbClr val="85A2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b-NO" sz="2600" kern="1200" dirty="0"/>
            <a:t>Tjenestepensjon</a:t>
          </a:r>
        </a:p>
      </dsp:txBody>
      <dsp:txXfrm>
        <a:off x="1522094" y="1457854"/>
        <a:ext cx="2327910" cy="1457854"/>
      </dsp:txXfrm>
    </dsp:sp>
    <dsp:sp modelId="{00A1A0B1-FD88-4086-839F-E36AEDB56319}">
      <dsp:nvSpPr>
        <dsp:cNvPr id="0" name=""/>
        <dsp:cNvSpPr/>
      </dsp:nvSpPr>
      <dsp:spPr>
        <a:xfrm>
          <a:off x="0" y="2915709"/>
          <a:ext cx="5372100" cy="1457854"/>
        </a:xfrm>
        <a:prstGeom prst="trapezoid">
          <a:avLst>
            <a:gd name="adj" fmla="val 61416"/>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b-NO" sz="2600" kern="1200" dirty="0">
              <a:latin typeface="Museo Sans Rounded 500" panose="02000000000000000000" pitchFamily="50" charset="0"/>
            </a:rPr>
            <a:t>Folketrygden</a:t>
          </a:r>
        </a:p>
      </dsp:txBody>
      <dsp:txXfrm>
        <a:off x="940117" y="2915709"/>
        <a:ext cx="3491865" cy="1457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85558" cy="502835"/>
          </a:xfrm>
          <a:prstGeom prst="rect">
            <a:avLst/>
          </a:prstGeom>
        </p:spPr>
        <p:txBody>
          <a:bodyPr vert="horz" lIns="92318" tIns="46159" rIns="92318" bIns="46159" rtlCol="0"/>
          <a:lstStyle>
            <a:lvl1pPr algn="l">
              <a:defRPr sz="1200"/>
            </a:lvl1pPr>
          </a:lstStyle>
          <a:p>
            <a:endParaRPr lang="nb-NO"/>
          </a:p>
        </p:txBody>
      </p:sp>
      <p:sp>
        <p:nvSpPr>
          <p:cNvPr id="3" name="Plassholder for dato 2"/>
          <p:cNvSpPr>
            <a:spLocks noGrp="1"/>
          </p:cNvSpPr>
          <p:nvPr>
            <p:ph type="dt" idx="1"/>
          </p:nvPr>
        </p:nvSpPr>
        <p:spPr>
          <a:xfrm>
            <a:off x="3902598" y="0"/>
            <a:ext cx="2985558" cy="502835"/>
          </a:xfrm>
          <a:prstGeom prst="rect">
            <a:avLst/>
          </a:prstGeom>
        </p:spPr>
        <p:txBody>
          <a:bodyPr vert="horz" lIns="92318" tIns="46159" rIns="92318" bIns="46159" rtlCol="0"/>
          <a:lstStyle>
            <a:lvl1pPr algn="r">
              <a:defRPr sz="1200"/>
            </a:lvl1pPr>
          </a:lstStyle>
          <a:p>
            <a:fld id="{AC895509-6049-41A8-8E65-11AC1F1AF133}" type="datetimeFigureOut">
              <a:rPr lang="nb-NO" smtClean="0"/>
              <a:t>04.11.2021</a:t>
            </a:fld>
            <a:endParaRPr lang="nb-NO"/>
          </a:p>
        </p:txBody>
      </p:sp>
      <p:sp>
        <p:nvSpPr>
          <p:cNvPr id="4" name="Plassholder for lysbilde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2318" tIns="46159" rIns="92318" bIns="46159" rtlCol="0" anchor="ctr"/>
          <a:lstStyle/>
          <a:p>
            <a:endParaRPr lang="nb-NO"/>
          </a:p>
        </p:txBody>
      </p:sp>
      <p:sp>
        <p:nvSpPr>
          <p:cNvPr id="5" name="Plassholder for notater 4"/>
          <p:cNvSpPr>
            <a:spLocks noGrp="1"/>
          </p:cNvSpPr>
          <p:nvPr>
            <p:ph type="body" sz="quarter" idx="3"/>
          </p:nvPr>
        </p:nvSpPr>
        <p:spPr>
          <a:xfrm>
            <a:off x="688976" y="4823034"/>
            <a:ext cx="5511800" cy="3946118"/>
          </a:xfrm>
          <a:prstGeom prst="rect">
            <a:avLst/>
          </a:prstGeom>
        </p:spPr>
        <p:txBody>
          <a:bodyPr vert="horz" lIns="92318" tIns="46159" rIns="92318" bIns="46159"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519056"/>
            <a:ext cx="2985558" cy="502834"/>
          </a:xfrm>
          <a:prstGeom prst="rect">
            <a:avLst/>
          </a:prstGeom>
        </p:spPr>
        <p:txBody>
          <a:bodyPr vert="horz" lIns="92318" tIns="46159" rIns="92318" bIns="46159" rtlCol="0" anchor="b"/>
          <a:lstStyle>
            <a:lvl1pPr algn="l">
              <a:defRPr sz="1200"/>
            </a:lvl1pPr>
          </a:lstStyle>
          <a:p>
            <a:endParaRPr lang="nb-NO"/>
          </a:p>
        </p:txBody>
      </p:sp>
      <p:sp>
        <p:nvSpPr>
          <p:cNvPr id="7" name="Plassholder for lysbildenummer 6"/>
          <p:cNvSpPr>
            <a:spLocks noGrp="1"/>
          </p:cNvSpPr>
          <p:nvPr>
            <p:ph type="sldNum" sz="quarter" idx="5"/>
          </p:nvPr>
        </p:nvSpPr>
        <p:spPr>
          <a:xfrm>
            <a:off x="3902598" y="9519056"/>
            <a:ext cx="2985558" cy="502834"/>
          </a:xfrm>
          <a:prstGeom prst="rect">
            <a:avLst/>
          </a:prstGeom>
        </p:spPr>
        <p:txBody>
          <a:bodyPr vert="horz" lIns="92318" tIns="46159" rIns="92318" bIns="46159" rtlCol="0" anchor="b"/>
          <a:lstStyle>
            <a:lvl1pPr algn="r">
              <a:defRPr sz="1200"/>
            </a:lvl1pPr>
          </a:lstStyle>
          <a:p>
            <a:fld id="{0B2038E3-FA62-4895-B413-464FC756104F}" type="slidenum">
              <a:rPr lang="nb-NO" smtClean="0"/>
              <a:t>‹#›</a:t>
            </a:fld>
            <a:endParaRPr lang="nb-NO"/>
          </a:p>
        </p:txBody>
      </p:sp>
    </p:spTree>
    <p:extLst>
      <p:ext uri="{BB962C8B-B14F-4D97-AF65-F5344CB8AC3E}">
        <p14:creationId xmlns:p14="http://schemas.microsoft.com/office/powerpoint/2010/main" val="1402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38E3-FA62-4895-B413-464FC756104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28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Initial P</a:t>
            </a:r>
          </a:p>
          <a:p>
            <a:r>
              <a:rPr lang="nb-NO" dirty="0"/>
              <a:t>Eksisterende aksjonærer selger seg ned, og tilbyr (selger) aksjer til nye aksjonærer</a:t>
            </a:r>
          </a:p>
          <a:p>
            <a:r>
              <a:rPr lang="nb-NO" dirty="0"/>
              <a:t>Tegningskurs eller emisjonskurs; ofte tilbudt til en rabatt</a:t>
            </a:r>
          </a:p>
          <a:p>
            <a:r>
              <a:rPr lang="nb-NO" dirty="0" err="1"/>
              <a:t>ublic</a:t>
            </a:r>
            <a:r>
              <a:rPr lang="nb-NO" dirty="0"/>
              <a:t> </a:t>
            </a:r>
            <a:r>
              <a:rPr lang="nb-NO" dirty="0" err="1"/>
              <a:t>Offering</a:t>
            </a:r>
            <a:r>
              <a:rPr lang="nb-NO" dirty="0"/>
              <a:t> = Et offentlig førstegangstilbud </a:t>
            </a:r>
          </a:p>
        </p:txBody>
      </p:sp>
      <p:sp>
        <p:nvSpPr>
          <p:cNvPr id="4" name="Plassholder for topptekst 3"/>
          <p:cNvSpPr>
            <a:spLocks noGrp="1"/>
          </p:cNvSpPr>
          <p:nvPr>
            <p:ph type="hdr" sz="quarter"/>
          </p:nvPr>
        </p:nvSpPr>
        <p:spPr/>
        <p:txBody>
          <a:bodyPr/>
          <a:lstStyle/>
          <a:p>
            <a:r>
              <a:rPr lang="nb-NO"/>
              <a:t>Om aksjer og fond. AksjeNorge. 31.07.19</a:t>
            </a:r>
          </a:p>
        </p:txBody>
      </p:sp>
      <p:sp>
        <p:nvSpPr>
          <p:cNvPr id="5" name="Plassholder for lysbildenummer 4"/>
          <p:cNvSpPr>
            <a:spLocks noGrp="1"/>
          </p:cNvSpPr>
          <p:nvPr>
            <p:ph type="sldNum" sz="quarter" idx="5"/>
          </p:nvPr>
        </p:nvSpPr>
        <p:spPr/>
        <p:txBody>
          <a:bodyPr/>
          <a:lstStyle/>
          <a:p>
            <a:fld id="{0B2038E3-FA62-4895-B413-464FC756104F}" type="slidenum">
              <a:rPr lang="nb-NO" smtClean="0"/>
              <a:t>20</a:t>
            </a:fld>
            <a:endParaRPr lang="nb-NO"/>
          </a:p>
        </p:txBody>
      </p:sp>
    </p:spTree>
    <p:extLst>
      <p:ext uri="{BB962C8B-B14F-4D97-AF65-F5344CB8AC3E}">
        <p14:creationId xmlns:p14="http://schemas.microsoft.com/office/powerpoint/2010/main" val="77421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38E3-FA62-4895-B413-464FC756104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48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5500" dirty="0">
                <a:solidFill>
                  <a:srgbClr val="003B5C"/>
                </a:solidFill>
              </a:rPr>
              <a:t>AKSJE</a:t>
            </a:r>
            <a:r>
              <a:rPr lang="nb-NO" sz="5500" b="1" dirty="0">
                <a:solidFill>
                  <a:srgbClr val="D45D00"/>
                </a:solidFill>
              </a:rPr>
              <a:t>KURTASJE</a:t>
            </a:r>
            <a:br>
              <a:rPr lang="nb-NO" sz="5500" b="1" dirty="0">
                <a:solidFill>
                  <a:srgbClr val="D45D00"/>
                </a:solidFill>
              </a:rPr>
            </a:br>
            <a:r>
              <a:rPr lang="nb-NO" sz="5500" b="1" dirty="0">
                <a:solidFill>
                  <a:srgbClr val="D45D00"/>
                </a:solidFill>
              </a:rPr>
              <a:t>	</a:t>
            </a:r>
            <a:r>
              <a:rPr lang="nb-NO" sz="3700" b="1" dirty="0">
                <a:solidFill>
                  <a:srgbClr val="D45D00"/>
                </a:solidFill>
              </a:rPr>
              <a:t>SJEKK PRISLISTEN</a:t>
            </a:r>
          </a:p>
          <a:p>
            <a:pPr marL="585730" indent="-585730">
              <a:buFont typeface="Arial" panose="020B0604020202020204" pitchFamily="34" charset="0"/>
              <a:buChar char="•"/>
            </a:pPr>
            <a:endParaRPr lang="nb-NO" sz="2500" dirty="0">
              <a:solidFill>
                <a:srgbClr val="D45D00"/>
              </a:solidFill>
            </a:endParaRPr>
          </a:p>
          <a:p>
            <a:pPr marL="585730" indent="-585730">
              <a:buFont typeface="Arial" panose="020B0604020202020204" pitchFamily="34" charset="0"/>
              <a:buChar char="•"/>
            </a:pPr>
            <a:r>
              <a:rPr lang="nb-NO" sz="2500" dirty="0">
                <a:solidFill>
                  <a:srgbClr val="003B5C"/>
                </a:solidFill>
              </a:rPr>
              <a:t>DE FLESTE TILBYR:</a:t>
            </a:r>
          </a:p>
          <a:p>
            <a:pPr marL="1054315" lvl="1" indent="-585730">
              <a:buFont typeface="Wingdings" panose="05000000000000000000" pitchFamily="2" charset="2"/>
              <a:buChar char="Ø"/>
            </a:pPr>
            <a:r>
              <a:rPr lang="nb-NO" sz="2500" dirty="0">
                <a:solidFill>
                  <a:srgbClr val="003B5C"/>
                </a:solidFill>
              </a:rPr>
              <a:t>KURTASJE TIL 0,035% - 0,15 %</a:t>
            </a:r>
          </a:p>
          <a:p>
            <a:pPr marL="1054315" lvl="1" indent="-585730">
              <a:buFont typeface="Wingdings" panose="05000000000000000000" pitchFamily="2" charset="2"/>
              <a:buChar char="Ø"/>
            </a:pPr>
            <a:r>
              <a:rPr lang="nb-NO" sz="2500" dirty="0">
                <a:solidFill>
                  <a:srgbClr val="003B5C"/>
                </a:solidFill>
              </a:rPr>
              <a:t>MINSTEKURTASJE 1 - 95 kr</a:t>
            </a:r>
          </a:p>
          <a:p>
            <a:pPr marL="1054315" lvl="1" indent="-585730">
              <a:buFont typeface="Wingdings" panose="05000000000000000000" pitchFamily="2" charset="2"/>
              <a:buChar char="Ø"/>
            </a:pPr>
            <a:r>
              <a:rPr lang="nb-NO" sz="2500" dirty="0">
                <a:solidFill>
                  <a:srgbClr val="003B5C"/>
                </a:solidFill>
              </a:rPr>
              <a:t>MAKSKURTASJE KR 99 – TIL UENDELIG</a:t>
            </a:r>
          </a:p>
          <a:p>
            <a:r>
              <a:rPr lang="nb-NO" sz="2500" dirty="0">
                <a:solidFill>
                  <a:srgbClr val="003B5C"/>
                </a:solidFill>
              </a:rPr>
              <a:t>	Divider minstekurtasjen (kr) på kurtasje-satsen: Da får du 	minimumsbeløp du bør investere for ved hver handel</a:t>
            </a:r>
          </a:p>
          <a:p>
            <a:r>
              <a:rPr lang="nb-NO" dirty="0"/>
              <a:t>Mange snakker om </a:t>
            </a:r>
            <a:r>
              <a:rPr lang="nb-NO" b="1" dirty="0"/>
              <a:t>risikoen for å tape </a:t>
            </a:r>
            <a:r>
              <a:rPr lang="nb-NO" dirty="0"/>
              <a:t>i aksjer: </a:t>
            </a:r>
            <a:br>
              <a:rPr lang="nb-NO" dirty="0"/>
            </a:br>
            <a:r>
              <a:rPr lang="nb-NO" dirty="0"/>
              <a:t>Saken er at det handler om at </a:t>
            </a:r>
            <a:r>
              <a:rPr lang="nb-NO" dirty="0">
                <a:solidFill>
                  <a:srgbClr val="D45D00"/>
                </a:solidFill>
              </a:rPr>
              <a:t>verdien svinger, </a:t>
            </a:r>
            <a:r>
              <a:rPr lang="nb-NO" dirty="0"/>
              <a:t>slik som på  boligen din. Men svinger mer og raskere på børs.</a:t>
            </a:r>
            <a:br>
              <a:rPr lang="nb-NO" dirty="0"/>
            </a:br>
            <a:br>
              <a:rPr lang="nb-NO" dirty="0"/>
            </a:br>
            <a:r>
              <a:rPr lang="nb-NO" dirty="0"/>
              <a:t>Nei – du skal ikke behøve å tenke at du ikke skal investere mer enn du har råd til å tape. Du må forvente svingninger.</a:t>
            </a:r>
          </a:p>
          <a:p>
            <a:endParaRPr lang="nb-NO" dirty="0"/>
          </a:p>
          <a:p>
            <a:r>
              <a:rPr lang="nb-NO" dirty="0"/>
              <a:t>Tap skjer når vi forsøker å time (være smartere enn alle andre), eller ikke har spredd risikoen på flere ulike aksjer!</a:t>
            </a:r>
          </a:p>
          <a:p>
            <a:endParaRPr lang="nb-NO" b="1"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38E3-FA62-4895-B413-464FC756104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2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Desto lengre ut på risiko-skalaen, desto dårligere LIKVIDITET = grad av hvor lett det er å selge aksjer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38E3-FA62-4895-B413-464FC756104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026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t>Hvis investert i 10 ulike selskaper: 9 stiger ikke i det hele tatt og </a:t>
            </a:r>
          </a:p>
          <a:p>
            <a:r>
              <a:rPr lang="nb-NO" sz="1800" dirty="0"/>
              <a:t>1 faller med 100 %  (konkurs)    Ditt totale verdifall er 10 %</a:t>
            </a:r>
          </a:p>
          <a:p>
            <a:endParaRPr lang="nb-NO" sz="1800" dirty="0"/>
          </a:p>
          <a:p>
            <a:r>
              <a:rPr lang="nb-NO" sz="1800" dirty="0"/>
              <a:t>Har du 5 aksjer og en går konk = totalt fall 20%</a:t>
            </a:r>
          </a:p>
          <a:p>
            <a:endParaRPr lang="nb-NO" sz="1800" dirty="0"/>
          </a:p>
          <a:p>
            <a:endParaRPr lang="nb-NO" sz="1800" dirty="0"/>
          </a:p>
          <a:p>
            <a:endParaRPr lang="en-US" sz="1100" dirty="0"/>
          </a:p>
          <a:p>
            <a:endParaRPr lang="en-US" sz="18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038E3-FA62-4895-B413-464FC756104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72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r>
              <a:rPr lang="nb-NO" dirty="0"/>
              <a:t>Eksempel på P/B: Pris på Bokførte verdier: Hvor mye betaler du for verdiene i selskapet. Er forholdet mer en 1? Det da betaler ekstra er det man forventer at verdiene skal øke til</a:t>
            </a:r>
          </a:p>
        </p:txBody>
      </p:sp>
      <p:sp>
        <p:nvSpPr>
          <p:cNvPr id="4" name="Plassholder for lysbildenummer 3"/>
          <p:cNvSpPr>
            <a:spLocks noGrp="1"/>
          </p:cNvSpPr>
          <p:nvPr>
            <p:ph type="sldNum" sz="quarter" idx="5"/>
          </p:nvPr>
        </p:nvSpPr>
        <p:spPr/>
        <p:txBody>
          <a:bodyPr/>
          <a:lstStyle/>
          <a:p>
            <a:fld id="{0B2038E3-FA62-4895-B413-464FC756104F}" type="slidenum">
              <a:rPr lang="nb-NO" smtClean="0"/>
              <a:t>31</a:t>
            </a:fld>
            <a:endParaRPr lang="nb-NO"/>
          </a:p>
        </p:txBody>
      </p:sp>
    </p:spTree>
    <p:extLst>
      <p:ext uri="{BB962C8B-B14F-4D97-AF65-F5344CB8AC3E}">
        <p14:creationId xmlns:p14="http://schemas.microsoft.com/office/powerpoint/2010/main" val="131483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800" dirty="0"/>
              <a:t>Avkastning</a:t>
            </a:r>
          </a:p>
          <a:p>
            <a:r>
              <a:rPr lang="nb-NO" sz="2800" dirty="0"/>
              <a:t>Diversifisering</a:t>
            </a:r>
          </a:p>
          <a:p>
            <a:r>
              <a:rPr lang="nb-NO" sz="2800" dirty="0"/>
              <a:t>Profesjonell forvaltning</a:t>
            </a:r>
          </a:p>
          <a:p>
            <a:r>
              <a:rPr lang="nb-NO" sz="2800" dirty="0"/>
              <a:t>Valgmuligheter</a:t>
            </a:r>
          </a:p>
          <a:p>
            <a:endParaRPr lang="nb-NO" sz="2800" dirty="0"/>
          </a:p>
          <a:p>
            <a:pPr lvl="1"/>
            <a:r>
              <a:rPr lang="nb-NO" sz="2400" dirty="0"/>
              <a:t>Finne et fond som passer deg</a:t>
            </a:r>
          </a:p>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39</a:t>
            </a:fld>
            <a:endParaRPr lang="nb-NO"/>
          </a:p>
        </p:txBody>
      </p:sp>
    </p:spTree>
    <p:extLst>
      <p:ext uri="{BB962C8B-B14F-4D97-AF65-F5344CB8AC3E}">
        <p14:creationId xmlns:p14="http://schemas.microsoft.com/office/powerpoint/2010/main" val="298225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42</a:t>
            </a:fld>
            <a:endParaRPr lang="nb-NO"/>
          </a:p>
        </p:txBody>
      </p:sp>
    </p:spTree>
    <p:extLst>
      <p:ext uri="{BB962C8B-B14F-4D97-AF65-F5344CB8AC3E}">
        <p14:creationId xmlns:p14="http://schemas.microsoft.com/office/powerpoint/2010/main" val="74758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200" dirty="0">
                <a:latin typeface="Museo Sans Rounded 500" panose="02000000000000000000" pitchFamily="50" charset="0"/>
              </a:rPr>
              <a:t>Fond handles en gang per dag. </a:t>
            </a:r>
          </a:p>
          <a:p>
            <a:pPr marL="0" indent="0">
              <a:lnSpc>
                <a:spcPct val="150000"/>
              </a:lnSpc>
              <a:buNone/>
            </a:pPr>
            <a:r>
              <a:rPr lang="nb-NO" sz="1200" dirty="0">
                <a:latin typeface="Museo Sans Rounded 500" panose="02000000000000000000" pitchFamily="50" charset="0"/>
              </a:rPr>
              <a:t>Kursen:</a:t>
            </a:r>
          </a:p>
          <a:p>
            <a:pPr>
              <a:lnSpc>
                <a:spcPct val="150000"/>
              </a:lnSpc>
            </a:pPr>
            <a:r>
              <a:rPr lang="nb-NO" sz="1200" dirty="0">
                <a:latin typeface="Museo Sans Rounded 500" panose="02000000000000000000" pitchFamily="50" charset="0"/>
              </a:rPr>
              <a:t>Settes daglig og etterskuddsvis</a:t>
            </a:r>
          </a:p>
          <a:p>
            <a:pPr>
              <a:lnSpc>
                <a:spcPct val="150000"/>
              </a:lnSpc>
            </a:pPr>
            <a:r>
              <a:rPr lang="nb-NO" sz="1200" dirty="0">
                <a:latin typeface="Museo Sans Rounded 500" panose="02000000000000000000" pitchFamily="50" charset="0"/>
              </a:rPr>
              <a:t>Alle kostnader er inkludert i daglig kurs*</a:t>
            </a:r>
          </a:p>
          <a:p>
            <a:pPr>
              <a:lnSpc>
                <a:spcPct val="150000"/>
              </a:lnSpc>
            </a:pPr>
            <a:r>
              <a:rPr lang="nb-NO" sz="1200" dirty="0">
                <a:latin typeface="Museo Sans Rounded 500" panose="02000000000000000000" pitchFamily="50" charset="0"/>
              </a:rPr>
              <a:t>Tap/gevinst reflekteres i den daglige kursen </a:t>
            </a:r>
            <a:r>
              <a:rPr lang="nb-NO" dirty="0"/>
              <a:t>å kostnader</a:t>
            </a:r>
          </a:p>
        </p:txBody>
      </p:sp>
      <p:sp>
        <p:nvSpPr>
          <p:cNvPr id="4" name="Plassholder for lysbildenummer 3"/>
          <p:cNvSpPr>
            <a:spLocks noGrp="1"/>
          </p:cNvSpPr>
          <p:nvPr>
            <p:ph type="sldNum" sz="quarter" idx="5"/>
          </p:nvPr>
        </p:nvSpPr>
        <p:spPr/>
        <p:txBody>
          <a:bodyPr/>
          <a:lstStyle/>
          <a:p>
            <a:fld id="{0B2038E3-FA62-4895-B413-464FC756104F}" type="slidenum">
              <a:rPr lang="nb-NO" smtClean="0"/>
              <a:t>43</a:t>
            </a:fld>
            <a:endParaRPr lang="nb-NO"/>
          </a:p>
        </p:txBody>
      </p:sp>
    </p:spTree>
    <p:extLst>
      <p:ext uri="{BB962C8B-B14F-4D97-AF65-F5344CB8AC3E}">
        <p14:creationId xmlns:p14="http://schemas.microsoft.com/office/powerpoint/2010/main" val="186630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mn-lt"/>
              </a:rPr>
              <a:t>Aksjefond er en </a:t>
            </a:r>
            <a:r>
              <a:rPr lang="nb-NO" b="1" dirty="0">
                <a:latin typeface="+mn-lt"/>
              </a:rPr>
              <a:t>samling </a:t>
            </a:r>
            <a:r>
              <a:rPr lang="nb-NO" dirty="0">
                <a:latin typeface="+mn-lt"/>
              </a:rPr>
              <a:t>av aksjer.  Har et tydelig </a:t>
            </a:r>
            <a:r>
              <a:rPr lang="nb-NO" b="1" dirty="0">
                <a:latin typeface="+mn-lt"/>
              </a:rPr>
              <a:t>mandat </a:t>
            </a:r>
            <a:r>
              <a:rPr lang="nb-NO" dirty="0">
                <a:latin typeface="+mn-lt"/>
              </a:rPr>
              <a:t>(regler) Som regel gratis å kjøp/selge</a:t>
            </a:r>
          </a:p>
          <a:p>
            <a:r>
              <a:rPr lang="nb-NO" b="1" dirty="0">
                <a:latin typeface="+mn-lt"/>
              </a:rPr>
              <a:t>Årlig forvaltningsgebyr  </a:t>
            </a:r>
            <a:r>
              <a:rPr lang="nb-NO" dirty="0">
                <a:latin typeface="+mn-lt"/>
              </a:rPr>
              <a:t>som fordeles på hver dag du eier det (=du betaler ikke for flere dager enn du eier fondet)</a:t>
            </a:r>
          </a:p>
          <a:p>
            <a:r>
              <a:rPr lang="nb-NO" dirty="0">
                <a:latin typeface="+mn-lt"/>
              </a:rPr>
              <a:t>Velg et som sprer risikoen over flere land</a:t>
            </a:r>
          </a:p>
          <a:p>
            <a:endParaRPr lang="nb-NO" dirty="0">
              <a:latin typeface="+mn-lt"/>
            </a:endParaRPr>
          </a:p>
          <a:p>
            <a:r>
              <a:rPr lang="nb-NO" b="1" dirty="0">
                <a:latin typeface="+mn-lt"/>
              </a:rPr>
              <a:t>Aktivt forvaltede </a:t>
            </a:r>
            <a:r>
              <a:rPr lang="nb-NO" dirty="0">
                <a:latin typeface="+mn-lt"/>
              </a:rPr>
              <a:t>fond styres av en person med sterke meninger og er dyrere</a:t>
            </a:r>
          </a:p>
          <a:p>
            <a:r>
              <a:rPr lang="nb-NO" dirty="0">
                <a:latin typeface="+mn-lt"/>
              </a:rPr>
              <a:t>Passive fond kalles også </a:t>
            </a:r>
            <a:r>
              <a:rPr lang="nb-NO" b="1" dirty="0">
                <a:latin typeface="+mn-lt"/>
              </a:rPr>
              <a:t>Indeksfond </a:t>
            </a:r>
            <a:r>
              <a:rPr lang="nb-NO" dirty="0">
                <a:latin typeface="+mn-lt"/>
              </a:rPr>
              <a:t>og følger en indeks, og blir dermed rimeligere</a:t>
            </a:r>
          </a:p>
          <a:p>
            <a:endParaRPr lang="nb-NO" dirty="0">
              <a:latin typeface="+mn-lt"/>
            </a:endParaRPr>
          </a:p>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46</a:t>
            </a:fld>
            <a:endParaRPr lang="nb-NO"/>
          </a:p>
        </p:txBody>
      </p:sp>
    </p:spTree>
    <p:extLst>
      <p:ext uri="{BB962C8B-B14F-4D97-AF65-F5344CB8AC3E}">
        <p14:creationId xmlns:p14="http://schemas.microsoft.com/office/powerpoint/2010/main" val="21700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Utfordringen er at våre nybegynnere ikke går rundt med en L i pannen……</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25B87-99B8-4207-9F7F-37727139A88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09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ikke slik at alle er gift og har felles formue. Selv når vi tar hensyn til dette med data fra SSB &amp; Skatteetaten får vi det samme bildet over finansiell formue</a:t>
            </a:r>
          </a:p>
          <a:p>
            <a:r>
              <a:rPr lang="nb-NO" dirty="0"/>
              <a:t>40% av norske husholdninger er single/enslige</a:t>
            </a:r>
          </a:p>
          <a:p>
            <a:r>
              <a:rPr lang="nb-NO" dirty="0"/>
              <a:t>Kun 30% av dagens ekteskap/samboerskap er fortsatt samboende om 30 år. </a:t>
            </a:r>
            <a:r>
              <a:rPr lang="nb-NO" b="1" dirty="0"/>
              <a:t>Skilt i tide til pensjon……??</a:t>
            </a:r>
          </a:p>
          <a:p>
            <a:endParaRPr lang="nb-NO" b="1" dirty="0"/>
          </a:p>
          <a:p>
            <a:r>
              <a:rPr lang="nb-NO" sz="1200" dirty="0">
                <a:latin typeface="Museo Sans Rounded 300" panose="02000000000000000000" pitchFamily="50" charset="0"/>
              </a:rPr>
              <a:t>Norske kvinner er opptatt av at deres investeringer skaper arbeidsplasser (mer enn de svenske og danske)</a:t>
            </a:r>
          </a:p>
          <a:p>
            <a:pPr marL="0" indent="0">
              <a:buNone/>
            </a:pPr>
            <a:r>
              <a:rPr lang="nb-NO" sz="1200" b="1" dirty="0">
                <a:latin typeface="Museo Sans Rounded 300" panose="02000000000000000000" pitchFamily="50" charset="0"/>
              </a:rPr>
              <a:t>Om pensjon: </a:t>
            </a:r>
          </a:p>
          <a:p>
            <a:r>
              <a:rPr lang="nb-NO" sz="1200" dirty="0">
                <a:latin typeface="Museo Sans Rounded 300" panose="02000000000000000000" pitchFamily="50" charset="0"/>
              </a:rPr>
              <a:t>80% av de norske kvinnene synes det er viktig å få oversikt, kunne påvirke og kjenne mulighetene (nordisk snitt 69%)</a:t>
            </a:r>
          </a:p>
          <a:p>
            <a:r>
              <a:rPr lang="nb-NO" sz="1200" dirty="0">
                <a:latin typeface="Museo Sans Rounded 300" panose="02000000000000000000" pitchFamily="50" charset="0"/>
              </a:rPr>
              <a:t>52% ønsker vite hva som skjer med pensjon ved skilsmisse og 71% ved død (gjelder spes der formuen er ervervet gjennom ekteskapet; utfordringen er hjemmeværende</a:t>
            </a:r>
          </a:p>
          <a:p>
            <a:r>
              <a:rPr lang="nb-NO" sz="1200" dirty="0">
                <a:latin typeface="Museo Sans Rounded 300" panose="02000000000000000000" pitchFamily="50" charset="0"/>
              </a:rPr>
              <a:t>Formuende selvstendig næringsdrivende lite interesserte, og kjenner ofte ikke mulighetene med Folketrygden</a:t>
            </a:r>
          </a:p>
          <a:p>
            <a:endParaRPr lang="nb-NO" b="1"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25B87-99B8-4207-9F7F-37727139A88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4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ts val="2800"/>
              </a:lnSpc>
            </a:pPr>
            <a:r>
              <a:rPr lang="nb-NO" b="1" dirty="0">
                <a:latin typeface="Museo Sans Rounded 300" panose="02000000000000000000" pitchFamily="50" charset="0"/>
              </a:rPr>
              <a:t>Sparekonto</a:t>
            </a:r>
            <a:r>
              <a:rPr lang="nb-NO" dirty="0">
                <a:latin typeface="Museo Sans Rounded 300" panose="02000000000000000000" pitchFamily="50" charset="0"/>
              </a:rPr>
              <a:t>: Risikofritt (sikret av Bankens Sikringsfond for inntil kr 2 </a:t>
            </a:r>
            <a:r>
              <a:rPr lang="nb-NO" dirty="0" err="1">
                <a:latin typeface="Museo Sans Rounded 300" panose="02000000000000000000" pitchFamily="50" charset="0"/>
              </a:rPr>
              <a:t>mio</a:t>
            </a:r>
            <a:r>
              <a:rPr lang="nb-NO" dirty="0">
                <a:latin typeface="Museo Sans Rounded 300" panose="02000000000000000000" pitchFamily="50" charset="0"/>
              </a:rPr>
              <a:t>)</a:t>
            </a:r>
          </a:p>
          <a:p>
            <a:pPr>
              <a:lnSpc>
                <a:spcPts val="2800"/>
              </a:lnSpc>
            </a:pPr>
            <a:r>
              <a:rPr lang="nb-NO" b="1" dirty="0">
                <a:latin typeface="Museo Sans Rounded 300" panose="02000000000000000000" pitchFamily="50" charset="0"/>
              </a:rPr>
              <a:t>Avkastning</a:t>
            </a:r>
            <a:r>
              <a:rPr lang="nb-NO" dirty="0">
                <a:latin typeface="Museo Sans Rounded 300" panose="02000000000000000000" pitchFamily="50" charset="0"/>
              </a:rPr>
              <a:t>: Dette er det du tjener på sparingen din. På en konto er dette renten. For en bolig, et fond eller en aksje er det forskjellen mellom det du kjøpte for og det du solgte for. </a:t>
            </a:r>
          </a:p>
          <a:p>
            <a:pPr>
              <a:lnSpc>
                <a:spcPts val="2800"/>
              </a:lnSpc>
            </a:pPr>
            <a:r>
              <a:rPr lang="nb-NO" b="1" dirty="0">
                <a:latin typeface="Museo Sans Rounded 300" panose="02000000000000000000" pitchFamily="50" charset="0"/>
              </a:rPr>
              <a:t>Forventet avkastning</a:t>
            </a:r>
            <a:r>
              <a:rPr lang="nb-NO" dirty="0">
                <a:latin typeface="Museo Sans Rounded 300" panose="02000000000000000000" pitchFamily="50" charset="0"/>
              </a:rPr>
              <a:t>: Ingen garanti for hva du skal tjene men hva du bør forvente.</a:t>
            </a:r>
          </a:p>
          <a:p>
            <a:pPr>
              <a:lnSpc>
                <a:spcPts val="2800"/>
              </a:lnSpc>
            </a:pPr>
            <a:r>
              <a:rPr lang="nb-NO" b="1" dirty="0">
                <a:latin typeface="Museo Sans Rounded 300" panose="02000000000000000000" pitchFamily="50" charset="0"/>
              </a:rPr>
              <a:t>Tap</a:t>
            </a:r>
            <a:r>
              <a:rPr lang="nb-NO" dirty="0">
                <a:latin typeface="Museo Sans Rounded 300" panose="02000000000000000000" pitchFamily="50" charset="0"/>
              </a:rPr>
              <a:t>: Du kan tape deler av eller hele investerte beløp når du velger andre sparealternativer enn en trygg bankkonto.</a:t>
            </a:r>
          </a:p>
          <a:p>
            <a:pPr>
              <a:lnSpc>
                <a:spcPts val="2800"/>
              </a:lnSpc>
            </a:pPr>
            <a:r>
              <a:rPr lang="nb-NO" b="1" dirty="0">
                <a:latin typeface="Museo Sans Rounded 300" panose="02000000000000000000" pitchFamily="50" charset="0"/>
              </a:rPr>
              <a:t>Verdisvingninger: </a:t>
            </a:r>
            <a:r>
              <a:rPr lang="nb-NO" dirty="0">
                <a:latin typeface="Museo Sans Rounded 300" panose="02000000000000000000" pitchFamily="50" charset="0"/>
              </a:rPr>
              <a:t>Når verdien på det du investerte endrer seg over tid, både opp og ned. </a:t>
            </a:r>
          </a:p>
          <a:p>
            <a:pPr>
              <a:lnSpc>
                <a:spcPts val="2800"/>
              </a:lnSpc>
            </a:pPr>
            <a:r>
              <a:rPr lang="nb-NO" b="1" dirty="0">
                <a:latin typeface="Museo Sans Rounded 300" panose="02000000000000000000" pitchFamily="50" charset="0"/>
              </a:rPr>
              <a:t>Volatilitet</a:t>
            </a:r>
            <a:r>
              <a:rPr lang="nb-NO" dirty="0">
                <a:latin typeface="Museo Sans Rounded 300" panose="02000000000000000000" pitchFamily="50" charset="0"/>
              </a:rPr>
              <a:t>: Graden av svingninger i et marked.</a:t>
            </a:r>
          </a:p>
          <a:p>
            <a:pPr>
              <a:lnSpc>
                <a:spcPts val="2800"/>
              </a:lnSpc>
            </a:pPr>
            <a:r>
              <a:rPr lang="nb-NO" b="1" dirty="0">
                <a:latin typeface="Museo Sans Rounded 300" panose="02000000000000000000" pitchFamily="50" charset="0"/>
              </a:rPr>
              <a:t>Urealisert gevinst</a:t>
            </a:r>
            <a:r>
              <a:rPr lang="nb-NO" dirty="0">
                <a:latin typeface="Museo Sans Rounded 300" panose="02000000000000000000" pitchFamily="50" charset="0"/>
              </a:rPr>
              <a:t>: Når verdien på din investering viser at den har steget og hvis du solgte i dag, ville du ha tjent på investeringen.</a:t>
            </a:r>
          </a:p>
          <a:p>
            <a:pPr>
              <a:lnSpc>
                <a:spcPts val="2800"/>
              </a:lnSpc>
            </a:pPr>
            <a:r>
              <a:rPr lang="nb-NO" b="1" dirty="0">
                <a:latin typeface="Museo Sans Rounded 300" panose="02000000000000000000" pitchFamily="50" charset="0"/>
              </a:rPr>
              <a:t>Urealisert tap</a:t>
            </a:r>
            <a:r>
              <a:rPr lang="nb-NO" dirty="0">
                <a:latin typeface="Museo Sans Rounded 300" panose="02000000000000000000" pitchFamily="50" charset="0"/>
              </a:rPr>
              <a:t>: Når verdien har falt og at et salg i dag medfører at du eier for mindre enn du investerte.</a:t>
            </a:r>
          </a:p>
          <a:p>
            <a:pPr>
              <a:lnSpc>
                <a:spcPts val="2800"/>
              </a:lnSpc>
            </a:pPr>
            <a:r>
              <a:rPr lang="nb-NO" b="1" dirty="0">
                <a:latin typeface="Museo Sans Rounded 300" panose="02000000000000000000" pitchFamily="50" charset="0"/>
              </a:rPr>
              <a:t>Skatt</a:t>
            </a:r>
            <a:r>
              <a:rPr lang="nb-NO" dirty="0">
                <a:latin typeface="Museo Sans Rounded 300" panose="02000000000000000000" pitchFamily="50" charset="0"/>
              </a:rPr>
              <a:t>: Må du betale uansett hvordan vi snur og vender på det. Det handler som regel om </a:t>
            </a:r>
            <a:r>
              <a:rPr lang="nb-NO" u="sng" dirty="0">
                <a:latin typeface="Museo Sans Rounded 300" panose="02000000000000000000" pitchFamily="50" charset="0"/>
              </a:rPr>
              <a:t>når</a:t>
            </a:r>
            <a:r>
              <a:rPr lang="nb-NO" dirty="0">
                <a:latin typeface="Museo Sans Rounded 300" panose="02000000000000000000" pitchFamily="50" charset="0"/>
              </a:rPr>
              <a:t> du skal betale skatten.</a:t>
            </a:r>
          </a:p>
          <a:p>
            <a:endParaRPr lang="nb-NO" dirty="0">
              <a:latin typeface="Museo Sans Rounded 300" panose="02000000000000000000" pitchFamily="50" charset="0"/>
            </a:endParaRPr>
          </a:p>
          <a:p>
            <a:endParaRPr lang="nb-NO" dirty="0">
              <a:latin typeface="Museo Sans Rounded 300" panose="02000000000000000000" pitchFamily="50" charset="0"/>
            </a:endParaRPr>
          </a:p>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10</a:t>
            </a:fld>
            <a:endParaRPr lang="nb-NO"/>
          </a:p>
        </p:txBody>
      </p:sp>
    </p:spTree>
    <p:extLst>
      <p:ext uri="{BB962C8B-B14F-4D97-AF65-F5344CB8AC3E}">
        <p14:creationId xmlns:p14="http://schemas.microsoft.com/office/powerpoint/2010/main" val="422296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På konto har du ingen risiko. Da får du betalt deretter. I dag er det </a:t>
            </a:r>
            <a:r>
              <a:rPr lang="nb-NO" dirty="0" err="1"/>
              <a:t>ca</a:t>
            </a:r>
            <a:r>
              <a:rPr lang="nb-NO" dirty="0"/>
              <a:t> 0%. BSU er unntaket og anbefales ALLE som kan</a:t>
            </a:r>
          </a:p>
          <a:p>
            <a:r>
              <a:rPr lang="nb-NO" dirty="0"/>
              <a:t>2) Eiendom er investeringer i næringsbygg, kontorer etc. Dette er ofte lange kontrakter og relativt forutsigbart. Men høyere risiko enn bank og renter</a:t>
            </a:r>
          </a:p>
          <a:p>
            <a:r>
              <a:rPr lang="nb-NO" dirty="0"/>
              <a:t>3) Aksjer og aksjefond investerer i selskaper og her er det mange forhold som påvirker minutt for minutt. Med større </a:t>
            </a:r>
            <a:r>
              <a:rPr lang="nb-NO" dirty="0" err="1"/>
              <a:t>uforutsibarhet</a:t>
            </a:r>
            <a:r>
              <a:rPr lang="nb-NO" dirty="0"/>
              <a:t>, kommer større risiko og dermed skal du ha bedre betalt.</a:t>
            </a:r>
          </a:p>
          <a:p>
            <a:r>
              <a:rPr lang="nb-NO" dirty="0"/>
              <a:t>Man pleier å si at aksjer skal gi 3-7% meravkastning enn risikofri rente. I dag kan det bety 1% på konto og 4-8% i aksjer.</a:t>
            </a:r>
          </a:p>
          <a:p>
            <a:r>
              <a:rPr lang="nb-NO" dirty="0"/>
              <a:t>Unoterte aksjer og vekst-aksjer har enda høyere </a:t>
            </a:r>
            <a:r>
              <a:rPr lang="nb-NO" dirty="0" err="1"/>
              <a:t>risko</a:t>
            </a:r>
            <a:r>
              <a:rPr lang="nb-NO" dirty="0"/>
              <a:t> og du skal forvente høyere avkastning over tid.</a:t>
            </a:r>
          </a:p>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11</a:t>
            </a:fld>
            <a:endParaRPr lang="nb-NO"/>
          </a:p>
        </p:txBody>
      </p:sp>
    </p:spTree>
    <p:extLst>
      <p:ext uri="{BB962C8B-B14F-4D97-AF65-F5344CB8AC3E}">
        <p14:creationId xmlns:p14="http://schemas.microsoft.com/office/powerpoint/2010/main" val="406754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om denne er fra i våres, er denne like aktuell!</a:t>
            </a:r>
            <a:br>
              <a:rPr lang="nb-NO" dirty="0"/>
            </a:br>
            <a:r>
              <a:rPr lang="nb-NO" dirty="0"/>
              <a:t>Rentene har falt i over 13 år. De siste 2 årene rekordlave. TINA = Mange redd for at dette ikke er et alternativ. Pensjonskasser og andre institusjoner som har krav på å levere en minste-avkastning har måttet øke risikoen.</a:t>
            </a:r>
          </a:p>
        </p:txBody>
      </p:sp>
      <p:sp>
        <p:nvSpPr>
          <p:cNvPr id="4" name="Plassholder for lysbildenummer 3"/>
          <p:cNvSpPr>
            <a:spLocks noGrp="1"/>
          </p:cNvSpPr>
          <p:nvPr>
            <p:ph type="sldNum" sz="quarter" idx="5"/>
          </p:nvPr>
        </p:nvSpPr>
        <p:spPr/>
        <p:txBody>
          <a:bodyPr/>
          <a:lstStyle/>
          <a:p>
            <a:fld id="{0B2038E3-FA62-4895-B413-464FC756104F}" type="slidenum">
              <a:rPr lang="nb-NO" smtClean="0"/>
              <a:t>12</a:t>
            </a:fld>
            <a:endParaRPr lang="nb-NO"/>
          </a:p>
        </p:txBody>
      </p:sp>
    </p:spTree>
    <p:extLst>
      <p:ext uri="{BB962C8B-B14F-4D97-AF65-F5344CB8AC3E}">
        <p14:creationId xmlns:p14="http://schemas.microsoft.com/office/powerpoint/2010/main" val="3212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snakker om </a:t>
            </a:r>
            <a:r>
              <a:rPr lang="nb-NO" b="1" dirty="0"/>
              <a:t>risikoen for å tape </a:t>
            </a:r>
            <a:r>
              <a:rPr lang="nb-NO" dirty="0"/>
              <a:t>i aksjer: </a:t>
            </a:r>
            <a:br>
              <a:rPr lang="nb-NO" dirty="0"/>
            </a:br>
            <a:r>
              <a:rPr lang="nb-NO" dirty="0"/>
              <a:t>Saken er at det handler om at </a:t>
            </a:r>
            <a:r>
              <a:rPr lang="nb-NO" dirty="0">
                <a:solidFill>
                  <a:srgbClr val="D45D00"/>
                </a:solidFill>
              </a:rPr>
              <a:t>verdien svinger, </a:t>
            </a:r>
            <a:r>
              <a:rPr lang="nb-NO" dirty="0"/>
              <a:t>slik som på  boligen din. Men svinger mer og raskere på børs.</a:t>
            </a:r>
            <a:br>
              <a:rPr lang="nb-NO" dirty="0"/>
            </a:br>
            <a:r>
              <a:rPr lang="nb-NO" dirty="0"/>
              <a:t>Nei – du skal ikke behøve å tenke at du ikke skal investere mer enn du har råd til å tape. Du må forvente svingninger.</a:t>
            </a:r>
          </a:p>
          <a:p>
            <a:r>
              <a:rPr lang="nb-NO" dirty="0"/>
              <a:t>Tap skjer når vi forsøker å time (være smartere enn alle andre), eller ikke har spredd risikoen på flere ulike aksjer!</a:t>
            </a:r>
          </a:p>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13</a:t>
            </a:fld>
            <a:endParaRPr lang="nb-NO"/>
          </a:p>
        </p:txBody>
      </p:sp>
    </p:spTree>
    <p:extLst>
      <p:ext uri="{BB962C8B-B14F-4D97-AF65-F5344CB8AC3E}">
        <p14:creationId xmlns:p14="http://schemas.microsoft.com/office/powerpoint/2010/main" val="290048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14</a:t>
            </a:fld>
            <a:endParaRPr lang="nb-NO"/>
          </a:p>
        </p:txBody>
      </p:sp>
    </p:spTree>
    <p:extLst>
      <p:ext uri="{BB962C8B-B14F-4D97-AF65-F5344CB8AC3E}">
        <p14:creationId xmlns:p14="http://schemas.microsoft.com/office/powerpoint/2010/main" val="143950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eier /flere eiere ønsker å selge seg ut av selskapet, kanskje pensjonere seg, </a:t>
            </a:r>
            <a:r>
              <a:rPr lang="nb-NO" dirty="0" err="1"/>
              <a:t>etc</a:t>
            </a:r>
            <a:endParaRPr lang="nb-NO" dirty="0"/>
          </a:p>
          <a:p>
            <a:r>
              <a:rPr lang="nb-NO" dirty="0">
                <a:latin typeface="+mn-lt"/>
              </a:rPr>
              <a:t>ENTEN VED Å SELGE (UTSTEDE) AKSJER ELLER </a:t>
            </a:r>
            <a:br>
              <a:rPr lang="nb-NO" dirty="0">
                <a:latin typeface="+mn-lt"/>
              </a:rPr>
            </a:br>
            <a:r>
              <a:rPr lang="nb-NO" dirty="0">
                <a:latin typeface="+mn-lt"/>
              </a:rPr>
              <a:t>LÅNE GJENNOM  OBLIGASJONSMARKEDET</a:t>
            </a:r>
            <a:endParaRPr lang="nb-NO" dirty="0"/>
          </a:p>
        </p:txBody>
      </p:sp>
      <p:sp>
        <p:nvSpPr>
          <p:cNvPr id="4" name="Plassholder for lysbildenummer 3"/>
          <p:cNvSpPr>
            <a:spLocks noGrp="1"/>
          </p:cNvSpPr>
          <p:nvPr>
            <p:ph type="sldNum" sz="quarter" idx="5"/>
          </p:nvPr>
        </p:nvSpPr>
        <p:spPr/>
        <p:txBody>
          <a:bodyPr/>
          <a:lstStyle/>
          <a:p>
            <a:fld id="{0B2038E3-FA62-4895-B413-464FC756104F}" type="slidenum">
              <a:rPr lang="nb-NO" smtClean="0"/>
              <a:t>18</a:t>
            </a:fld>
            <a:endParaRPr lang="nb-NO"/>
          </a:p>
        </p:txBody>
      </p:sp>
      <p:sp>
        <p:nvSpPr>
          <p:cNvPr id="6" name="Plassholder for topptekst 5">
            <a:extLst>
              <a:ext uri="{FF2B5EF4-FFF2-40B4-BE49-F238E27FC236}">
                <a16:creationId xmlns:a16="http://schemas.microsoft.com/office/drawing/2014/main" id="{03A35F91-DB6F-4996-97C3-BF1E619350E4}"/>
              </a:ext>
            </a:extLst>
          </p:cNvPr>
          <p:cNvSpPr>
            <a:spLocks noGrp="1"/>
          </p:cNvSpPr>
          <p:nvPr>
            <p:ph type="hdr" sz="quarter"/>
          </p:nvPr>
        </p:nvSpPr>
        <p:spPr/>
        <p:txBody>
          <a:bodyPr/>
          <a:lstStyle/>
          <a:p>
            <a:r>
              <a:rPr lang="nb-NO"/>
              <a:t>Om aksjer og fond. AksjeNorge. 31.07.19</a:t>
            </a:r>
          </a:p>
        </p:txBody>
      </p:sp>
    </p:spTree>
    <p:extLst>
      <p:ext uri="{BB962C8B-B14F-4D97-AF65-F5344CB8AC3E}">
        <p14:creationId xmlns:p14="http://schemas.microsoft.com/office/powerpoint/2010/main" val="74168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23F5E3-33A3-41EA-943C-BA1AE2FFF02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7FABF1D-C6A1-4244-9D3D-D51502A9A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B5A6F30-9958-44CB-B33A-B4FE8667668E}"/>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2F6DAD54-18B8-4245-A1AF-415F7B42C0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6A0F58E-8D60-4F10-9B0A-003924B00974}"/>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36231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293FC-C1F3-4849-92DF-467D91243EC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6F1798F-973A-42B3-AD6A-B4D616E0B602}"/>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A5F320-C49E-4F9C-8F17-45187C71E907}"/>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BE0270EB-1225-4995-A3E0-802541D2C9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BF7E9AE-6003-4AED-A011-F42A7E3F75C4}"/>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120464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A3E01CA-8996-46B1-9C07-8126054F260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BC9A34E-652C-4497-B8AB-188FB1098372}"/>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38CB84-5216-4679-A15E-3FEA014FB8E5}"/>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A57B2095-63B5-407D-B892-1B6D7832F0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C80F3A6-F8BA-45F4-923B-D17B3883C4B2}"/>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365393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31101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2201842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174507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3514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9092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89135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128338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55044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B19CA-5E71-4D2D-90E7-B1DAD69377F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DC6D575-633A-49B5-9F79-B97340D81889}"/>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F3DFA2-0087-4D81-960D-FEA528B3786F}"/>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48784EEF-A92D-4E2C-9D3F-D7E736824A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C5C647-1446-4A65-B2AB-402AE1CBB8F5}"/>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1589885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04.11.2021</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045959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79993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04404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04.11.2021</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054314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91A1700-1AE6-4138-938D-CD0E7A71EFB0}"/>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3" name="Plassholder for bunntekst 2">
            <a:extLst>
              <a:ext uri="{FF2B5EF4-FFF2-40B4-BE49-F238E27FC236}">
                <a16:creationId xmlns:a16="http://schemas.microsoft.com/office/drawing/2014/main" id="{0FA063DF-2A38-474F-B50F-F6CD4D8CF24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EBEEF6D-AF21-49EA-9C62-E58AC35B3636}"/>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2606941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838200" y="2015837"/>
            <a:ext cx="10515600" cy="4161127"/>
          </a:xfrm>
        </p:spPr>
        <p:txBody>
          <a:bodyPr/>
          <a:lstStyle>
            <a:lvl1pPr>
              <a:defRPr>
                <a:solidFill>
                  <a:srgbClr val="003366"/>
                </a:solidFill>
              </a:defRPr>
            </a:lvl1pPr>
            <a:lvl2pPr>
              <a:defRPr sz="1200">
                <a:solidFill>
                  <a:srgbClr val="003366"/>
                </a:solidFill>
              </a:defRPr>
            </a:lvl2pPr>
            <a:lvl3pPr>
              <a:defRPr sz="1100">
                <a:solidFill>
                  <a:srgbClr val="003366"/>
                </a:solidFill>
              </a:defRPr>
            </a:lvl3pPr>
            <a:lvl4pPr>
              <a:defRPr sz="1050">
                <a:solidFill>
                  <a:srgbClr val="003366"/>
                </a:solidFill>
              </a:defRPr>
            </a:lvl4pPr>
            <a:lvl5pPr>
              <a:defRPr sz="1050">
                <a:solidFill>
                  <a:srgbClr val="003366"/>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ext Placeholder 10"/>
          <p:cNvSpPr>
            <a:spLocks noGrp="1"/>
          </p:cNvSpPr>
          <p:nvPr>
            <p:ph type="body" sz="quarter" idx="14" hasCustomPrompt="1"/>
          </p:nvPr>
        </p:nvSpPr>
        <p:spPr>
          <a:xfrm>
            <a:off x="838200" y="1190720"/>
            <a:ext cx="7958560" cy="412750"/>
          </a:xfrm>
        </p:spPr>
        <p:txBody>
          <a:bodyPr lIns="100800" tIns="0" rIns="90000">
            <a:normAutofit/>
          </a:bodyPr>
          <a:lstStyle>
            <a:lvl1pPr marL="1350" indent="0">
              <a:buNone/>
              <a:defRPr sz="930" cap="all" baseline="0">
                <a:solidFill>
                  <a:srgbClr val="6B88B0"/>
                </a:solidFill>
              </a:defRPr>
            </a:lvl1pPr>
          </a:lstStyle>
          <a:p>
            <a:pPr lvl="0"/>
            <a:r>
              <a:rPr lang="en-US" dirty="0"/>
              <a:t>STIKKTITTEL, info  </a:t>
            </a:r>
            <a:r>
              <a:rPr lang="en-US" dirty="0" err="1"/>
              <a:t>og</a:t>
            </a:r>
            <a:r>
              <a:rPr lang="en-US" dirty="0"/>
              <a:t>  ETC.</a:t>
            </a:r>
            <a:endParaRPr lang="nb-NO" dirty="0"/>
          </a:p>
        </p:txBody>
      </p:sp>
    </p:spTree>
    <p:extLst>
      <p:ext uri="{BB962C8B-B14F-4D97-AF65-F5344CB8AC3E}">
        <p14:creationId xmlns:p14="http://schemas.microsoft.com/office/powerpoint/2010/main" val="1599489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7165562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1522352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146807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0336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A458C8-3EDD-458B-93F8-B845552061D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89390F2-9311-4762-8E62-85A1902DC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8A577C5E-6CA3-4701-9E75-39D459680EB3}"/>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EEF426FE-ED9E-475C-B3EC-93AC722EEE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249CF87-2AA8-4764-9728-D8BFD8892DF6}"/>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2721712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1268634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780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4294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04.11.2021</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04688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27314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48894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04.11.2021</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100216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4566768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1556178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7000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65E46-66DA-490F-A3DC-8A210537CEC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9ACA5EF-DC05-4FCC-B3BC-BDD9ACAA7BBB}"/>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27BAB30-6C2A-4882-A1E5-B07A58153FA1}"/>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93B41D5-087D-4B0E-AAAB-F3C9662EBF37}"/>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6" name="Plassholder for bunntekst 5">
            <a:extLst>
              <a:ext uri="{FF2B5EF4-FFF2-40B4-BE49-F238E27FC236}">
                <a16:creationId xmlns:a16="http://schemas.microsoft.com/office/drawing/2014/main" id="{FBB510A3-EDF3-4EC7-9370-EEE70A0B90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89701EE-85BB-4A88-AEFB-1E8CDB47F849}"/>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256208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52354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12409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02663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861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04.11.2021</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82946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3229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23757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04.11.2021</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4148827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365BBAA-985C-41DA-94CC-2D78F45DF37B}"/>
              </a:ext>
            </a:extLst>
          </p:cNvPr>
          <p:cNvSpPr>
            <a:spLocks noGrp="1"/>
          </p:cNvSpPr>
          <p:nvPr>
            <p:ph type="dt" sz="half" idx="10"/>
          </p:nvPr>
        </p:nvSpPr>
        <p:spPr/>
        <p:txBody>
          <a:bodyPr/>
          <a:lstStyle/>
          <a:p>
            <a:fld id="{24313FC6-9C91-42CC-AE28-CCE1989990BC}" type="datetimeFigureOut">
              <a:rPr lang="nb-NO" smtClean="0"/>
              <a:t>04.11.2021</a:t>
            </a:fld>
            <a:endParaRPr lang="nb-NO"/>
          </a:p>
        </p:txBody>
      </p:sp>
      <p:sp>
        <p:nvSpPr>
          <p:cNvPr id="3" name="Plassholder for bunntekst 2">
            <a:extLst>
              <a:ext uri="{FF2B5EF4-FFF2-40B4-BE49-F238E27FC236}">
                <a16:creationId xmlns:a16="http://schemas.microsoft.com/office/drawing/2014/main" id="{D1227E02-28C9-457E-9528-38D63BB77D4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3FB78E9-AFA2-4F71-B3DA-08925FBC8F82}"/>
              </a:ext>
            </a:extLst>
          </p:cNvPr>
          <p:cNvSpPr>
            <a:spLocks noGrp="1"/>
          </p:cNvSpPr>
          <p:nvPr>
            <p:ph type="sldNum" sz="quarter" idx="12"/>
          </p:nvPr>
        </p:nvSpPr>
        <p:spPr/>
        <p:txBody>
          <a:bodyPr/>
          <a:lstStyle/>
          <a:p>
            <a:fld id="{AEB35940-293A-47D9-A5D2-0AD028B2905E}" type="slidenum">
              <a:rPr lang="nb-NO" smtClean="0"/>
              <a:t>‹#›</a:t>
            </a:fld>
            <a:endParaRPr lang="nb-NO"/>
          </a:p>
        </p:txBody>
      </p:sp>
    </p:spTree>
    <p:extLst>
      <p:ext uri="{BB962C8B-B14F-4D97-AF65-F5344CB8AC3E}">
        <p14:creationId xmlns:p14="http://schemas.microsoft.com/office/powerpoint/2010/main" val="693282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6217940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74BD47-2A2B-4D58-BF34-05398B14F47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A7C2B45-6632-4BF3-8838-2480DA070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E577BD1A-030F-4029-916E-C25C2072339E}"/>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B3B5B6-7C00-460E-A3F9-9A9611763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227D51D8-A9FA-4CCF-B120-D7368EBE6E0E}"/>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E15EE72-D770-4D77-BB6E-279D97E1F837}"/>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8" name="Plassholder for bunntekst 7">
            <a:extLst>
              <a:ext uri="{FF2B5EF4-FFF2-40B4-BE49-F238E27FC236}">
                <a16:creationId xmlns:a16="http://schemas.microsoft.com/office/drawing/2014/main" id="{D475718C-A040-429B-8862-85714AE0A98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68CBDA1-4924-4688-A126-F7F2BB1E1DC6}"/>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1671825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4131780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3616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9142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375597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64874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657610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04.11.2021</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55732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79278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3369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04.11.2021</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39574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9D6504-B567-45F6-95B1-9027C11038D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EFA1243-82DB-45F6-9C4C-44460E68E236}"/>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4" name="Plassholder for bunntekst 3">
            <a:extLst>
              <a:ext uri="{FF2B5EF4-FFF2-40B4-BE49-F238E27FC236}">
                <a16:creationId xmlns:a16="http://schemas.microsoft.com/office/drawing/2014/main" id="{196EE53A-263A-407F-84BE-8C81FEB764B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D082041-9CE6-4AB4-8CBB-9397F08403AD}"/>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2511982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idx="1"/>
          </p:nvPr>
        </p:nvSpPr>
        <p:spPr>
          <a:xfrm>
            <a:off x="838200" y="2015837"/>
            <a:ext cx="10515600" cy="4161127"/>
          </a:xfrm>
        </p:spPr>
        <p:txBody>
          <a:bodyPr/>
          <a:lstStyle>
            <a:lvl1pPr>
              <a:defRPr>
                <a:solidFill>
                  <a:srgbClr val="003366"/>
                </a:solidFill>
              </a:defRPr>
            </a:lvl1pPr>
            <a:lvl2pPr>
              <a:defRPr sz="1200">
                <a:solidFill>
                  <a:srgbClr val="003366"/>
                </a:solidFill>
              </a:defRPr>
            </a:lvl2pPr>
            <a:lvl3pPr>
              <a:defRPr sz="1100">
                <a:solidFill>
                  <a:srgbClr val="003366"/>
                </a:solidFill>
              </a:defRPr>
            </a:lvl3pPr>
            <a:lvl4pPr>
              <a:defRPr sz="1050">
                <a:solidFill>
                  <a:srgbClr val="003366"/>
                </a:solidFill>
              </a:defRPr>
            </a:lvl4pPr>
            <a:lvl5pPr>
              <a:defRPr sz="1050">
                <a:solidFill>
                  <a:srgbClr val="003366"/>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ext Placeholder 10"/>
          <p:cNvSpPr>
            <a:spLocks noGrp="1"/>
          </p:cNvSpPr>
          <p:nvPr>
            <p:ph type="body" sz="quarter" idx="14" hasCustomPrompt="1"/>
          </p:nvPr>
        </p:nvSpPr>
        <p:spPr>
          <a:xfrm>
            <a:off x="838200" y="1190720"/>
            <a:ext cx="7958560" cy="412750"/>
          </a:xfrm>
        </p:spPr>
        <p:txBody>
          <a:bodyPr lIns="100800" tIns="0" rIns="90000">
            <a:normAutofit/>
          </a:bodyPr>
          <a:lstStyle>
            <a:lvl1pPr marL="1350" indent="0">
              <a:buNone/>
              <a:defRPr sz="930" cap="all" baseline="0">
                <a:solidFill>
                  <a:srgbClr val="6B88B0"/>
                </a:solidFill>
              </a:defRPr>
            </a:lvl1pPr>
          </a:lstStyle>
          <a:p>
            <a:pPr lvl="0"/>
            <a:r>
              <a:rPr lang="en-US" dirty="0"/>
              <a:t>STIKKTITTEL, info  </a:t>
            </a:r>
            <a:r>
              <a:rPr lang="en-US" dirty="0" err="1"/>
              <a:t>og</a:t>
            </a:r>
            <a:r>
              <a:rPr lang="en-US" dirty="0"/>
              <a:t>  ETC.</a:t>
            </a:r>
            <a:endParaRPr lang="nb-NO" dirty="0"/>
          </a:p>
        </p:txBody>
      </p:sp>
    </p:spTree>
    <p:extLst>
      <p:ext uri="{BB962C8B-B14F-4D97-AF65-F5344CB8AC3E}">
        <p14:creationId xmlns:p14="http://schemas.microsoft.com/office/powerpoint/2010/main" val="305070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02243A"/>
        </a:solidFill>
        <a:effectLst/>
      </p:bgPr>
    </p:bg>
    <p:spTree>
      <p:nvGrpSpPr>
        <p:cNvPr id="1" name=""/>
        <p:cNvGrpSpPr/>
        <p:nvPr/>
      </p:nvGrpSpPr>
      <p:grpSpPr>
        <a:xfrm>
          <a:off x="0" y="0"/>
          <a:ext cx="0" cy="0"/>
          <a:chOff x="0" y="0"/>
          <a:chExt cx="0" cy="0"/>
        </a:xfrm>
      </p:grpSpPr>
      <p:sp>
        <p:nvSpPr>
          <p:cNvPr id="7" name="Undertittel 2"/>
          <p:cNvSpPr>
            <a:spLocks noGrp="1"/>
          </p:cNvSpPr>
          <p:nvPr>
            <p:ph type="subTitle" idx="10"/>
          </p:nvPr>
        </p:nvSpPr>
        <p:spPr>
          <a:xfrm>
            <a:off x="914401" y="3070960"/>
            <a:ext cx="10535140" cy="1752600"/>
          </a:xfrm>
        </p:spPr>
        <p:txBody>
          <a:bodyPr>
            <a:normAutofit/>
          </a:bodyPr>
          <a:lstStyle>
            <a:lvl1pPr marL="0" indent="0" algn="l">
              <a:buNone/>
              <a:defRPr sz="2400">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2" name="Tittel 1">
            <a:extLst>
              <a:ext uri="{FF2B5EF4-FFF2-40B4-BE49-F238E27FC236}">
                <a16:creationId xmlns:a16="http://schemas.microsoft.com/office/drawing/2014/main" id="{FADC25D6-64C9-4D3D-A225-1649A571464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348421235"/>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hasCustomPrompt="1"/>
          </p:nvPr>
        </p:nvSpPr>
        <p:spPr>
          <a:xfrm>
            <a:off x="914401" y="1593121"/>
            <a:ext cx="10535140" cy="1470025"/>
          </a:xfrm>
        </p:spPr>
        <p:txBody>
          <a:bodyPr>
            <a:normAutofit/>
          </a:bodyPr>
          <a:lstStyle>
            <a:lvl1pPr algn="r">
              <a:defRPr sz="3200">
                <a:solidFill>
                  <a:srgbClr val="FFFFFF"/>
                </a:solidFill>
              </a:defRPr>
            </a:lvl1pPr>
          </a:lstStyle>
          <a:p>
            <a:r>
              <a:rPr lang="nb-NO" dirty="0"/>
              <a:t>Klikk for å </a:t>
            </a:r>
            <a:br>
              <a:rPr lang="nb-NO" dirty="0"/>
            </a:br>
            <a:r>
              <a:rPr lang="nb-NO" dirty="0"/>
              <a:t>redigere tittelstil</a:t>
            </a:r>
          </a:p>
        </p:txBody>
      </p:sp>
      <p:sp>
        <p:nvSpPr>
          <p:cNvPr id="10" name="Undertittel 2"/>
          <p:cNvSpPr>
            <a:spLocks noGrp="1"/>
          </p:cNvSpPr>
          <p:nvPr>
            <p:ph type="subTitle" idx="10"/>
          </p:nvPr>
        </p:nvSpPr>
        <p:spPr>
          <a:xfrm>
            <a:off x="914401" y="3070960"/>
            <a:ext cx="10535140" cy="1752600"/>
          </a:xfrm>
        </p:spPr>
        <p:txBody>
          <a:bodyPr>
            <a:normAutofit/>
          </a:bodyPr>
          <a:lstStyle>
            <a:lvl1pPr marL="0" indent="0" algn="r">
              <a:buNone/>
              <a:defRPr sz="2400">
                <a:solidFill>
                  <a:srgbClr val="FFFFFF"/>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pic>
        <p:nvPicPr>
          <p:cNvPr id="12" name="Bilde 11" descr="AN logo negati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8946" y="5778688"/>
            <a:ext cx="1470595" cy="182236"/>
          </a:xfrm>
          <a:prstGeom prst="rect">
            <a:avLst/>
          </a:prstGeom>
        </p:spPr>
      </p:pic>
    </p:spTree>
    <p:extLst>
      <p:ext uri="{BB962C8B-B14F-4D97-AF65-F5344CB8AC3E}">
        <p14:creationId xmlns:p14="http://schemas.microsoft.com/office/powerpoint/2010/main" val="2192714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lvl1pPr algn="r">
              <a:defRPr/>
            </a:lvl1pPr>
          </a:lstStyle>
          <a:p>
            <a:r>
              <a:rPr lang="nb-NO"/>
              <a:t>Klikk for å redigere tittelstil</a:t>
            </a:r>
            <a:endParaRPr lang="nb-NO" dirty="0"/>
          </a:p>
        </p:txBody>
      </p:sp>
      <p:sp>
        <p:nvSpPr>
          <p:cNvPr id="3" name="Undertittel 2"/>
          <p:cNvSpPr>
            <a:spLocks noGrp="1"/>
          </p:cNvSpPr>
          <p:nvPr>
            <p:ph type="subTitle" idx="1"/>
          </p:nvPr>
        </p:nvSpPr>
        <p:spPr>
          <a:xfrm>
            <a:off x="609600" y="3886200"/>
            <a:ext cx="10668000" cy="1752600"/>
          </a:xfrm>
        </p:spPr>
        <p:txBody>
          <a:bodyPr/>
          <a:lstStyle>
            <a:lvl1pPr marL="0" indent="0" algn="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94745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2"/>
            <a:ext cx="10363200" cy="1362074"/>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13986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46D691-BD66-2E4B-8D57-803DD8FB4034}" type="datetimeFigureOut">
              <a:rPr lang="nb-NO" smtClean="0"/>
              <a:pPr/>
              <a:t>04.11.2021</a:t>
            </a:fld>
            <a:endParaRPr lang="nb-NO" dirty="0"/>
          </a:p>
        </p:txBody>
      </p:sp>
      <p:sp>
        <p:nvSpPr>
          <p:cNvPr id="4" name="Plassholder for bunntekst 3"/>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886497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C46D691-BD66-2E4B-8D57-803DD8FB4034}" type="datetimeFigureOut">
              <a:rPr lang="nb-NO" smtClean="0"/>
              <a:t>04.11.2021</a:t>
            </a:fld>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289573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19214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3" y="1535113"/>
            <a:ext cx="5389033"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C46D691-BD66-2E4B-8D57-803DD8FB4034}" type="datetimeFigureOut">
              <a:rPr lang="nb-NO" smtClean="0"/>
              <a:t>04.11.2021</a:t>
            </a:fld>
            <a:endParaRPr lang="nb-NO"/>
          </a:p>
        </p:txBody>
      </p:sp>
      <p:sp>
        <p:nvSpPr>
          <p:cNvPr id="8" name="Plassholder for bunntekst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769529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6"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6" y="1435103"/>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7916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91A1700-1AE6-4138-938D-CD0E7A71EFB0}"/>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3" name="Plassholder for bunntekst 2">
            <a:extLst>
              <a:ext uri="{FF2B5EF4-FFF2-40B4-BE49-F238E27FC236}">
                <a16:creationId xmlns:a16="http://schemas.microsoft.com/office/drawing/2014/main" id="{0FA063DF-2A38-474F-B50F-F6CD4D8CF24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EBEEF6D-AF21-49EA-9C62-E58AC35B3636}"/>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2993952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40"/>
            <a:ext cx="7315200" cy="8048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C46D691-BD66-2E4B-8D57-803DD8FB4034}" type="datetimeFigureOut">
              <a:rPr lang="nb-NO" smtClean="0"/>
              <a:t>04.11.2021</a:t>
            </a:fld>
            <a:endParaRPr lang="nb-NO"/>
          </a:p>
        </p:txBody>
      </p:sp>
      <p:sp>
        <p:nvSpPr>
          <p:cNvPr id="6" name="Plassholder for bunntekst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3848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C46D691-BD66-2E4B-8D57-803DD8FB4034}" type="datetimeFigureOut">
              <a:rPr lang="nb-NO" smtClean="0"/>
              <a:t>04.11.2021</a:t>
            </a:fld>
            <a:endParaRPr lang="nb-NO"/>
          </a:p>
        </p:txBody>
      </p:sp>
      <p:sp>
        <p:nvSpPr>
          <p:cNvPr id="3" name="Plassholder for bunntekst 2"/>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47686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E89579-E003-4C6E-B098-C8F6A0E0E53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55E0753-F4F0-40BE-B8DF-5981BE09B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3CAF788-F8D6-497E-B21E-DFED8EE7C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91693E77-6FB2-4FBB-993A-E9F950D2C34D}"/>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6" name="Plassholder for bunntekst 5">
            <a:extLst>
              <a:ext uri="{FF2B5EF4-FFF2-40B4-BE49-F238E27FC236}">
                <a16:creationId xmlns:a16="http://schemas.microsoft.com/office/drawing/2014/main" id="{81E7FB2B-4255-47C4-9C55-E226032F19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38C93B1-C867-435D-AFA3-4277A7549FC6}"/>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346440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A7D393-1153-4524-BE83-B0C1FCBB069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D28DE41-E6B9-4F70-BD3B-D54C1A977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1DD68C7-0DAB-4986-BC86-33D45F3FE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D10166BA-01CE-4965-B439-2ECFD1648B5B}"/>
              </a:ext>
            </a:extLst>
          </p:cNvPr>
          <p:cNvSpPr>
            <a:spLocks noGrp="1"/>
          </p:cNvSpPr>
          <p:nvPr>
            <p:ph type="dt" sz="half" idx="10"/>
          </p:nvPr>
        </p:nvSpPr>
        <p:spPr/>
        <p:txBody>
          <a:bodyPr/>
          <a:lstStyle/>
          <a:p>
            <a:fld id="{E9A7AC32-6DF3-4C30-A1D2-50B8F1B2410E}" type="datetimeFigureOut">
              <a:rPr lang="nb-NO" smtClean="0"/>
              <a:t>04.11.2021</a:t>
            </a:fld>
            <a:endParaRPr lang="nb-NO"/>
          </a:p>
        </p:txBody>
      </p:sp>
      <p:sp>
        <p:nvSpPr>
          <p:cNvPr id="6" name="Plassholder for bunntekst 5">
            <a:extLst>
              <a:ext uri="{FF2B5EF4-FFF2-40B4-BE49-F238E27FC236}">
                <a16:creationId xmlns:a16="http://schemas.microsoft.com/office/drawing/2014/main" id="{B41EEBAA-A6CA-45D7-BFFA-4F1B85AC386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5E9CB83-1E4B-4237-AE25-47E9DBCA2BB0}"/>
              </a:ext>
            </a:extLst>
          </p:cNvPr>
          <p:cNvSpPr>
            <a:spLocks noGrp="1"/>
          </p:cNvSpPr>
          <p:nvPr>
            <p:ph type="sldNum" sz="quarter" idx="12"/>
          </p:nvPr>
        </p:nvSpPr>
        <p:spPr/>
        <p:txBody>
          <a:bodyPr/>
          <a:lstStyle/>
          <a:p>
            <a:fld id="{8B59C2BC-99DD-40B1-A971-EF2F67542974}" type="slidenum">
              <a:rPr lang="nb-NO" smtClean="0"/>
              <a:t>‹#›</a:t>
            </a:fld>
            <a:endParaRPr lang="nb-NO"/>
          </a:p>
        </p:txBody>
      </p:sp>
    </p:spTree>
    <p:extLst>
      <p:ext uri="{BB962C8B-B14F-4D97-AF65-F5344CB8AC3E}">
        <p14:creationId xmlns:p14="http://schemas.microsoft.com/office/powerpoint/2010/main" val="419602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843EFC0-0FF6-41B9-80F1-9EBF2274F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29D5336-63FE-4D2D-A68A-8DD5A0707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C4432D2-5B91-4582-9C2E-810E9B811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7AC32-6DF3-4C30-A1D2-50B8F1B2410E}" type="datetimeFigureOut">
              <a:rPr lang="nb-NO" smtClean="0"/>
              <a:t>04.11.2021</a:t>
            </a:fld>
            <a:endParaRPr lang="nb-NO"/>
          </a:p>
        </p:txBody>
      </p:sp>
      <p:sp>
        <p:nvSpPr>
          <p:cNvPr id="5" name="Plassholder for bunntekst 4">
            <a:extLst>
              <a:ext uri="{FF2B5EF4-FFF2-40B4-BE49-F238E27FC236}">
                <a16:creationId xmlns:a16="http://schemas.microsoft.com/office/drawing/2014/main" id="{59599C79-A10A-4061-8965-0FDD22682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6CA1C4F-1FA6-499E-B9F3-C7FE5BA8A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9C2BC-99DD-40B1-A971-EF2F67542974}" type="slidenum">
              <a:rPr lang="nb-NO" smtClean="0"/>
              <a:t>‹#›</a:t>
            </a:fld>
            <a:endParaRPr lang="nb-NO"/>
          </a:p>
        </p:txBody>
      </p:sp>
    </p:spTree>
    <p:extLst>
      <p:ext uri="{BB962C8B-B14F-4D97-AF65-F5344CB8AC3E}">
        <p14:creationId xmlns:p14="http://schemas.microsoft.com/office/powerpoint/2010/main" val="292385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04.11.2021</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41867" y="236539"/>
            <a:ext cx="11091333" cy="38100"/>
          </a:xfrm>
          <a:prstGeom prst="rect">
            <a:avLst/>
          </a:prstGeom>
        </p:spPr>
      </p:pic>
      <p:pic>
        <p:nvPicPr>
          <p:cNvPr id="12" name="Bilde 11"/>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10425537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00" r:id="rId12"/>
    <p:sldLayoutId id="2147483701" r:id="rId13"/>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04.11.2021</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3"/>
          <a:stretch>
            <a:fillRect/>
          </a:stretch>
        </p:blipFill>
        <p:spPr>
          <a:xfrm>
            <a:off x="541867" y="236539"/>
            <a:ext cx="11091333" cy="38100"/>
          </a:xfrm>
          <a:prstGeom prst="rect">
            <a:avLst/>
          </a:prstGeom>
        </p:spPr>
      </p:pic>
      <p:pic>
        <p:nvPicPr>
          <p:cNvPr id="12" name="Bilde 11"/>
          <p:cNvPicPr>
            <a:picLocks noChangeAspect="1"/>
          </p:cNvPicPr>
          <p:nvPr/>
        </p:nvPicPr>
        <p:blipFill>
          <a:blip r:embed="rId13"/>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91688033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04.11.2021</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4"/>
          <a:stretch>
            <a:fillRect/>
          </a:stretch>
        </p:blipFill>
        <p:spPr>
          <a:xfrm>
            <a:off x="541867" y="236539"/>
            <a:ext cx="11091333" cy="38100"/>
          </a:xfrm>
          <a:prstGeom prst="rect">
            <a:avLst/>
          </a:prstGeom>
        </p:spPr>
      </p:pic>
      <p:pic>
        <p:nvPicPr>
          <p:cNvPr id="12" name="Bilde 11"/>
          <p:cNvPicPr>
            <a:picLocks noChangeAspect="1"/>
          </p:cNvPicPr>
          <p:nvPr/>
        </p:nvPicPr>
        <p:blipFill>
          <a:blip r:embed="rId14"/>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25484685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77" r:id="rId12"/>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04.11.2021</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867" y="236539"/>
            <a:ext cx="11091333" cy="38100"/>
          </a:xfrm>
          <a:prstGeom prst="rect">
            <a:avLst/>
          </a:prstGeom>
        </p:spPr>
      </p:pic>
      <p:pic>
        <p:nvPicPr>
          <p:cNvPr id="12" name="Bild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47544435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Museo Sans Rounded 100"/>
                <a:cs typeface="Museo Sans Rounded 100"/>
              </a:defRPr>
            </a:lvl1pPr>
          </a:lstStyle>
          <a:p>
            <a:fld id="{8C46D691-BD66-2E4B-8D57-803DD8FB4034}" type="datetimeFigureOut">
              <a:rPr lang="nb-NO" smtClean="0"/>
              <a:pPr/>
              <a:t>04.11.2021</a:t>
            </a:fld>
            <a:endParaRPr lang="nb-NO" dirty="0"/>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Museo Sans Rounded 100"/>
                <a:cs typeface="Museo Sans Rounded 100"/>
              </a:defRPr>
            </a:lvl1pPr>
          </a:lstStyle>
          <a:p>
            <a:endParaRPr lang="nb-NO" dirty="0"/>
          </a:p>
        </p:txBody>
      </p:sp>
      <p:pic>
        <p:nvPicPr>
          <p:cNvPr id="11" name="Bilde 10"/>
          <p:cNvPicPr>
            <a:picLocks noChangeAspect="1"/>
          </p:cNvPicPr>
          <p:nvPr/>
        </p:nvPicPr>
        <p:blipFill>
          <a:blip r:embed="rId13"/>
          <a:stretch>
            <a:fillRect/>
          </a:stretch>
        </p:blipFill>
        <p:spPr>
          <a:xfrm>
            <a:off x="541867" y="236539"/>
            <a:ext cx="11091333" cy="38100"/>
          </a:xfrm>
          <a:prstGeom prst="rect">
            <a:avLst/>
          </a:prstGeom>
        </p:spPr>
      </p:pic>
      <p:pic>
        <p:nvPicPr>
          <p:cNvPr id="12" name="Bilde 11"/>
          <p:cNvPicPr>
            <a:picLocks noChangeAspect="1"/>
          </p:cNvPicPr>
          <p:nvPr/>
        </p:nvPicPr>
        <p:blipFill>
          <a:blip r:embed="rId13"/>
          <a:stretch>
            <a:fillRect/>
          </a:stretch>
        </p:blipFill>
        <p:spPr>
          <a:xfrm>
            <a:off x="541867" y="6337301"/>
            <a:ext cx="11091333" cy="38100"/>
          </a:xfrm>
          <a:prstGeom prst="rect">
            <a:avLst/>
          </a:prstGeom>
        </p:spPr>
      </p:pic>
      <p:pic>
        <p:nvPicPr>
          <p:cNvPr id="8" name="Bilde 7">
            <a:extLst>
              <a:ext uri="{FF2B5EF4-FFF2-40B4-BE49-F238E27FC236}">
                <a16:creationId xmlns:a16="http://schemas.microsoft.com/office/drawing/2014/main" id="{0D0E3CCA-001A-4ECE-8AC6-811B18D42F0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73651" y="6422137"/>
            <a:ext cx="1206370" cy="199324"/>
          </a:xfrm>
          <a:prstGeom prst="rect">
            <a:avLst/>
          </a:prstGeom>
        </p:spPr>
      </p:pic>
    </p:spTree>
    <p:extLst>
      <p:ext uri="{BB962C8B-B14F-4D97-AF65-F5344CB8AC3E}">
        <p14:creationId xmlns:p14="http://schemas.microsoft.com/office/powerpoint/2010/main" val="17254583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182" rtl="0" eaLnBrk="1" latinLnBrk="0" hangingPunct="1">
        <a:spcBef>
          <a:spcPct val="0"/>
        </a:spcBef>
        <a:buNone/>
        <a:defRPr sz="4400" b="0" i="0" kern="1200">
          <a:solidFill>
            <a:srgbClr val="02243A"/>
          </a:solidFill>
          <a:latin typeface="Museo Sans Rounded 500"/>
          <a:ea typeface="+mj-ea"/>
          <a:cs typeface="Museo Sans Rounded 500"/>
        </a:defRPr>
      </a:lvl1pPr>
    </p:titleStyle>
    <p:bodyStyle>
      <a:lvl1pPr marL="342887" indent="-342887" algn="l" defTabSz="457182" rtl="0" eaLnBrk="1" latinLnBrk="0" hangingPunct="1">
        <a:spcBef>
          <a:spcPct val="20000"/>
        </a:spcBef>
        <a:buFont typeface="Arial"/>
        <a:buChar char="•"/>
        <a:defRPr sz="3200" b="0" i="0" kern="1200">
          <a:solidFill>
            <a:srgbClr val="02243A"/>
          </a:solidFill>
          <a:latin typeface="Museo Sans Rounded 100"/>
          <a:ea typeface="+mn-ea"/>
          <a:cs typeface="Museo Sans Rounded 100"/>
        </a:defRPr>
      </a:lvl1pPr>
      <a:lvl2pPr marL="742920" indent="-285738" algn="l" defTabSz="457182" rtl="0" eaLnBrk="1" latinLnBrk="0" hangingPunct="1">
        <a:spcBef>
          <a:spcPct val="20000"/>
        </a:spcBef>
        <a:buFont typeface="Arial"/>
        <a:buChar char="–"/>
        <a:defRPr sz="2800" b="0" i="0" kern="1200">
          <a:solidFill>
            <a:srgbClr val="02243A"/>
          </a:solidFill>
          <a:latin typeface="Museo Sans Rounded 100"/>
          <a:ea typeface="+mn-ea"/>
          <a:cs typeface="Museo Sans Rounded 100"/>
        </a:defRPr>
      </a:lvl2pPr>
      <a:lvl3pPr marL="1142954" indent="-228590" algn="l" defTabSz="457182" rtl="0" eaLnBrk="1" latinLnBrk="0" hangingPunct="1">
        <a:spcBef>
          <a:spcPct val="20000"/>
        </a:spcBef>
        <a:buFont typeface="Arial"/>
        <a:buChar char="•"/>
        <a:defRPr sz="2400" b="0" i="0" kern="1200">
          <a:solidFill>
            <a:srgbClr val="02243A"/>
          </a:solidFill>
          <a:latin typeface="Museo Sans Rounded 100"/>
          <a:ea typeface="+mn-ea"/>
          <a:cs typeface="Museo Sans Rounded 100"/>
        </a:defRPr>
      </a:lvl3pPr>
      <a:lvl4pPr marL="1600136"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4pPr>
      <a:lvl5pPr marL="2057317" indent="-228590" algn="l" defTabSz="457182" rtl="0" eaLnBrk="1" latinLnBrk="0" hangingPunct="1">
        <a:spcBef>
          <a:spcPct val="20000"/>
        </a:spcBef>
        <a:buFont typeface="Arial"/>
        <a:buChar char="»"/>
        <a:defRPr sz="2000" b="0" i="0" kern="1200">
          <a:solidFill>
            <a:srgbClr val="02243A"/>
          </a:solidFill>
          <a:latin typeface="Museo Sans Rounded 100"/>
          <a:ea typeface="+mn-ea"/>
          <a:cs typeface="Museo Sans Rounded 100"/>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notesSlide" Target="../notesSlides/notesSlide11.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slideLayout" Target="../slideLayouts/slideLayout23.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63.sv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66.sv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jpe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notesSlide" Target="../notesSlides/notesSlide13.xml"/><Relationship Id="rId16" Type="http://schemas.openxmlformats.org/officeDocument/2006/relationships/image" Target="../media/image80.jpe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42.xml"/><Relationship Id="rId6" Type="http://schemas.openxmlformats.org/officeDocument/2006/relationships/image" Target="../media/image70.jpe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5" Type="http://schemas.openxmlformats.org/officeDocument/2006/relationships/image" Target="../media/image69.jpeg"/><Relationship Id="rId15" Type="http://schemas.openxmlformats.org/officeDocument/2006/relationships/image" Target="../media/image79.jpeg"/><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 Id="rId22" Type="http://schemas.openxmlformats.org/officeDocument/2006/relationships/image" Target="../media/image86.jpeg"/><Relationship Id="rId27" Type="http://schemas.openxmlformats.org/officeDocument/2006/relationships/image" Target="../media/image91.png"/><Relationship Id="rId30" Type="http://schemas.openxmlformats.org/officeDocument/2006/relationships/image" Target="../media/image94.png"/></Relationships>
</file>

<file path=ppt/slides/_rels/slide2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8.xml"/><Relationship Id="rId5" Type="http://schemas.openxmlformats.org/officeDocument/2006/relationships/image" Target="../media/image102.png"/><Relationship Id="rId4" Type="http://schemas.openxmlformats.org/officeDocument/2006/relationships/image" Target="../media/image101.png"/></Relationships>
</file>

<file path=ppt/slides/_rels/slide2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8.png"/><Relationship Id="rId1" Type="http://schemas.openxmlformats.org/officeDocument/2006/relationships/slideLayout" Target="../slideLayouts/slideLayout65.xml"/><Relationship Id="rId5" Type="http://schemas.openxmlformats.org/officeDocument/2006/relationships/image" Target="../media/image110.png"/><Relationship Id="rId4" Type="http://schemas.openxmlformats.org/officeDocument/2006/relationships/image" Target="../media/image109.png"/></Relationships>
</file>

<file path=ppt/slides/_rels/slide3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115.svg"/><Relationship Id="rId7"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30.xml"/><Relationship Id="rId6" Type="http://schemas.openxmlformats.org/officeDocument/2006/relationships/hyperlink" Target="http://www.newsweb.no/" TargetMode="External"/><Relationship Id="rId5" Type="http://schemas.openxmlformats.org/officeDocument/2006/relationships/image" Target="../media/image117.png"/><Relationship Id="rId4" Type="http://schemas.openxmlformats.org/officeDocument/2006/relationships/image" Target="../media/image116.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9.jpeg"/><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1.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23.svg"/><Relationship Id="rId2" Type="http://schemas.openxmlformats.org/officeDocument/2006/relationships/image" Target="../media/image122.png"/><Relationship Id="rId1" Type="http://schemas.openxmlformats.org/officeDocument/2006/relationships/slideLayout" Target="../slideLayouts/slideLayout18.xml"/><Relationship Id="rId4" Type="http://schemas.openxmlformats.org/officeDocument/2006/relationships/image" Target="../media/image124.png"/></Relationships>
</file>

<file path=ppt/slides/_rels/slide42.xml.rels><?xml version="1.0" encoding="UTF-8" standalone="yes"?>
<Relationships xmlns="http://schemas.openxmlformats.org/package/2006/relationships"><Relationship Id="rId3" Type="http://schemas.openxmlformats.org/officeDocument/2006/relationships/hyperlink" Target="https://www.msci.com/documents/10199/149ed7bc-316e-4b4c-8ea4-43fcb5bd6523"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26.png"/><Relationship Id="rId4" Type="http://schemas.openxmlformats.org/officeDocument/2006/relationships/image" Target="../media/image1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svg"/><Relationship Id="rId12" Type="http://schemas.openxmlformats.org/officeDocument/2006/relationships/image" Target="../media/image138.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svg"/></Relationships>
</file>

<file path=ppt/slides/_rels/slide47.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139.png"/><Relationship Id="rId1" Type="http://schemas.openxmlformats.org/officeDocument/2006/relationships/slideLayout" Target="../slideLayouts/slideLayout31.xml"/><Relationship Id="rId5" Type="http://schemas.openxmlformats.org/officeDocument/2006/relationships/image" Target="../media/image141.png"/><Relationship Id="rId4" Type="http://schemas.openxmlformats.org/officeDocument/2006/relationships/image" Target="../media/image137.png"/></Relationships>
</file>

<file path=ppt/slides/_rels/slide4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image" Target="../media/image143.gif"/><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inansportalen.no/pensjon/opptjeningsregler-i-folketrygden/" TargetMode="External"/><Relationship Id="rId7" Type="http://schemas.openxmlformats.org/officeDocument/2006/relationships/diagramColors" Target="../diagrams/colors2.xml"/><Relationship Id="rId2" Type="http://schemas.openxmlformats.org/officeDocument/2006/relationships/hyperlink" Target="http://www.norskpensjon.no/" TargetMode="Externa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hyperlink" Target="https://www.aksjenorge.no/epk"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hyperlink" Target="http://www.aksjenorge.no/" TargetMode="Externa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B5C"/>
        </a:solidFill>
        <a:effectLst/>
      </p:bgPr>
    </p:bg>
    <p:spTree>
      <p:nvGrpSpPr>
        <p:cNvPr id="1" name=""/>
        <p:cNvGrpSpPr/>
        <p:nvPr/>
      </p:nvGrpSpPr>
      <p:grpSpPr>
        <a:xfrm>
          <a:off x="0" y="0"/>
          <a:ext cx="0" cy="0"/>
          <a:chOff x="0" y="0"/>
          <a:chExt cx="0" cy="0"/>
        </a:xfrm>
      </p:grpSpPr>
      <p:sp>
        <p:nvSpPr>
          <p:cNvPr id="12" name="Snakkeboble: oval 11">
            <a:extLst>
              <a:ext uri="{FF2B5EF4-FFF2-40B4-BE49-F238E27FC236}">
                <a16:creationId xmlns:a16="http://schemas.microsoft.com/office/drawing/2014/main" id="{A8E4E47B-14A6-4E29-B265-1CBC5BA65BF5}"/>
              </a:ext>
            </a:extLst>
          </p:cNvPr>
          <p:cNvSpPr/>
          <p:nvPr/>
        </p:nvSpPr>
        <p:spPr>
          <a:xfrm>
            <a:off x="7974305" y="384261"/>
            <a:ext cx="4212252" cy="2811873"/>
          </a:xfrm>
          <a:prstGeom prst="wedgeEllipseCallout">
            <a:avLst>
              <a:gd name="adj1" fmla="val -49030"/>
              <a:gd name="adj2" fmla="val 32826"/>
            </a:avLst>
          </a:prstGeom>
          <a:solidFill>
            <a:schemeClr val="bg1"/>
          </a:solidFill>
          <a:ln>
            <a:solidFill>
              <a:srgbClr val="D4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Et bilde som inneholder tekst&#10;&#10;Automatisk generert beskrivelse">
            <a:extLst>
              <a:ext uri="{FF2B5EF4-FFF2-40B4-BE49-F238E27FC236}">
                <a16:creationId xmlns:a16="http://schemas.microsoft.com/office/drawing/2014/main" id="{81D8EE79-3549-4AAD-8ABD-2369A275DE36}"/>
              </a:ext>
            </a:extLst>
          </p:cNvPr>
          <p:cNvPicPr>
            <a:picLocks noChangeAspect="1"/>
          </p:cNvPicPr>
          <p:nvPr/>
        </p:nvPicPr>
        <p:blipFill rotWithShape="1">
          <a:blip r:embed="rId3">
            <a:extLst>
              <a:ext uri="{28A0092B-C50C-407E-A947-70E740481C1C}">
                <a14:useLocalDpi xmlns:a14="http://schemas.microsoft.com/office/drawing/2010/main" val="0"/>
              </a:ext>
            </a:extLst>
          </a:blip>
          <a:srcRect l="7537"/>
          <a:stretch/>
        </p:blipFill>
        <p:spPr>
          <a:xfrm>
            <a:off x="244435" y="300686"/>
            <a:ext cx="7485435" cy="6071704"/>
          </a:xfrm>
          <a:prstGeom prst="rect">
            <a:avLst/>
          </a:prstGeom>
        </p:spPr>
      </p:pic>
      <p:sp>
        <p:nvSpPr>
          <p:cNvPr id="6" name="Tittel 5">
            <a:extLst>
              <a:ext uri="{FF2B5EF4-FFF2-40B4-BE49-F238E27FC236}">
                <a16:creationId xmlns:a16="http://schemas.microsoft.com/office/drawing/2014/main" id="{E1D7C942-22CF-424A-840B-C0C37FDC8C6E}"/>
              </a:ext>
            </a:extLst>
          </p:cNvPr>
          <p:cNvSpPr txBox="1">
            <a:spLocks/>
          </p:cNvSpPr>
          <p:nvPr/>
        </p:nvSpPr>
        <p:spPr>
          <a:xfrm>
            <a:off x="8338854" y="3291863"/>
            <a:ext cx="3483152" cy="11127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rPr>
              <a:t>Kristin Skaug, daglig leder</a:t>
            </a: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Museo Sans Rounded 300" panose="02000000000000000000" pitchFamily="50" charset="0"/>
              <a:ea typeface="+mj-ea"/>
              <a:cs typeface="+mj-cs"/>
            </a:endParaRPr>
          </a:p>
        </p:txBody>
      </p:sp>
      <p:cxnSp>
        <p:nvCxnSpPr>
          <p:cNvPr id="7" name="Rett linje 6">
            <a:extLst>
              <a:ext uri="{FF2B5EF4-FFF2-40B4-BE49-F238E27FC236}">
                <a16:creationId xmlns:a16="http://schemas.microsoft.com/office/drawing/2014/main" id="{C51D9A91-B3B6-4AA5-BED0-12C6D8FAA79D}"/>
              </a:ext>
            </a:extLst>
          </p:cNvPr>
          <p:cNvCxnSpPr>
            <a:cxnSpLocks/>
          </p:cNvCxnSpPr>
          <p:nvPr/>
        </p:nvCxnSpPr>
        <p:spPr>
          <a:xfrm>
            <a:off x="-1" y="261261"/>
            <a:ext cx="12204701" cy="0"/>
          </a:xfrm>
          <a:prstGeom prst="line">
            <a:avLst/>
          </a:prstGeom>
          <a:ln w="38100">
            <a:solidFill>
              <a:srgbClr val="D45D00"/>
            </a:solidFill>
          </a:ln>
        </p:spPr>
        <p:style>
          <a:lnRef idx="2">
            <a:schemeClr val="accent3"/>
          </a:lnRef>
          <a:fillRef idx="0">
            <a:schemeClr val="accent3"/>
          </a:fillRef>
          <a:effectRef idx="1">
            <a:schemeClr val="accent3"/>
          </a:effectRef>
          <a:fontRef idx="minor">
            <a:schemeClr val="tx1"/>
          </a:fontRef>
        </p:style>
      </p:cxnSp>
      <p:cxnSp>
        <p:nvCxnSpPr>
          <p:cNvPr id="8" name="Rett linje 7">
            <a:extLst>
              <a:ext uri="{FF2B5EF4-FFF2-40B4-BE49-F238E27FC236}">
                <a16:creationId xmlns:a16="http://schemas.microsoft.com/office/drawing/2014/main" id="{42403143-3C45-4D90-AD92-6C9C2E604120}"/>
              </a:ext>
            </a:extLst>
          </p:cNvPr>
          <p:cNvCxnSpPr>
            <a:cxnSpLocks/>
          </p:cNvCxnSpPr>
          <p:nvPr/>
        </p:nvCxnSpPr>
        <p:spPr>
          <a:xfrm>
            <a:off x="0" y="6362481"/>
            <a:ext cx="12186557" cy="0"/>
          </a:xfrm>
          <a:prstGeom prst="line">
            <a:avLst/>
          </a:prstGeom>
          <a:ln w="38100">
            <a:solidFill>
              <a:srgbClr val="D45D00"/>
            </a:solidFill>
          </a:ln>
        </p:spPr>
        <p:style>
          <a:lnRef idx="2">
            <a:schemeClr val="accent3"/>
          </a:lnRef>
          <a:fillRef idx="0">
            <a:schemeClr val="accent3"/>
          </a:fillRef>
          <a:effectRef idx="1">
            <a:schemeClr val="accent3"/>
          </a:effectRef>
          <a:fontRef idx="minor">
            <a:schemeClr val="tx1"/>
          </a:fontRef>
        </p:style>
      </p:cxnSp>
      <p:pic>
        <p:nvPicPr>
          <p:cNvPr id="10" name="Bilde 9">
            <a:extLst>
              <a:ext uri="{FF2B5EF4-FFF2-40B4-BE49-F238E27FC236}">
                <a16:creationId xmlns:a16="http://schemas.microsoft.com/office/drawing/2014/main" id="{ACEEBA97-9C38-4358-8E3A-66594596C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855" y="4010972"/>
            <a:ext cx="3483151" cy="575509"/>
          </a:xfrm>
          <a:prstGeom prst="rect">
            <a:avLst/>
          </a:prstGeom>
        </p:spPr>
      </p:pic>
      <p:pic>
        <p:nvPicPr>
          <p:cNvPr id="9" name="Bilde 8" descr="Et bilde som inneholder person, smilende, blå&#10;&#10;Automatisk generert beskrivelse">
            <a:extLst>
              <a:ext uri="{FF2B5EF4-FFF2-40B4-BE49-F238E27FC236}">
                <a16:creationId xmlns:a16="http://schemas.microsoft.com/office/drawing/2014/main" id="{40AA2A2C-30C9-495D-AB75-A51F8D6BC497}"/>
              </a:ext>
            </a:extLst>
          </p:cNvPr>
          <p:cNvPicPr>
            <a:picLocks noChangeAspect="1"/>
          </p:cNvPicPr>
          <p:nvPr/>
        </p:nvPicPr>
        <p:blipFill rotWithShape="1">
          <a:blip r:embed="rId5">
            <a:extLst>
              <a:ext uri="{28A0092B-C50C-407E-A947-70E740481C1C}">
                <a14:useLocalDpi xmlns:a14="http://schemas.microsoft.com/office/drawing/2010/main" val="0"/>
              </a:ext>
            </a:extLst>
          </a:blip>
          <a:srcRect l="42063" t="2448" r="715" b="9190"/>
          <a:stretch/>
        </p:blipFill>
        <p:spPr>
          <a:xfrm>
            <a:off x="5615537" y="2057223"/>
            <a:ext cx="2403632" cy="2474445"/>
          </a:xfrm>
          <a:prstGeom prst="flowChartConnector">
            <a:avLst/>
          </a:prstGeom>
          <a:ln>
            <a:solidFill>
              <a:srgbClr val="D45D00"/>
            </a:solidFill>
          </a:ln>
        </p:spPr>
      </p:pic>
      <p:sp>
        <p:nvSpPr>
          <p:cNvPr id="11" name="TekstSylinder 10">
            <a:extLst>
              <a:ext uri="{FF2B5EF4-FFF2-40B4-BE49-F238E27FC236}">
                <a16:creationId xmlns:a16="http://schemas.microsoft.com/office/drawing/2014/main" id="{26F5FCB8-CE7D-4176-8687-CFEB37F53842}"/>
              </a:ext>
            </a:extLst>
          </p:cNvPr>
          <p:cNvSpPr txBox="1"/>
          <p:nvPr/>
        </p:nvSpPr>
        <p:spPr>
          <a:xfrm>
            <a:off x="7974305" y="695705"/>
            <a:ext cx="4061151" cy="2031325"/>
          </a:xfrm>
          <a:prstGeom prst="rect">
            <a:avLst/>
          </a:prstGeom>
          <a:noFill/>
        </p:spPr>
        <p:txBody>
          <a:bodyPr wrap="square" rtlCol="0">
            <a:spAutoFit/>
          </a:bodyPr>
          <a:lstStyle/>
          <a:p>
            <a:pPr algn="ctr"/>
            <a:r>
              <a:rPr lang="nb-NO" b="1" dirty="0">
                <a:solidFill>
                  <a:schemeClr val="accent1">
                    <a:lumMod val="50000"/>
                  </a:schemeClr>
                </a:solidFill>
                <a:latin typeface="Museo Sans Rounded 500" panose="02000000000000000000" pitchFamily="50" charset="0"/>
              </a:rPr>
              <a:t>Hei alle!</a:t>
            </a:r>
          </a:p>
          <a:p>
            <a:pPr algn="ctr"/>
            <a:endParaRPr lang="nb-NO" dirty="0">
              <a:solidFill>
                <a:schemeClr val="accent1">
                  <a:lumMod val="50000"/>
                </a:schemeClr>
              </a:solidFill>
              <a:latin typeface="Museo Sans Rounded 500" panose="02000000000000000000" pitchFamily="50" charset="0"/>
            </a:endParaRPr>
          </a:p>
          <a:p>
            <a:pPr algn="ctr"/>
            <a:r>
              <a:rPr lang="nb-NO" dirty="0">
                <a:solidFill>
                  <a:schemeClr val="accent1">
                    <a:lumMod val="50000"/>
                  </a:schemeClr>
                </a:solidFill>
                <a:latin typeface="Museo Sans Rounded 500" panose="02000000000000000000" pitchFamily="50" charset="0"/>
              </a:rPr>
              <a:t>På grunn av forkjølelse får jeg dessverre ikke kommet i dag. </a:t>
            </a:r>
          </a:p>
          <a:p>
            <a:pPr algn="ctr"/>
            <a:r>
              <a:rPr lang="nb-NO" dirty="0">
                <a:solidFill>
                  <a:schemeClr val="accent1">
                    <a:lumMod val="50000"/>
                  </a:schemeClr>
                </a:solidFill>
                <a:latin typeface="Museo Sans Rounded 500" panose="02000000000000000000" pitchFamily="50" charset="0"/>
              </a:rPr>
              <a:t>Jeg håper allikevel dere får godt utbytte av hva som vises videre. </a:t>
            </a:r>
          </a:p>
          <a:p>
            <a:pPr algn="ctr"/>
            <a:r>
              <a:rPr lang="nb-NO" b="1" dirty="0">
                <a:solidFill>
                  <a:schemeClr val="accent1">
                    <a:lumMod val="50000"/>
                  </a:schemeClr>
                </a:solidFill>
                <a:latin typeface="Museo Sans Rounded 500" panose="02000000000000000000" pitchFamily="50" charset="0"/>
              </a:rPr>
              <a:t>Lykke til!</a:t>
            </a:r>
          </a:p>
        </p:txBody>
      </p:sp>
    </p:spTree>
    <p:extLst>
      <p:ext uri="{BB962C8B-B14F-4D97-AF65-F5344CB8AC3E}">
        <p14:creationId xmlns:p14="http://schemas.microsoft.com/office/powerpoint/2010/main" val="38152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433563-1162-4634-BE48-126372072E18}"/>
              </a:ext>
            </a:extLst>
          </p:cNvPr>
          <p:cNvSpPr>
            <a:spLocks noGrp="1"/>
          </p:cNvSpPr>
          <p:nvPr>
            <p:ph type="title"/>
          </p:nvPr>
        </p:nvSpPr>
        <p:spPr/>
        <p:txBody>
          <a:bodyPr>
            <a:normAutofit/>
          </a:bodyPr>
          <a:lstStyle/>
          <a:p>
            <a:r>
              <a:rPr lang="nb-NO" dirty="0"/>
              <a:t>Noen begreper</a:t>
            </a:r>
          </a:p>
        </p:txBody>
      </p:sp>
      <p:pic>
        <p:nvPicPr>
          <p:cNvPr id="7" name="Grafikk 6" descr="Sparegris med heldekkende fyll">
            <a:extLst>
              <a:ext uri="{FF2B5EF4-FFF2-40B4-BE49-F238E27FC236}">
                <a16:creationId xmlns:a16="http://schemas.microsoft.com/office/drawing/2014/main" id="{12040A1E-2DD5-4FE7-B49C-D0787494D34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8351" y="1485949"/>
            <a:ext cx="914400" cy="914400"/>
          </a:xfrm>
          <a:prstGeom prst="rect">
            <a:avLst/>
          </a:prstGeom>
        </p:spPr>
      </p:pic>
      <p:sp>
        <p:nvSpPr>
          <p:cNvPr id="8" name="TekstSylinder 7">
            <a:extLst>
              <a:ext uri="{FF2B5EF4-FFF2-40B4-BE49-F238E27FC236}">
                <a16:creationId xmlns:a16="http://schemas.microsoft.com/office/drawing/2014/main" id="{F48725C5-D95D-45BE-AF50-75165268F41D}"/>
              </a:ext>
            </a:extLst>
          </p:cNvPr>
          <p:cNvSpPr txBox="1"/>
          <p:nvPr/>
        </p:nvSpPr>
        <p:spPr>
          <a:xfrm>
            <a:off x="1289982" y="1483536"/>
            <a:ext cx="4349253" cy="1015663"/>
          </a:xfrm>
          <a:prstGeom prst="rect">
            <a:avLst/>
          </a:prstGeom>
          <a:noFill/>
        </p:spPr>
        <p:txBody>
          <a:bodyPr wrap="square" rtlCol="0">
            <a:spAutoFit/>
          </a:bodyPr>
          <a:lstStyle/>
          <a:p>
            <a:r>
              <a:rPr lang="nb-NO" sz="2000" dirty="0">
                <a:latin typeface="Museo Sans Rounded 500" panose="02000000000000000000" pitchFamily="50" charset="0"/>
              </a:rPr>
              <a:t>Sparekonto = trygt</a:t>
            </a:r>
          </a:p>
          <a:p>
            <a:r>
              <a:rPr lang="nb-NO" sz="2000" dirty="0">
                <a:latin typeface="Museo Sans Rounded 500" panose="02000000000000000000" pitchFamily="50" charset="0"/>
              </a:rPr>
              <a:t>BSU = god rente og smart for alle under 34 år!</a:t>
            </a:r>
          </a:p>
        </p:txBody>
      </p:sp>
      <p:grpSp>
        <p:nvGrpSpPr>
          <p:cNvPr id="40" name="Gruppe 39">
            <a:extLst>
              <a:ext uri="{FF2B5EF4-FFF2-40B4-BE49-F238E27FC236}">
                <a16:creationId xmlns:a16="http://schemas.microsoft.com/office/drawing/2014/main" id="{8A3D0E8B-B117-4E92-8DED-126498B30866}"/>
              </a:ext>
            </a:extLst>
          </p:cNvPr>
          <p:cNvGrpSpPr/>
          <p:nvPr/>
        </p:nvGrpSpPr>
        <p:grpSpPr>
          <a:xfrm>
            <a:off x="6948517" y="5362250"/>
            <a:ext cx="5545634" cy="709934"/>
            <a:chOff x="6948517" y="5362250"/>
            <a:chExt cx="5545634" cy="709934"/>
          </a:xfrm>
        </p:grpSpPr>
        <p:pic>
          <p:nvPicPr>
            <p:cNvPr id="13" name="Grafikk 12" descr="Periodisk graf med heldekkende fyll">
              <a:extLst>
                <a:ext uri="{FF2B5EF4-FFF2-40B4-BE49-F238E27FC236}">
                  <a16:creationId xmlns:a16="http://schemas.microsoft.com/office/drawing/2014/main" id="{B2EC042B-E39D-40F8-887E-785EB1504D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48517" y="5362250"/>
              <a:ext cx="709934" cy="709934"/>
            </a:xfrm>
            <a:prstGeom prst="rect">
              <a:avLst/>
            </a:prstGeom>
          </p:spPr>
        </p:pic>
        <p:sp>
          <p:nvSpPr>
            <p:cNvPr id="14" name="TekstSylinder 13">
              <a:extLst>
                <a:ext uri="{FF2B5EF4-FFF2-40B4-BE49-F238E27FC236}">
                  <a16:creationId xmlns:a16="http://schemas.microsoft.com/office/drawing/2014/main" id="{02080287-D303-4AD1-A872-AB8D4F69F4E9}"/>
                </a:ext>
              </a:extLst>
            </p:cNvPr>
            <p:cNvSpPr txBox="1"/>
            <p:nvPr/>
          </p:nvSpPr>
          <p:spPr>
            <a:xfrm>
              <a:off x="7950204" y="5501563"/>
              <a:ext cx="4543947" cy="400110"/>
            </a:xfrm>
            <a:prstGeom prst="rect">
              <a:avLst/>
            </a:prstGeom>
            <a:noFill/>
          </p:spPr>
          <p:txBody>
            <a:bodyPr wrap="square" rtlCol="0">
              <a:spAutoFit/>
            </a:bodyPr>
            <a:lstStyle/>
            <a:p>
              <a:r>
                <a:rPr lang="nb-NO" sz="2000" dirty="0">
                  <a:latin typeface="Museo Sans Rounded 500" panose="02000000000000000000" pitchFamily="50" charset="0"/>
                </a:rPr>
                <a:t>Volatilitet = Svingninger</a:t>
              </a:r>
            </a:p>
          </p:txBody>
        </p:sp>
      </p:grpSp>
      <p:grpSp>
        <p:nvGrpSpPr>
          <p:cNvPr id="35" name="Gruppe 34">
            <a:extLst>
              <a:ext uri="{FF2B5EF4-FFF2-40B4-BE49-F238E27FC236}">
                <a16:creationId xmlns:a16="http://schemas.microsoft.com/office/drawing/2014/main" id="{560F4C73-AB58-4362-ABB0-0CC208DD2553}"/>
              </a:ext>
            </a:extLst>
          </p:cNvPr>
          <p:cNvGrpSpPr/>
          <p:nvPr/>
        </p:nvGrpSpPr>
        <p:grpSpPr>
          <a:xfrm>
            <a:off x="40913" y="3720503"/>
            <a:ext cx="6005297" cy="1635096"/>
            <a:chOff x="40913" y="3720503"/>
            <a:chExt cx="6005297" cy="1635096"/>
          </a:xfrm>
        </p:grpSpPr>
        <p:pic>
          <p:nvPicPr>
            <p:cNvPr id="17" name="Bilde 16">
              <a:extLst>
                <a:ext uri="{FF2B5EF4-FFF2-40B4-BE49-F238E27FC236}">
                  <a16:creationId xmlns:a16="http://schemas.microsoft.com/office/drawing/2014/main" id="{FED3BCB2-B49A-4921-8CCD-37A94F5CAE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913" y="3720503"/>
              <a:ext cx="1635096" cy="1635096"/>
            </a:xfrm>
            <a:prstGeom prst="rect">
              <a:avLst/>
            </a:prstGeom>
          </p:spPr>
        </p:pic>
        <p:sp>
          <p:nvSpPr>
            <p:cNvPr id="18" name="TekstSylinder 17">
              <a:extLst>
                <a:ext uri="{FF2B5EF4-FFF2-40B4-BE49-F238E27FC236}">
                  <a16:creationId xmlns:a16="http://schemas.microsoft.com/office/drawing/2014/main" id="{E61D5EC3-A326-493C-BC29-4B4C9F135791}"/>
                </a:ext>
              </a:extLst>
            </p:cNvPr>
            <p:cNvSpPr txBox="1"/>
            <p:nvPr/>
          </p:nvSpPr>
          <p:spPr>
            <a:xfrm>
              <a:off x="1502263" y="4370078"/>
              <a:ext cx="4543947" cy="400110"/>
            </a:xfrm>
            <a:prstGeom prst="rect">
              <a:avLst/>
            </a:prstGeom>
            <a:noFill/>
          </p:spPr>
          <p:txBody>
            <a:bodyPr wrap="square" rtlCol="0">
              <a:spAutoFit/>
            </a:bodyPr>
            <a:lstStyle/>
            <a:p>
              <a:r>
                <a:rPr lang="nb-NO" sz="2000" dirty="0">
                  <a:latin typeface="Museo Sans Rounded 500" panose="02000000000000000000" pitchFamily="50" charset="0"/>
                </a:rPr>
                <a:t>Portefølje = Din sparing</a:t>
              </a:r>
            </a:p>
          </p:txBody>
        </p:sp>
      </p:grpSp>
      <p:grpSp>
        <p:nvGrpSpPr>
          <p:cNvPr id="34" name="Gruppe 33">
            <a:extLst>
              <a:ext uri="{FF2B5EF4-FFF2-40B4-BE49-F238E27FC236}">
                <a16:creationId xmlns:a16="http://schemas.microsoft.com/office/drawing/2014/main" id="{CEC2BC26-D61B-4FBB-A3B9-55043EA87D83}"/>
              </a:ext>
            </a:extLst>
          </p:cNvPr>
          <p:cNvGrpSpPr/>
          <p:nvPr/>
        </p:nvGrpSpPr>
        <p:grpSpPr>
          <a:xfrm>
            <a:off x="-321856" y="1984321"/>
            <a:ext cx="6501178" cy="2380974"/>
            <a:chOff x="-321856" y="1984321"/>
            <a:chExt cx="6501178" cy="2380974"/>
          </a:xfrm>
        </p:grpSpPr>
        <p:sp>
          <p:nvSpPr>
            <p:cNvPr id="11" name="TekstSylinder 10">
              <a:extLst>
                <a:ext uri="{FF2B5EF4-FFF2-40B4-BE49-F238E27FC236}">
                  <a16:creationId xmlns:a16="http://schemas.microsoft.com/office/drawing/2014/main" id="{C7639096-FDE1-4E23-8269-66B58A354ECF}"/>
                </a:ext>
              </a:extLst>
            </p:cNvPr>
            <p:cNvSpPr txBox="1"/>
            <p:nvPr/>
          </p:nvSpPr>
          <p:spPr>
            <a:xfrm>
              <a:off x="1234704" y="2909757"/>
              <a:ext cx="4944618" cy="707886"/>
            </a:xfrm>
            <a:prstGeom prst="rect">
              <a:avLst/>
            </a:prstGeom>
            <a:noFill/>
          </p:spPr>
          <p:txBody>
            <a:bodyPr wrap="square" rtlCol="0">
              <a:spAutoFit/>
            </a:bodyPr>
            <a:lstStyle/>
            <a:p>
              <a:r>
                <a:rPr lang="nb-NO" sz="2000" dirty="0">
                  <a:latin typeface="Museo Sans Rounded 500" panose="02000000000000000000" pitchFamily="50" charset="0"/>
                </a:rPr>
                <a:t>Avkastning = Det du tjener på å spare</a:t>
              </a:r>
              <a:br>
                <a:rPr lang="nb-NO" sz="2000" dirty="0">
                  <a:latin typeface="Museo Sans Rounded 500" panose="02000000000000000000" pitchFamily="50" charset="0"/>
                </a:rPr>
              </a:br>
              <a:r>
                <a:rPr lang="nb-NO" sz="2000" dirty="0">
                  <a:latin typeface="Museo Sans Rounded 500" panose="02000000000000000000" pitchFamily="50" charset="0"/>
                </a:rPr>
                <a:t>(rente, utbytte, kursgevinst, </a:t>
              </a:r>
              <a:r>
                <a:rPr lang="nb-NO" sz="2000" dirty="0" err="1">
                  <a:latin typeface="Museo Sans Rounded 500" panose="02000000000000000000" pitchFamily="50" charset="0"/>
                </a:rPr>
                <a:t>yield</a:t>
              </a:r>
              <a:r>
                <a:rPr lang="nb-NO" sz="2000" dirty="0">
                  <a:latin typeface="Museo Sans Rounded 500" panose="02000000000000000000" pitchFamily="50" charset="0"/>
                </a:rPr>
                <a:t> m.m.)</a:t>
              </a:r>
            </a:p>
          </p:txBody>
        </p:sp>
        <p:pic>
          <p:nvPicPr>
            <p:cNvPr id="9" name="Bilde 8" descr="Et bilde som inneholder lys&#10;&#10;Automatisk generert beskrivelse">
              <a:extLst>
                <a:ext uri="{FF2B5EF4-FFF2-40B4-BE49-F238E27FC236}">
                  <a16:creationId xmlns:a16="http://schemas.microsoft.com/office/drawing/2014/main" id="{6F2A918E-7628-436E-AD73-7D1E4FBEC9B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1856" y="1984321"/>
              <a:ext cx="2380974" cy="2380974"/>
            </a:xfrm>
            <a:prstGeom prst="rect">
              <a:avLst/>
            </a:prstGeom>
          </p:spPr>
        </p:pic>
      </p:grpSp>
      <p:grpSp>
        <p:nvGrpSpPr>
          <p:cNvPr id="37" name="Gruppe 36">
            <a:extLst>
              <a:ext uri="{FF2B5EF4-FFF2-40B4-BE49-F238E27FC236}">
                <a16:creationId xmlns:a16="http://schemas.microsoft.com/office/drawing/2014/main" id="{FA470E5F-E08B-4C20-8C22-14220264F6FF}"/>
              </a:ext>
            </a:extLst>
          </p:cNvPr>
          <p:cNvGrpSpPr/>
          <p:nvPr/>
        </p:nvGrpSpPr>
        <p:grpSpPr>
          <a:xfrm>
            <a:off x="6948517" y="1531891"/>
            <a:ext cx="4712653" cy="725845"/>
            <a:chOff x="6948517" y="1531891"/>
            <a:chExt cx="4712653" cy="725845"/>
          </a:xfrm>
        </p:grpSpPr>
        <p:pic>
          <p:nvPicPr>
            <p:cNvPr id="27" name="Bilde 26" descr="Et bilde som inneholder lys&#10;&#10;Automatisk generert beskrivelse">
              <a:extLst>
                <a:ext uri="{FF2B5EF4-FFF2-40B4-BE49-F238E27FC236}">
                  <a16:creationId xmlns:a16="http://schemas.microsoft.com/office/drawing/2014/main" id="{2C829D87-0A7D-434F-A03F-F7F2951B6C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48517" y="1587956"/>
              <a:ext cx="618259" cy="669780"/>
            </a:xfrm>
            <a:prstGeom prst="rect">
              <a:avLst/>
            </a:prstGeom>
          </p:spPr>
        </p:pic>
        <p:sp>
          <p:nvSpPr>
            <p:cNvPr id="28" name="TekstSylinder 27">
              <a:extLst>
                <a:ext uri="{FF2B5EF4-FFF2-40B4-BE49-F238E27FC236}">
                  <a16:creationId xmlns:a16="http://schemas.microsoft.com/office/drawing/2014/main" id="{ADA9BE61-A335-4054-A930-690570B355B4}"/>
                </a:ext>
              </a:extLst>
            </p:cNvPr>
            <p:cNvSpPr txBox="1"/>
            <p:nvPr/>
          </p:nvSpPr>
          <p:spPr>
            <a:xfrm>
              <a:off x="7832814" y="1531891"/>
              <a:ext cx="3828356" cy="707886"/>
            </a:xfrm>
            <a:prstGeom prst="rect">
              <a:avLst/>
            </a:prstGeom>
            <a:noFill/>
          </p:spPr>
          <p:txBody>
            <a:bodyPr wrap="square" rtlCol="0">
              <a:spAutoFit/>
            </a:bodyPr>
            <a:lstStyle/>
            <a:p>
              <a:r>
                <a:rPr lang="nb-NO" sz="2000" dirty="0">
                  <a:latin typeface="Museo Sans Rounded 500" panose="02000000000000000000" pitchFamily="50" charset="0"/>
                </a:rPr>
                <a:t>Fond = En </a:t>
              </a:r>
              <a:r>
                <a:rPr lang="nb-NO" sz="2000" dirty="0" err="1">
                  <a:latin typeface="Museo Sans Rounded 500" panose="02000000000000000000" pitchFamily="50" charset="0"/>
                </a:rPr>
                <a:t>fix</a:t>
              </a:r>
              <a:r>
                <a:rPr lang="nb-NO" sz="2000" dirty="0">
                  <a:latin typeface="Museo Sans Rounded 500" panose="02000000000000000000" pitchFamily="50" charset="0"/>
                </a:rPr>
                <a:t> ferdig sparing med en konkret profil</a:t>
              </a:r>
            </a:p>
          </p:txBody>
        </p:sp>
      </p:grpSp>
      <p:grpSp>
        <p:nvGrpSpPr>
          <p:cNvPr id="38" name="Gruppe 37">
            <a:extLst>
              <a:ext uri="{FF2B5EF4-FFF2-40B4-BE49-F238E27FC236}">
                <a16:creationId xmlns:a16="http://schemas.microsoft.com/office/drawing/2014/main" id="{54F41530-A742-416C-8FC2-D46E47A3BCD5}"/>
              </a:ext>
            </a:extLst>
          </p:cNvPr>
          <p:cNvGrpSpPr/>
          <p:nvPr/>
        </p:nvGrpSpPr>
        <p:grpSpPr>
          <a:xfrm>
            <a:off x="6756918" y="2768981"/>
            <a:ext cx="4856488" cy="914400"/>
            <a:chOff x="6756918" y="2768981"/>
            <a:chExt cx="4856488" cy="914400"/>
          </a:xfrm>
        </p:grpSpPr>
        <p:sp>
          <p:nvSpPr>
            <p:cNvPr id="19" name="TekstSylinder 18">
              <a:extLst>
                <a:ext uri="{FF2B5EF4-FFF2-40B4-BE49-F238E27FC236}">
                  <a16:creationId xmlns:a16="http://schemas.microsoft.com/office/drawing/2014/main" id="{31CCBFA7-D128-4E5A-BF2B-F5888F4DB9B6}"/>
                </a:ext>
              </a:extLst>
            </p:cNvPr>
            <p:cNvSpPr txBox="1"/>
            <p:nvPr/>
          </p:nvSpPr>
          <p:spPr>
            <a:xfrm>
              <a:off x="7819161" y="2872238"/>
              <a:ext cx="3794245" cy="707886"/>
            </a:xfrm>
            <a:prstGeom prst="rect">
              <a:avLst/>
            </a:prstGeom>
            <a:noFill/>
          </p:spPr>
          <p:txBody>
            <a:bodyPr wrap="square" rtlCol="0">
              <a:spAutoFit/>
            </a:bodyPr>
            <a:lstStyle/>
            <a:p>
              <a:r>
                <a:rPr lang="nb-NO" sz="2000" dirty="0">
                  <a:latin typeface="Museo Sans Rounded 500" panose="02000000000000000000" pitchFamily="50" charset="0"/>
                </a:rPr>
                <a:t>Aksje = Direkte investering i en bedrift, et aksjeselskap</a:t>
              </a:r>
            </a:p>
          </p:txBody>
        </p:sp>
        <p:pic>
          <p:nvPicPr>
            <p:cNvPr id="24" name="Grafikk 23" descr="Dokument med heldekkende fyll">
              <a:extLst>
                <a:ext uri="{FF2B5EF4-FFF2-40B4-BE49-F238E27FC236}">
                  <a16:creationId xmlns:a16="http://schemas.microsoft.com/office/drawing/2014/main" id="{31DD6636-6BEE-48EA-A7DA-EBC83B505AC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56918" y="2768981"/>
              <a:ext cx="914400" cy="914400"/>
            </a:xfrm>
            <a:prstGeom prst="rect">
              <a:avLst/>
            </a:prstGeom>
          </p:spPr>
        </p:pic>
      </p:grpSp>
      <p:grpSp>
        <p:nvGrpSpPr>
          <p:cNvPr id="39" name="Gruppe 38">
            <a:extLst>
              <a:ext uri="{FF2B5EF4-FFF2-40B4-BE49-F238E27FC236}">
                <a16:creationId xmlns:a16="http://schemas.microsoft.com/office/drawing/2014/main" id="{5B815769-2157-44DA-A710-64873942A10D}"/>
              </a:ext>
            </a:extLst>
          </p:cNvPr>
          <p:cNvGrpSpPr/>
          <p:nvPr/>
        </p:nvGrpSpPr>
        <p:grpSpPr>
          <a:xfrm>
            <a:off x="6756918" y="4049287"/>
            <a:ext cx="5641992" cy="1024335"/>
            <a:chOff x="6756918" y="4049287"/>
            <a:chExt cx="5641992" cy="1024335"/>
          </a:xfrm>
        </p:grpSpPr>
        <p:pic>
          <p:nvPicPr>
            <p:cNvPr id="29" name="Grafikk 28" descr="Bank med heldekkende fyll">
              <a:extLst>
                <a:ext uri="{FF2B5EF4-FFF2-40B4-BE49-F238E27FC236}">
                  <a16:creationId xmlns:a16="http://schemas.microsoft.com/office/drawing/2014/main" id="{43A57731-A0A5-4970-9A72-AB80FB98231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56918" y="4049287"/>
              <a:ext cx="914400" cy="914400"/>
            </a:xfrm>
            <a:prstGeom prst="rect">
              <a:avLst/>
            </a:prstGeom>
          </p:spPr>
        </p:pic>
        <p:sp>
          <p:nvSpPr>
            <p:cNvPr id="30" name="TekstSylinder 29">
              <a:extLst>
                <a:ext uri="{FF2B5EF4-FFF2-40B4-BE49-F238E27FC236}">
                  <a16:creationId xmlns:a16="http://schemas.microsoft.com/office/drawing/2014/main" id="{DCE29782-DBF3-43C0-AFA5-A5A81F919A15}"/>
                </a:ext>
              </a:extLst>
            </p:cNvPr>
            <p:cNvSpPr txBox="1"/>
            <p:nvPr/>
          </p:nvSpPr>
          <p:spPr>
            <a:xfrm>
              <a:off x="7750296" y="4057959"/>
              <a:ext cx="4648614" cy="1015663"/>
            </a:xfrm>
            <a:prstGeom prst="rect">
              <a:avLst/>
            </a:prstGeom>
            <a:noFill/>
          </p:spPr>
          <p:txBody>
            <a:bodyPr wrap="square" rtlCol="0">
              <a:spAutoFit/>
            </a:bodyPr>
            <a:lstStyle/>
            <a:p>
              <a:r>
                <a:rPr lang="nb-NO" sz="2000" dirty="0">
                  <a:latin typeface="Museo Sans Rounded 500" panose="02000000000000000000" pitchFamily="50" charset="0"/>
                </a:rPr>
                <a:t>Børs = Regulert markedsplass</a:t>
              </a:r>
              <a:br>
                <a:rPr lang="nb-NO" sz="2000" dirty="0">
                  <a:latin typeface="Museo Sans Rounded 500" panose="02000000000000000000" pitchFamily="50" charset="0"/>
                </a:rPr>
              </a:br>
              <a:r>
                <a:rPr lang="nb-NO" sz="2000" dirty="0">
                  <a:latin typeface="Museo Sans Rounded 500" panose="02000000000000000000" pitchFamily="50" charset="0"/>
                </a:rPr>
                <a:t>for handel i verdipapirer (aksjer, obligasjoner, sertifikater, ETF)</a:t>
              </a:r>
            </a:p>
          </p:txBody>
        </p:sp>
      </p:grpSp>
      <p:grpSp>
        <p:nvGrpSpPr>
          <p:cNvPr id="36" name="Gruppe 35">
            <a:extLst>
              <a:ext uri="{FF2B5EF4-FFF2-40B4-BE49-F238E27FC236}">
                <a16:creationId xmlns:a16="http://schemas.microsoft.com/office/drawing/2014/main" id="{013BCA54-AB57-4744-81A1-ADDE9C3D3204}"/>
              </a:ext>
            </a:extLst>
          </p:cNvPr>
          <p:cNvGrpSpPr/>
          <p:nvPr/>
        </p:nvGrpSpPr>
        <p:grpSpPr>
          <a:xfrm>
            <a:off x="-192711" y="4741411"/>
            <a:ext cx="6279742" cy="1977643"/>
            <a:chOff x="-192711" y="4741411"/>
            <a:chExt cx="6279742" cy="1977643"/>
          </a:xfrm>
        </p:grpSpPr>
        <p:pic>
          <p:nvPicPr>
            <p:cNvPr id="32" name="Bilde 31" descr="Et bilde som inneholder silhuetter&#10;&#10;Automatisk generert beskrivelse">
              <a:extLst>
                <a:ext uri="{FF2B5EF4-FFF2-40B4-BE49-F238E27FC236}">
                  <a16:creationId xmlns:a16="http://schemas.microsoft.com/office/drawing/2014/main" id="{A24E7E67-9425-4EDF-8594-EF14DF639EA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2711" y="4741411"/>
              <a:ext cx="1977643" cy="1977643"/>
            </a:xfrm>
            <a:prstGeom prst="rect">
              <a:avLst/>
            </a:prstGeom>
          </p:spPr>
        </p:pic>
        <p:sp>
          <p:nvSpPr>
            <p:cNvPr id="33" name="TekstSylinder 32">
              <a:extLst>
                <a:ext uri="{FF2B5EF4-FFF2-40B4-BE49-F238E27FC236}">
                  <a16:creationId xmlns:a16="http://schemas.microsoft.com/office/drawing/2014/main" id="{99F07D62-C9FA-428E-937C-895CB8F2D937}"/>
                </a:ext>
              </a:extLst>
            </p:cNvPr>
            <p:cNvSpPr txBox="1"/>
            <p:nvPr/>
          </p:nvSpPr>
          <p:spPr>
            <a:xfrm>
              <a:off x="1543084" y="5647458"/>
              <a:ext cx="4543947" cy="400110"/>
            </a:xfrm>
            <a:prstGeom prst="rect">
              <a:avLst/>
            </a:prstGeom>
            <a:noFill/>
          </p:spPr>
          <p:txBody>
            <a:bodyPr wrap="square" rtlCol="0">
              <a:spAutoFit/>
            </a:bodyPr>
            <a:lstStyle/>
            <a:p>
              <a:r>
                <a:rPr lang="nb-NO" sz="2000" dirty="0">
                  <a:latin typeface="Museo Sans Rounded 500" panose="02000000000000000000" pitchFamily="50" charset="0"/>
                </a:rPr>
                <a:t>Diversifisering = Spre risiko</a:t>
              </a:r>
            </a:p>
          </p:txBody>
        </p:sp>
      </p:grpSp>
    </p:spTree>
    <p:extLst>
      <p:ext uri="{BB962C8B-B14F-4D97-AF65-F5344CB8AC3E}">
        <p14:creationId xmlns:p14="http://schemas.microsoft.com/office/powerpoint/2010/main" val="287763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avrundede hjørner 26">
            <a:extLst>
              <a:ext uri="{FF2B5EF4-FFF2-40B4-BE49-F238E27FC236}">
                <a16:creationId xmlns:a16="http://schemas.microsoft.com/office/drawing/2014/main" id="{2C353E6E-2F57-4DCE-A600-F53F5F5F7977}"/>
              </a:ext>
            </a:extLst>
          </p:cNvPr>
          <p:cNvSpPr/>
          <p:nvPr/>
        </p:nvSpPr>
        <p:spPr>
          <a:xfrm>
            <a:off x="4023357" y="2391995"/>
            <a:ext cx="5536256" cy="923330"/>
          </a:xfrm>
          <a:prstGeom prst="roundRect">
            <a:avLst>
              <a:gd name="adj" fmla="val 0"/>
            </a:avLst>
          </a:prstGeom>
          <a:solidFill>
            <a:srgbClr val="D5EBE8">
              <a:alpha val="2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tel 1">
            <a:extLst>
              <a:ext uri="{FF2B5EF4-FFF2-40B4-BE49-F238E27FC236}">
                <a16:creationId xmlns:a16="http://schemas.microsoft.com/office/drawing/2014/main" id="{25182678-30EF-435B-90B2-234FC06EDC1F}"/>
              </a:ext>
            </a:extLst>
          </p:cNvPr>
          <p:cNvSpPr>
            <a:spLocks noGrp="1"/>
          </p:cNvSpPr>
          <p:nvPr>
            <p:ph type="title"/>
          </p:nvPr>
        </p:nvSpPr>
        <p:spPr>
          <a:xfrm>
            <a:off x="609600" y="-28627"/>
            <a:ext cx="10972800" cy="1780107"/>
          </a:xfrm>
        </p:spPr>
        <p:txBody>
          <a:bodyPr>
            <a:normAutofit/>
          </a:bodyPr>
          <a:lstStyle/>
          <a:p>
            <a:r>
              <a:rPr lang="nb-NO" sz="4000" b="1" dirty="0">
                <a:latin typeface="Museo Sans Rounded 500" panose="02000000000000000000" pitchFamily="50" charset="0"/>
              </a:rPr>
              <a:t>Dine sparealternativer</a:t>
            </a:r>
            <a:br>
              <a:rPr lang="nb-NO" dirty="0">
                <a:latin typeface="+mn-lt"/>
              </a:rPr>
            </a:br>
            <a:r>
              <a:rPr lang="nb-NO" sz="2000" dirty="0">
                <a:latin typeface="Museo Sans Rounded 500" panose="02000000000000000000" pitchFamily="50" charset="0"/>
              </a:rPr>
              <a:t>- får du betalt for risikoen du tar? (les: Risikopremie)</a:t>
            </a:r>
          </a:p>
        </p:txBody>
      </p:sp>
      <p:sp>
        <p:nvSpPr>
          <p:cNvPr id="3" name="Bue 2">
            <a:extLst>
              <a:ext uri="{FF2B5EF4-FFF2-40B4-BE49-F238E27FC236}">
                <a16:creationId xmlns:a16="http://schemas.microsoft.com/office/drawing/2014/main" id="{8C6AD2C6-8D87-4BDF-A02D-6DC4A5072D71}"/>
              </a:ext>
            </a:extLst>
          </p:cNvPr>
          <p:cNvSpPr/>
          <p:nvPr/>
        </p:nvSpPr>
        <p:spPr>
          <a:xfrm rot="18268828">
            <a:off x="-488269" y="1097207"/>
            <a:ext cx="25793220" cy="27698956"/>
          </a:xfrm>
          <a:prstGeom prst="arc">
            <a:avLst>
              <a:gd name="adj1" fmla="val 16621913"/>
              <a:gd name="adj2" fmla="val 19075982"/>
            </a:avLst>
          </a:prstGeom>
          <a:ln w="57150">
            <a:solidFill>
              <a:srgbClr val="003B5C"/>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 name="Rett linje 3">
            <a:extLst>
              <a:ext uri="{FF2B5EF4-FFF2-40B4-BE49-F238E27FC236}">
                <a16:creationId xmlns:a16="http://schemas.microsoft.com/office/drawing/2014/main" id="{25022A03-9BBD-4768-B65C-F4E472432910}"/>
              </a:ext>
            </a:extLst>
          </p:cNvPr>
          <p:cNvCxnSpPr>
            <a:cxnSpLocks/>
          </p:cNvCxnSpPr>
          <p:nvPr/>
        </p:nvCxnSpPr>
        <p:spPr>
          <a:xfrm>
            <a:off x="2017486" y="1473200"/>
            <a:ext cx="0" cy="4361542"/>
          </a:xfrm>
          <a:prstGeom prst="line">
            <a:avLst/>
          </a:prstGeom>
          <a:ln w="57150">
            <a:solidFill>
              <a:srgbClr val="003B5C"/>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Rett linje 4">
            <a:extLst>
              <a:ext uri="{FF2B5EF4-FFF2-40B4-BE49-F238E27FC236}">
                <a16:creationId xmlns:a16="http://schemas.microsoft.com/office/drawing/2014/main" id="{F16910ED-464F-4490-B08B-B6DD67830C7E}"/>
              </a:ext>
            </a:extLst>
          </p:cNvPr>
          <p:cNvCxnSpPr>
            <a:cxnSpLocks/>
          </p:cNvCxnSpPr>
          <p:nvPr/>
        </p:nvCxnSpPr>
        <p:spPr>
          <a:xfrm flipV="1">
            <a:off x="2002973" y="5791201"/>
            <a:ext cx="8474068" cy="9051"/>
          </a:xfrm>
          <a:prstGeom prst="line">
            <a:avLst/>
          </a:prstGeom>
          <a:ln w="57150">
            <a:solidFill>
              <a:srgbClr val="003B5C"/>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 name="TekstSylinder 5">
            <a:extLst>
              <a:ext uri="{FF2B5EF4-FFF2-40B4-BE49-F238E27FC236}">
                <a16:creationId xmlns:a16="http://schemas.microsoft.com/office/drawing/2014/main" id="{FF84CD64-B473-43E2-A708-3E2213D4633F}"/>
              </a:ext>
            </a:extLst>
          </p:cNvPr>
          <p:cNvSpPr txBox="1"/>
          <p:nvPr/>
        </p:nvSpPr>
        <p:spPr>
          <a:xfrm>
            <a:off x="374205" y="1759424"/>
            <a:ext cx="1707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3B5C"/>
                </a:solidFill>
                <a:effectLst/>
                <a:uLnTx/>
                <a:uFillTx/>
                <a:latin typeface="Calibri"/>
                <a:ea typeface="+mn-ea"/>
                <a:cs typeface="+mn-cs"/>
              </a:rPr>
              <a:t>Forventet avkastning eller rente</a:t>
            </a:r>
          </a:p>
        </p:txBody>
      </p:sp>
      <p:sp>
        <p:nvSpPr>
          <p:cNvPr id="7" name="TekstSylinder 6">
            <a:extLst>
              <a:ext uri="{FF2B5EF4-FFF2-40B4-BE49-F238E27FC236}">
                <a16:creationId xmlns:a16="http://schemas.microsoft.com/office/drawing/2014/main" id="{1A18268F-6C30-4FEB-B53B-6A66230B568D}"/>
              </a:ext>
            </a:extLst>
          </p:cNvPr>
          <p:cNvSpPr txBox="1"/>
          <p:nvPr/>
        </p:nvSpPr>
        <p:spPr>
          <a:xfrm>
            <a:off x="8237258" y="5786644"/>
            <a:ext cx="1258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3B5C"/>
                </a:solidFill>
                <a:effectLst/>
                <a:uLnTx/>
                <a:uFillTx/>
                <a:latin typeface="Calibri"/>
                <a:ea typeface="+mn-ea"/>
                <a:cs typeface="+mn-cs"/>
              </a:rPr>
              <a:t>Risiko</a:t>
            </a:r>
          </a:p>
        </p:txBody>
      </p:sp>
      <p:sp>
        <p:nvSpPr>
          <p:cNvPr id="8" name="TekstSylinder 7">
            <a:extLst>
              <a:ext uri="{FF2B5EF4-FFF2-40B4-BE49-F238E27FC236}">
                <a16:creationId xmlns:a16="http://schemas.microsoft.com/office/drawing/2014/main" id="{411136EE-F202-433D-AA78-918335C9D826}"/>
              </a:ext>
            </a:extLst>
          </p:cNvPr>
          <p:cNvSpPr txBox="1"/>
          <p:nvPr/>
        </p:nvSpPr>
        <p:spPr>
          <a:xfrm>
            <a:off x="2184404" y="5483424"/>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1" i="0" u="none" strike="noStrike" kern="1200" cap="none" spc="0" normalizeH="0" baseline="0" noProof="0" dirty="0">
                <a:ln>
                  <a:noFill/>
                </a:ln>
                <a:solidFill>
                  <a:srgbClr val="003B5C"/>
                </a:solidFill>
                <a:effectLst/>
                <a:uLnTx/>
                <a:uFillTx/>
                <a:latin typeface="Calibri"/>
                <a:ea typeface="+mn-ea"/>
                <a:cs typeface="+mn-cs"/>
              </a:rPr>
              <a:t>Bankkonto</a:t>
            </a:r>
          </a:p>
        </p:txBody>
      </p:sp>
      <p:sp>
        <p:nvSpPr>
          <p:cNvPr id="9" name="TekstSylinder 8">
            <a:extLst>
              <a:ext uri="{FF2B5EF4-FFF2-40B4-BE49-F238E27FC236}">
                <a16:creationId xmlns:a16="http://schemas.microsoft.com/office/drawing/2014/main" id="{3A25E375-6700-49EA-B195-2D1CA582143C}"/>
              </a:ext>
            </a:extLst>
          </p:cNvPr>
          <p:cNvSpPr txBox="1"/>
          <p:nvPr/>
        </p:nvSpPr>
        <p:spPr>
          <a:xfrm>
            <a:off x="2540006" y="5175647"/>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Pengemarkedsfond</a:t>
            </a:r>
          </a:p>
        </p:txBody>
      </p:sp>
      <p:sp>
        <p:nvSpPr>
          <p:cNvPr id="10" name="TekstSylinder 9">
            <a:extLst>
              <a:ext uri="{FF2B5EF4-FFF2-40B4-BE49-F238E27FC236}">
                <a16:creationId xmlns:a16="http://schemas.microsoft.com/office/drawing/2014/main" id="{27363B39-FEB1-4591-B571-7D3CBAF48892}"/>
              </a:ext>
            </a:extLst>
          </p:cNvPr>
          <p:cNvSpPr txBox="1"/>
          <p:nvPr/>
        </p:nvSpPr>
        <p:spPr>
          <a:xfrm>
            <a:off x="2870204" y="4861124"/>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Sertifikater</a:t>
            </a:r>
          </a:p>
        </p:txBody>
      </p:sp>
      <p:sp>
        <p:nvSpPr>
          <p:cNvPr id="11" name="TekstSylinder 10">
            <a:extLst>
              <a:ext uri="{FF2B5EF4-FFF2-40B4-BE49-F238E27FC236}">
                <a16:creationId xmlns:a16="http://schemas.microsoft.com/office/drawing/2014/main" id="{55D7FE18-7338-4CFE-8AF7-1065DA6B9C45}"/>
              </a:ext>
            </a:extLst>
          </p:cNvPr>
          <p:cNvSpPr txBox="1"/>
          <p:nvPr/>
        </p:nvSpPr>
        <p:spPr>
          <a:xfrm>
            <a:off x="3295301" y="4544296"/>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Obligasjonsfond</a:t>
            </a:r>
          </a:p>
        </p:txBody>
      </p:sp>
      <p:sp>
        <p:nvSpPr>
          <p:cNvPr id="12" name="TekstSylinder 11">
            <a:extLst>
              <a:ext uri="{FF2B5EF4-FFF2-40B4-BE49-F238E27FC236}">
                <a16:creationId xmlns:a16="http://schemas.microsoft.com/office/drawing/2014/main" id="{7738B2CF-1224-4837-BC1E-6EE838581CC5}"/>
              </a:ext>
            </a:extLst>
          </p:cNvPr>
          <p:cNvSpPr txBox="1"/>
          <p:nvPr/>
        </p:nvSpPr>
        <p:spPr>
          <a:xfrm>
            <a:off x="6476392" y="2651976"/>
            <a:ext cx="3019589"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1" i="0" u="none" strike="noStrike" kern="1200" cap="none" spc="0" normalizeH="0" baseline="0" noProof="0" dirty="0">
                <a:ln>
                  <a:noFill/>
                </a:ln>
                <a:solidFill>
                  <a:srgbClr val="003B5C"/>
                </a:solidFill>
                <a:effectLst/>
                <a:uLnTx/>
                <a:uFillTx/>
                <a:latin typeface="Calibri"/>
                <a:ea typeface="+mn-ea"/>
                <a:cs typeface="+mn-cs"/>
              </a:rPr>
              <a:t>Egenkapitalbevis (sparebanker)</a:t>
            </a:r>
          </a:p>
        </p:txBody>
      </p:sp>
      <p:sp>
        <p:nvSpPr>
          <p:cNvPr id="13" name="TekstSylinder 12">
            <a:extLst>
              <a:ext uri="{FF2B5EF4-FFF2-40B4-BE49-F238E27FC236}">
                <a16:creationId xmlns:a16="http://schemas.microsoft.com/office/drawing/2014/main" id="{CABC8547-3124-44A5-A87D-DCA2EF4CE7BB}"/>
              </a:ext>
            </a:extLst>
          </p:cNvPr>
          <p:cNvSpPr txBox="1"/>
          <p:nvPr/>
        </p:nvSpPr>
        <p:spPr>
          <a:xfrm>
            <a:off x="4127500" y="3865533"/>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Kombinasjonsfond</a:t>
            </a:r>
          </a:p>
        </p:txBody>
      </p:sp>
      <p:sp>
        <p:nvSpPr>
          <p:cNvPr id="14" name="TekstSylinder 13">
            <a:extLst>
              <a:ext uri="{FF2B5EF4-FFF2-40B4-BE49-F238E27FC236}">
                <a16:creationId xmlns:a16="http://schemas.microsoft.com/office/drawing/2014/main" id="{9633C2B1-70EA-4D4C-A86C-87516874E7B0}"/>
              </a:ext>
            </a:extLst>
          </p:cNvPr>
          <p:cNvSpPr txBox="1"/>
          <p:nvPr/>
        </p:nvSpPr>
        <p:spPr>
          <a:xfrm>
            <a:off x="4697645" y="3542675"/>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Eiendom (ikke egen bolig)</a:t>
            </a:r>
          </a:p>
        </p:txBody>
      </p:sp>
      <p:sp>
        <p:nvSpPr>
          <p:cNvPr id="15" name="TekstSylinder 14">
            <a:extLst>
              <a:ext uri="{FF2B5EF4-FFF2-40B4-BE49-F238E27FC236}">
                <a16:creationId xmlns:a16="http://schemas.microsoft.com/office/drawing/2014/main" id="{C0B42450-C691-4FC0-934D-AF220FEC01CC}"/>
              </a:ext>
            </a:extLst>
          </p:cNvPr>
          <p:cNvSpPr txBox="1"/>
          <p:nvPr/>
        </p:nvSpPr>
        <p:spPr>
          <a:xfrm>
            <a:off x="5221813" y="3235210"/>
            <a:ext cx="2764374"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Aksje indeksobligasjoner</a:t>
            </a:r>
          </a:p>
        </p:txBody>
      </p:sp>
      <p:sp>
        <p:nvSpPr>
          <p:cNvPr id="16" name="TekstSylinder 15">
            <a:extLst>
              <a:ext uri="{FF2B5EF4-FFF2-40B4-BE49-F238E27FC236}">
                <a16:creationId xmlns:a16="http://schemas.microsoft.com/office/drawing/2014/main" id="{6AFBAF96-9F95-4B78-B2EB-DB112B2CA93E}"/>
              </a:ext>
            </a:extLst>
          </p:cNvPr>
          <p:cNvSpPr txBox="1"/>
          <p:nvPr/>
        </p:nvSpPr>
        <p:spPr>
          <a:xfrm>
            <a:off x="5816600" y="2918382"/>
            <a:ext cx="233857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1" i="0" u="none" strike="noStrike" kern="1200" cap="none" spc="0" normalizeH="0" baseline="0" noProof="0" dirty="0">
                <a:ln>
                  <a:noFill/>
                </a:ln>
                <a:solidFill>
                  <a:srgbClr val="003B5C"/>
                </a:solidFill>
                <a:effectLst/>
                <a:uLnTx/>
                <a:uFillTx/>
                <a:latin typeface="Calibri"/>
                <a:ea typeface="+mn-ea"/>
                <a:cs typeface="+mn-cs"/>
              </a:rPr>
              <a:t>Aksje og indeksfond</a:t>
            </a:r>
          </a:p>
        </p:txBody>
      </p:sp>
      <p:sp>
        <p:nvSpPr>
          <p:cNvPr id="17" name="TekstSylinder 16">
            <a:extLst>
              <a:ext uri="{FF2B5EF4-FFF2-40B4-BE49-F238E27FC236}">
                <a16:creationId xmlns:a16="http://schemas.microsoft.com/office/drawing/2014/main" id="{B4B41BC7-4C69-45E0-840F-CCC25CB6EF5A}"/>
              </a:ext>
            </a:extLst>
          </p:cNvPr>
          <p:cNvSpPr txBox="1"/>
          <p:nvPr/>
        </p:nvSpPr>
        <p:spPr>
          <a:xfrm>
            <a:off x="7164770" y="2393494"/>
            <a:ext cx="1393052"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1" i="0" u="none" strike="noStrike" kern="1200" cap="none" spc="0" normalizeH="0" baseline="0" noProof="0" dirty="0">
                <a:ln>
                  <a:noFill/>
                </a:ln>
                <a:solidFill>
                  <a:srgbClr val="003B5C"/>
                </a:solidFill>
                <a:effectLst/>
                <a:uLnTx/>
                <a:uFillTx/>
                <a:latin typeface="Calibri"/>
                <a:ea typeface="+mn-ea"/>
                <a:cs typeface="+mn-cs"/>
              </a:rPr>
              <a:t>Aksjer</a:t>
            </a:r>
          </a:p>
        </p:txBody>
      </p:sp>
      <p:sp>
        <p:nvSpPr>
          <p:cNvPr id="18" name="TekstSylinder 17">
            <a:extLst>
              <a:ext uri="{FF2B5EF4-FFF2-40B4-BE49-F238E27FC236}">
                <a16:creationId xmlns:a16="http://schemas.microsoft.com/office/drawing/2014/main" id="{76902D90-466E-4304-B9B6-543BE2A31F9C}"/>
              </a:ext>
            </a:extLst>
          </p:cNvPr>
          <p:cNvSpPr txBox="1"/>
          <p:nvPr/>
        </p:nvSpPr>
        <p:spPr>
          <a:xfrm>
            <a:off x="3660956" y="4194373"/>
            <a:ext cx="37337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Obligasjoner</a:t>
            </a:r>
          </a:p>
        </p:txBody>
      </p:sp>
      <p:sp>
        <p:nvSpPr>
          <p:cNvPr id="20" name="TekstSylinder 19">
            <a:extLst>
              <a:ext uri="{FF2B5EF4-FFF2-40B4-BE49-F238E27FC236}">
                <a16:creationId xmlns:a16="http://schemas.microsoft.com/office/drawing/2014/main" id="{816A13EE-7111-40A3-9FD3-15ECFD79FC9A}"/>
              </a:ext>
            </a:extLst>
          </p:cNvPr>
          <p:cNvSpPr txBox="1"/>
          <p:nvPr/>
        </p:nvSpPr>
        <p:spPr>
          <a:xfrm>
            <a:off x="8722599" y="1994663"/>
            <a:ext cx="1299959"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Valuta</a:t>
            </a:r>
          </a:p>
        </p:txBody>
      </p:sp>
      <p:sp>
        <p:nvSpPr>
          <p:cNvPr id="22" name="TekstSylinder 21">
            <a:extLst>
              <a:ext uri="{FF2B5EF4-FFF2-40B4-BE49-F238E27FC236}">
                <a16:creationId xmlns:a16="http://schemas.microsoft.com/office/drawing/2014/main" id="{BAECED16-B93D-41C7-BC8E-A23282E8842F}"/>
              </a:ext>
            </a:extLst>
          </p:cNvPr>
          <p:cNvSpPr txBox="1"/>
          <p:nvPr/>
        </p:nvSpPr>
        <p:spPr>
          <a:xfrm>
            <a:off x="7456717" y="4392827"/>
            <a:ext cx="350380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b="0" i="0" u="none" strike="noStrike" kern="1200" cap="none" spc="0" normalizeH="0" baseline="0" noProof="0" dirty="0">
                <a:ln>
                  <a:noFill/>
                </a:ln>
                <a:solidFill>
                  <a:schemeClr val="bg1"/>
                </a:solidFill>
                <a:effectLst/>
                <a:uLnTx/>
                <a:uFillTx/>
                <a:latin typeface="Museo Sans Rounded 500" panose="02000000000000000000" pitchFamily="50" charset="0"/>
              </a:rPr>
              <a:t>Desto høyere risiko du tar, </a:t>
            </a:r>
            <a:br>
              <a:rPr kumimoji="0" lang="nb-NO" b="0" i="0" u="none" strike="noStrike" kern="1200" cap="none" spc="0" normalizeH="0" baseline="0" noProof="0" dirty="0">
                <a:ln>
                  <a:noFill/>
                </a:ln>
                <a:solidFill>
                  <a:schemeClr val="bg1"/>
                </a:solidFill>
                <a:effectLst/>
                <a:uLnTx/>
                <a:uFillTx/>
                <a:latin typeface="Museo Sans Rounded 500" panose="02000000000000000000" pitchFamily="50" charset="0"/>
              </a:rPr>
            </a:br>
            <a:r>
              <a:rPr kumimoji="0" lang="nb-NO" b="0" i="0" u="none" strike="noStrike" kern="1200" cap="none" spc="0" normalizeH="0" baseline="0" noProof="0" dirty="0">
                <a:ln>
                  <a:noFill/>
                </a:ln>
                <a:solidFill>
                  <a:schemeClr val="bg1"/>
                </a:solidFill>
                <a:effectLst/>
                <a:uLnTx/>
                <a:uFillTx/>
                <a:latin typeface="Museo Sans Rounded 500" panose="02000000000000000000" pitchFamily="50" charset="0"/>
              </a:rPr>
              <a:t>desto høyere gevinst bør du forvente.</a:t>
            </a:r>
          </a:p>
        </p:txBody>
      </p:sp>
      <p:sp>
        <p:nvSpPr>
          <p:cNvPr id="24" name="TekstSylinder 23">
            <a:extLst>
              <a:ext uri="{FF2B5EF4-FFF2-40B4-BE49-F238E27FC236}">
                <a16:creationId xmlns:a16="http://schemas.microsoft.com/office/drawing/2014/main" id="{011ACDCB-FE1F-4088-BEBC-4B870533284F}"/>
              </a:ext>
            </a:extLst>
          </p:cNvPr>
          <p:cNvSpPr txBox="1"/>
          <p:nvPr/>
        </p:nvSpPr>
        <p:spPr>
          <a:xfrm>
            <a:off x="7861296" y="2144301"/>
            <a:ext cx="1821868"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003B5C"/>
                </a:solidFill>
                <a:effectLst/>
                <a:uLnTx/>
                <a:uFillTx/>
                <a:latin typeface="Calibri"/>
                <a:ea typeface="+mn-ea"/>
                <a:cs typeface="+mn-cs"/>
              </a:rPr>
              <a:t>Unoterte aksjer</a:t>
            </a:r>
          </a:p>
        </p:txBody>
      </p:sp>
      <p:sp>
        <p:nvSpPr>
          <p:cNvPr id="25" name="TekstSylinder 24">
            <a:extLst>
              <a:ext uri="{FF2B5EF4-FFF2-40B4-BE49-F238E27FC236}">
                <a16:creationId xmlns:a16="http://schemas.microsoft.com/office/drawing/2014/main" id="{731D4036-01A7-4200-B17C-955EFED3FA40}"/>
              </a:ext>
            </a:extLst>
          </p:cNvPr>
          <p:cNvSpPr txBox="1"/>
          <p:nvPr/>
        </p:nvSpPr>
        <p:spPr>
          <a:xfrm>
            <a:off x="10022558" y="1796817"/>
            <a:ext cx="1821868"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err="1">
                <a:ln>
                  <a:noFill/>
                </a:ln>
                <a:solidFill>
                  <a:srgbClr val="003B5C"/>
                </a:solidFill>
                <a:effectLst/>
                <a:uLnTx/>
                <a:uFillTx/>
                <a:latin typeface="Calibri"/>
                <a:ea typeface="+mn-ea"/>
                <a:cs typeface="+mn-cs"/>
              </a:rPr>
              <a:t>Startups</a:t>
            </a:r>
            <a:r>
              <a:rPr kumimoji="0" lang="nb-NO" sz="1400" b="0" i="0" u="none" strike="noStrike" kern="1200" cap="none" spc="0" normalizeH="0" baseline="0" noProof="0" dirty="0">
                <a:ln>
                  <a:noFill/>
                </a:ln>
                <a:solidFill>
                  <a:srgbClr val="003B5C"/>
                </a:solidFill>
                <a:effectLst/>
                <a:uLnTx/>
                <a:uFillTx/>
                <a:latin typeface="Calibri"/>
                <a:ea typeface="+mn-ea"/>
                <a:cs typeface="+mn-cs"/>
              </a:rPr>
              <a:t>/ folkefinansering</a:t>
            </a:r>
          </a:p>
        </p:txBody>
      </p:sp>
      <p:sp>
        <p:nvSpPr>
          <p:cNvPr id="26" name="TekstSylinder 25">
            <a:extLst>
              <a:ext uri="{FF2B5EF4-FFF2-40B4-BE49-F238E27FC236}">
                <a16:creationId xmlns:a16="http://schemas.microsoft.com/office/drawing/2014/main" id="{6EC7CEF3-37FB-435B-8E6E-B88F884F2871}"/>
              </a:ext>
            </a:extLst>
          </p:cNvPr>
          <p:cNvSpPr txBox="1"/>
          <p:nvPr/>
        </p:nvSpPr>
        <p:spPr>
          <a:xfrm>
            <a:off x="11194446" y="1597789"/>
            <a:ext cx="1299959"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err="1">
                <a:ln>
                  <a:noFill/>
                </a:ln>
                <a:solidFill>
                  <a:srgbClr val="003B5C"/>
                </a:solidFill>
                <a:effectLst/>
                <a:uLnTx/>
                <a:uFillTx/>
                <a:latin typeface="Calibri"/>
                <a:ea typeface="+mn-ea"/>
                <a:cs typeface="+mn-cs"/>
              </a:rPr>
              <a:t>Crypto</a:t>
            </a:r>
            <a:endParaRPr kumimoji="0" lang="nb-NO" sz="1400" b="0" i="0" u="none" strike="noStrike" kern="1200" cap="none" spc="0" normalizeH="0" baseline="0" noProof="0" dirty="0">
              <a:ln>
                <a:noFill/>
              </a:ln>
              <a:solidFill>
                <a:srgbClr val="003B5C"/>
              </a:solidFill>
              <a:effectLst/>
              <a:uLnTx/>
              <a:uFillTx/>
              <a:latin typeface="Calibri"/>
              <a:ea typeface="+mn-ea"/>
              <a:cs typeface="+mn-cs"/>
            </a:endParaRPr>
          </a:p>
        </p:txBody>
      </p:sp>
      <p:sp>
        <p:nvSpPr>
          <p:cNvPr id="29" name="TekstSylinder 28">
            <a:extLst>
              <a:ext uri="{FF2B5EF4-FFF2-40B4-BE49-F238E27FC236}">
                <a16:creationId xmlns:a16="http://schemas.microsoft.com/office/drawing/2014/main" id="{A7184AA1-8B4F-4511-A4FF-41A36A5F133E}"/>
              </a:ext>
            </a:extLst>
          </p:cNvPr>
          <p:cNvSpPr txBox="1"/>
          <p:nvPr/>
        </p:nvSpPr>
        <p:spPr>
          <a:xfrm>
            <a:off x="1729649" y="6466901"/>
            <a:ext cx="85098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Calibri"/>
                <a:ea typeface="+mn-ea"/>
                <a:cs typeface="+mn-cs"/>
              </a:rPr>
              <a:t>Husk at historisk avkastning ikke er noen garanti for fremtidig avkastning.</a:t>
            </a:r>
          </a:p>
        </p:txBody>
      </p:sp>
      <p:grpSp>
        <p:nvGrpSpPr>
          <p:cNvPr id="32" name="Gruppe 31">
            <a:extLst>
              <a:ext uri="{FF2B5EF4-FFF2-40B4-BE49-F238E27FC236}">
                <a16:creationId xmlns:a16="http://schemas.microsoft.com/office/drawing/2014/main" id="{8DB77A48-F1F4-44D0-9611-EAB0B421427A}"/>
              </a:ext>
            </a:extLst>
          </p:cNvPr>
          <p:cNvGrpSpPr/>
          <p:nvPr/>
        </p:nvGrpSpPr>
        <p:grpSpPr>
          <a:xfrm>
            <a:off x="626405" y="4239753"/>
            <a:ext cx="6538358" cy="1546891"/>
            <a:chOff x="626405" y="4239753"/>
            <a:chExt cx="6538358" cy="1546891"/>
          </a:xfrm>
        </p:grpSpPr>
        <p:cxnSp>
          <p:nvCxnSpPr>
            <p:cNvPr id="21" name="Rett linje 20">
              <a:extLst>
                <a:ext uri="{FF2B5EF4-FFF2-40B4-BE49-F238E27FC236}">
                  <a16:creationId xmlns:a16="http://schemas.microsoft.com/office/drawing/2014/main" id="{C98D72F9-0DBB-4B78-A754-EE7AB7738A2F}"/>
                </a:ext>
              </a:extLst>
            </p:cNvPr>
            <p:cNvCxnSpPr>
              <a:cxnSpLocks/>
            </p:cNvCxnSpPr>
            <p:nvPr/>
          </p:nvCxnSpPr>
          <p:spPr>
            <a:xfrm flipV="1">
              <a:off x="1910993" y="4239753"/>
              <a:ext cx="5253770" cy="905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0" name="Venstre klammeparentes 29">
              <a:extLst>
                <a:ext uri="{FF2B5EF4-FFF2-40B4-BE49-F238E27FC236}">
                  <a16:creationId xmlns:a16="http://schemas.microsoft.com/office/drawing/2014/main" id="{E8E867C4-59A1-49CC-90A9-7E93545E069A}"/>
                </a:ext>
              </a:extLst>
            </p:cNvPr>
            <p:cNvSpPr/>
            <p:nvPr/>
          </p:nvSpPr>
          <p:spPr>
            <a:xfrm>
              <a:off x="1568857" y="4292801"/>
              <a:ext cx="160792" cy="149384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31" name="TekstSylinder 30">
              <a:extLst>
                <a:ext uri="{FF2B5EF4-FFF2-40B4-BE49-F238E27FC236}">
                  <a16:creationId xmlns:a16="http://schemas.microsoft.com/office/drawing/2014/main" id="{047490B8-F0CB-464B-AAC6-6A89150F84EC}"/>
                </a:ext>
              </a:extLst>
            </p:cNvPr>
            <p:cNvSpPr txBox="1"/>
            <p:nvPr/>
          </p:nvSpPr>
          <p:spPr>
            <a:xfrm>
              <a:off x="626405" y="4847723"/>
              <a:ext cx="1278649" cy="369332"/>
            </a:xfrm>
            <a:prstGeom prst="rect">
              <a:avLst/>
            </a:prstGeom>
            <a:noFill/>
          </p:spPr>
          <p:txBody>
            <a:bodyPr wrap="square" rtlCol="0">
              <a:spAutoFit/>
            </a:bodyPr>
            <a:lstStyle/>
            <a:p>
              <a:r>
                <a:rPr lang="nb-NO" dirty="0">
                  <a:solidFill>
                    <a:srgbClr val="4F868E"/>
                  </a:solidFill>
                  <a:latin typeface="Museo Sans Rounded 500" panose="02000000000000000000" pitchFamily="50" charset="0"/>
                </a:rPr>
                <a:t>Renter</a:t>
              </a:r>
            </a:p>
          </p:txBody>
        </p:sp>
      </p:grpSp>
      <p:grpSp>
        <p:nvGrpSpPr>
          <p:cNvPr id="38" name="Gruppe 37">
            <a:extLst>
              <a:ext uri="{FF2B5EF4-FFF2-40B4-BE49-F238E27FC236}">
                <a16:creationId xmlns:a16="http://schemas.microsoft.com/office/drawing/2014/main" id="{78326841-7604-4FAC-B102-5E53374F43EA}"/>
              </a:ext>
            </a:extLst>
          </p:cNvPr>
          <p:cNvGrpSpPr/>
          <p:nvPr/>
        </p:nvGrpSpPr>
        <p:grpSpPr>
          <a:xfrm>
            <a:off x="2611794" y="2320036"/>
            <a:ext cx="1454595" cy="1049335"/>
            <a:chOff x="2568762" y="2320036"/>
            <a:chExt cx="1454595" cy="1049335"/>
          </a:xfrm>
        </p:grpSpPr>
        <p:sp>
          <p:nvSpPr>
            <p:cNvPr id="34" name="Venstre klammeparentes 33">
              <a:extLst>
                <a:ext uri="{FF2B5EF4-FFF2-40B4-BE49-F238E27FC236}">
                  <a16:creationId xmlns:a16="http://schemas.microsoft.com/office/drawing/2014/main" id="{50294401-C2CC-48FD-A57E-C1708CC76712}"/>
                </a:ext>
              </a:extLst>
            </p:cNvPr>
            <p:cNvSpPr/>
            <p:nvPr/>
          </p:nvSpPr>
          <p:spPr>
            <a:xfrm>
              <a:off x="3818966" y="2320036"/>
              <a:ext cx="204391" cy="104933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35" name="TekstSylinder 34">
              <a:extLst>
                <a:ext uri="{FF2B5EF4-FFF2-40B4-BE49-F238E27FC236}">
                  <a16:creationId xmlns:a16="http://schemas.microsoft.com/office/drawing/2014/main" id="{4384B8E6-E836-4715-9B91-674201BED4FD}"/>
                </a:ext>
              </a:extLst>
            </p:cNvPr>
            <p:cNvSpPr txBox="1"/>
            <p:nvPr/>
          </p:nvSpPr>
          <p:spPr>
            <a:xfrm>
              <a:off x="2568762" y="2720656"/>
              <a:ext cx="1290891" cy="369332"/>
            </a:xfrm>
            <a:prstGeom prst="rect">
              <a:avLst/>
            </a:prstGeom>
            <a:noFill/>
          </p:spPr>
          <p:txBody>
            <a:bodyPr wrap="square" rtlCol="0">
              <a:spAutoFit/>
            </a:bodyPr>
            <a:lstStyle/>
            <a:p>
              <a:pPr algn="r"/>
              <a:r>
                <a:rPr lang="nb-NO" dirty="0">
                  <a:solidFill>
                    <a:srgbClr val="4F868E"/>
                  </a:solidFill>
                  <a:latin typeface="Museo Sans Rounded 500" panose="02000000000000000000" pitchFamily="50" charset="0"/>
                </a:rPr>
                <a:t>Aksjer</a:t>
              </a:r>
            </a:p>
          </p:txBody>
        </p:sp>
      </p:grpSp>
      <p:sp>
        <p:nvSpPr>
          <p:cNvPr id="36" name="Rektangel 35">
            <a:extLst>
              <a:ext uri="{FF2B5EF4-FFF2-40B4-BE49-F238E27FC236}">
                <a16:creationId xmlns:a16="http://schemas.microsoft.com/office/drawing/2014/main" id="{5C509530-784D-49B2-9099-9CC51CC7E9E9}"/>
              </a:ext>
            </a:extLst>
          </p:cNvPr>
          <p:cNvSpPr/>
          <p:nvPr/>
        </p:nvSpPr>
        <p:spPr>
          <a:xfrm>
            <a:off x="3660956" y="3838478"/>
            <a:ext cx="3503807" cy="334831"/>
          </a:xfrm>
          <a:prstGeom prst="rect">
            <a:avLst/>
          </a:prstGeom>
          <a:noFill/>
          <a:ln w="38100">
            <a:solidFill>
              <a:srgbClr val="D45D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036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18D36-2294-4C7D-8D9B-83919250DD13}"/>
              </a:ext>
            </a:extLst>
          </p:cNvPr>
          <p:cNvSpPr>
            <a:spLocks noGrp="1"/>
          </p:cNvSpPr>
          <p:nvPr>
            <p:ph type="title"/>
          </p:nvPr>
        </p:nvSpPr>
        <p:spPr/>
        <p:txBody>
          <a:bodyPr/>
          <a:lstStyle/>
          <a:p>
            <a:r>
              <a:rPr lang="nb-NO" dirty="0"/>
              <a:t>Historisk lave renter…. for alltid?</a:t>
            </a:r>
          </a:p>
        </p:txBody>
      </p:sp>
      <p:pic>
        <p:nvPicPr>
          <p:cNvPr id="5" name="Bilde 4">
            <a:extLst>
              <a:ext uri="{FF2B5EF4-FFF2-40B4-BE49-F238E27FC236}">
                <a16:creationId xmlns:a16="http://schemas.microsoft.com/office/drawing/2014/main" id="{54AEA8FE-1384-41BF-BFE4-0BE8860F8861}"/>
              </a:ext>
            </a:extLst>
          </p:cNvPr>
          <p:cNvPicPr>
            <a:picLocks noChangeAspect="1"/>
          </p:cNvPicPr>
          <p:nvPr/>
        </p:nvPicPr>
        <p:blipFill>
          <a:blip r:embed="rId3"/>
          <a:stretch>
            <a:fillRect/>
          </a:stretch>
        </p:blipFill>
        <p:spPr>
          <a:xfrm>
            <a:off x="9600805" y="3038475"/>
            <a:ext cx="1714500" cy="390525"/>
          </a:xfrm>
          <a:prstGeom prst="rect">
            <a:avLst/>
          </a:prstGeom>
        </p:spPr>
      </p:pic>
      <p:pic>
        <p:nvPicPr>
          <p:cNvPr id="7" name="Bilde 6">
            <a:extLst>
              <a:ext uri="{FF2B5EF4-FFF2-40B4-BE49-F238E27FC236}">
                <a16:creationId xmlns:a16="http://schemas.microsoft.com/office/drawing/2014/main" id="{315F3054-366E-46F5-8F15-C97A42C7C4F6}"/>
              </a:ext>
            </a:extLst>
          </p:cNvPr>
          <p:cNvPicPr>
            <a:picLocks noChangeAspect="1"/>
          </p:cNvPicPr>
          <p:nvPr/>
        </p:nvPicPr>
        <p:blipFill>
          <a:blip r:embed="rId4"/>
          <a:stretch>
            <a:fillRect/>
          </a:stretch>
        </p:blipFill>
        <p:spPr>
          <a:xfrm>
            <a:off x="25485" y="0"/>
            <a:ext cx="12141030" cy="6858000"/>
          </a:xfrm>
          <a:prstGeom prst="rect">
            <a:avLst/>
          </a:prstGeom>
        </p:spPr>
      </p:pic>
      <p:sp>
        <p:nvSpPr>
          <p:cNvPr id="8" name="TekstSylinder 7">
            <a:extLst>
              <a:ext uri="{FF2B5EF4-FFF2-40B4-BE49-F238E27FC236}">
                <a16:creationId xmlns:a16="http://schemas.microsoft.com/office/drawing/2014/main" id="{4C6E8345-7518-4125-BB3B-F4F76DD75B62}"/>
              </a:ext>
            </a:extLst>
          </p:cNvPr>
          <p:cNvSpPr txBox="1"/>
          <p:nvPr/>
        </p:nvSpPr>
        <p:spPr>
          <a:xfrm>
            <a:off x="8369300" y="6581001"/>
            <a:ext cx="3797215" cy="276999"/>
          </a:xfrm>
          <a:prstGeom prst="rect">
            <a:avLst/>
          </a:prstGeom>
          <a:noFill/>
        </p:spPr>
        <p:txBody>
          <a:bodyPr wrap="square" rtlCol="0">
            <a:spAutoFit/>
          </a:bodyPr>
          <a:lstStyle/>
          <a:p>
            <a:r>
              <a:rPr lang="nb-NO" sz="1200" b="1" i="1" dirty="0"/>
              <a:t>Graf/bilde: </a:t>
            </a:r>
            <a:r>
              <a:rPr lang="nb-NO" sz="1200" i="1" dirty="0"/>
              <a:t>Christian Lie, makroøkonom i Danske Bank</a:t>
            </a:r>
          </a:p>
        </p:txBody>
      </p:sp>
      <p:sp>
        <p:nvSpPr>
          <p:cNvPr id="3" name="TekstSylinder 2">
            <a:extLst>
              <a:ext uri="{FF2B5EF4-FFF2-40B4-BE49-F238E27FC236}">
                <a16:creationId xmlns:a16="http://schemas.microsoft.com/office/drawing/2014/main" id="{26B7A2C9-6237-4922-B21D-93F8E8E49C57}"/>
              </a:ext>
            </a:extLst>
          </p:cNvPr>
          <p:cNvSpPr txBox="1"/>
          <p:nvPr/>
        </p:nvSpPr>
        <p:spPr>
          <a:xfrm>
            <a:off x="5887805" y="1490007"/>
            <a:ext cx="5368066" cy="1200329"/>
          </a:xfrm>
          <a:prstGeom prst="rect">
            <a:avLst/>
          </a:prstGeom>
          <a:solidFill>
            <a:srgbClr val="D5EBE8"/>
          </a:solidFill>
        </p:spPr>
        <p:txBody>
          <a:bodyPr wrap="square" rtlCol="0">
            <a:spAutoFit/>
          </a:bodyPr>
          <a:lstStyle/>
          <a:p>
            <a:r>
              <a:rPr lang="nb-NO" dirty="0">
                <a:solidFill>
                  <a:sysClr val="windowText" lastClr="000000"/>
                </a:solidFill>
                <a:latin typeface="Museo Sans Rounded 500" panose="02000000000000000000" pitchFamily="50" charset="0"/>
              </a:rPr>
              <a:t>Når bankrentene er lavere enn den generelle prisstigningen på varer og tjenester, er det mange som vurderer andre alternativer, som f.eks. aksjemarkedet.</a:t>
            </a:r>
          </a:p>
        </p:txBody>
      </p:sp>
    </p:spTree>
    <p:extLst>
      <p:ext uri="{BB962C8B-B14F-4D97-AF65-F5344CB8AC3E}">
        <p14:creationId xmlns:p14="http://schemas.microsoft.com/office/powerpoint/2010/main" val="426358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0B515F8-6250-4E3F-8417-14D2F1C363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751"/>
          <a:stretch/>
        </p:blipFill>
        <p:spPr>
          <a:xfrm>
            <a:off x="95250" y="462986"/>
            <a:ext cx="12001500" cy="6395013"/>
          </a:xfrm>
          <a:prstGeom prst="rect">
            <a:avLst/>
          </a:prstGeom>
        </p:spPr>
      </p:pic>
      <p:sp>
        <p:nvSpPr>
          <p:cNvPr id="9" name="TekstSylinder 8">
            <a:extLst>
              <a:ext uri="{FF2B5EF4-FFF2-40B4-BE49-F238E27FC236}">
                <a16:creationId xmlns:a16="http://schemas.microsoft.com/office/drawing/2014/main" id="{21E11F21-6555-4DCC-9004-02EA915C4C6F}"/>
              </a:ext>
            </a:extLst>
          </p:cNvPr>
          <p:cNvSpPr txBox="1"/>
          <p:nvPr/>
        </p:nvSpPr>
        <p:spPr>
          <a:xfrm>
            <a:off x="8369300" y="6581001"/>
            <a:ext cx="3797215" cy="276999"/>
          </a:xfrm>
          <a:prstGeom prst="rect">
            <a:avLst/>
          </a:prstGeom>
          <a:noFill/>
        </p:spPr>
        <p:txBody>
          <a:bodyPr wrap="square" rtlCol="0">
            <a:spAutoFit/>
          </a:bodyPr>
          <a:lstStyle/>
          <a:p>
            <a:r>
              <a:rPr lang="nb-NO" sz="1200" b="1" i="1" dirty="0"/>
              <a:t>Graf/bilde: </a:t>
            </a:r>
            <a:r>
              <a:rPr lang="nb-NO" sz="1200" i="1" dirty="0"/>
              <a:t>Christian Lie, makroøkonom i Danske Bank</a:t>
            </a:r>
          </a:p>
        </p:txBody>
      </p:sp>
      <p:pic>
        <p:nvPicPr>
          <p:cNvPr id="4" name="Grafikk 3" descr="Sparegris med heldekkende fyll">
            <a:extLst>
              <a:ext uri="{FF2B5EF4-FFF2-40B4-BE49-F238E27FC236}">
                <a16:creationId xmlns:a16="http://schemas.microsoft.com/office/drawing/2014/main" id="{1C4F0114-16F7-4C8D-B5C0-EAF9BB34855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244600" y="4273550"/>
            <a:ext cx="203200" cy="203200"/>
          </a:xfrm>
          <a:prstGeom prst="rect">
            <a:avLst/>
          </a:prstGeom>
        </p:spPr>
      </p:pic>
      <p:pic>
        <p:nvPicPr>
          <p:cNvPr id="7" name="Grafikk 6" descr="Sparegris med heldekkende fyll">
            <a:extLst>
              <a:ext uri="{FF2B5EF4-FFF2-40B4-BE49-F238E27FC236}">
                <a16:creationId xmlns:a16="http://schemas.microsoft.com/office/drawing/2014/main" id="{8642D154-96C4-4698-BC59-B6F6CBFC66B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397000" y="4425950"/>
            <a:ext cx="203200" cy="203200"/>
          </a:xfrm>
          <a:prstGeom prst="rect">
            <a:avLst/>
          </a:prstGeom>
        </p:spPr>
      </p:pic>
      <p:pic>
        <p:nvPicPr>
          <p:cNvPr id="10" name="Grafikk 9" descr="Sparegris med heldekkende fyll">
            <a:extLst>
              <a:ext uri="{FF2B5EF4-FFF2-40B4-BE49-F238E27FC236}">
                <a16:creationId xmlns:a16="http://schemas.microsoft.com/office/drawing/2014/main" id="{53DEB1A2-9169-4F52-A7AF-C00F6BE8F06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549400" y="4578350"/>
            <a:ext cx="203200" cy="203200"/>
          </a:xfrm>
          <a:prstGeom prst="rect">
            <a:avLst/>
          </a:prstGeom>
        </p:spPr>
      </p:pic>
      <p:pic>
        <p:nvPicPr>
          <p:cNvPr id="11" name="Grafikk 10" descr="Sparegris med heldekkende fyll">
            <a:extLst>
              <a:ext uri="{FF2B5EF4-FFF2-40B4-BE49-F238E27FC236}">
                <a16:creationId xmlns:a16="http://schemas.microsoft.com/office/drawing/2014/main" id="{9AE33016-4827-4131-96CC-9738584A8B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600200" y="4933950"/>
            <a:ext cx="203200" cy="203200"/>
          </a:xfrm>
          <a:prstGeom prst="rect">
            <a:avLst/>
          </a:prstGeom>
        </p:spPr>
      </p:pic>
      <p:pic>
        <p:nvPicPr>
          <p:cNvPr id="12" name="Grafikk 11" descr="Sparegris med heldekkende fyll">
            <a:extLst>
              <a:ext uri="{FF2B5EF4-FFF2-40B4-BE49-F238E27FC236}">
                <a16:creationId xmlns:a16="http://schemas.microsoft.com/office/drawing/2014/main" id="{CA317E0D-8149-4536-AFBF-12CF2C43AA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752600" y="5010150"/>
            <a:ext cx="203200" cy="203200"/>
          </a:xfrm>
          <a:prstGeom prst="rect">
            <a:avLst/>
          </a:prstGeom>
        </p:spPr>
      </p:pic>
      <p:pic>
        <p:nvPicPr>
          <p:cNvPr id="13" name="Grafikk 12" descr="Sparegris med heldekkende fyll">
            <a:extLst>
              <a:ext uri="{FF2B5EF4-FFF2-40B4-BE49-F238E27FC236}">
                <a16:creationId xmlns:a16="http://schemas.microsoft.com/office/drawing/2014/main" id="{19400997-9A7C-48A6-8554-96753D65D6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943100" y="5010150"/>
            <a:ext cx="203200" cy="203200"/>
          </a:xfrm>
          <a:prstGeom prst="rect">
            <a:avLst/>
          </a:prstGeom>
        </p:spPr>
      </p:pic>
      <p:pic>
        <p:nvPicPr>
          <p:cNvPr id="14" name="Grafikk 13" descr="Sparegris med heldekkende fyll">
            <a:extLst>
              <a:ext uri="{FF2B5EF4-FFF2-40B4-BE49-F238E27FC236}">
                <a16:creationId xmlns:a16="http://schemas.microsoft.com/office/drawing/2014/main" id="{4858264C-E234-4F84-B2A2-7779003774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146300" y="4781550"/>
            <a:ext cx="203200" cy="203200"/>
          </a:xfrm>
          <a:prstGeom prst="rect">
            <a:avLst/>
          </a:prstGeom>
        </p:spPr>
      </p:pic>
      <p:pic>
        <p:nvPicPr>
          <p:cNvPr id="15" name="Grafikk 14" descr="Sparegris med heldekkende fyll">
            <a:extLst>
              <a:ext uri="{FF2B5EF4-FFF2-40B4-BE49-F238E27FC236}">
                <a16:creationId xmlns:a16="http://schemas.microsoft.com/office/drawing/2014/main" id="{ED1289BD-1D8E-495F-A24B-2132B49C598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349500" y="4629150"/>
            <a:ext cx="203200" cy="203200"/>
          </a:xfrm>
          <a:prstGeom prst="rect">
            <a:avLst/>
          </a:prstGeom>
        </p:spPr>
      </p:pic>
      <p:pic>
        <p:nvPicPr>
          <p:cNvPr id="16" name="Grafikk 15" descr="Sparegris med heldekkende fyll">
            <a:extLst>
              <a:ext uri="{FF2B5EF4-FFF2-40B4-BE49-F238E27FC236}">
                <a16:creationId xmlns:a16="http://schemas.microsoft.com/office/drawing/2014/main" id="{BC868634-65EA-4677-9430-C1D5180248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533650" y="4806950"/>
            <a:ext cx="203200" cy="203200"/>
          </a:xfrm>
          <a:prstGeom prst="rect">
            <a:avLst/>
          </a:prstGeom>
        </p:spPr>
      </p:pic>
      <p:pic>
        <p:nvPicPr>
          <p:cNvPr id="17" name="Grafikk 16" descr="Sparegris med heldekkende fyll">
            <a:extLst>
              <a:ext uri="{FF2B5EF4-FFF2-40B4-BE49-F238E27FC236}">
                <a16:creationId xmlns:a16="http://schemas.microsoft.com/office/drawing/2014/main" id="{BE193B57-4BD7-4EF2-86B4-DFA0963F52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654300" y="4527550"/>
            <a:ext cx="203200" cy="203200"/>
          </a:xfrm>
          <a:prstGeom prst="rect">
            <a:avLst/>
          </a:prstGeom>
        </p:spPr>
      </p:pic>
      <p:pic>
        <p:nvPicPr>
          <p:cNvPr id="18" name="Grafikk 17" descr="Sparegris med heldekkende fyll">
            <a:extLst>
              <a:ext uri="{FF2B5EF4-FFF2-40B4-BE49-F238E27FC236}">
                <a16:creationId xmlns:a16="http://schemas.microsoft.com/office/drawing/2014/main" id="{A879117E-9DEB-4B4D-84B0-4546C4DC59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743200" y="4883150"/>
            <a:ext cx="203200" cy="203200"/>
          </a:xfrm>
          <a:prstGeom prst="rect">
            <a:avLst/>
          </a:prstGeom>
        </p:spPr>
      </p:pic>
      <p:pic>
        <p:nvPicPr>
          <p:cNvPr id="19" name="Grafikk 18" descr="Sparegris med heldekkende fyll">
            <a:extLst>
              <a:ext uri="{FF2B5EF4-FFF2-40B4-BE49-F238E27FC236}">
                <a16:creationId xmlns:a16="http://schemas.microsoft.com/office/drawing/2014/main" id="{89332A95-CB62-44DC-B39B-4DEC6FEA937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952750" y="4832350"/>
            <a:ext cx="203200" cy="203200"/>
          </a:xfrm>
          <a:prstGeom prst="rect">
            <a:avLst/>
          </a:prstGeom>
        </p:spPr>
      </p:pic>
      <p:pic>
        <p:nvPicPr>
          <p:cNvPr id="20" name="Grafikk 19" descr="Sparegris med heldekkende fyll">
            <a:extLst>
              <a:ext uri="{FF2B5EF4-FFF2-40B4-BE49-F238E27FC236}">
                <a16:creationId xmlns:a16="http://schemas.microsoft.com/office/drawing/2014/main" id="{B4DDA3AD-5EA2-4E96-B541-E6B8B4166B2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048000" y="4476750"/>
            <a:ext cx="203200" cy="203200"/>
          </a:xfrm>
          <a:prstGeom prst="rect">
            <a:avLst/>
          </a:prstGeom>
        </p:spPr>
      </p:pic>
      <p:pic>
        <p:nvPicPr>
          <p:cNvPr id="21" name="Grafikk 20" descr="Sparegris med heldekkende fyll">
            <a:extLst>
              <a:ext uri="{FF2B5EF4-FFF2-40B4-BE49-F238E27FC236}">
                <a16:creationId xmlns:a16="http://schemas.microsoft.com/office/drawing/2014/main" id="{783AF25D-690F-4F97-9D36-4283BCD2497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251200" y="4375150"/>
            <a:ext cx="203200" cy="203200"/>
          </a:xfrm>
          <a:prstGeom prst="rect">
            <a:avLst/>
          </a:prstGeom>
        </p:spPr>
      </p:pic>
      <p:pic>
        <p:nvPicPr>
          <p:cNvPr id="22" name="Grafikk 21" descr="Sparegris med heldekkende fyll">
            <a:extLst>
              <a:ext uri="{FF2B5EF4-FFF2-40B4-BE49-F238E27FC236}">
                <a16:creationId xmlns:a16="http://schemas.microsoft.com/office/drawing/2014/main" id="{06D84DCA-BE72-43FC-8E39-26123B58CB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454400" y="4260850"/>
            <a:ext cx="203200" cy="203200"/>
          </a:xfrm>
          <a:prstGeom prst="rect">
            <a:avLst/>
          </a:prstGeom>
        </p:spPr>
      </p:pic>
      <p:pic>
        <p:nvPicPr>
          <p:cNvPr id="23" name="Grafikk 22" descr="Sparegris med heldekkende fyll">
            <a:extLst>
              <a:ext uri="{FF2B5EF4-FFF2-40B4-BE49-F238E27FC236}">
                <a16:creationId xmlns:a16="http://schemas.microsoft.com/office/drawing/2014/main" id="{A4E8F17E-321E-4954-9933-F46A34000A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19500" y="4318000"/>
            <a:ext cx="203200" cy="203200"/>
          </a:xfrm>
          <a:prstGeom prst="rect">
            <a:avLst/>
          </a:prstGeom>
        </p:spPr>
      </p:pic>
      <p:pic>
        <p:nvPicPr>
          <p:cNvPr id="24" name="Grafikk 23" descr="Sparegris med heldekkende fyll">
            <a:extLst>
              <a:ext uri="{FF2B5EF4-FFF2-40B4-BE49-F238E27FC236}">
                <a16:creationId xmlns:a16="http://schemas.microsoft.com/office/drawing/2014/main" id="{8DF71C81-943C-4D93-8160-9CD5F10321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755983" y="4514850"/>
            <a:ext cx="203200" cy="203200"/>
          </a:xfrm>
          <a:prstGeom prst="rect">
            <a:avLst/>
          </a:prstGeom>
        </p:spPr>
      </p:pic>
      <p:pic>
        <p:nvPicPr>
          <p:cNvPr id="25" name="Grafikk 24" descr="Sparegris med heldekkende fyll">
            <a:extLst>
              <a:ext uri="{FF2B5EF4-FFF2-40B4-BE49-F238E27FC236}">
                <a16:creationId xmlns:a16="http://schemas.microsoft.com/office/drawing/2014/main" id="{91BEA0D2-0CEC-4D79-BFD7-D3C8D0EB2D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911600" y="4679950"/>
            <a:ext cx="203200" cy="203200"/>
          </a:xfrm>
          <a:prstGeom prst="rect">
            <a:avLst/>
          </a:prstGeom>
        </p:spPr>
      </p:pic>
      <p:pic>
        <p:nvPicPr>
          <p:cNvPr id="26" name="Grafikk 25" descr="Sparegris med heldekkende fyll">
            <a:extLst>
              <a:ext uri="{FF2B5EF4-FFF2-40B4-BE49-F238E27FC236}">
                <a16:creationId xmlns:a16="http://schemas.microsoft.com/office/drawing/2014/main" id="{1ED30AC0-B9DD-4BF0-8E07-29809A09529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032250" y="4476750"/>
            <a:ext cx="203200" cy="203200"/>
          </a:xfrm>
          <a:prstGeom prst="rect">
            <a:avLst/>
          </a:prstGeom>
        </p:spPr>
      </p:pic>
      <p:pic>
        <p:nvPicPr>
          <p:cNvPr id="27" name="Grafikk 26" descr="Sparegris med heldekkende fyll">
            <a:extLst>
              <a:ext uri="{FF2B5EF4-FFF2-40B4-BE49-F238E27FC236}">
                <a16:creationId xmlns:a16="http://schemas.microsoft.com/office/drawing/2014/main" id="{F187A19F-6B7E-46CE-B948-7F63E77F2EA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251283" y="4394200"/>
            <a:ext cx="203200" cy="203200"/>
          </a:xfrm>
          <a:prstGeom prst="rect">
            <a:avLst/>
          </a:prstGeom>
        </p:spPr>
      </p:pic>
      <p:pic>
        <p:nvPicPr>
          <p:cNvPr id="28" name="Grafikk 27" descr="Sparegris med heldekkende fyll">
            <a:extLst>
              <a:ext uri="{FF2B5EF4-FFF2-40B4-BE49-F238E27FC236}">
                <a16:creationId xmlns:a16="http://schemas.microsoft.com/office/drawing/2014/main" id="{9C4014F3-99E0-4857-BF75-E962A8C6EB6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400466" y="4629150"/>
            <a:ext cx="203200" cy="203200"/>
          </a:xfrm>
          <a:prstGeom prst="rect">
            <a:avLst/>
          </a:prstGeom>
        </p:spPr>
      </p:pic>
      <p:pic>
        <p:nvPicPr>
          <p:cNvPr id="29" name="Grafikk 28" descr="Sparegris med heldekkende fyll">
            <a:extLst>
              <a:ext uri="{FF2B5EF4-FFF2-40B4-BE49-F238E27FC236}">
                <a16:creationId xmlns:a16="http://schemas.microsoft.com/office/drawing/2014/main" id="{BFEBD769-B426-490E-BC35-8A6EB3CB6BD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565482" y="4492625"/>
            <a:ext cx="203200" cy="203200"/>
          </a:xfrm>
          <a:prstGeom prst="rect">
            <a:avLst/>
          </a:prstGeom>
        </p:spPr>
      </p:pic>
      <p:pic>
        <p:nvPicPr>
          <p:cNvPr id="30" name="Grafikk 29" descr="Sparegris med heldekkende fyll">
            <a:extLst>
              <a:ext uri="{FF2B5EF4-FFF2-40B4-BE49-F238E27FC236}">
                <a16:creationId xmlns:a16="http://schemas.microsoft.com/office/drawing/2014/main" id="{08CC1DCE-AD01-4203-9114-5760A7ABCA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730498" y="4273550"/>
            <a:ext cx="203200" cy="203200"/>
          </a:xfrm>
          <a:prstGeom prst="rect">
            <a:avLst/>
          </a:prstGeom>
        </p:spPr>
      </p:pic>
      <p:pic>
        <p:nvPicPr>
          <p:cNvPr id="31" name="Grafikk 30" descr="Sparegris med heldekkende fyll">
            <a:extLst>
              <a:ext uri="{FF2B5EF4-FFF2-40B4-BE49-F238E27FC236}">
                <a16:creationId xmlns:a16="http://schemas.microsoft.com/office/drawing/2014/main" id="{BCD1EEB4-2DE3-4796-9CCB-C00A268A720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927726" y="4156075"/>
            <a:ext cx="203200" cy="203200"/>
          </a:xfrm>
          <a:prstGeom prst="rect">
            <a:avLst/>
          </a:prstGeom>
        </p:spPr>
      </p:pic>
      <p:pic>
        <p:nvPicPr>
          <p:cNvPr id="32" name="Grafikk 31" descr="Sparegris med heldekkende fyll">
            <a:extLst>
              <a:ext uri="{FF2B5EF4-FFF2-40B4-BE49-F238E27FC236}">
                <a16:creationId xmlns:a16="http://schemas.microsoft.com/office/drawing/2014/main" id="{9172661B-3AE9-44C1-A0C0-FA81CFE54B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116449" y="4338638"/>
            <a:ext cx="203200" cy="203200"/>
          </a:xfrm>
          <a:prstGeom prst="rect">
            <a:avLst/>
          </a:prstGeom>
        </p:spPr>
      </p:pic>
      <p:pic>
        <p:nvPicPr>
          <p:cNvPr id="33" name="Grafikk 32" descr="Sparegris med heldekkende fyll">
            <a:extLst>
              <a:ext uri="{FF2B5EF4-FFF2-40B4-BE49-F238E27FC236}">
                <a16:creationId xmlns:a16="http://schemas.microsoft.com/office/drawing/2014/main" id="{989B05FF-5BD8-4A26-99FB-3A592A7625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211615" y="4054475"/>
            <a:ext cx="203200" cy="203200"/>
          </a:xfrm>
          <a:prstGeom prst="rect">
            <a:avLst/>
          </a:prstGeom>
        </p:spPr>
      </p:pic>
      <p:pic>
        <p:nvPicPr>
          <p:cNvPr id="34" name="Grafikk 33" descr="Sparegris med heldekkende fyll">
            <a:extLst>
              <a:ext uri="{FF2B5EF4-FFF2-40B4-BE49-F238E27FC236}">
                <a16:creationId xmlns:a16="http://schemas.microsoft.com/office/drawing/2014/main" id="{16D74979-CF9A-436E-8E68-06B6E8C3EA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393904" y="3952875"/>
            <a:ext cx="203200" cy="203200"/>
          </a:xfrm>
          <a:prstGeom prst="rect">
            <a:avLst/>
          </a:prstGeom>
        </p:spPr>
      </p:pic>
      <p:pic>
        <p:nvPicPr>
          <p:cNvPr id="35" name="Grafikk 34" descr="Sparegris med heldekkende fyll">
            <a:extLst>
              <a:ext uri="{FF2B5EF4-FFF2-40B4-BE49-F238E27FC236}">
                <a16:creationId xmlns:a16="http://schemas.microsoft.com/office/drawing/2014/main" id="{3C46A33B-0CD5-4C95-95F0-237F71D3145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597230" y="3867150"/>
            <a:ext cx="203200" cy="203200"/>
          </a:xfrm>
          <a:prstGeom prst="rect">
            <a:avLst/>
          </a:prstGeom>
        </p:spPr>
      </p:pic>
      <p:pic>
        <p:nvPicPr>
          <p:cNvPr id="36" name="Grafikk 35" descr="Sparegris med heldekkende fyll">
            <a:extLst>
              <a:ext uri="{FF2B5EF4-FFF2-40B4-BE49-F238E27FC236}">
                <a16:creationId xmlns:a16="http://schemas.microsoft.com/office/drawing/2014/main" id="{13C82C92-EF5E-4B14-91A0-956D91A08C2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794458" y="3749675"/>
            <a:ext cx="203200" cy="203200"/>
          </a:xfrm>
          <a:prstGeom prst="rect">
            <a:avLst/>
          </a:prstGeom>
        </p:spPr>
      </p:pic>
      <p:pic>
        <p:nvPicPr>
          <p:cNvPr id="37" name="Grafikk 36" descr="Sparegris med heldekkende fyll">
            <a:extLst>
              <a:ext uri="{FF2B5EF4-FFF2-40B4-BE49-F238E27FC236}">
                <a16:creationId xmlns:a16="http://schemas.microsoft.com/office/drawing/2014/main" id="{1D4AFFC7-1AC8-4DD4-A3F4-9600236ADF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987671" y="3706813"/>
            <a:ext cx="203200" cy="203200"/>
          </a:xfrm>
          <a:prstGeom prst="rect">
            <a:avLst/>
          </a:prstGeom>
        </p:spPr>
      </p:pic>
      <p:pic>
        <p:nvPicPr>
          <p:cNvPr id="38" name="Grafikk 37" descr="Sparegris med heldekkende fyll">
            <a:extLst>
              <a:ext uri="{FF2B5EF4-FFF2-40B4-BE49-F238E27FC236}">
                <a16:creationId xmlns:a16="http://schemas.microsoft.com/office/drawing/2014/main" id="{313B9303-63A0-4F70-AAA7-227FC76048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101886" y="3968750"/>
            <a:ext cx="203200" cy="203200"/>
          </a:xfrm>
          <a:prstGeom prst="rect">
            <a:avLst/>
          </a:prstGeom>
        </p:spPr>
      </p:pic>
      <p:pic>
        <p:nvPicPr>
          <p:cNvPr id="39" name="Grafikk 38" descr="Sparegris med heldekkende fyll">
            <a:extLst>
              <a:ext uri="{FF2B5EF4-FFF2-40B4-BE49-F238E27FC236}">
                <a16:creationId xmlns:a16="http://schemas.microsoft.com/office/drawing/2014/main" id="{45171EEF-3BFE-44A4-B913-458F18CEB6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299240" y="3765550"/>
            <a:ext cx="203200" cy="203200"/>
          </a:xfrm>
          <a:prstGeom prst="rect">
            <a:avLst/>
          </a:prstGeom>
        </p:spPr>
      </p:pic>
      <p:pic>
        <p:nvPicPr>
          <p:cNvPr id="40" name="Grafikk 39" descr="Sparegris med heldekkende fyll">
            <a:extLst>
              <a:ext uri="{FF2B5EF4-FFF2-40B4-BE49-F238E27FC236}">
                <a16:creationId xmlns:a16="http://schemas.microsoft.com/office/drawing/2014/main" id="{6C34EEEF-0F21-4BB5-B42E-0BF5A4C8D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454813" y="3648075"/>
            <a:ext cx="203200" cy="203200"/>
          </a:xfrm>
          <a:prstGeom prst="rect">
            <a:avLst/>
          </a:prstGeom>
        </p:spPr>
      </p:pic>
      <p:pic>
        <p:nvPicPr>
          <p:cNvPr id="41" name="Grafikk 40" descr="Sparegris med heldekkende fyll">
            <a:extLst>
              <a:ext uri="{FF2B5EF4-FFF2-40B4-BE49-F238E27FC236}">
                <a16:creationId xmlns:a16="http://schemas.microsoft.com/office/drawing/2014/main" id="{660541BE-45DD-41C0-AB51-C1CD26353A6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689681" y="3648075"/>
            <a:ext cx="203200" cy="203200"/>
          </a:xfrm>
          <a:prstGeom prst="rect">
            <a:avLst/>
          </a:prstGeom>
        </p:spPr>
      </p:pic>
      <p:pic>
        <p:nvPicPr>
          <p:cNvPr id="42" name="Grafikk 41" descr="Sparegris med heldekkende fyll">
            <a:extLst>
              <a:ext uri="{FF2B5EF4-FFF2-40B4-BE49-F238E27FC236}">
                <a16:creationId xmlns:a16="http://schemas.microsoft.com/office/drawing/2014/main" id="{43B97BC7-16C1-43C3-88F9-B369AD9EC3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842081" y="3800475"/>
            <a:ext cx="203200" cy="203200"/>
          </a:xfrm>
          <a:prstGeom prst="rect">
            <a:avLst/>
          </a:prstGeom>
        </p:spPr>
      </p:pic>
      <p:pic>
        <p:nvPicPr>
          <p:cNvPr id="43" name="Grafikk 42" descr="Sparegris med heldekkende fyll">
            <a:extLst>
              <a:ext uri="{FF2B5EF4-FFF2-40B4-BE49-F238E27FC236}">
                <a16:creationId xmlns:a16="http://schemas.microsoft.com/office/drawing/2014/main" id="{A4D8D71F-9A73-4401-B7B1-71E9898CE6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994481" y="3952875"/>
            <a:ext cx="203200" cy="203200"/>
          </a:xfrm>
          <a:prstGeom prst="rect">
            <a:avLst/>
          </a:prstGeom>
        </p:spPr>
      </p:pic>
      <p:pic>
        <p:nvPicPr>
          <p:cNvPr id="44" name="Grafikk 43" descr="Sparegris med heldekkende fyll">
            <a:extLst>
              <a:ext uri="{FF2B5EF4-FFF2-40B4-BE49-F238E27FC236}">
                <a16:creationId xmlns:a16="http://schemas.microsoft.com/office/drawing/2014/main" id="{A00A460A-3C93-4B29-9659-21C09732E63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46881" y="4105275"/>
            <a:ext cx="203200" cy="203200"/>
          </a:xfrm>
          <a:prstGeom prst="rect">
            <a:avLst/>
          </a:prstGeom>
        </p:spPr>
      </p:pic>
      <p:pic>
        <p:nvPicPr>
          <p:cNvPr id="45" name="Grafikk 44" descr="Sparegris med heldekkende fyll">
            <a:extLst>
              <a:ext uri="{FF2B5EF4-FFF2-40B4-BE49-F238E27FC236}">
                <a16:creationId xmlns:a16="http://schemas.microsoft.com/office/drawing/2014/main" id="{646F0D41-4803-497D-A1D8-2135938A92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99455" y="3825875"/>
            <a:ext cx="203200" cy="203200"/>
          </a:xfrm>
          <a:prstGeom prst="rect">
            <a:avLst/>
          </a:prstGeom>
        </p:spPr>
      </p:pic>
      <p:pic>
        <p:nvPicPr>
          <p:cNvPr id="46" name="Grafikk 45" descr="Sparegris med heldekkende fyll">
            <a:extLst>
              <a:ext uri="{FF2B5EF4-FFF2-40B4-BE49-F238E27FC236}">
                <a16:creationId xmlns:a16="http://schemas.microsoft.com/office/drawing/2014/main" id="{9F5E6CA4-49EF-4E38-B0B7-4B377E80803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349061" y="3770312"/>
            <a:ext cx="203200" cy="203200"/>
          </a:xfrm>
          <a:prstGeom prst="rect">
            <a:avLst/>
          </a:prstGeom>
        </p:spPr>
      </p:pic>
      <p:pic>
        <p:nvPicPr>
          <p:cNvPr id="47" name="Grafikk 46" descr="Sparegris med heldekkende fyll">
            <a:extLst>
              <a:ext uri="{FF2B5EF4-FFF2-40B4-BE49-F238E27FC236}">
                <a16:creationId xmlns:a16="http://schemas.microsoft.com/office/drawing/2014/main" id="{9A2DE579-C6F5-4C55-AD54-D85E0F6CE6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531350" y="3668712"/>
            <a:ext cx="203200" cy="203200"/>
          </a:xfrm>
          <a:prstGeom prst="rect">
            <a:avLst/>
          </a:prstGeom>
        </p:spPr>
      </p:pic>
      <p:pic>
        <p:nvPicPr>
          <p:cNvPr id="48" name="Grafikk 47" descr="Sparegris med heldekkende fyll">
            <a:extLst>
              <a:ext uri="{FF2B5EF4-FFF2-40B4-BE49-F238E27FC236}">
                <a16:creationId xmlns:a16="http://schemas.microsoft.com/office/drawing/2014/main" id="{BF7B205B-5112-40A6-A011-A06298D9EE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734676" y="3582987"/>
            <a:ext cx="203200" cy="203200"/>
          </a:xfrm>
          <a:prstGeom prst="rect">
            <a:avLst/>
          </a:prstGeom>
        </p:spPr>
      </p:pic>
      <p:pic>
        <p:nvPicPr>
          <p:cNvPr id="49" name="Grafikk 48" descr="Sparegris med heldekkende fyll">
            <a:extLst>
              <a:ext uri="{FF2B5EF4-FFF2-40B4-BE49-F238E27FC236}">
                <a16:creationId xmlns:a16="http://schemas.microsoft.com/office/drawing/2014/main" id="{91A4775D-A9AA-4FF4-833E-E902CF195D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931904" y="3465512"/>
            <a:ext cx="203200" cy="203200"/>
          </a:xfrm>
          <a:prstGeom prst="rect">
            <a:avLst/>
          </a:prstGeom>
        </p:spPr>
      </p:pic>
      <p:pic>
        <p:nvPicPr>
          <p:cNvPr id="50" name="Grafikk 49" descr="Sparegris med heldekkende fyll">
            <a:extLst>
              <a:ext uri="{FF2B5EF4-FFF2-40B4-BE49-F238E27FC236}">
                <a16:creationId xmlns:a16="http://schemas.microsoft.com/office/drawing/2014/main" id="{748D7A59-12B3-4192-ACF1-98FFE10BAC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125117" y="3422650"/>
            <a:ext cx="203200" cy="203200"/>
          </a:xfrm>
          <a:prstGeom prst="rect">
            <a:avLst/>
          </a:prstGeom>
        </p:spPr>
      </p:pic>
      <p:pic>
        <p:nvPicPr>
          <p:cNvPr id="52" name="Grafikk 51" descr="Sparegris med heldekkende fyll">
            <a:extLst>
              <a:ext uri="{FF2B5EF4-FFF2-40B4-BE49-F238E27FC236}">
                <a16:creationId xmlns:a16="http://schemas.microsoft.com/office/drawing/2014/main" id="{00C3BEEA-6413-4E0D-A8D1-89C184B69CA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259615" y="3228975"/>
            <a:ext cx="203200" cy="203200"/>
          </a:xfrm>
          <a:prstGeom prst="rect">
            <a:avLst/>
          </a:prstGeom>
        </p:spPr>
      </p:pic>
      <p:pic>
        <p:nvPicPr>
          <p:cNvPr id="53" name="Grafikk 52" descr="Sparegris med heldekkende fyll">
            <a:extLst>
              <a:ext uri="{FF2B5EF4-FFF2-40B4-BE49-F238E27FC236}">
                <a16:creationId xmlns:a16="http://schemas.microsoft.com/office/drawing/2014/main" id="{721F1570-66F9-4E1F-BAD3-DEC8917F5F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441904" y="3127375"/>
            <a:ext cx="203200" cy="203200"/>
          </a:xfrm>
          <a:prstGeom prst="rect">
            <a:avLst/>
          </a:prstGeom>
        </p:spPr>
      </p:pic>
      <p:pic>
        <p:nvPicPr>
          <p:cNvPr id="54" name="Grafikk 53" descr="Sparegris med heldekkende fyll">
            <a:extLst>
              <a:ext uri="{FF2B5EF4-FFF2-40B4-BE49-F238E27FC236}">
                <a16:creationId xmlns:a16="http://schemas.microsoft.com/office/drawing/2014/main" id="{07792779-471E-4F7F-89CB-487EB66FA4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642181" y="2804319"/>
            <a:ext cx="203200" cy="203200"/>
          </a:xfrm>
          <a:prstGeom prst="rect">
            <a:avLst/>
          </a:prstGeom>
        </p:spPr>
      </p:pic>
      <p:pic>
        <p:nvPicPr>
          <p:cNvPr id="55" name="Grafikk 54" descr="Sparegris med heldekkende fyll">
            <a:extLst>
              <a:ext uri="{FF2B5EF4-FFF2-40B4-BE49-F238E27FC236}">
                <a16:creationId xmlns:a16="http://schemas.microsoft.com/office/drawing/2014/main" id="{8E369C86-00C7-4DBB-83BC-228F8429FD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827393" y="3184774"/>
            <a:ext cx="203200" cy="203200"/>
          </a:xfrm>
          <a:prstGeom prst="rect">
            <a:avLst/>
          </a:prstGeom>
        </p:spPr>
      </p:pic>
      <p:pic>
        <p:nvPicPr>
          <p:cNvPr id="56" name="Grafikk 55" descr="Sparegris med heldekkende fyll">
            <a:extLst>
              <a:ext uri="{FF2B5EF4-FFF2-40B4-BE49-F238E27FC236}">
                <a16:creationId xmlns:a16="http://schemas.microsoft.com/office/drawing/2014/main" id="{769B7579-7A5D-4504-8F52-8AC250C89BB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8937504" y="2941082"/>
            <a:ext cx="203200" cy="203200"/>
          </a:xfrm>
          <a:prstGeom prst="rect">
            <a:avLst/>
          </a:prstGeom>
        </p:spPr>
      </p:pic>
      <p:pic>
        <p:nvPicPr>
          <p:cNvPr id="57" name="Grafikk 56" descr="Sparegris med heldekkende fyll">
            <a:extLst>
              <a:ext uri="{FF2B5EF4-FFF2-40B4-BE49-F238E27FC236}">
                <a16:creationId xmlns:a16="http://schemas.microsoft.com/office/drawing/2014/main" id="{57D14C6C-B1CD-458D-A1C4-6C8E26A7927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247455" y="3000375"/>
            <a:ext cx="203200" cy="203200"/>
          </a:xfrm>
          <a:prstGeom prst="rect">
            <a:avLst/>
          </a:prstGeom>
        </p:spPr>
      </p:pic>
      <p:pic>
        <p:nvPicPr>
          <p:cNvPr id="58" name="Grafikk 57" descr="Sparegris med heldekkende fyll">
            <a:extLst>
              <a:ext uri="{FF2B5EF4-FFF2-40B4-BE49-F238E27FC236}">
                <a16:creationId xmlns:a16="http://schemas.microsoft.com/office/drawing/2014/main" id="{E9D77EA5-B88B-4EC7-89A7-E95343F7A9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138674" y="2898775"/>
            <a:ext cx="203200" cy="203200"/>
          </a:xfrm>
          <a:prstGeom prst="rect">
            <a:avLst/>
          </a:prstGeom>
        </p:spPr>
      </p:pic>
      <p:pic>
        <p:nvPicPr>
          <p:cNvPr id="59" name="Grafikk 58" descr="Sparegris med heldekkende fyll">
            <a:extLst>
              <a:ext uri="{FF2B5EF4-FFF2-40B4-BE49-F238E27FC236}">
                <a16:creationId xmlns:a16="http://schemas.microsoft.com/office/drawing/2014/main" id="{CEEC2FEE-2CD3-44F2-9102-449048D08B8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293571" y="3101975"/>
            <a:ext cx="203200" cy="203200"/>
          </a:xfrm>
          <a:prstGeom prst="rect">
            <a:avLst/>
          </a:prstGeom>
        </p:spPr>
      </p:pic>
      <p:pic>
        <p:nvPicPr>
          <p:cNvPr id="51" name="Grafikk 50" descr="Sparegris med heldekkende fyll">
            <a:extLst>
              <a:ext uri="{FF2B5EF4-FFF2-40B4-BE49-F238E27FC236}">
                <a16:creationId xmlns:a16="http://schemas.microsoft.com/office/drawing/2014/main" id="{93247AEA-64AB-408F-B3EC-CF51E6AF98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336901" y="3541712"/>
            <a:ext cx="203200" cy="203200"/>
          </a:xfrm>
          <a:prstGeom prst="rect">
            <a:avLst/>
          </a:prstGeom>
        </p:spPr>
      </p:pic>
      <p:pic>
        <p:nvPicPr>
          <p:cNvPr id="60" name="Grafikk 59" descr="Sparegris med heldekkende fyll">
            <a:extLst>
              <a:ext uri="{FF2B5EF4-FFF2-40B4-BE49-F238E27FC236}">
                <a16:creationId xmlns:a16="http://schemas.microsoft.com/office/drawing/2014/main" id="{E2BFEADD-E672-4F51-9424-696D0CCCCE6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431967" y="3045857"/>
            <a:ext cx="203200" cy="203200"/>
          </a:xfrm>
          <a:prstGeom prst="rect">
            <a:avLst/>
          </a:prstGeom>
        </p:spPr>
      </p:pic>
      <p:pic>
        <p:nvPicPr>
          <p:cNvPr id="61" name="Grafikk 60" descr="Sparegris med heldekkende fyll">
            <a:extLst>
              <a:ext uri="{FF2B5EF4-FFF2-40B4-BE49-F238E27FC236}">
                <a16:creationId xmlns:a16="http://schemas.microsoft.com/office/drawing/2014/main" id="{7F69E83D-F5BF-4DE3-86B2-9EFF03224B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569805" y="2919254"/>
            <a:ext cx="203200" cy="203200"/>
          </a:xfrm>
          <a:prstGeom prst="rect">
            <a:avLst/>
          </a:prstGeom>
        </p:spPr>
      </p:pic>
      <p:pic>
        <p:nvPicPr>
          <p:cNvPr id="62" name="Grafikk 61" descr="Sparegris med heldekkende fyll">
            <a:extLst>
              <a:ext uri="{FF2B5EF4-FFF2-40B4-BE49-F238E27FC236}">
                <a16:creationId xmlns:a16="http://schemas.microsoft.com/office/drawing/2014/main" id="{7FAD8D53-4E85-4460-AA78-2CB7973AC9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661204" y="3147457"/>
            <a:ext cx="203200" cy="203200"/>
          </a:xfrm>
          <a:prstGeom prst="rect">
            <a:avLst/>
          </a:prstGeom>
        </p:spPr>
      </p:pic>
      <p:pic>
        <p:nvPicPr>
          <p:cNvPr id="63" name="Grafikk 62" descr="Sparegris med heldekkende fyll">
            <a:extLst>
              <a:ext uri="{FF2B5EF4-FFF2-40B4-BE49-F238E27FC236}">
                <a16:creationId xmlns:a16="http://schemas.microsoft.com/office/drawing/2014/main" id="{D71854B4-8EA3-4442-A2BE-7F0BBF519A5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738111" y="2817654"/>
            <a:ext cx="203200" cy="203200"/>
          </a:xfrm>
          <a:prstGeom prst="rect">
            <a:avLst/>
          </a:prstGeom>
        </p:spPr>
      </p:pic>
      <p:pic>
        <p:nvPicPr>
          <p:cNvPr id="64" name="Grafikk 63" descr="Sparegris med heldekkende fyll">
            <a:extLst>
              <a:ext uri="{FF2B5EF4-FFF2-40B4-BE49-F238E27FC236}">
                <a16:creationId xmlns:a16="http://schemas.microsoft.com/office/drawing/2014/main" id="{6A8B6E8E-2446-4AA4-9B7D-6D484BEADFD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862151" y="3136662"/>
            <a:ext cx="203200" cy="203200"/>
          </a:xfrm>
          <a:prstGeom prst="rect">
            <a:avLst/>
          </a:prstGeom>
        </p:spPr>
      </p:pic>
      <p:pic>
        <p:nvPicPr>
          <p:cNvPr id="65" name="Grafikk 64" descr="Sparegris med heldekkende fyll">
            <a:extLst>
              <a:ext uri="{FF2B5EF4-FFF2-40B4-BE49-F238E27FC236}">
                <a16:creationId xmlns:a16="http://schemas.microsoft.com/office/drawing/2014/main" id="{BC7C3E65-C197-410D-AF20-14DF1C4656C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89788" y="2941082"/>
            <a:ext cx="203200" cy="203200"/>
          </a:xfrm>
          <a:prstGeom prst="rect">
            <a:avLst/>
          </a:prstGeom>
        </p:spPr>
      </p:pic>
      <p:pic>
        <p:nvPicPr>
          <p:cNvPr id="66" name="Grafikk 65" descr="Sparegris med heldekkende fyll">
            <a:extLst>
              <a:ext uri="{FF2B5EF4-FFF2-40B4-BE49-F238E27FC236}">
                <a16:creationId xmlns:a16="http://schemas.microsoft.com/office/drawing/2014/main" id="{53F7DBD8-825D-454C-BBDF-92F1C9FE7E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89788" y="2711609"/>
            <a:ext cx="203200" cy="203200"/>
          </a:xfrm>
          <a:prstGeom prst="rect">
            <a:avLst/>
          </a:prstGeom>
        </p:spPr>
      </p:pic>
      <p:pic>
        <p:nvPicPr>
          <p:cNvPr id="67" name="Grafikk 66" descr="Sparegris med heldekkende fyll">
            <a:extLst>
              <a:ext uri="{FF2B5EF4-FFF2-40B4-BE49-F238E27FC236}">
                <a16:creationId xmlns:a16="http://schemas.microsoft.com/office/drawing/2014/main" id="{915E552E-0A3A-4BF4-919B-451D365546E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091388" y="2531756"/>
            <a:ext cx="203200" cy="203200"/>
          </a:xfrm>
          <a:prstGeom prst="rect">
            <a:avLst/>
          </a:prstGeom>
        </p:spPr>
      </p:pic>
      <p:pic>
        <p:nvPicPr>
          <p:cNvPr id="68" name="Grafikk 67" descr="Sparegris med heldekkende fyll">
            <a:extLst>
              <a:ext uri="{FF2B5EF4-FFF2-40B4-BE49-F238E27FC236}">
                <a16:creationId xmlns:a16="http://schemas.microsoft.com/office/drawing/2014/main" id="{5F6BA3A6-FB01-4B00-9C60-252AFE69E8A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257498" y="2695575"/>
            <a:ext cx="203200" cy="203200"/>
          </a:xfrm>
          <a:prstGeom prst="rect">
            <a:avLst/>
          </a:prstGeom>
        </p:spPr>
      </p:pic>
      <p:pic>
        <p:nvPicPr>
          <p:cNvPr id="69" name="Grafikk 68" descr="Sparegris med heldekkende fyll">
            <a:extLst>
              <a:ext uri="{FF2B5EF4-FFF2-40B4-BE49-F238E27FC236}">
                <a16:creationId xmlns:a16="http://schemas.microsoft.com/office/drawing/2014/main" id="{8E473B60-F132-43DC-A14A-4174F6D177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207670" y="3271202"/>
            <a:ext cx="203200" cy="203200"/>
          </a:xfrm>
          <a:prstGeom prst="rect">
            <a:avLst/>
          </a:prstGeom>
        </p:spPr>
      </p:pic>
      <p:pic>
        <p:nvPicPr>
          <p:cNvPr id="70" name="Grafikk 69" descr="Sparegris med heldekkende fyll">
            <a:extLst>
              <a:ext uri="{FF2B5EF4-FFF2-40B4-BE49-F238E27FC236}">
                <a16:creationId xmlns:a16="http://schemas.microsoft.com/office/drawing/2014/main" id="{6D362025-0190-4DEB-A08D-6759476033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243935" y="3638221"/>
            <a:ext cx="203200" cy="203200"/>
          </a:xfrm>
          <a:prstGeom prst="rect">
            <a:avLst/>
          </a:prstGeom>
        </p:spPr>
      </p:pic>
      <p:pic>
        <p:nvPicPr>
          <p:cNvPr id="71" name="Grafikk 70" descr="Sparegris med heldekkende fyll">
            <a:extLst>
              <a:ext uri="{FF2B5EF4-FFF2-40B4-BE49-F238E27FC236}">
                <a16:creationId xmlns:a16="http://schemas.microsoft.com/office/drawing/2014/main" id="{E71A9864-9ED8-4F7E-B10B-DD78338194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400461" y="3412104"/>
            <a:ext cx="203200" cy="203200"/>
          </a:xfrm>
          <a:prstGeom prst="rect">
            <a:avLst/>
          </a:prstGeom>
        </p:spPr>
      </p:pic>
      <p:pic>
        <p:nvPicPr>
          <p:cNvPr id="72" name="Grafikk 71" descr="Sparegris med heldekkende fyll">
            <a:extLst>
              <a:ext uri="{FF2B5EF4-FFF2-40B4-BE49-F238E27FC236}">
                <a16:creationId xmlns:a16="http://schemas.microsoft.com/office/drawing/2014/main" id="{0F6B380A-6884-4EF5-AED9-CD0ABDE69D2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447135" y="3174228"/>
            <a:ext cx="203200" cy="203200"/>
          </a:xfrm>
          <a:prstGeom prst="rect">
            <a:avLst/>
          </a:prstGeom>
        </p:spPr>
      </p:pic>
      <p:pic>
        <p:nvPicPr>
          <p:cNvPr id="73" name="Grafikk 72" descr="Sparegris med heldekkende fyll">
            <a:extLst>
              <a:ext uri="{FF2B5EF4-FFF2-40B4-BE49-F238E27FC236}">
                <a16:creationId xmlns:a16="http://schemas.microsoft.com/office/drawing/2014/main" id="{84DD95A6-3E0D-4100-94B8-A1D8157BA2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474866" y="2941082"/>
            <a:ext cx="203200" cy="203200"/>
          </a:xfrm>
          <a:prstGeom prst="rect">
            <a:avLst/>
          </a:prstGeom>
        </p:spPr>
      </p:pic>
      <p:pic>
        <p:nvPicPr>
          <p:cNvPr id="74" name="Grafikk 73" descr="Sparegris med heldekkende fyll">
            <a:extLst>
              <a:ext uri="{FF2B5EF4-FFF2-40B4-BE49-F238E27FC236}">
                <a16:creationId xmlns:a16="http://schemas.microsoft.com/office/drawing/2014/main" id="{A3269BCD-F4B3-4A6A-85A7-CFBC93A6F23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556137" y="2685029"/>
            <a:ext cx="203200" cy="203200"/>
          </a:xfrm>
          <a:prstGeom prst="rect">
            <a:avLst/>
          </a:prstGeom>
        </p:spPr>
      </p:pic>
      <p:pic>
        <p:nvPicPr>
          <p:cNvPr id="75" name="Grafikk 74" descr="Sparegris med heldekkende fyll">
            <a:extLst>
              <a:ext uri="{FF2B5EF4-FFF2-40B4-BE49-F238E27FC236}">
                <a16:creationId xmlns:a16="http://schemas.microsoft.com/office/drawing/2014/main" id="{17211BD1-5386-4DDD-AB2E-A653EA996DD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576466" y="2436607"/>
            <a:ext cx="203200" cy="203200"/>
          </a:xfrm>
          <a:prstGeom prst="rect">
            <a:avLst/>
          </a:prstGeom>
        </p:spPr>
      </p:pic>
      <p:pic>
        <p:nvPicPr>
          <p:cNvPr id="76" name="Grafikk 75" descr="Sparegris med heldekkende fyll">
            <a:extLst>
              <a:ext uri="{FF2B5EF4-FFF2-40B4-BE49-F238E27FC236}">
                <a16:creationId xmlns:a16="http://schemas.microsoft.com/office/drawing/2014/main" id="{664A845E-F449-4CDC-BA8B-EF57E1F9A17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692620" y="2712879"/>
            <a:ext cx="203200" cy="203200"/>
          </a:xfrm>
          <a:prstGeom prst="rect">
            <a:avLst/>
          </a:prstGeom>
        </p:spPr>
      </p:pic>
      <p:pic>
        <p:nvPicPr>
          <p:cNvPr id="77" name="Grafikk 76" descr="Sparegris med heldekkende fyll">
            <a:extLst>
              <a:ext uri="{FF2B5EF4-FFF2-40B4-BE49-F238E27FC236}">
                <a16:creationId xmlns:a16="http://schemas.microsoft.com/office/drawing/2014/main" id="{3178DE8A-CC7F-4932-8CC6-B1E406CE90B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779666" y="2430156"/>
            <a:ext cx="203200" cy="203200"/>
          </a:xfrm>
          <a:prstGeom prst="rect">
            <a:avLst/>
          </a:prstGeom>
        </p:spPr>
      </p:pic>
      <p:pic>
        <p:nvPicPr>
          <p:cNvPr id="78" name="Grafikk 77" descr="Sparegris med heldekkende fyll">
            <a:extLst>
              <a:ext uri="{FF2B5EF4-FFF2-40B4-BE49-F238E27FC236}">
                <a16:creationId xmlns:a16="http://schemas.microsoft.com/office/drawing/2014/main" id="{65481C40-46B3-464E-8F81-ED7EB4E38F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895146" y="2165898"/>
            <a:ext cx="166271" cy="166271"/>
          </a:xfrm>
          <a:prstGeom prst="rect">
            <a:avLst/>
          </a:prstGeom>
        </p:spPr>
      </p:pic>
      <p:pic>
        <p:nvPicPr>
          <p:cNvPr id="79" name="Grafikk 78" descr="Sparegris med heldekkende fyll">
            <a:extLst>
              <a:ext uri="{FF2B5EF4-FFF2-40B4-BE49-F238E27FC236}">
                <a16:creationId xmlns:a16="http://schemas.microsoft.com/office/drawing/2014/main" id="{BBAA9669-A644-467F-A41C-CB64ACC9DA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346200" y="2227128"/>
            <a:ext cx="501145" cy="501145"/>
          </a:xfrm>
          <a:prstGeom prst="rect">
            <a:avLst/>
          </a:prstGeom>
        </p:spPr>
      </p:pic>
      <p:sp>
        <p:nvSpPr>
          <p:cNvPr id="2" name="TekstSylinder 1">
            <a:extLst>
              <a:ext uri="{FF2B5EF4-FFF2-40B4-BE49-F238E27FC236}">
                <a16:creationId xmlns:a16="http://schemas.microsoft.com/office/drawing/2014/main" id="{F3A6AE4B-2D16-4CE1-9EE3-435DC3C17DCC}"/>
              </a:ext>
            </a:extLst>
          </p:cNvPr>
          <p:cNvSpPr txBox="1"/>
          <p:nvPr/>
        </p:nvSpPr>
        <p:spPr>
          <a:xfrm>
            <a:off x="1751866" y="6558160"/>
            <a:ext cx="4750573" cy="307777"/>
          </a:xfrm>
          <a:prstGeom prst="rect">
            <a:avLst/>
          </a:prstGeom>
          <a:noFill/>
        </p:spPr>
        <p:txBody>
          <a:bodyPr wrap="square" rtlCol="0">
            <a:spAutoFit/>
          </a:bodyPr>
          <a:lstStyle/>
          <a:p>
            <a:r>
              <a:rPr lang="nb-NO" sz="1400" dirty="0">
                <a:latin typeface="Museo Sans Rounded 500" panose="02000000000000000000" pitchFamily="50" charset="0"/>
              </a:rPr>
              <a:t>Grafen viser Verdensindeksen, lånt fra Danske Bank</a:t>
            </a:r>
          </a:p>
        </p:txBody>
      </p:sp>
      <p:sp>
        <p:nvSpPr>
          <p:cNvPr id="3" name="TekstSylinder 2">
            <a:extLst>
              <a:ext uri="{FF2B5EF4-FFF2-40B4-BE49-F238E27FC236}">
                <a16:creationId xmlns:a16="http://schemas.microsoft.com/office/drawing/2014/main" id="{FF9CE17B-FD7F-498F-ABDC-2BFB27708E96}"/>
              </a:ext>
            </a:extLst>
          </p:cNvPr>
          <p:cNvSpPr txBox="1"/>
          <p:nvPr/>
        </p:nvSpPr>
        <p:spPr>
          <a:xfrm>
            <a:off x="2007497" y="2198688"/>
            <a:ext cx="4915793" cy="923330"/>
          </a:xfrm>
          <a:prstGeom prst="rect">
            <a:avLst/>
          </a:prstGeom>
          <a:noFill/>
        </p:spPr>
        <p:txBody>
          <a:bodyPr wrap="square" rtlCol="0">
            <a:spAutoFit/>
          </a:bodyPr>
          <a:lstStyle/>
          <a:p>
            <a:r>
              <a:rPr lang="nb-NO" dirty="0"/>
              <a:t>Spareavtale = fast månedlig sparing = du får et slags snitt av utviklingen på børsen over tid. Du slipper å tenke på å time markedet</a:t>
            </a:r>
          </a:p>
        </p:txBody>
      </p:sp>
    </p:spTree>
    <p:extLst>
      <p:ext uri="{BB962C8B-B14F-4D97-AF65-F5344CB8AC3E}">
        <p14:creationId xmlns:p14="http://schemas.microsoft.com/office/powerpoint/2010/main" val="187881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k 3" descr="Sparegris med heldekkende fyll">
            <a:extLst>
              <a:ext uri="{FF2B5EF4-FFF2-40B4-BE49-F238E27FC236}">
                <a16:creationId xmlns:a16="http://schemas.microsoft.com/office/drawing/2014/main" id="{07741673-7E92-47C4-89AF-EF1DFBA64C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39645" y="2148840"/>
            <a:ext cx="1722120" cy="1722120"/>
          </a:xfrm>
          <a:prstGeom prst="rect">
            <a:avLst/>
          </a:prstGeom>
        </p:spPr>
      </p:pic>
      <p:pic>
        <p:nvPicPr>
          <p:cNvPr id="5" name="Grafikk 4" descr="Sparegris med heldekkende fyll">
            <a:extLst>
              <a:ext uri="{FF2B5EF4-FFF2-40B4-BE49-F238E27FC236}">
                <a16:creationId xmlns:a16="http://schemas.microsoft.com/office/drawing/2014/main" id="{4482FDB0-CF14-4205-92B7-CC842416CBD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01310" y="2148840"/>
            <a:ext cx="1722120" cy="1722120"/>
          </a:xfrm>
          <a:prstGeom prst="rect">
            <a:avLst/>
          </a:prstGeom>
        </p:spPr>
      </p:pic>
      <p:pic>
        <p:nvPicPr>
          <p:cNvPr id="6" name="Grafikk 5" descr="Sparegris med heldekkende fyll">
            <a:extLst>
              <a:ext uri="{FF2B5EF4-FFF2-40B4-BE49-F238E27FC236}">
                <a16:creationId xmlns:a16="http://schemas.microsoft.com/office/drawing/2014/main" id="{2B52AB5B-082C-40E1-AC84-F452CA93FCF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39175" y="2148840"/>
            <a:ext cx="1722120" cy="1722120"/>
          </a:xfrm>
          <a:prstGeom prst="rect">
            <a:avLst/>
          </a:prstGeom>
        </p:spPr>
      </p:pic>
      <p:sp>
        <p:nvSpPr>
          <p:cNvPr id="7" name="TekstSylinder 6">
            <a:extLst>
              <a:ext uri="{FF2B5EF4-FFF2-40B4-BE49-F238E27FC236}">
                <a16:creationId xmlns:a16="http://schemas.microsoft.com/office/drawing/2014/main" id="{C058EBD3-863A-46AE-BE6C-64337E7F00DB}"/>
              </a:ext>
            </a:extLst>
          </p:cNvPr>
          <p:cNvSpPr txBox="1"/>
          <p:nvPr/>
        </p:nvSpPr>
        <p:spPr>
          <a:xfrm>
            <a:off x="4747896" y="3762375"/>
            <a:ext cx="3086100" cy="461665"/>
          </a:xfrm>
          <a:prstGeom prst="rect">
            <a:avLst/>
          </a:prstGeom>
          <a:noFill/>
        </p:spPr>
        <p:txBody>
          <a:bodyPr wrap="square" rtlCol="0">
            <a:spAutoFit/>
          </a:bodyPr>
          <a:lstStyle/>
          <a:p>
            <a:pPr algn="ctr"/>
            <a:r>
              <a:rPr lang="nb-NO" sz="2400" dirty="0">
                <a:latin typeface="Museo Sans Rounded 500" panose="02000000000000000000" pitchFamily="50" charset="0"/>
              </a:rPr>
              <a:t>5 år og lengre</a:t>
            </a:r>
          </a:p>
        </p:txBody>
      </p:sp>
      <p:sp>
        <p:nvSpPr>
          <p:cNvPr id="8" name="TekstSylinder 7">
            <a:extLst>
              <a:ext uri="{FF2B5EF4-FFF2-40B4-BE49-F238E27FC236}">
                <a16:creationId xmlns:a16="http://schemas.microsoft.com/office/drawing/2014/main" id="{5E167E6F-7AFC-40B0-BBAF-C11FDE40B4CA}"/>
              </a:ext>
            </a:extLst>
          </p:cNvPr>
          <p:cNvSpPr txBox="1"/>
          <p:nvPr/>
        </p:nvSpPr>
        <p:spPr>
          <a:xfrm>
            <a:off x="7917498" y="3762374"/>
            <a:ext cx="3345758" cy="461665"/>
          </a:xfrm>
          <a:prstGeom prst="rect">
            <a:avLst/>
          </a:prstGeom>
          <a:noFill/>
        </p:spPr>
        <p:txBody>
          <a:bodyPr wrap="square" rtlCol="0">
            <a:spAutoFit/>
          </a:bodyPr>
          <a:lstStyle/>
          <a:p>
            <a:pPr algn="ctr"/>
            <a:r>
              <a:rPr lang="nb-NO" sz="2400" dirty="0">
                <a:latin typeface="Museo Sans Rounded 500" panose="02000000000000000000" pitchFamily="50" charset="0"/>
              </a:rPr>
              <a:t>Pensjon, helst 10 år++</a:t>
            </a:r>
          </a:p>
        </p:txBody>
      </p:sp>
      <p:sp>
        <p:nvSpPr>
          <p:cNvPr id="9" name="TekstSylinder 8">
            <a:extLst>
              <a:ext uri="{FF2B5EF4-FFF2-40B4-BE49-F238E27FC236}">
                <a16:creationId xmlns:a16="http://schemas.microsoft.com/office/drawing/2014/main" id="{0AF26F05-4E79-45BE-9BB6-32678F885129}"/>
              </a:ext>
            </a:extLst>
          </p:cNvPr>
          <p:cNvSpPr txBox="1"/>
          <p:nvPr/>
        </p:nvSpPr>
        <p:spPr>
          <a:xfrm>
            <a:off x="2021205" y="3771900"/>
            <a:ext cx="2084071" cy="461665"/>
          </a:xfrm>
          <a:prstGeom prst="rect">
            <a:avLst/>
          </a:prstGeom>
          <a:noFill/>
        </p:spPr>
        <p:txBody>
          <a:bodyPr wrap="square" rtlCol="0">
            <a:spAutoFit/>
          </a:bodyPr>
          <a:lstStyle/>
          <a:p>
            <a:pPr algn="ctr"/>
            <a:r>
              <a:rPr lang="nb-NO" sz="2400" dirty="0">
                <a:latin typeface="Museo Sans Rounded 500" panose="02000000000000000000" pitchFamily="50" charset="0"/>
              </a:rPr>
              <a:t>0-3 år</a:t>
            </a:r>
          </a:p>
        </p:txBody>
      </p:sp>
      <p:sp>
        <p:nvSpPr>
          <p:cNvPr id="10" name="TekstSylinder 9">
            <a:extLst>
              <a:ext uri="{FF2B5EF4-FFF2-40B4-BE49-F238E27FC236}">
                <a16:creationId xmlns:a16="http://schemas.microsoft.com/office/drawing/2014/main" id="{B30C9233-4EDA-42C2-94B1-BCB2735DC991}"/>
              </a:ext>
            </a:extLst>
          </p:cNvPr>
          <p:cNvSpPr txBox="1"/>
          <p:nvPr/>
        </p:nvSpPr>
        <p:spPr>
          <a:xfrm>
            <a:off x="4692174" y="4379265"/>
            <a:ext cx="3086100" cy="1200329"/>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2400" dirty="0">
                <a:solidFill>
                  <a:srgbClr val="00B050"/>
                </a:solidFill>
                <a:latin typeface="Museo Sans Rounded 500" panose="02000000000000000000" pitchFamily="50" charset="0"/>
              </a:rPr>
              <a:t>Aksjer, aksjefond, obligasjonsfond</a:t>
            </a:r>
            <a:br>
              <a:rPr lang="nb-NO" sz="2400" dirty="0">
                <a:solidFill>
                  <a:srgbClr val="00B050"/>
                </a:solidFill>
                <a:latin typeface="Museo Sans Rounded 500" panose="02000000000000000000" pitchFamily="50" charset="0"/>
              </a:rPr>
            </a:br>
            <a:r>
              <a:rPr lang="nb-NO" sz="2400" dirty="0">
                <a:solidFill>
                  <a:srgbClr val="00B050"/>
                </a:solidFill>
                <a:latin typeface="Museo Sans Rounded 500" panose="02000000000000000000" pitchFamily="50" charset="0"/>
              </a:rPr>
              <a:t>(Bruk gjerne ASK)</a:t>
            </a:r>
          </a:p>
        </p:txBody>
      </p:sp>
      <p:sp>
        <p:nvSpPr>
          <p:cNvPr id="11" name="TekstSylinder 10">
            <a:extLst>
              <a:ext uri="{FF2B5EF4-FFF2-40B4-BE49-F238E27FC236}">
                <a16:creationId xmlns:a16="http://schemas.microsoft.com/office/drawing/2014/main" id="{9DF34254-D4DC-4D3F-A2BB-54628506704F}"/>
              </a:ext>
            </a:extLst>
          </p:cNvPr>
          <p:cNvSpPr txBox="1"/>
          <p:nvPr/>
        </p:nvSpPr>
        <p:spPr>
          <a:xfrm>
            <a:off x="7917498" y="4379265"/>
            <a:ext cx="3086100" cy="1200329"/>
          </a:xfrm>
          <a:prstGeom prst="rect">
            <a:avLst/>
          </a:prstGeom>
          <a:ln>
            <a:solidFill>
              <a:srgbClr val="D45D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2400" dirty="0">
                <a:solidFill>
                  <a:srgbClr val="D45D00"/>
                </a:solidFill>
                <a:latin typeface="Museo Sans Rounded 500" panose="02000000000000000000" pitchFamily="50" charset="0"/>
              </a:rPr>
              <a:t>Sparing i fond </a:t>
            </a:r>
            <a:br>
              <a:rPr lang="nb-NO" sz="2400" dirty="0">
                <a:solidFill>
                  <a:srgbClr val="D45D00"/>
                </a:solidFill>
                <a:latin typeface="Museo Sans Rounded 500" panose="02000000000000000000" pitchFamily="50" charset="0"/>
              </a:rPr>
            </a:br>
            <a:r>
              <a:rPr lang="nb-NO" sz="2400" dirty="0">
                <a:solidFill>
                  <a:srgbClr val="D45D00"/>
                </a:solidFill>
                <a:latin typeface="Museo Sans Rounded 500" panose="02000000000000000000" pitchFamily="50" charset="0"/>
              </a:rPr>
              <a:t>(Bruk gjerne ASK, LINK, IPS)</a:t>
            </a:r>
          </a:p>
        </p:txBody>
      </p:sp>
      <p:sp>
        <p:nvSpPr>
          <p:cNvPr id="12" name="TekstSylinder 11">
            <a:extLst>
              <a:ext uri="{FF2B5EF4-FFF2-40B4-BE49-F238E27FC236}">
                <a16:creationId xmlns:a16="http://schemas.microsoft.com/office/drawing/2014/main" id="{C31D2F6F-4109-42AA-9635-1F7E84F67451}"/>
              </a:ext>
            </a:extLst>
          </p:cNvPr>
          <p:cNvSpPr txBox="1"/>
          <p:nvPr/>
        </p:nvSpPr>
        <p:spPr>
          <a:xfrm>
            <a:off x="1466850" y="4379265"/>
            <a:ext cx="30861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2400" dirty="0">
                <a:solidFill>
                  <a:srgbClr val="0070C0"/>
                </a:solidFill>
                <a:latin typeface="Museo Sans Rounded 500" panose="02000000000000000000" pitchFamily="50" charset="0"/>
              </a:rPr>
              <a:t>Sparekonto og pengemarkedsfond</a:t>
            </a:r>
            <a:br>
              <a:rPr lang="nb-NO" sz="2400" dirty="0">
                <a:solidFill>
                  <a:srgbClr val="0070C0"/>
                </a:solidFill>
                <a:latin typeface="Museo Sans Rounded 500" panose="02000000000000000000" pitchFamily="50" charset="0"/>
              </a:rPr>
            </a:br>
            <a:endParaRPr lang="nb-NO" sz="2400" dirty="0">
              <a:solidFill>
                <a:srgbClr val="0070C0"/>
              </a:solidFill>
              <a:latin typeface="Museo Sans Rounded 500" panose="02000000000000000000" pitchFamily="50" charset="0"/>
            </a:endParaRPr>
          </a:p>
        </p:txBody>
      </p:sp>
      <p:sp>
        <p:nvSpPr>
          <p:cNvPr id="17" name="Tittel 16">
            <a:extLst>
              <a:ext uri="{FF2B5EF4-FFF2-40B4-BE49-F238E27FC236}">
                <a16:creationId xmlns:a16="http://schemas.microsoft.com/office/drawing/2014/main" id="{B76F2697-4AAE-4D78-ABCC-F144A065D3E1}"/>
              </a:ext>
            </a:extLst>
          </p:cNvPr>
          <p:cNvSpPr>
            <a:spLocks noGrp="1"/>
          </p:cNvSpPr>
          <p:nvPr>
            <p:ph type="title"/>
          </p:nvPr>
        </p:nvSpPr>
        <p:spPr/>
        <p:txBody>
          <a:bodyPr>
            <a:normAutofit fontScale="90000"/>
          </a:bodyPr>
          <a:lstStyle/>
          <a:p>
            <a:r>
              <a:rPr lang="nb-NO" dirty="0"/>
              <a:t>Hvilke sparelengde har du?</a:t>
            </a:r>
            <a:br>
              <a:rPr lang="nb-NO" sz="3100" dirty="0"/>
            </a:br>
            <a:r>
              <a:rPr lang="nb-NO" sz="3100" dirty="0"/>
              <a:t>Når du trenger pengene bestemmer hva du bør velge.</a:t>
            </a:r>
            <a:endParaRPr lang="nb-NO" dirty="0"/>
          </a:p>
        </p:txBody>
      </p:sp>
      <p:sp>
        <p:nvSpPr>
          <p:cNvPr id="2" name="TekstSylinder 1">
            <a:extLst>
              <a:ext uri="{FF2B5EF4-FFF2-40B4-BE49-F238E27FC236}">
                <a16:creationId xmlns:a16="http://schemas.microsoft.com/office/drawing/2014/main" id="{5379369A-2483-4DF0-97D9-975191FE44E0}"/>
              </a:ext>
            </a:extLst>
          </p:cNvPr>
          <p:cNvSpPr txBox="1"/>
          <p:nvPr/>
        </p:nvSpPr>
        <p:spPr>
          <a:xfrm>
            <a:off x="5476779" y="5734818"/>
            <a:ext cx="4884516" cy="584775"/>
          </a:xfrm>
          <a:prstGeom prst="rect">
            <a:avLst/>
          </a:prstGeom>
          <a:noFill/>
        </p:spPr>
        <p:txBody>
          <a:bodyPr wrap="square" rtlCol="0">
            <a:spAutoFit/>
          </a:bodyPr>
          <a:lstStyle/>
          <a:p>
            <a:r>
              <a:rPr lang="nb-NO" sz="1600" dirty="0"/>
              <a:t>ASK = Aksjesparekonto; gir deg utsatt skatt på gevinst og utbytte. Fleksibelt og enkelt.</a:t>
            </a:r>
          </a:p>
        </p:txBody>
      </p:sp>
    </p:spTree>
    <p:extLst>
      <p:ext uri="{BB962C8B-B14F-4D97-AF65-F5344CB8AC3E}">
        <p14:creationId xmlns:p14="http://schemas.microsoft.com/office/powerpoint/2010/main" val="207806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2D87C8-9BD2-4E65-BF87-4D425B3E8B52}"/>
              </a:ext>
            </a:extLst>
          </p:cNvPr>
          <p:cNvSpPr>
            <a:spLocks noGrp="1"/>
          </p:cNvSpPr>
          <p:nvPr>
            <p:ph type="title"/>
          </p:nvPr>
        </p:nvSpPr>
        <p:spPr/>
        <p:txBody>
          <a:bodyPr>
            <a:noAutofit/>
          </a:bodyPr>
          <a:lstStyle/>
          <a:p>
            <a:r>
              <a:rPr lang="nb-NO" sz="3200" dirty="0"/>
              <a:t>Ditt viktigste valg:</a:t>
            </a:r>
            <a:br>
              <a:rPr lang="nb-NO" sz="3200" dirty="0"/>
            </a:br>
            <a:r>
              <a:rPr lang="nb-NO" sz="3200" dirty="0"/>
              <a:t>Fordeling mellom aksjer og renter</a:t>
            </a:r>
          </a:p>
        </p:txBody>
      </p:sp>
      <p:sp>
        <p:nvSpPr>
          <p:cNvPr id="3" name="Plassholder for innhold 2">
            <a:extLst>
              <a:ext uri="{FF2B5EF4-FFF2-40B4-BE49-F238E27FC236}">
                <a16:creationId xmlns:a16="http://schemas.microsoft.com/office/drawing/2014/main" id="{E5E91D55-C462-4454-B70F-52E7695768B5}"/>
              </a:ext>
            </a:extLst>
          </p:cNvPr>
          <p:cNvSpPr>
            <a:spLocks noGrp="1"/>
          </p:cNvSpPr>
          <p:nvPr>
            <p:ph idx="1"/>
          </p:nvPr>
        </p:nvSpPr>
        <p:spPr>
          <a:xfrm>
            <a:off x="609600" y="1600201"/>
            <a:ext cx="7308028" cy="4525963"/>
          </a:xfrm>
        </p:spPr>
        <p:txBody>
          <a:bodyPr>
            <a:normAutofit/>
          </a:bodyPr>
          <a:lstStyle/>
          <a:p>
            <a:pPr marL="0" indent="0">
              <a:buNone/>
            </a:pPr>
            <a:r>
              <a:rPr lang="nb-NO" sz="2000" dirty="0">
                <a:latin typeface="Museo Sans Rounded 300" panose="02000000000000000000" pitchFamily="50" charset="0"/>
              </a:rPr>
              <a:t>Det anbefales at du sprer sparepengene for å redusere risiko. </a:t>
            </a:r>
            <a:br>
              <a:rPr lang="nb-NO" sz="2000" dirty="0">
                <a:latin typeface="Museo Sans Rounded 300" panose="02000000000000000000" pitchFamily="50" charset="0"/>
              </a:rPr>
            </a:br>
            <a:br>
              <a:rPr lang="nb-NO" sz="2000" dirty="0">
                <a:latin typeface="Museo Sans Rounded 300" panose="02000000000000000000" pitchFamily="50" charset="0"/>
              </a:rPr>
            </a:br>
            <a:r>
              <a:rPr lang="nb-NO" sz="2000" dirty="0">
                <a:latin typeface="Museo Sans Rounded 300" panose="02000000000000000000" pitchFamily="50" charset="0"/>
              </a:rPr>
              <a:t>Sparealternativer vi finner i bank/finansmarkedet:</a:t>
            </a:r>
          </a:p>
          <a:p>
            <a:r>
              <a:rPr lang="nb-NO" sz="2000" dirty="0">
                <a:latin typeface="Museo Sans Rounded 300" panose="02000000000000000000" pitchFamily="50" charset="0"/>
              </a:rPr>
              <a:t>Konto</a:t>
            </a:r>
          </a:p>
          <a:p>
            <a:r>
              <a:rPr lang="nb-NO" sz="2000" dirty="0">
                <a:latin typeface="Museo Sans Rounded 300" panose="02000000000000000000" pitchFamily="50" charset="0"/>
              </a:rPr>
              <a:t>Rentefond</a:t>
            </a:r>
          </a:p>
          <a:p>
            <a:r>
              <a:rPr lang="nb-NO" sz="2000" dirty="0">
                <a:latin typeface="Museo Sans Rounded 300" panose="02000000000000000000" pitchFamily="50" charset="0"/>
              </a:rPr>
              <a:t>Aksjefond</a:t>
            </a:r>
          </a:p>
          <a:p>
            <a:endParaRPr lang="nb-NO" sz="2000" dirty="0">
              <a:latin typeface="Museo Sans Rounded 300" panose="02000000000000000000" pitchFamily="50" charset="0"/>
            </a:endParaRPr>
          </a:p>
          <a:p>
            <a:pPr marL="0" indent="0">
              <a:buNone/>
            </a:pPr>
            <a:r>
              <a:rPr lang="nb-NO" sz="1600" dirty="0">
                <a:latin typeface="Museo Sans Rounded 300" panose="02000000000000000000" pitchFamily="50" charset="0"/>
              </a:rPr>
              <a:t>I tillegg eier du kanskje bolig, bil og hytte? Og har kanskje gjeld? </a:t>
            </a:r>
            <a:br>
              <a:rPr lang="nb-NO" sz="1600" dirty="0">
                <a:latin typeface="Museo Sans Rounded 300" panose="02000000000000000000" pitchFamily="50" charset="0"/>
              </a:rPr>
            </a:br>
            <a:r>
              <a:rPr lang="nb-NO" sz="1600" dirty="0">
                <a:latin typeface="Museo Sans Rounded 300" panose="02000000000000000000" pitchFamily="50" charset="0"/>
              </a:rPr>
              <a:t>Alt må sees i en sammenheng.</a:t>
            </a:r>
          </a:p>
          <a:p>
            <a:pPr marL="0" indent="0">
              <a:buNone/>
            </a:pPr>
            <a:endParaRPr lang="nb-NO" sz="1600" b="1" dirty="0">
              <a:latin typeface="Museo Sans Rounded 300" panose="02000000000000000000" pitchFamily="50" charset="0"/>
            </a:endParaRPr>
          </a:p>
          <a:p>
            <a:pPr marL="0" indent="0">
              <a:buNone/>
            </a:pPr>
            <a:r>
              <a:rPr lang="nb-NO" sz="1600" b="1" dirty="0">
                <a:latin typeface="Museo Sans Rounded 300" panose="02000000000000000000" pitchFamily="50" charset="0"/>
              </a:rPr>
              <a:t>Som regel velger nordmenn lavere aksje-andel enn anbefalt.</a:t>
            </a:r>
            <a:br>
              <a:rPr lang="nb-NO" sz="1600" b="1" dirty="0">
                <a:latin typeface="Museo Sans Rounded 300" panose="02000000000000000000" pitchFamily="50" charset="0"/>
              </a:rPr>
            </a:br>
            <a:endParaRPr lang="nb-NO" sz="1600" b="1" dirty="0">
              <a:latin typeface="Museo Sans Rounded 300" panose="02000000000000000000" pitchFamily="50" charset="0"/>
            </a:endParaRPr>
          </a:p>
          <a:p>
            <a:pPr marL="0" indent="0">
              <a:buNone/>
            </a:pPr>
            <a:r>
              <a:rPr lang="nb-NO" sz="1600" dirty="0">
                <a:latin typeface="Museo Sans Rounded 300" panose="02000000000000000000" pitchFamily="50" charset="0"/>
              </a:rPr>
              <a:t>Husk at Egen Pensjonskonto også bør få en gjennomgang</a:t>
            </a:r>
          </a:p>
        </p:txBody>
      </p:sp>
      <p:pic>
        <p:nvPicPr>
          <p:cNvPr id="4" name="Bilde 3">
            <a:extLst>
              <a:ext uri="{FF2B5EF4-FFF2-40B4-BE49-F238E27FC236}">
                <a16:creationId xmlns:a16="http://schemas.microsoft.com/office/drawing/2014/main" id="{8925A486-DD6C-42FF-AB30-BE56357E2F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5173" y="1939610"/>
            <a:ext cx="4864985" cy="2978780"/>
          </a:xfrm>
          <a:prstGeom prst="rect">
            <a:avLst/>
          </a:prstGeom>
        </p:spPr>
      </p:pic>
      <p:sp>
        <p:nvSpPr>
          <p:cNvPr id="5" name="TekstSylinder 4">
            <a:extLst>
              <a:ext uri="{FF2B5EF4-FFF2-40B4-BE49-F238E27FC236}">
                <a16:creationId xmlns:a16="http://schemas.microsoft.com/office/drawing/2014/main" id="{E99AC489-0A51-4E9A-9A4D-F4C53ACB7655}"/>
              </a:ext>
            </a:extLst>
          </p:cNvPr>
          <p:cNvSpPr txBox="1"/>
          <p:nvPr/>
        </p:nvSpPr>
        <p:spPr>
          <a:xfrm>
            <a:off x="8307861" y="4839206"/>
            <a:ext cx="3582297" cy="646331"/>
          </a:xfrm>
          <a:prstGeom prst="rect">
            <a:avLst/>
          </a:prstGeom>
          <a:noFill/>
        </p:spPr>
        <p:txBody>
          <a:bodyPr wrap="square" rtlCol="0">
            <a:spAutoFit/>
          </a:bodyPr>
          <a:lstStyle/>
          <a:p>
            <a:r>
              <a:rPr lang="nb-NO" sz="1200" i="1" dirty="0">
                <a:latin typeface="Museo Sans Rounded 300" panose="02000000000000000000" pitchFamily="50" charset="0"/>
              </a:rPr>
              <a:t>Kake-diagrammet er ikke en anbefaling men en illustrasjon på hvordan du selv kan vurdere å fordele sparingen.</a:t>
            </a:r>
          </a:p>
        </p:txBody>
      </p:sp>
      <p:sp>
        <p:nvSpPr>
          <p:cNvPr id="6" name="Pil: høyre 5">
            <a:extLst>
              <a:ext uri="{FF2B5EF4-FFF2-40B4-BE49-F238E27FC236}">
                <a16:creationId xmlns:a16="http://schemas.microsoft.com/office/drawing/2014/main" id="{B7E7E56B-EF3E-4D42-972C-A102C5A3CDC2}"/>
              </a:ext>
            </a:extLst>
          </p:cNvPr>
          <p:cNvSpPr/>
          <p:nvPr/>
        </p:nvSpPr>
        <p:spPr>
          <a:xfrm>
            <a:off x="301842" y="4839206"/>
            <a:ext cx="307758" cy="32310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6435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6F3F98D-E1F9-48E2-BC45-D5FBB6E8A737}"/>
              </a:ext>
            </a:extLst>
          </p:cNvPr>
          <p:cNvSpPr>
            <a:spLocks noGrp="1"/>
          </p:cNvSpPr>
          <p:nvPr>
            <p:ph type="title"/>
          </p:nvPr>
        </p:nvSpPr>
        <p:spPr/>
        <p:txBody>
          <a:bodyPr/>
          <a:lstStyle/>
          <a:p>
            <a:r>
              <a:rPr lang="nb-NO" dirty="0"/>
              <a:t>Opprett Aksjesparekonto!</a:t>
            </a:r>
          </a:p>
        </p:txBody>
      </p:sp>
      <p:pic>
        <p:nvPicPr>
          <p:cNvPr id="6" name="Plassholder for innhold 5">
            <a:extLst>
              <a:ext uri="{FF2B5EF4-FFF2-40B4-BE49-F238E27FC236}">
                <a16:creationId xmlns:a16="http://schemas.microsoft.com/office/drawing/2014/main" id="{83620678-41BF-4877-ACE1-31D447A8BF44}"/>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1698625"/>
            <a:ext cx="6870700" cy="4146550"/>
          </a:xfrm>
        </p:spPr>
      </p:pic>
      <p:sp>
        <p:nvSpPr>
          <p:cNvPr id="3" name="TekstSylinder 2">
            <a:extLst>
              <a:ext uri="{FF2B5EF4-FFF2-40B4-BE49-F238E27FC236}">
                <a16:creationId xmlns:a16="http://schemas.microsoft.com/office/drawing/2014/main" id="{3600C64E-BC5D-43FA-913A-A5A82356032A}"/>
              </a:ext>
            </a:extLst>
          </p:cNvPr>
          <p:cNvSpPr txBox="1"/>
          <p:nvPr/>
        </p:nvSpPr>
        <p:spPr>
          <a:xfrm>
            <a:off x="6896100" y="3048000"/>
            <a:ext cx="5473700" cy="2954655"/>
          </a:xfrm>
          <a:prstGeom prst="rect">
            <a:avLst/>
          </a:prstGeom>
          <a:noFill/>
        </p:spPr>
        <p:txBody>
          <a:bodyPr wrap="square" rtlCol="0">
            <a:spAutoFit/>
          </a:bodyPr>
          <a:lstStyle/>
          <a:p>
            <a:pPr marL="285750" indent="-285750">
              <a:buFont typeface="Wingdings" panose="05000000000000000000" pitchFamily="2" charset="2"/>
              <a:buChar char="Ø"/>
            </a:pPr>
            <a:r>
              <a:rPr lang="nb-NO" dirty="0">
                <a:latin typeface="Museo Sans Rounded 500" panose="02000000000000000000" pitchFamily="50" charset="0"/>
              </a:rPr>
              <a:t>Gir deg utsatt skatt på gevinster og utbytter.</a:t>
            </a:r>
          </a:p>
          <a:p>
            <a:pPr marL="285750" indent="-285750">
              <a:buFont typeface="Wingdings" panose="05000000000000000000" pitchFamily="2" charset="2"/>
              <a:buChar char="Ø"/>
            </a:pPr>
            <a:r>
              <a:rPr lang="nb-NO" dirty="0">
                <a:latin typeface="Museo Sans Rounded 500" panose="02000000000000000000" pitchFamily="50" charset="0"/>
              </a:rPr>
              <a:t>Stort aksjefondsunivers</a:t>
            </a:r>
          </a:p>
          <a:p>
            <a:pPr marL="285750" indent="-285750">
              <a:buFont typeface="Wingdings" panose="05000000000000000000" pitchFamily="2" charset="2"/>
              <a:buChar char="Ø"/>
            </a:pPr>
            <a:r>
              <a:rPr lang="nb-NO" dirty="0">
                <a:latin typeface="Museo Sans Rounded 500" panose="02000000000000000000" pitchFamily="50" charset="0"/>
              </a:rPr>
              <a:t>Aksjer i Norge og EU/EØS</a:t>
            </a:r>
          </a:p>
          <a:p>
            <a:pPr marL="285750" indent="-285750">
              <a:buFont typeface="Wingdings" panose="05000000000000000000" pitchFamily="2" charset="2"/>
              <a:buChar char="Ø"/>
            </a:pPr>
            <a:r>
              <a:rPr lang="nb-NO" dirty="0">
                <a:latin typeface="Museo Sans Rounded 500" panose="02000000000000000000" pitchFamily="50" charset="0"/>
              </a:rPr>
              <a:t>Veldig enkelt å holde oversikt</a:t>
            </a:r>
          </a:p>
          <a:p>
            <a:pPr marL="285750" indent="-285750">
              <a:buFont typeface="Wingdings" panose="05000000000000000000" pitchFamily="2" charset="2"/>
              <a:buChar char="Ø"/>
            </a:pPr>
            <a:r>
              <a:rPr lang="nb-NO" dirty="0">
                <a:latin typeface="Museo Sans Rounded 500" panose="02000000000000000000" pitchFamily="50" charset="0"/>
              </a:rPr>
              <a:t>Likestiller småsparere med proffene</a:t>
            </a:r>
          </a:p>
          <a:p>
            <a:endParaRPr lang="nb-NO" dirty="0">
              <a:latin typeface="Museo Sans Rounded 500" panose="02000000000000000000" pitchFamily="50" charset="0"/>
            </a:endParaRPr>
          </a:p>
          <a:p>
            <a:endParaRPr lang="nb-NO" dirty="0">
              <a:latin typeface="Museo Sans Rounded 500" panose="02000000000000000000" pitchFamily="50"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14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NB: Gjelder kun aksjer notert på en regulert markedsplass. Vekst-aksjene på Euronext Growth er dermed ikke en del av dette investerings-utvalget.</a:t>
            </a:r>
          </a:p>
          <a:p>
            <a:endParaRPr lang="nb-NO" dirty="0">
              <a:latin typeface="Museo Sans Rounded 500" panose="02000000000000000000" pitchFamily="50" charset="0"/>
            </a:endParaRPr>
          </a:p>
        </p:txBody>
      </p:sp>
    </p:spTree>
    <p:extLst>
      <p:ext uri="{BB962C8B-B14F-4D97-AF65-F5344CB8AC3E}">
        <p14:creationId xmlns:p14="http://schemas.microsoft.com/office/powerpoint/2010/main" val="337669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88696" y="2474279"/>
            <a:ext cx="10972800" cy="1143000"/>
          </a:xfrm>
        </p:spPr>
        <p:txBody>
          <a:bodyPr>
            <a:normAutofit fontScale="90000"/>
          </a:bodyPr>
          <a:lstStyle/>
          <a:p>
            <a:r>
              <a:rPr lang="nb-NO" dirty="0">
                <a:latin typeface="+mn-lt"/>
              </a:rPr>
              <a:t>DE ALLER FLESTE BEDRIFTER </a:t>
            </a:r>
            <a:br>
              <a:rPr lang="nb-NO" dirty="0">
                <a:latin typeface="+mn-lt"/>
              </a:rPr>
            </a:br>
            <a:r>
              <a:rPr lang="nb-NO" dirty="0">
                <a:latin typeface="+mn-lt"/>
              </a:rPr>
              <a:t>ETABLERES FOR Å</a:t>
            </a:r>
            <a:br>
              <a:rPr lang="nb-NO" dirty="0">
                <a:latin typeface="+mn-lt"/>
              </a:rPr>
            </a:br>
            <a:r>
              <a:rPr lang="nb-NO" sz="6700" dirty="0">
                <a:solidFill>
                  <a:srgbClr val="D45D00"/>
                </a:solidFill>
                <a:latin typeface="+mn-lt"/>
              </a:rPr>
              <a:t>TJENE PENGER </a:t>
            </a:r>
            <a:r>
              <a:rPr lang="nb-NO" dirty="0">
                <a:latin typeface="+mn-lt"/>
              </a:rPr>
              <a:t>OG DERMED </a:t>
            </a:r>
            <a:br>
              <a:rPr lang="nb-NO" dirty="0">
                <a:latin typeface="+mn-lt"/>
              </a:rPr>
            </a:br>
            <a:r>
              <a:rPr lang="nb-NO" sz="6700" dirty="0">
                <a:solidFill>
                  <a:srgbClr val="D45D00"/>
                </a:solidFill>
                <a:latin typeface="+mn-lt"/>
              </a:rPr>
              <a:t>SKAPE OVERSKUDD </a:t>
            </a:r>
            <a:r>
              <a:rPr lang="nb-NO" dirty="0">
                <a:latin typeface="+mn-lt"/>
              </a:rPr>
              <a:t>TIL SINE EIERE</a:t>
            </a:r>
          </a:p>
        </p:txBody>
      </p:sp>
    </p:spTree>
    <p:extLst>
      <p:ext uri="{BB962C8B-B14F-4D97-AF65-F5344CB8AC3E}">
        <p14:creationId xmlns:p14="http://schemas.microsoft.com/office/powerpoint/2010/main" val="20875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88696" y="2474279"/>
            <a:ext cx="10972800" cy="1143000"/>
          </a:xfrm>
        </p:spPr>
        <p:txBody>
          <a:bodyPr>
            <a:normAutofit fontScale="90000"/>
          </a:bodyPr>
          <a:lstStyle/>
          <a:p>
            <a:r>
              <a:rPr lang="nb-NO" dirty="0">
                <a:latin typeface="+mn-lt"/>
              </a:rPr>
              <a:t>SELSKAPER GÅR PÅ BØRS FOR Å FÅ</a:t>
            </a:r>
            <a:br>
              <a:rPr lang="nb-NO" dirty="0">
                <a:latin typeface="+mn-lt"/>
              </a:rPr>
            </a:br>
            <a:r>
              <a:rPr lang="nb-NO" sz="6700" dirty="0">
                <a:solidFill>
                  <a:srgbClr val="D45D00"/>
                </a:solidFill>
                <a:latin typeface="+mn-lt"/>
              </a:rPr>
              <a:t>BEDRE TILGANG TIL KAPITAL</a:t>
            </a:r>
            <a:endParaRPr lang="nb-NO" dirty="0">
              <a:latin typeface="+mn-lt"/>
            </a:endParaRPr>
          </a:p>
        </p:txBody>
      </p:sp>
    </p:spTree>
    <p:extLst>
      <p:ext uri="{BB962C8B-B14F-4D97-AF65-F5344CB8AC3E}">
        <p14:creationId xmlns:p14="http://schemas.microsoft.com/office/powerpoint/2010/main" val="319004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D6079D-776B-41EA-8A49-BF498B80A03B}"/>
              </a:ext>
            </a:extLst>
          </p:cNvPr>
          <p:cNvSpPr>
            <a:spLocks noGrp="1"/>
          </p:cNvSpPr>
          <p:nvPr>
            <p:ph type="title"/>
          </p:nvPr>
        </p:nvSpPr>
        <p:spPr/>
        <p:txBody>
          <a:bodyPr>
            <a:normAutofit/>
          </a:bodyPr>
          <a:lstStyle/>
          <a:p>
            <a:r>
              <a:rPr lang="nb-NO" dirty="0"/>
              <a:t>Topp 10 aksjene med flest småsparere</a:t>
            </a:r>
            <a:br>
              <a:rPr lang="nb-NO" dirty="0"/>
            </a:br>
            <a:r>
              <a:rPr lang="nb-NO" sz="2000" dirty="0"/>
              <a:t>Kilde: Euronext VPS</a:t>
            </a:r>
          </a:p>
        </p:txBody>
      </p:sp>
      <p:pic>
        <p:nvPicPr>
          <p:cNvPr id="4" name="Bilde 3">
            <a:extLst>
              <a:ext uri="{FF2B5EF4-FFF2-40B4-BE49-F238E27FC236}">
                <a16:creationId xmlns:a16="http://schemas.microsoft.com/office/drawing/2014/main" id="{97976C73-887E-406B-985F-8C40D2AA2C69}"/>
              </a:ext>
            </a:extLst>
          </p:cNvPr>
          <p:cNvPicPr>
            <a:picLocks noChangeAspect="1"/>
          </p:cNvPicPr>
          <p:nvPr/>
        </p:nvPicPr>
        <p:blipFill>
          <a:blip r:embed="rId2"/>
          <a:stretch>
            <a:fillRect/>
          </a:stretch>
        </p:blipFill>
        <p:spPr>
          <a:xfrm>
            <a:off x="475482" y="1108260"/>
            <a:ext cx="10972800" cy="5030139"/>
          </a:xfrm>
          <a:prstGeom prst="rect">
            <a:avLst/>
          </a:prstGeom>
        </p:spPr>
      </p:pic>
      <p:sp>
        <p:nvSpPr>
          <p:cNvPr id="5" name="TekstSylinder 4">
            <a:extLst>
              <a:ext uri="{FF2B5EF4-FFF2-40B4-BE49-F238E27FC236}">
                <a16:creationId xmlns:a16="http://schemas.microsoft.com/office/drawing/2014/main" id="{B0C25072-2F84-49F9-82E7-1593B865F37A}"/>
              </a:ext>
            </a:extLst>
          </p:cNvPr>
          <p:cNvSpPr txBox="1"/>
          <p:nvPr/>
        </p:nvSpPr>
        <p:spPr>
          <a:xfrm>
            <a:off x="437216" y="6448877"/>
            <a:ext cx="8992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Euronext VPS   Grafikk: Stiftelsen AksjeNorge. Beholdninger per 30.september 2021.</a:t>
            </a:r>
          </a:p>
        </p:txBody>
      </p:sp>
    </p:spTree>
    <p:extLst>
      <p:ext uri="{BB962C8B-B14F-4D97-AF65-F5344CB8AC3E}">
        <p14:creationId xmlns:p14="http://schemas.microsoft.com/office/powerpoint/2010/main" val="331384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DD57341-AAD6-49A5-B20C-ABA999557221}"/>
              </a:ext>
            </a:extLst>
          </p:cNvPr>
          <p:cNvSpPr txBox="1"/>
          <p:nvPr/>
        </p:nvSpPr>
        <p:spPr>
          <a:xfrm>
            <a:off x="505428" y="1099594"/>
            <a:ext cx="11181144" cy="4893647"/>
          </a:xfrm>
          <a:prstGeom prst="rect">
            <a:avLst/>
          </a:prstGeom>
          <a:noFill/>
        </p:spPr>
        <p:txBody>
          <a:bodyPr wrap="square" rtlCol="0">
            <a:spAutoFit/>
          </a:bodyPr>
          <a:lstStyle/>
          <a:p>
            <a:pPr algn="ctr"/>
            <a:r>
              <a:rPr lang="nb-NO" sz="4400" dirty="0">
                <a:solidFill>
                  <a:schemeClr val="bg2"/>
                </a:solidFill>
                <a:latin typeface="Museo Sans Rounded 500" panose="02000000000000000000" pitchFamily="50" charset="0"/>
              </a:rPr>
              <a:t>Svært forenklet om å handle aksjer:</a:t>
            </a:r>
          </a:p>
          <a:p>
            <a:pPr algn="ctr"/>
            <a:r>
              <a:rPr lang="nb-NO" sz="4400" dirty="0">
                <a:solidFill>
                  <a:schemeClr val="bg2"/>
                </a:solidFill>
                <a:latin typeface="Museo Sans Rounded 500" panose="02000000000000000000" pitchFamily="50" charset="0"/>
              </a:rPr>
              <a:t>Husk å kjøpe billig for å kunne selge dyrere!</a:t>
            </a:r>
          </a:p>
          <a:p>
            <a:pPr algn="ctr"/>
            <a:endParaRPr lang="nb-NO" sz="4400" dirty="0">
              <a:latin typeface="Museo Sans Rounded 500" panose="02000000000000000000" pitchFamily="50" charset="0"/>
            </a:endParaRPr>
          </a:p>
          <a:p>
            <a:pPr algn="ctr"/>
            <a:r>
              <a:rPr lang="nb-NO" sz="2000" dirty="0">
                <a:latin typeface="Museo Sans Rounded 500" panose="02000000000000000000" pitchFamily="50" charset="0"/>
              </a:rPr>
              <a:t>Så enkelt er det selvsagt ikke, men ikke langt unna. </a:t>
            </a:r>
          </a:p>
          <a:p>
            <a:pPr algn="ctr"/>
            <a:endParaRPr lang="nb-NO" sz="2000" dirty="0">
              <a:latin typeface="Museo Sans Rounded 500" panose="02000000000000000000" pitchFamily="50" charset="0"/>
            </a:endParaRPr>
          </a:p>
          <a:p>
            <a:pPr algn="ctr"/>
            <a:r>
              <a:rPr lang="nb-NO" sz="2000" dirty="0">
                <a:latin typeface="Museo Sans Rounded 500" panose="02000000000000000000" pitchFamily="50" charset="0"/>
              </a:rPr>
              <a:t>Det vanskelige er å ha en mening om når noe er billig nok for å kjøpes og når du skal selge. </a:t>
            </a:r>
          </a:p>
          <a:p>
            <a:pPr algn="ctr"/>
            <a:endParaRPr lang="nb-NO" sz="2000" dirty="0">
              <a:latin typeface="Museo Sans Rounded 500" panose="02000000000000000000" pitchFamily="50" charset="0"/>
            </a:endParaRPr>
          </a:p>
          <a:p>
            <a:pPr algn="ctr"/>
            <a:endParaRPr lang="nb-NO" sz="2000" dirty="0">
              <a:latin typeface="Museo Sans Rounded 500" panose="02000000000000000000" pitchFamily="50" charset="0"/>
            </a:endParaRPr>
          </a:p>
          <a:p>
            <a:pPr algn="ctr"/>
            <a:r>
              <a:rPr lang="nb-NO" sz="2000" dirty="0">
                <a:latin typeface="Museo Sans Rounded 500" panose="02000000000000000000" pitchFamily="50" charset="0"/>
              </a:rPr>
              <a:t>Husk at aksjer og fond er langsiktige investeringer som helst bør </a:t>
            </a:r>
            <a:r>
              <a:rPr lang="nb-NO" sz="2000" dirty="0" err="1">
                <a:latin typeface="Museo Sans Rounded 500" panose="02000000000000000000" pitchFamily="50" charset="0"/>
              </a:rPr>
              <a:t>investesteres</a:t>
            </a:r>
            <a:r>
              <a:rPr lang="nb-NO" sz="2000" dirty="0">
                <a:latin typeface="Museo Sans Rounded 500" panose="02000000000000000000" pitchFamily="50" charset="0"/>
              </a:rPr>
              <a:t> i over helst 3-5 år for å unngå de største svingningene i verdi.  Og investeringer i aksjer medfører risiko for tap av deler eller hele investeringen. At noe har gått bra tidligere er dessverre ingen garanti for at det vil gå bra i fremtiden. (Det var </a:t>
            </a:r>
            <a:r>
              <a:rPr lang="nb-NO" sz="2000" dirty="0" err="1">
                <a:latin typeface="Museo Sans Rounded 500" panose="02000000000000000000" pitchFamily="50" charset="0"/>
              </a:rPr>
              <a:t>disclaimeren</a:t>
            </a:r>
            <a:r>
              <a:rPr lang="nb-NO" sz="2000" dirty="0">
                <a:latin typeface="Museo Sans Rounded 500" panose="02000000000000000000" pitchFamily="50" charset="0"/>
              </a:rPr>
              <a:t>)</a:t>
            </a:r>
          </a:p>
        </p:txBody>
      </p:sp>
    </p:spTree>
    <p:extLst>
      <p:ext uri="{BB962C8B-B14F-4D97-AF65-F5344CB8AC3E}">
        <p14:creationId xmlns:p14="http://schemas.microsoft.com/office/powerpoint/2010/main" val="65215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E7B30E-0EFA-4038-AA9D-AB2CF7F4197C}"/>
              </a:ext>
            </a:extLst>
          </p:cNvPr>
          <p:cNvSpPr>
            <a:spLocks noGrp="1"/>
          </p:cNvSpPr>
          <p:nvPr>
            <p:ph type="title"/>
          </p:nvPr>
        </p:nvSpPr>
        <p:spPr/>
        <p:txBody>
          <a:bodyPr/>
          <a:lstStyle/>
          <a:p>
            <a:r>
              <a:rPr lang="nb-NO" dirty="0" err="1"/>
              <a:t>Nynotering</a:t>
            </a:r>
            <a:r>
              <a:rPr lang="nb-NO" dirty="0"/>
              <a:t> (IPO)</a:t>
            </a:r>
          </a:p>
        </p:txBody>
      </p:sp>
      <p:sp>
        <p:nvSpPr>
          <p:cNvPr id="3" name="Plassholder for tekst 2">
            <a:extLst>
              <a:ext uri="{FF2B5EF4-FFF2-40B4-BE49-F238E27FC236}">
                <a16:creationId xmlns:a16="http://schemas.microsoft.com/office/drawing/2014/main" id="{EB353B09-F47E-44AF-A050-56FE268C26F2}"/>
              </a:ext>
            </a:extLst>
          </p:cNvPr>
          <p:cNvSpPr>
            <a:spLocks noGrp="1"/>
          </p:cNvSpPr>
          <p:nvPr>
            <p:ph type="body" idx="1"/>
          </p:nvPr>
        </p:nvSpPr>
        <p:spPr/>
        <p:txBody>
          <a:bodyPr/>
          <a:lstStyle/>
          <a:p>
            <a:r>
              <a:rPr lang="nb-NO" dirty="0">
                <a:latin typeface="Museo Sans Rounded 500" panose="02000000000000000000" pitchFamily="50" charset="0"/>
              </a:rPr>
              <a:t>Før børs-notering:</a:t>
            </a:r>
          </a:p>
        </p:txBody>
      </p:sp>
      <p:sp>
        <p:nvSpPr>
          <p:cNvPr id="4" name="Plassholder for innhold 3">
            <a:extLst>
              <a:ext uri="{FF2B5EF4-FFF2-40B4-BE49-F238E27FC236}">
                <a16:creationId xmlns:a16="http://schemas.microsoft.com/office/drawing/2014/main" id="{059C3283-9A0D-40A2-8061-13A8C5BCFED0}"/>
              </a:ext>
            </a:extLst>
          </p:cNvPr>
          <p:cNvSpPr>
            <a:spLocks noGrp="1"/>
          </p:cNvSpPr>
          <p:nvPr>
            <p:ph sz="half" idx="2"/>
          </p:nvPr>
        </p:nvSpPr>
        <p:spPr>
          <a:xfrm>
            <a:off x="609600" y="2174875"/>
            <a:ext cx="5386917" cy="3951288"/>
          </a:xfrm>
        </p:spPr>
        <p:txBody>
          <a:bodyPr>
            <a:normAutofit fontScale="92500" lnSpcReduction="10000"/>
          </a:bodyPr>
          <a:lstStyle/>
          <a:p>
            <a:r>
              <a:rPr lang="nb-NO" dirty="0">
                <a:latin typeface="Museo Sans Rounded 300" panose="02000000000000000000" pitchFamily="50" charset="0"/>
              </a:rPr>
              <a:t>Nedsalg og/eller øke aksjekapitalen</a:t>
            </a:r>
          </a:p>
          <a:p>
            <a:r>
              <a:rPr lang="nb-NO" dirty="0">
                <a:latin typeface="Museo Sans Rounded 300" panose="02000000000000000000" pitchFamily="50" charset="0"/>
              </a:rPr>
              <a:t>Rabattert emisjonskurs</a:t>
            </a:r>
          </a:p>
          <a:p>
            <a:endParaRPr lang="nb-NO" dirty="0">
              <a:latin typeface="Museo Sans Rounded 300" panose="02000000000000000000" pitchFamily="50" charset="0"/>
            </a:endParaRPr>
          </a:p>
          <a:p>
            <a:r>
              <a:rPr lang="nb-NO" dirty="0">
                <a:latin typeface="Museo Sans Rounded 300" panose="02000000000000000000" pitchFamily="50" charset="0"/>
              </a:rPr>
              <a:t>Krav fra børsen om :</a:t>
            </a:r>
          </a:p>
          <a:p>
            <a:pPr lvl="1"/>
            <a:r>
              <a:rPr lang="nb-NO" b="1" dirty="0">
                <a:latin typeface="Museo Sans Rounded 700" panose="02000000000000000000" pitchFamily="50" charset="0"/>
              </a:rPr>
              <a:t>Allmenn interesse </a:t>
            </a:r>
            <a:r>
              <a:rPr lang="nb-NO" dirty="0">
                <a:latin typeface="Museo Sans Rounded 300" panose="02000000000000000000" pitchFamily="50" charset="0"/>
              </a:rPr>
              <a:t>for selskapet</a:t>
            </a:r>
          </a:p>
          <a:p>
            <a:pPr lvl="1"/>
            <a:r>
              <a:rPr lang="nb-NO" dirty="0">
                <a:latin typeface="Museo Sans Rounded 300" panose="02000000000000000000" pitchFamily="50" charset="0"/>
              </a:rPr>
              <a:t>Prospekt, rapportering m.m.</a:t>
            </a:r>
          </a:p>
          <a:p>
            <a:pPr lvl="1"/>
            <a:r>
              <a:rPr lang="nb-NO" dirty="0">
                <a:latin typeface="Museo Sans Rounded 300" panose="02000000000000000000" pitchFamily="50" charset="0"/>
              </a:rPr>
              <a:t>Fri flyt &amp; potensiell god likviditet i aksjen</a:t>
            </a:r>
          </a:p>
          <a:p>
            <a:pPr lvl="1"/>
            <a:r>
              <a:rPr lang="nb-NO" dirty="0">
                <a:latin typeface="Museo Sans Rounded 300" panose="02000000000000000000" pitchFamily="50" charset="0"/>
              </a:rPr>
              <a:t>Minstekrav til antall aksjonærer, og hvor mye de eier for</a:t>
            </a:r>
          </a:p>
          <a:p>
            <a:pPr lvl="1"/>
            <a:r>
              <a:rPr lang="nb-NO" dirty="0">
                <a:latin typeface="Museo Sans Rounded 300" panose="02000000000000000000" pitchFamily="50" charset="0"/>
              </a:rPr>
              <a:t>Regnskapshistorikk</a:t>
            </a:r>
          </a:p>
          <a:p>
            <a:pPr lvl="1"/>
            <a:r>
              <a:rPr lang="nb-NO" b="1" dirty="0">
                <a:latin typeface="Museo Sans Rounded 700" panose="02000000000000000000" pitchFamily="50" charset="0"/>
              </a:rPr>
              <a:t>Ulike krav for hovedlisten (regulert) og Euronext Growth (multilateral)</a:t>
            </a:r>
          </a:p>
        </p:txBody>
      </p:sp>
      <p:sp>
        <p:nvSpPr>
          <p:cNvPr id="5" name="Plassholder for tekst 4">
            <a:extLst>
              <a:ext uri="{FF2B5EF4-FFF2-40B4-BE49-F238E27FC236}">
                <a16:creationId xmlns:a16="http://schemas.microsoft.com/office/drawing/2014/main" id="{75B588D1-D001-4CD8-9C15-B05BF9931A93}"/>
              </a:ext>
            </a:extLst>
          </p:cNvPr>
          <p:cNvSpPr>
            <a:spLocks noGrp="1"/>
          </p:cNvSpPr>
          <p:nvPr>
            <p:ph type="body" sz="quarter" idx="3"/>
          </p:nvPr>
        </p:nvSpPr>
        <p:spPr/>
        <p:txBody>
          <a:bodyPr/>
          <a:lstStyle/>
          <a:p>
            <a:r>
              <a:rPr lang="nb-NO" dirty="0">
                <a:latin typeface="Museo Sans Rounded 500" panose="02000000000000000000" pitchFamily="50" charset="0"/>
              </a:rPr>
              <a:t>Noteringsdagen og deretter:</a:t>
            </a:r>
          </a:p>
        </p:txBody>
      </p:sp>
      <p:sp>
        <p:nvSpPr>
          <p:cNvPr id="6" name="Plassholder for innhold 5">
            <a:extLst>
              <a:ext uri="{FF2B5EF4-FFF2-40B4-BE49-F238E27FC236}">
                <a16:creationId xmlns:a16="http://schemas.microsoft.com/office/drawing/2014/main" id="{50B3E6DB-32D1-418F-9EEA-54A15D164D49}"/>
              </a:ext>
            </a:extLst>
          </p:cNvPr>
          <p:cNvSpPr>
            <a:spLocks noGrp="1"/>
          </p:cNvSpPr>
          <p:nvPr>
            <p:ph sz="quarter" idx="4"/>
          </p:nvPr>
        </p:nvSpPr>
        <p:spPr/>
        <p:txBody>
          <a:bodyPr>
            <a:normAutofit fontScale="92500" lnSpcReduction="10000"/>
          </a:bodyPr>
          <a:lstStyle/>
          <a:p>
            <a:r>
              <a:rPr lang="nb-NO" dirty="0" err="1">
                <a:latin typeface="Museo Sans Rounded 300" panose="02000000000000000000" pitchFamily="50" charset="0"/>
              </a:rPr>
              <a:t>Bjellesermoni</a:t>
            </a:r>
            <a:r>
              <a:rPr lang="nb-NO" dirty="0">
                <a:latin typeface="Museo Sans Rounded 300" panose="02000000000000000000" pitchFamily="50" charset="0"/>
              </a:rPr>
              <a:t> på børsen ved åpning</a:t>
            </a:r>
          </a:p>
          <a:p>
            <a:r>
              <a:rPr lang="nb-NO" dirty="0">
                <a:latin typeface="Museo Sans Rounded 300" panose="02000000000000000000" pitchFamily="50" charset="0"/>
              </a:rPr>
              <a:t>Tilrettelegger er ofte marketmaker (sikrer kurs-stabilitet)</a:t>
            </a:r>
          </a:p>
          <a:p>
            <a:r>
              <a:rPr lang="nb-NO" dirty="0">
                <a:latin typeface="Museo Sans Rounded 300" panose="02000000000000000000" pitchFamily="50" charset="0"/>
              </a:rPr>
              <a:t>Kursutvikling basert på forventninger til fremtiden</a:t>
            </a:r>
          </a:p>
        </p:txBody>
      </p:sp>
      <p:sp>
        <p:nvSpPr>
          <p:cNvPr id="7" name="TekstSylinder 6">
            <a:extLst>
              <a:ext uri="{FF2B5EF4-FFF2-40B4-BE49-F238E27FC236}">
                <a16:creationId xmlns:a16="http://schemas.microsoft.com/office/drawing/2014/main" id="{48F0E243-8F0A-4D35-879E-E0BA807134AB}"/>
              </a:ext>
            </a:extLst>
          </p:cNvPr>
          <p:cNvSpPr txBox="1"/>
          <p:nvPr/>
        </p:nvSpPr>
        <p:spPr>
          <a:xfrm>
            <a:off x="6400801" y="4587131"/>
            <a:ext cx="5181600" cy="1194512"/>
          </a:xfrm>
          <a:prstGeom prst="rect">
            <a:avLst/>
          </a:prstGeom>
        </p:spPr>
        <p:style>
          <a:lnRef idx="2">
            <a:schemeClr val="accent2"/>
          </a:lnRef>
          <a:fillRef idx="1">
            <a:schemeClr val="lt1"/>
          </a:fillRef>
          <a:effectRef idx="0">
            <a:schemeClr val="accent2"/>
          </a:effectRef>
          <a:fontRef idx="minor">
            <a:schemeClr val="dk1"/>
          </a:fontRef>
        </p:style>
        <p:txBody>
          <a:bodyPr wrap="square" lIns="180000" tIns="180000" rIns="180000" bIns="180000" rtlCol="0">
            <a:spAutoFit/>
          </a:bodyPr>
          <a:lstStyle/>
          <a:p>
            <a:r>
              <a:rPr lang="nb-NO" dirty="0">
                <a:latin typeface="Museo Sans Rounded 500" panose="02000000000000000000" pitchFamily="50" charset="0"/>
              </a:rPr>
              <a:t>Merk: Vekst-selskaper har ofte noen år med negative resultater og store kapitalbehov før det kan bli aktuelt med utbytte-utdelinger.</a:t>
            </a:r>
          </a:p>
        </p:txBody>
      </p:sp>
    </p:spTree>
    <p:extLst>
      <p:ext uri="{BB962C8B-B14F-4D97-AF65-F5344CB8AC3E}">
        <p14:creationId xmlns:p14="http://schemas.microsoft.com/office/powerpoint/2010/main" val="407441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445288BC-9141-475F-A0DD-E3687EB0D554}"/>
              </a:ext>
            </a:extLst>
          </p:cNvPr>
          <p:cNvSpPr/>
          <p:nvPr/>
        </p:nvSpPr>
        <p:spPr>
          <a:xfrm>
            <a:off x="1545367" y="1191021"/>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Grafikk 5" descr="Fabrikk med heldekkende fyll">
            <a:extLst>
              <a:ext uri="{FF2B5EF4-FFF2-40B4-BE49-F238E27FC236}">
                <a16:creationId xmlns:a16="http://schemas.microsoft.com/office/drawing/2014/main" id="{9DD0C0B9-3482-4831-A13F-1F83DDB55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5336" y="1250990"/>
            <a:ext cx="830159" cy="830159"/>
          </a:xfrm>
          <a:prstGeom prst="rect">
            <a:avLst/>
          </a:prstGeom>
        </p:spPr>
      </p:pic>
      <p:pic>
        <p:nvPicPr>
          <p:cNvPr id="8" name="Grafikk 7" descr="Kvinne med heldekkende fyll">
            <a:extLst>
              <a:ext uri="{FF2B5EF4-FFF2-40B4-BE49-F238E27FC236}">
                <a16:creationId xmlns:a16="http://schemas.microsoft.com/office/drawing/2014/main" id="{2C1FF7BE-B034-43D9-91AD-78513CBA6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1391" y="2447960"/>
            <a:ext cx="1350009" cy="1350009"/>
          </a:xfrm>
          <a:prstGeom prst="rect">
            <a:avLst/>
          </a:prstGeom>
        </p:spPr>
      </p:pic>
      <p:pic>
        <p:nvPicPr>
          <p:cNvPr id="10" name="Grafikk 9" descr="Mann med heldekkende fyll">
            <a:extLst>
              <a:ext uri="{FF2B5EF4-FFF2-40B4-BE49-F238E27FC236}">
                <a16:creationId xmlns:a16="http://schemas.microsoft.com/office/drawing/2014/main" id="{83F3FB26-0625-4C33-A91E-1975333231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2921" y="2447960"/>
            <a:ext cx="1350009" cy="1350009"/>
          </a:xfrm>
          <a:prstGeom prst="rect">
            <a:avLst/>
          </a:prstGeom>
        </p:spPr>
      </p:pic>
      <p:grpSp>
        <p:nvGrpSpPr>
          <p:cNvPr id="17" name="Gruppe 16">
            <a:extLst>
              <a:ext uri="{FF2B5EF4-FFF2-40B4-BE49-F238E27FC236}">
                <a16:creationId xmlns:a16="http://schemas.microsoft.com/office/drawing/2014/main" id="{DFFC1DE6-127E-4520-BEE3-ECD3D64365F0}"/>
              </a:ext>
            </a:extLst>
          </p:cNvPr>
          <p:cNvGrpSpPr/>
          <p:nvPr/>
        </p:nvGrpSpPr>
        <p:grpSpPr>
          <a:xfrm>
            <a:off x="6023437" y="2000147"/>
            <a:ext cx="2122170" cy="2122170"/>
            <a:chOff x="5570220" y="3474720"/>
            <a:chExt cx="2122170" cy="2122170"/>
          </a:xfrm>
        </p:grpSpPr>
        <p:pic>
          <p:nvPicPr>
            <p:cNvPr id="16" name="Grafikk 15" descr="Datamaskin med heldekkende fyll">
              <a:extLst>
                <a:ext uri="{FF2B5EF4-FFF2-40B4-BE49-F238E27FC236}">
                  <a16:creationId xmlns:a16="http://schemas.microsoft.com/office/drawing/2014/main" id="{2AB89AFF-6955-4990-A7DD-CEDA954E92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0220" y="3474720"/>
              <a:ext cx="2122170" cy="2122170"/>
            </a:xfrm>
            <a:prstGeom prst="rect">
              <a:avLst/>
            </a:prstGeom>
          </p:spPr>
        </p:pic>
        <p:pic>
          <p:nvPicPr>
            <p:cNvPr id="14" name="Grafikk 13" descr="Bank med heldekkende fyll">
              <a:extLst>
                <a:ext uri="{FF2B5EF4-FFF2-40B4-BE49-F238E27FC236}">
                  <a16:creationId xmlns:a16="http://schemas.microsoft.com/office/drawing/2014/main" id="{B340BD47-78B4-4E2B-BCC4-32BC6523A0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4550" y="4020045"/>
              <a:ext cx="739140" cy="739140"/>
            </a:xfrm>
            <a:prstGeom prst="rect">
              <a:avLst/>
            </a:prstGeom>
          </p:spPr>
        </p:pic>
      </p:grpSp>
      <p:sp>
        <p:nvSpPr>
          <p:cNvPr id="19" name="Pil: høyre 18">
            <a:extLst>
              <a:ext uri="{FF2B5EF4-FFF2-40B4-BE49-F238E27FC236}">
                <a16:creationId xmlns:a16="http://schemas.microsoft.com/office/drawing/2014/main" id="{741C404C-BAAC-411D-B716-FBD22FFD87A7}"/>
              </a:ext>
            </a:extLst>
          </p:cNvPr>
          <p:cNvSpPr/>
          <p:nvPr/>
        </p:nvSpPr>
        <p:spPr>
          <a:xfrm rot="10800000">
            <a:off x="8588376" y="3286367"/>
            <a:ext cx="126301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Pil: høyre 19">
            <a:extLst>
              <a:ext uri="{FF2B5EF4-FFF2-40B4-BE49-F238E27FC236}">
                <a16:creationId xmlns:a16="http://schemas.microsoft.com/office/drawing/2014/main" id="{E25C6178-2292-4977-B526-7C2B8C926FE6}"/>
              </a:ext>
            </a:extLst>
          </p:cNvPr>
          <p:cNvSpPr/>
          <p:nvPr/>
        </p:nvSpPr>
        <p:spPr>
          <a:xfrm>
            <a:off x="8588376" y="2623489"/>
            <a:ext cx="126301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33" name="Gruppe 32">
            <a:extLst>
              <a:ext uri="{FF2B5EF4-FFF2-40B4-BE49-F238E27FC236}">
                <a16:creationId xmlns:a16="http://schemas.microsoft.com/office/drawing/2014/main" id="{91169F1F-4646-4E83-98A3-B95F4BAD5F6F}"/>
              </a:ext>
            </a:extLst>
          </p:cNvPr>
          <p:cNvGrpSpPr/>
          <p:nvPr/>
        </p:nvGrpSpPr>
        <p:grpSpPr>
          <a:xfrm>
            <a:off x="3073249" y="1733445"/>
            <a:ext cx="2247900" cy="2247900"/>
            <a:chOff x="5629275" y="287580"/>
            <a:chExt cx="2247900" cy="2247900"/>
          </a:xfrm>
        </p:grpSpPr>
        <p:pic>
          <p:nvPicPr>
            <p:cNvPr id="13" name="Grafikk 12" descr="Bank med heldekkende fyll">
              <a:extLst>
                <a:ext uri="{FF2B5EF4-FFF2-40B4-BE49-F238E27FC236}">
                  <a16:creationId xmlns:a16="http://schemas.microsoft.com/office/drawing/2014/main" id="{16B63AB2-0BA9-4F69-84B1-1E633A8D61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9275" y="287580"/>
              <a:ext cx="2247900" cy="2247900"/>
            </a:xfrm>
            <a:prstGeom prst="rect">
              <a:avLst/>
            </a:prstGeom>
          </p:spPr>
        </p:pic>
        <p:sp>
          <p:nvSpPr>
            <p:cNvPr id="21" name="Rektangel 20">
              <a:extLst>
                <a:ext uri="{FF2B5EF4-FFF2-40B4-BE49-F238E27FC236}">
                  <a16:creationId xmlns:a16="http://schemas.microsoft.com/office/drawing/2014/main" id="{539E23A6-6711-4D1F-BF9F-2B184E8ABD59}"/>
                </a:ext>
              </a:extLst>
            </p:cNvPr>
            <p:cNvSpPr/>
            <p:nvPr/>
          </p:nvSpPr>
          <p:spPr>
            <a:xfrm>
              <a:off x="6582057" y="731520"/>
              <a:ext cx="321663" cy="3200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TekstSylinder 21">
              <a:extLst>
                <a:ext uri="{FF2B5EF4-FFF2-40B4-BE49-F238E27FC236}">
                  <a16:creationId xmlns:a16="http://schemas.microsoft.com/office/drawing/2014/main" id="{8DEAE3DA-3BA7-41A1-B145-03EA34D91E53}"/>
                </a:ext>
              </a:extLst>
            </p:cNvPr>
            <p:cNvSpPr txBox="1"/>
            <p:nvPr/>
          </p:nvSpPr>
          <p:spPr>
            <a:xfrm>
              <a:off x="6450330" y="758346"/>
              <a:ext cx="1171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Calibri"/>
                  <a:ea typeface="+mn-ea"/>
                  <a:cs typeface="+mn-cs"/>
                </a:rPr>
                <a:t>BØRS</a:t>
              </a:r>
            </a:p>
          </p:txBody>
        </p:sp>
      </p:grpSp>
      <p:sp>
        <p:nvSpPr>
          <p:cNvPr id="23" name="Ellipse 22">
            <a:extLst>
              <a:ext uri="{FF2B5EF4-FFF2-40B4-BE49-F238E27FC236}">
                <a16:creationId xmlns:a16="http://schemas.microsoft.com/office/drawing/2014/main" id="{F8B2E5DF-551E-4673-8648-8A1791398036}"/>
              </a:ext>
            </a:extLst>
          </p:cNvPr>
          <p:cNvSpPr/>
          <p:nvPr/>
        </p:nvSpPr>
        <p:spPr>
          <a:xfrm>
            <a:off x="426599" y="2084870"/>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4" name="Grafikk 23" descr="Fly med heldekkende fyll">
            <a:extLst>
              <a:ext uri="{FF2B5EF4-FFF2-40B4-BE49-F238E27FC236}">
                <a16:creationId xmlns:a16="http://schemas.microsoft.com/office/drawing/2014/main" id="{FC7049F3-F8DD-4124-B8BA-996EAB2FE5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rot="3062365">
            <a:off x="486568" y="2144839"/>
            <a:ext cx="830159" cy="830159"/>
          </a:xfrm>
          <a:prstGeom prst="rect">
            <a:avLst/>
          </a:prstGeom>
        </p:spPr>
      </p:pic>
      <p:sp>
        <p:nvSpPr>
          <p:cNvPr id="25" name="Ellipse 24">
            <a:extLst>
              <a:ext uri="{FF2B5EF4-FFF2-40B4-BE49-F238E27FC236}">
                <a16:creationId xmlns:a16="http://schemas.microsoft.com/office/drawing/2014/main" id="{C97DB3D6-A1B2-4722-AA1E-EE9F2CEB7793}"/>
              </a:ext>
            </a:extLst>
          </p:cNvPr>
          <p:cNvSpPr/>
          <p:nvPr/>
        </p:nvSpPr>
        <p:spPr>
          <a:xfrm>
            <a:off x="465105" y="698377"/>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6" name="Grafikk 25" descr="Tannhjul med heldekkende fyll">
            <a:extLst>
              <a:ext uri="{FF2B5EF4-FFF2-40B4-BE49-F238E27FC236}">
                <a16:creationId xmlns:a16="http://schemas.microsoft.com/office/drawing/2014/main" id="{545C8681-DE4D-4DEF-BEDD-CD7B0BA7BE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25074" y="758346"/>
            <a:ext cx="830159" cy="830159"/>
          </a:xfrm>
          <a:prstGeom prst="rect">
            <a:avLst/>
          </a:prstGeom>
        </p:spPr>
      </p:pic>
      <p:sp>
        <p:nvSpPr>
          <p:cNvPr id="27" name="Ellipse 26">
            <a:extLst>
              <a:ext uri="{FF2B5EF4-FFF2-40B4-BE49-F238E27FC236}">
                <a16:creationId xmlns:a16="http://schemas.microsoft.com/office/drawing/2014/main" id="{7B44CF36-CF69-4779-81C1-3F8FB86998FF}"/>
              </a:ext>
            </a:extLst>
          </p:cNvPr>
          <p:cNvSpPr/>
          <p:nvPr/>
        </p:nvSpPr>
        <p:spPr>
          <a:xfrm>
            <a:off x="1564804" y="2586183"/>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8" name="Grafikk 27" descr="Handlevogn med heldekkende fyll">
            <a:extLst>
              <a:ext uri="{FF2B5EF4-FFF2-40B4-BE49-F238E27FC236}">
                <a16:creationId xmlns:a16="http://schemas.microsoft.com/office/drawing/2014/main" id="{EC031BCD-8132-469E-9FCB-AC424F9A72B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682461" y="2722753"/>
            <a:ext cx="706247" cy="706247"/>
          </a:xfrm>
          <a:prstGeom prst="rect">
            <a:avLst/>
          </a:prstGeom>
        </p:spPr>
      </p:pic>
      <p:sp>
        <p:nvSpPr>
          <p:cNvPr id="29" name="Ellipse 28">
            <a:extLst>
              <a:ext uri="{FF2B5EF4-FFF2-40B4-BE49-F238E27FC236}">
                <a16:creationId xmlns:a16="http://schemas.microsoft.com/office/drawing/2014/main" id="{B6F822AE-7D0B-4207-A7FA-F4CA019B862A}"/>
              </a:ext>
            </a:extLst>
          </p:cNvPr>
          <p:cNvSpPr/>
          <p:nvPr/>
        </p:nvSpPr>
        <p:spPr>
          <a:xfrm>
            <a:off x="455899" y="3476313"/>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0" name="Grafikk 29" descr="Koi med heldekkende fyll">
            <a:extLst>
              <a:ext uri="{FF2B5EF4-FFF2-40B4-BE49-F238E27FC236}">
                <a16:creationId xmlns:a16="http://schemas.microsoft.com/office/drawing/2014/main" id="{4F7BD8C4-2D69-41FD-A153-2165BC79005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515868" y="3536282"/>
            <a:ext cx="830159" cy="830159"/>
          </a:xfrm>
          <a:prstGeom prst="rect">
            <a:avLst/>
          </a:prstGeom>
        </p:spPr>
      </p:pic>
      <p:sp>
        <p:nvSpPr>
          <p:cNvPr id="31" name="Ellipse 30">
            <a:extLst>
              <a:ext uri="{FF2B5EF4-FFF2-40B4-BE49-F238E27FC236}">
                <a16:creationId xmlns:a16="http://schemas.microsoft.com/office/drawing/2014/main" id="{AACEC66B-926B-4BD0-8171-09CD587D25A6}"/>
              </a:ext>
            </a:extLst>
          </p:cNvPr>
          <p:cNvSpPr/>
          <p:nvPr/>
        </p:nvSpPr>
        <p:spPr>
          <a:xfrm>
            <a:off x="1622492" y="3981345"/>
            <a:ext cx="950099" cy="950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2" name="Grafikk 31" descr="Frakt med heldekkende fyll">
            <a:extLst>
              <a:ext uri="{FF2B5EF4-FFF2-40B4-BE49-F238E27FC236}">
                <a16:creationId xmlns:a16="http://schemas.microsoft.com/office/drawing/2014/main" id="{0763017B-9FDD-4DA7-9D41-CC94A4758EB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682461" y="4041314"/>
            <a:ext cx="830159" cy="830159"/>
          </a:xfrm>
          <a:prstGeom prst="rect">
            <a:avLst/>
          </a:prstGeom>
        </p:spPr>
      </p:pic>
      <p:sp>
        <p:nvSpPr>
          <p:cNvPr id="2" name="TekstSylinder 1">
            <a:extLst>
              <a:ext uri="{FF2B5EF4-FFF2-40B4-BE49-F238E27FC236}">
                <a16:creationId xmlns:a16="http://schemas.microsoft.com/office/drawing/2014/main" id="{4DC7DBD9-2592-4F4D-93E7-D9DC11677D7E}"/>
              </a:ext>
            </a:extLst>
          </p:cNvPr>
          <p:cNvSpPr txBox="1"/>
          <p:nvPr/>
        </p:nvSpPr>
        <p:spPr>
          <a:xfrm>
            <a:off x="317894" y="5132411"/>
            <a:ext cx="35764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For selskapene er Børsen</a:t>
            </a:r>
            <a:b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b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en </a:t>
            </a: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kilde til kapital</a:t>
            </a:r>
          </a:p>
        </p:txBody>
      </p:sp>
      <p:sp>
        <p:nvSpPr>
          <p:cNvPr id="34" name="TekstSylinder 33">
            <a:extLst>
              <a:ext uri="{FF2B5EF4-FFF2-40B4-BE49-F238E27FC236}">
                <a16:creationId xmlns:a16="http://schemas.microsoft.com/office/drawing/2014/main" id="{A2DD29E7-AD1C-4FE6-AEF2-7A2E4767BB57}"/>
              </a:ext>
            </a:extLst>
          </p:cNvPr>
          <p:cNvSpPr txBox="1"/>
          <p:nvPr/>
        </p:nvSpPr>
        <p:spPr>
          <a:xfrm>
            <a:off x="8953080" y="5132410"/>
            <a:ext cx="30598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For investorene er Børsen et sted  </a:t>
            </a: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å investere kapital</a:t>
            </a:r>
          </a:p>
        </p:txBody>
      </p:sp>
      <p:sp>
        <p:nvSpPr>
          <p:cNvPr id="35" name="TekstSylinder 34">
            <a:extLst>
              <a:ext uri="{FF2B5EF4-FFF2-40B4-BE49-F238E27FC236}">
                <a16:creationId xmlns:a16="http://schemas.microsoft.com/office/drawing/2014/main" id="{4235B0EC-7D33-45E9-A00F-DD525B2180E5}"/>
              </a:ext>
            </a:extLst>
          </p:cNvPr>
          <p:cNvSpPr txBox="1"/>
          <p:nvPr/>
        </p:nvSpPr>
        <p:spPr>
          <a:xfrm>
            <a:off x="4186862" y="4566257"/>
            <a:ext cx="41108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Børsen er </a:t>
            </a: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markedsplassen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Megleren er </a:t>
            </a: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plattformen for «annenhåndsmarkedet» </a:t>
            </a:r>
            <a:b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b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(brukt-markedet)</a:t>
            </a:r>
            <a:endPar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p:txBody>
      </p:sp>
    </p:spTree>
    <p:extLst>
      <p:ext uri="{BB962C8B-B14F-4D97-AF65-F5344CB8AC3E}">
        <p14:creationId xmlns:p14="http://schemas.microsoft.com/office/powerpoint/2010/main" val="36844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3" grpId="0" animBg="1"/>
      <p:bldP spid="25" grpId="0" animBg="1"/>
      <p:bldP spid="27" grpId="0" animBg="1"/>
      <p:bldP spid="29" grpId="0" animBg="1"/>
      <p:bldP spid="31" grpId="0" animBg="1"/>
      <p:bldP spid="2"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819BC-0EEC-41AB-B547-17E80737AAD8}"/>
              </a:ext>
            </a:extLst>
          </p:cNvPr>
          <p:cNvSpPr>
            <a:spLocks noGrp="1"/>
          </p:cNvSpPr>
          <p:nvPr>
            <p:ph type="title"/>
          </p:nvPr>
        </p:nvSpPr>
        <p:spPr/>
        <p:txBody>
          <a:bodyPr>
            <a:normAutofit/>
          </a:bodyPr>
          <a:lstStyle/>
          <a:p>
            <a:r>
              <a:rPr lang="nb-NO" dirty="0">
                <a:latin typeface="Museo Sans Rounded 500" panose="02000000000000000000" pitchFamily="50" charset="0"/>
              </a:rPr>
              <a:t>Aksjer i praksis</a:t>
            </a:r>
          </a:p>
        </p:txBody>
      </p:sp>
      <p:sp>
        <p:nvSpPr>
          <p:cNvPr id="3" name="Plassholder for innhold 2">
            <a:extLst>
              <a:ext uri="{FF2B5EF4-FFF2-40B4-BE49-F238E27FC236}">
                <a16:creationId xmlns:a16="http://schemas.microsoft.com/office/drawing/2014/main" id="{F7E9A9DB-E84D-4864-9756-75C850B82B6A}"/>
              </a:ext>
            </a:extLst>
          </p:cNvPr>
          <p:cNvSpPr>
            <a:spLocks noGrp="1"/>
          </p:cNvSpPr>
          <p:nvPr>
            <p:ph idx="1"/>
          </p:nvPr>
        </p:nvSpPr>
        <p:spPr>
          <a:xfrm>
            <a:off x="609600" y="1600201"/>
            <a:ext cx="7459226" cy="4742542"/>
          </a:xfrm>
        </p:spPr>
        <p:txBody>
          <a:bodyPr>
            <a:noAutofit/>
          </a:bodyPr>
          <a:lstStyle/>
          <a:p>
            <a:pPr>
              <a:spcBef>
                <a:spcPts val="1200"/>
              </a:spcBef>
            </a:pPr>
            <a:r>
              <a:rPr lang="nb-NO" sz="2400" b="1" dirty="0">
                <a:latin typeface="Museo Sans Rounded 500" panose="02000000000000000000" pitchFamily="50" charset="0"/>
              </a:rPr>
              <a:t>Oppgjør </a:t>
            </a:r>
            <a:r>
              <a:rPr lang="nb-NO" sz="2400" dirty="0">
                <a:latin typeface="Museo Sans Rounded 500" panose="02000000000000000000" pitchFamily="50" charset="0"/>
              </a:rPr>
              <a:t>skjer om 2 dager</a:t>
            </a:r>
          </a:p>
          <a:p>
            <a:pPr>
              <a:spcBef>
                <a:spcPts val="1200"/>
              </a:spcBef>
            </a:pPr>
            <a:r>
              <a:rPr lang="nb-NO" sz="2400" dirty="0">
                <a:latin typeface="Museo Sans Rounded 500" panose="02000000000000000000" pitchFamily="50" charset="0"/>
              </a:rPr>
              <a:t>Børsen er åpen </a:t>
            </a:r>
            <a:r>
              <a:rPr lang="nb-NO" sz="2400" b="1" dirty="0">
                <a:latin typeface="Museo Sans Rounded 500" panose="02000000000000000000" pitchFamily="50" charset="0"/>
              </a:rPr>
              <a:t>09:00-16:20 </a:t>
            </a:r>
            <a:br>
              <a:rPr lang="nb-NO" sz="2400" b="1" dirty="0">
                <a:latin typeface="Museo Sans Rounded 500" panose="02000000000000000000" pitchFamily="50" charset="0"/>
              </a:rPr>
            </a:br>
            <a:r>
              <a:rPr lang="nb-NO" sz="2400" dirty="0">
                <a:solidFill>
                  <a:schemeClr val="bg1">
                    <a:lumMod val="65000"/>
                  </a:schemeClr>
                </a:solidFill>
                <a:latin typeface="Museo Sans Rounded 500" panose="02000000000000000000" pitchFamily="50" charset="0"/>
              </a:rPr>
              <a:t>(+ sluttauksjon til </a:t>
            </a:r>
            <a:r>
              <a:rPr lang="nb-NO" sz="2400" dirty="0" err="1">
                <a:solidFill>
                  <a:schemeClr val="bg1">
                    <a:lumMod val="65000"/>
                  </a:schemeClr>
                </a:solidFill>
                <a:latin typeface="Museo Sans Rounded 500" panose="02000000000000000000" pitchFamily="50" charset="0"/>
              </a:rPr>
              <a:t>kl</a:t>
            </a:r>
            <a:r>
              <a:rPr lang="nb-NO" sz="2400" dirty="0">
                <a:solidFill>
                  <a:schemeClr val="bg1">
                    <a:lumMod val="65000"/>
                  </a:schemeClr>
                </a:solidFill>
                <a:latin typeface="Museo Sans Rounded 500" panose="02000000000000000000" pitchFamily="50" charset="0"/>
              </a:rPr>
              <a:t> 16:30)</a:t>
            </a:r>
          </a:p>
          <a:p>
            <a:pPr>
              <a:spcBef>
                <a:spcPts val="1200"/>
              </a:spcBef>
            </a:pPr>
            <a:r>
              <a:rPr lang="nb-NO" sz="2400" dirty="0">
                <a:latin typeface="Museo Sans Rounded 500" panose="02000000000000000000" pitchFamily="50" charset="0"/>
              </a:rPr>
              <a:t>Du kan ikke handle for mer enn du har dekning for.</a:t>
            </a:r>
          </a:p>
          <a:p>
            <a:pPr>
              <a:spcBef>
                <a:spcPts val="1200"/>
              </a:spcBef>
            </a:pPr>
            <a:endParaRPr lang="nb-NO" sz="2400" b="1" dirty="0">
              <a:latin typeface="Museo Sans Rounded 500" panose="02000000000000000000" pitchFamily="50" charset="0"/>
            </a:endParaRPr>
          </a:p>
          <a:p>
            <a:pPr marL="0" indent="0">
              <a:spcBef>
                <a:spcPts val="1200"/>
              </a:spcBef>
              <a:buNone/>
            </a:pPr>
            <a:r>
              <a:rPr lang="nb-NO" sz="2400" b="1" dirty="0">
                <a:latin typeface="Museo Sans Rounded 500" panose="02000000000000000000" pitchFamily="50" charset="0"/>
              </a:rPr>
              <a:t>	Velg 6-8 aksjer</a:t>
            </a:r>
            <a:r>
              <a:rPr lang="nb-NO" sz="2400" dirty="0">
                <a:latin typeface="Museo Sans Rounded 500" panose="02000000000000000000" pitchFamily="50" charset="0"/>
              </a:rPr>
              <a:t> = redusere risikoen.</a:t>
            </a:r>
          </a:p>
          <a:p>
            <a:pPr marL="0" indent="0">
              <a:spcBef>
                <a:spcPts val="1200"/>
              </a:spcBef>
              <a:buNone/>
            </a:pPr>
            <a:r>
              <a:rPr lang="nb-NO" sz="2400" dirty="0">
                <a:latin typeface="Museo Sans Rounded 500" panose="02000000000000000000" pitchFamily="50" charset="0"/>
              </a:rPr>
              <a:t>	Pris = </a:t>
            </a:r>
            <a:r>
              <a:rPr lang="nb-NO" sz="2400" b="1" dirty="0">
                <a:latin typeface="Museo Sans Rounded 500" panose="02000000000000000000" pitchFamily="50" charset="0"/>
              </a:rPr>
              <a:t>kurtasje</a:t>
            </a:r>
            <a:r>
              <a:rPr lang="nb-NO" sz="2400" dirty="0">
                <a:latin typeface="Museo Sans Rounded 500" panose="02000000000000000000" pitchFamily="50" charset="0"/>
              </a:rPr>
              <a:t>. Sparer du små beløp blir </a:t>
            </a:r>
            <a:br>
              <a:rPr lang="nb-NO" sz="2400" dirty="0">
                <a:latin typeface="Museo Sans Rounded 500" panose="02000000000000000000" pitchFamily="50" charset="0"/>
              </a:rPr>
            </a:br>
            <a:r>
              <a:rPr lang="nb-NO" sz="2400" dirty="0">
                <a:latin typeface="Museo Sans Rounded 500" panose="02000000000000000000" pitchFamily="50" charset="0"/>
              </a:rPr>
              <a:t>	aksjefond ofte bedre.</a:t>
            </a:r>
          </a:p>
          <a:p>
            <a:pPr marL="0" indent="0">
              <a:spcBef>
                <a:spcPts val="1200"/>
              </a:spcBef>
              <a:buNone/>
            </a:pPr>
            <a:r>
              <a:rPr lang="nb-NO" sz="2400" dirty="0">
                <a:latin typeface="Museo Sans Rounded 500" panose="02000000000000000000" pitchFamily="50" charset="0"/>
              </a:rPr>
              <a:t>	Sjekk </a:t>
            </a:r>
            <a:r>
              <a:rPr lang="nb-NO" sz="2400" dirty="0" err="1">
                <a:latin typeface="Museo Sans Rounded 500" panose="02000000000000000000" pitchFamily="50" charset="0"/>
              </a:rPr>
              <a:t>ukesporteføljer</a:t>
            </a:r>
            <a:r>
              <a:rPr lang="nb-NO" sz="2400" dirty="0">
                <a:latin typeface="Museo Sans Rounded 500" panose="02000000000000000000" pitchFamily="50" charset="0"/>
              </a:rPr>
              <a:t> og anbefalinger</a:t>
            </a:r>
          </a:p>
        </p:txBody>
      </p:sp>
      <p:pic>
        <p:nvPicPr>
          <p:cNvPr id="5" name="Bilde 4">
            <a:extLst>
              <a:ext uri="{FF2B5EF4-FFF2-40B4-BE49-F238E27FC236}">
                <a16:creationId xmlns:a16="http://schemas.microsoft.com/office/drawing/2014/main" id="{1EBBC5BA-0AD9-4AFC-8E13-6E7EB908E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290" y="1166018"/>
            <a:ext cx="3720109" cy="4960146"/>
          </a:xfrm>
          <a:prstGeom prst="rect">
            <a:avLst/>
          </a:prstGeom>
        </p:spPr>
      </p:pic>
      <p:pic>
        <p:nvPicPr>
          <p:cNvPr id="7" name="Grafikk 6" descr="Lyspære">
            <a:extLst>
              <a:ext uri="{FF2B5EF4-FFF2-40B4-BE49-F238E27FC236}">
                <a16:creationId xmlns:a16="http://schemas.microsoft.com/office/drawing/2014/main" id="{5065244D-6DFB-46CD-8C98-B87C4FB2913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6381" y="4191571"/>
            <a:ext cx="866437" cy="866437"/>
          </a:xfrm>
          <a:prstGeom prst="rect">
            <a:avLst/>
          </a:prstGeom>
        </p:spPr>
      </p:pic>
    </p:spTree>
    <p:extLst>
      <p:ext uri="{BB962C8B-B14F-4D97-AF65-F5344CB8AC3E}">
        <p14:creationId xmlns:p14="http://schemas.microsoft.com/office/powerpoint/2010/main" val="5396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1FDCE72B-B422-4DDF-9F17-D6C101B22C5C}"/>
              </a:ext>
            </a:extLst>
          </p:cNvPr>
          <p:cNvSpPr/>
          <p:nvPr/>
        </p:nvSpPr>
        <p:spPr>
          <a:xfrm>
            <a:off x="6628131" y="5593753"/>
            <a:ext cx="4954269" cy="616929"/>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ktangel 8">
            <a:extLst>
              <a:ext uri="{FF2B5EF4-FFF2-40B4-BE49-F238E27FC236}">
                <a16:creationId xmlns:a16="http://schemas.microsoft.com/office/drawing/2014/main" id="{D638E5AC-FA9E-4A41-863E-AA76387CDD1E}"/>
              </a:ext>
            </a:extLst>
          </p:cNvPr>
          <p:cNvSpPr/>
          <p:nvPr/>
        </p:nvSpPr>
        <p:spPr>
          <a:xfrm>
            <a:off x="1987874" y="5590929"/>
            <a:ext cx="5389443" cy="616929"/>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tel 1">
            <a:extLst>
              <a:ext uri="{FF2B5EF4-FFF2-40B4-BE49-F238E27FC236}">
                <a16:creationId xmlns:a16="http://schemas.microsoft.com/office/drawing/2014/main" id="{25182678-30EF-435B-90B2-234FC06EDC1F}"/>
              </a:ext>
            </a:extLst>
          </p:cNvPr>
          <p:cNvSpPr>
            <a:spLocks noGrp="1"/>
          </p:cNvSpPr>
          <p:nvPr>
            <p:ph type="title"/>
          </p:nvPr>
        </p:nvSpPr>
        <p:spPr/>
        <p:txBody>
          <a:bodyPr>
            <a:normAutofit/>
          </a:bodyPr>
          <a:lstStyle/>
          <a:p>
            <a:r>
              <a:rPr lang="nb-NO" sz="4800" b="1" dirty="0">
                <a:latin typeface="Museo Sans Rounded 500" panose="02000000000000000000" pitchFamily="50" charset="0"/>
              </a:rPr>
              <a:t>Markedsplasser </a:t>
            </a:r>
            <a:br>
              <a:rPr lang="nb-NO" sz="4800" b="1" dirty="0">
                <a:latin typeface="Museo Sans Rounded 500" panose="02000000000000000000" pitchFamily="50" charset="0"/>
              </a:rPr>
            </a:br>
            <a:r>
              <a:rPr lang="nb-NO" sz="2000" b="1" dirty="0">
                <a:latin typeface="Museo Sans Rounded 500" panose="02000000000000000000" pitchFamily="50" charset="0"/>
              </a:rPr>
              <a:t>Dine aksje-alternativer i Norge</a:t>
            </a:r>
            <a:endParaRPr lang="nb-NO" sz="1100" b="1" dirty="0">
              <a:latin typeface="Museo Sans Rounded 500" panose="02000000000000000000" pitchFamily="50" charset="0"/>
            </a:endParaRPr>
          </a:p>
        </p:txBody>
      </p:sp>
      <p:sp>
        <p:nvSpPr>
          <p:cNvPr id="3" name="Bue 2">
            <a:extLst>
              <a:ext uri="{FF2B5EF4-FFF2-40B4-BE49-F238E27FC236}">
                <a16:creationId xmlns:a16="http://schemas.microsoft.com/office/drawing/2014/main" id="{8C6AD2C6-8D87-4BDF-A02D-6DC4A5072D71}"/>
              </a:ext>
            </a:extLst>
          </p:cNvPr>
          <p:cNvSpPr/>
          <p:nvPr/>
        </p:nvSpPr>
        <p:spPr>
          <a:xfrm rot="18268828">
            <a:off x="-488269" y="887884"/>
            <a:ext cx="25793220" cy="27698956"/>
          </a:xfrm>
          <a:prstGeom prst="arc">
            <a:avLst>
              <a:gd name="adj1" fmla="val 16621913"/>
              <a:gd name="adj2" fmla="val 18737374"/>
            </a:avLst>
          </a:prstGeom>
          <a:ln w="57150">
            <a:solidFill>
              <a:srgbClr val="003B5C"/>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 name="Rett linje 3">
            <a:extLst>
              <a:ext uri="{FF2B5EF4-FFF2-40B4-BE49-F238E27FC236}">
                <a16:creationId xmlns:a16="http://schemas.microsoft.com/office/drawing/2014/main" id="{25022A03-9BBD-4768-B65C-F4E472432910}"/>
              </a:ext>
            </a:extLst>
          </p:cNvPr>
          <p:cNvCxnSpPr>
            <a:cxnSpLocks/>
          </p:cNvCxnSpPr>
          <p:nvPr/>
        </p:nvCxnSpPr>
        <p:spPr>
          <a:xfrm>
            <a:off x="2017486" y="1241843"/>
            <a:ext cx="0" cy="4361542"/>
          </a:xfrm>
          <a:prstGeom prst="line">
            <a:avLst/>
          </a:prstGeom>
          <a:ln w="57150">
            <a:solidFill>
              <a:srgbClr val="003B5C"/>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Rett linje 4">
            <a:extLst>
              <a:ext uri="{FF2B5EF4-FFF2-40B4-BE49-F238E27FC236}">
                <a16:creationId xmlns:a16="http://schemas.microsoft.com/office/drawing/2014/main" id="{F16910ED-464F-4490-B08B-B6DD67830C7E}"/>
              </a:ext>
            </a:extLst>
          </p:cNvPr>
          <p:cNvCxnSpPr>
            <a:cxnSpLocks/>
          </p:cNvCxnSpPr>
          <p:nvPr/>
        </p:nvCxnSpPr>
        <p:spPr>
          <a:xfrm>
            <a:off x="2002973" y="5590929"/>
            <a:ext cx="9063345" cy="34490"/>
          </a:xfrm>
          <a:prstGeom prst="line">
            <a:avLst/>
          </a:prstGeom>
          <a:ln w="57150">
            <a:solidFill>
              <a:srgbClr val="003B5C"/>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 name="TekstSylinder 5">
            <a:extLst>
              <a:ext uri="{FF2B5EF4-FFF2-40B4-BE49-F238E27FC236}">
                <a16:creationId xmlns:a16="http://schemas.microsoft.com/office/drawing/2014/main" id="{FF84CD64-B473-43E2-A708-3E2213D4633F}"/>
              </a:ext>
            </a:extLst>
          </p:cNvPr>
          <p:cNvSpPr txBox="1"/>
          <p:nvPr/>
        </p:nvSpPr>
        <p:spPr>
          <a:xfrm>
            <a:off x="333005" y="2222285"/>
            <a:ext cx="16081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3B5C"/>
                </a:solidFill>
                <a:effectLst/>
                <a:uLnTx/>
                <a:uFillTx/>
                <a:latin typeface="Calibri"/>
                <a:ea typeface="+mn-ea"/>
                <a:cs typeface="+mn-cs"/>
              </a:rPr>
              <a:t>Forventet avkastning eller rente</a:t>
            </a:r>
          </a:p>
        </p:txBody>
      </p:sp>
      <p:sp>
        <p:nvSpPr>
          <p:cNvPr id="7" name="TekstSylinder 6">
            <a:extLst>
              <a:ext uri="{FF2B5EF4-FFF2-40B4-BE49-F238E27FC236}">
                <a16:creationId xmlns:a16="http://schemas.microsoft.com/office/drawing/2014/main" id="{1A18268F-6C30-4FEB-B53B-6A66230B568D}"/>
              </a:ext>
            </a:extLst>
          </p:cNvPr>
          <p:cNvSpPr txBox="1"/>
          <p:nvPr/>
        </p:nvSpPr>
        <p:spPr>
          <a:xfrm>
            <a:off x="6096000" y="5789780"/>
            <a:ext cx="1258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rgbClr val="003B5C"/>
                </a:solidFill>
                <a:effectLst/>
                <a:uLnTx/>
                <a:uFillTx/>
                <a:latin typeface="Calibri"/>
                <a:ea typeface="+mn-ea"/>
                <a:cs typeface="+mn-cs"/>
              </a:rPr>
              <a:t>Risiko</a:t>
            </a:r>
          </a:p>
        </p:txBody>
      </p:sp>
      <p:sp>
        <p:nvSpPr>
          <p:cNvPr id="15" name="TekstSylinder 14">
            <a:extLst>
              <a:ext uri="{FF2B5EF4-FFF2-40B4-BE49-F238E27FC236}">
                <a16:creationId xmlns:a16="http://schemas.microsoft.com/office/drawing/2014/main" id="{17059BD6-46C2-4B16-AC86-BDB58B8F0CB2}"/>
              </a:ext>
            </a:extLst>
          </p:cNvPr>
          <p:cNvSpPr txBox="1"/>
          <p:nvPr/>
        </p:nvSpPr>
        <p:spPr>
          <a:xfrm>
            <a:off x="8485414" y="4189902"/>
            <a:ext cx="33781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Desto høyere risiko du tar, desto høyere gevinst bør du forvente.</a:t>
            </a:r>
          </a:p>
        </p:txBody>
      </p:sp>
      <p:sp>
        <p:nvSpPr>
          <p:cNvPr id="12" name="TekstSylinder 11">
            <a:extLst>
              <a:ext uri="{FF2B5EF4-FFF2-40B4-BE49-F238E27FC236}">
                <a16:creationId xmlns:a16="http://schemas.microsoft.com/office/drawing/2014/main" id="{A760D1C1-407D-4D20-BA60-18C344C37BBB}"/>
              </a:ext>
            </a:extLst>
          </p:cNvPr>
          <p:cNvSpPr txBox="1"/>
          <p:nvPr/>
        </p:nvSpPr>
        <p:spPr>
          <a:xfrm>
            <a:off x="2032000" y="5561527"/>
            <a:ext cx="24773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God likviditet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(du får kjøpt/solgt fort)</a:t>
            </a:r>
          </a:p>
        </p:txBody>
      </p:sp>
      <p:sp>
        <p:nvSpPr>
          <p:cNvPr id="22" name="TekstSylinder 21">
            <a:extLst>
              <a:ext uri="{FF2B5EF4-FFF2-40B4-BE49-F238E27FC236}">
                <a16:creationId xmlns:a16="http://schemas.microsoft.com/office/drawing/2014/main" id="{2DCB087B-F07D-4555-BE52-0A153A5F2EDB}"/>
              </a:ext>
            </a:extLst>
          </p:cNvPr>
          <p:cNvSpPr txBox="1"/>
          <p:nvPr/>
        </p:nvSpPr>
        <p:spPr>
          <a:xfrm>
            <a:off x="8637235" y="5590929"/>
            <a:ext cx="32263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Dårlig likviditet </a:t>
            </a:r>
            <a:br>
              <a:rPr kumimoji="0" lang="nb-NO" sz="1800" b="0" i="0" u="none" strike="noStrike" kern="1200" cap="none" spc="0" normalizeH="0" baseline="0" noProof="0" dirty="0">
                <a:ln>
                  <a:noFill/>
                </a:ln>
                <a:solidFill>
                  <a:prstClr val="black"/>
                </a:solidFill>
                <a:effectLst/>
                <a:uLnTx/>
                <a:uFillTx/>
                <a:latin typeface="Calibri"/>
                <a:ea typeface="+mn-ea"/>
                <a:cs typeface="+mn-cs"/>
              </a:rPr>
            </a:br>
            <a:r>
              <a:rPr kumimoji="0" lang="nb-NO" sz="1800" b="0" i="0" u="none" strike="noStrike" kern="1200" cap="none" spc="0" normalizeH="0" baseline="0" noProof="0" dirty="0">
                <a:ln>
                  <a:noFill/>
                </a:ln>
                <a:solidFill>
                  <a:prstClr val="black"/>
                </a:solidFill>
                <a:effectLst/>
                <a:uLnTx/>
                <a:uFillTx/>
                <a:latin typeface="Calibri"/>
                <a:ea typeface="+mn-ea"/>
                <a:cs typeface="+mn-cs"/>
              </a:rPr>
              <a:t>(kjøp/salg tar lang tid)</a:t>
            </a:r>
          </a:p>
        </p:txBody>
      </p:sp>
      <p:sp>
        <p:nvSpPr>
          <p:cNvPr id="24" name="TekstSylinder 23">
            <a:extLst>
              <a:ext uri="{FF2B5EF4-FFF2-40B4-BE49-F238E27FC236}">
                <a16:creationId xmlns:a16="http://schemas.microsoft.com/office/drawing/2014/main" id="{D417C6CB-D684-4DDF-80E6-3D95645A42EC}"/>
              </a:ext>
            </a:extLst>
          </p:cNvPr>
          <p:cNvSpPr txBox="1"/>
          <p:nvPr/>
        </p:nvSpPr>
        <p:spPr>
          <a:xfrm>
            <a:off x="0" y="1675"/>
            <a:ext cx="34164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1: Før du handler</a:t>
            </a:r>
          </a:p>
        </p:txBody>
      </p:sp>
      <p:sp>
        <p:nvSpPr>
          <p:cNvPr id="31" name="Rektangel: avrundede hjørner 30">
            <a:extLst>
              <a:ext uri="{FF2B5EF4-FFF2-40B4-BE49-F238E27FC236}">
                <a16:creationId xmlns:a16="http://schemas.microsoft.com/office/drawing/2014/main" id="{B3709666-1568-44EA-9237-249C48D393BE}"/>
              </a:ext>
            </a:extLst>
          </p:cNvPr>
          <p:cNvSpPr/>
          <p:nvPr/>
        </p:nvSpPr>
        <p:spPr>
          <a:xfrm>
            <a:off x="7908842" y="1417639"/>
            <a:ext cx="3086804" cy="134593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Rektangel: avrundede hjørner 54">
            <a:extLst>
              <a:ext uri="{FF2B5EF4-FFF2-40B4-BE49-F238E27FC236}">
                <a16:creationId xmlns:a16="http://schemas.microsoft.com/office/drawing/2014/main" id="{15BF9123-8545-439F-BE23-B13097821FD9}"/>
              </a:ext>
            </a:extLst>
          </p:cNvPr>
          <p:cNvSpPr/>
          <p:nvPr/>
        </p:nvSpPr>
        <p:spPr>
          <a:xfrm>
            <a:off x="5344473" y="1949525"/>
            <a:ext cx="3086804" cy="1345933"/>
          </a:xfrm>
          <a:prstGeom prst="roundRect">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28" name="Picture 4" descr="Image result for euronext growth logo">
            <a:extLst>
              <a:ext uri="{FF2B5EF4-FFF2-40B4-BE49-F238E27FC236}">
                <a16:creationId xmlns:a16="http://schemas.microsoft.com/office/drawing/2014/main" id="{A342DB1F-1E74-44D6-99CF-2EF44BEAFF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016" y="1987838"/>
            <a:ext cx="2193717" cy="672740"/>
          </a:xfrm>
          <a:prstGeom prst="rect">
            <a:avLst/>
          </a:prstGeom>
          <a:noFill/>
          <a:extLst>
            <a:ext uri="{909E8E84-426E-40DD-AFC4-6F175D3DCCD1}">
              <a14:hiddenFill xmlns:a14="http://schemas.microsoft.com/office/drawing/2010/main">
                <a:solidFill>
                  <a:srgbClr val="FFFFFF"/>
                </a:solidFill>
              </a14:hiddenFill>
            </a:ext>
          </a:extLst>
        </p:spPr>
      </p:pic>
      <p:sp>
        <p:nvSpPr>
          <p:cNvPr id="56" name="Rektangel: avrundede hjørner 55">
            <a:extLst>
              <a:ext uri="{FF2B5EF4-FFF2-40B4-BE49-F238E27FC236}">
                <a16:creationId xmlns:a16="http://schemas.microsoft.com/office/drawing/2014/main" id="{0ACD923B-0317-4054-9288-91A22D5D9E71}"/>
              </a:ext>
            </a:extLst>
          </p:cNvPr>
          <p:cNvSpPr/>
          <p:nvPr/>
        </p:nvSpPr>
        <p:spPr>
          <a:xfrm>
            <a:off x="3267493" y="2504230"/>
            <a:ext cx="3086804" cy="1345933"/>
          </a:xfrm>
          <a:prstGeom prst="roundRect">
            <a:avLst/>
          </a:prstGeom>
          <a:solidFill>
            <a:srgbClr val="A0D1CA"/>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0C212479-E8F0-4DEA-9FB3-83B65363689D}"/>
              </a:ext>
            </a:extLst>
          </p:cNvPr>
          <p:cNvGrpSpPr/>
          <p:nvPr/>
        </p:nvGrpSpPr>
        <p:grpSpPr>
          <a:xfrm>
            <a:off x="5915141" y="1574355"/>
            <a:ext cx="1744021" cy="2242058"/>
            <a:chOff x="5756120" y="1551788"/>
            <a:chExt cx="1744021" cy="2242058"/>
          </a:xfrm>
        </p:grpSpPr>
        <p:sp>
          <p:nvSpPr>
            <p:cNvPr id="13" name="Rektangel 12">
              <a:extLst>
                <a:ext uri="{FF2B5EF4-FFF2-40B4-BE49-F238E27FC236}">
                  <a16:creationId xmlns:a16="http://schemas.microsoft.com/office/drawing/2014/main" id="{B84DE30B-12F4-4308-B2F2-56AE98C2E0AE}"/>
                </a:ext>
              </a:extLst>
            </p:cNvPr>
            <p:cNvSpPr/>
            <p:nvPr/>
          </p:nvSpPr>
          <p:spPr>
            <a:xfrm>
              <a:off x="5756120" y="1570504"/>
              <a:ext cx="1583691" cy="22233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kstSylinder 17">
              <a:extLst>
                <a:ext uri="{FF2B5EF4-FFF2-40B4-BE49-F238E27FC236}">
                  <a16:creationId xmlns:a16="http://schemas.microsoft.com/office/drawing/2014/main" id="{56EB9EF8-D7A7-430A-8026-B79700FDA438}"/>
                </a:ext>
              </a:extLst>
            </p:cNvPr>
            <p:cNvSpPr txBox="1"/>
            <p:nvPr/>
          </p:nvSpPr>
          <p:spPr>
            <a:xfrm>
              <a:off x="5756120" y="1551788"/>
              <a:ext cx="17440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Calibri"/>
                  <a:ea typeface="+mn-ea"/>
                  <a:cs typeface="+mn-cs"/>
                </a:rPr>
                <a:t>Euronext Growth</a:t>
              </a:r>
              <a:endParaRPr kumimoji="0" lang="nb-NO"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Ikke-regulert</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6" name="Picture 20" descr="image">
              <a:extLst>
                <a:ext uri="{FF2B5EF4-FFF2-40B4-BE49-F238E27FC236}">
                  <a16:creationId xmlns:a16="http://schemas.microsoft.com/office/drawing/2014/main" id="{88F28BED-826A-48B2-B555-31A08BDC0E7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30885" y="2563365"/>
              <a:ext cx="705839" cy="20234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image">
              <a:extLst>
                <a:ext uri="{FF2B5EF4-FFF2-40B4-BE49-F238E27FC236}">
                  <a16:creationId xmlns:a16="http://schemas.microsoft.com/office/drawing/2014/main" id="{9499B445-B348-4B8F-BA4F-78E58D05E71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93173" y="2407267"/>
              <a:ext cx="864373" cy="92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image">
              <a:extLst>
                <a:ext uri="{FF2B5EF4-FFF2-40B4-BE49-F238E27FC236}">
                  <a16:creationId xmlns:a16="http://schemas.microsoft.com/office/drawing/2014/main" id="{EE2BE75C-C61C-4A91-AD88-2FD05F37E5E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54809" y="2104668"/>
              <a:ext cx="720311" cy="2244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image">
              <a:extLst>
                <a:ext uri="{FF2B5EF4-FFF2-40B4-BE49-F238E27FC236}">
                  <a16:creationId xmlns:a16="http://schemas.microsoft.com/office/drawing/2014/main" id="{AE24D893-2580-43E0-AD78-0238CD991C0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59127" y="2753322"/>
              <a:ext cx="864373" cy="2881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image">
              <a:extLst>
                <a:ext uri="{FF2B5EF4-FFF2-40B4-BE49-F238E27FC236}">
                  <a16:creationId xmlns:a16="http://schemas.microsoft.com/office/drawing/2014/main" id="{E2926C11-D997-4B17-AE67-8CC6DE10201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20786" y="2986868"/>
              <a:ext cx="864373" cy="2996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0">
              <a:extLst>
                <a:ext uri="{FF2B5EF4-FFF2-40B4-BE49-F238E27FC236}">
                  <a16:creationId xmlns:a16="http://schemas.microsoft.com/office/drawing/2014/main" id="{3C75A4D1-B131-47E1-AB31-436C7445C41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87989" y="2134161"/>
              <a:ext cx="500520" cy="1601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6" descr="xplora-logo">
              <a:extLst>
                <a:ext uri="{FF2B5EF4-FFF2-40B4-BE49-F238E27FC236}">
                  <a16:creationId xmlns:a16="http://schemas.microsoft.com/office/drawing/2014/main" id="{EDFA3101-D353-424A-8A05-523A96155DC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14557" y="2382443"/>
              <a:ext cx="248836" cy="2461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0" descr="Image result for playmagnus logo">
              <a:extLst>
                <a:ext uri="{FF2B5EF4-FFF2-40B4-BE49-F238E27FC236}">
                  <a16:creationId xmlns:a16="http://schemas.microsoft.com/office/drawing/2014/main" id="{20A8F9F0-7EDA-44F0-8BCD-86AE768C5C3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82864" y="3507679"/>
              <a:ext cx="874682" cy="2798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8" descr="image">
              <a:extLst>
                <a:ext uri="{FF2B5EF4-FFF2-40B4-BE49-F238E27FC236}">
                  <a16:creationId xmlns:a16="http://schemas.microsoft.com/office/drawing/2014/main" id="{4B933F2E-E9EC-4B82-B4B1-E1AFF37859D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804351" y="3260955"/>
              <a:ext cx="674823" cy="265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 result for euronext logo">
            <a:extLst>
              <a:ext uri="{FF2B5EF4-FFF2-40B4-BE49-F238E27FC236}">
                <a16:creationId xmlns:a16="http://schemas.microsoft.com/office/drawing/2014/main" id="{AB42191C-A616-49E9-8DE7-8238300BF60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589084" y="2640867"/>
            <a:ext cx="1333960" cy="9015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e 7">
            <a:extLst>
              <a:ext uri="{FF2B5EF4-FFF2-40B4-BE49-F238E27FC236}">
                <a16:creationId xmlns:a16="http://schemas.microsoft.com/office/drawing/2014/main" id="{876050BC-718A-444D-9DAB-AD8DCFE29A79}"/>
              </a:ext>
            </a:extLst>
          </p:cNvPr>
          <p:cNvGrpSpPr/>
          <p:nvPr/>
        </p:nvGrpSpPr>
        <p:grpSpPr>
          <a:xfrm>
            <a:off x="3574189" y="2286901"/>
            <a:ext cx="1630583" cy="2226166"/>
            <a:chOff x="3571478" y="1963736"/>
            <a:chExt cx="1630583" cy="2226166"/>
          </a:xfrm>
        </p:grpSpPr>
        <p:sp>
          <p:nvSpPr>
            <p:cNvPr id="20" name="Rektangel 19">
              <a:extLst>
                <a:ext uri="{FF2B5EF4-FFF2-40B4-BE49-F238E27FC236}">
                  <a16:creationId xmlns:a16="http://schemas.microsoft.com/office/drawing/2014/main" id="{3C09347C-1E59-44B1-8C28-276BC569A251}"/>
                </a:ext>
              </a:extLst>
            </p:cNvPr>
            <p:cNvSpPr/>
            <p:nvPr/>
          </p:nvSpPr>
          <p:spPr>
            <a:xfrm>
              <a:off x="3571479" y="1966560"/>
              <a:ext cx="1583691" cy="22233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TekstSylinder 20">
              <a:extLst>
                <a:ext uri="{FF2B5EF4-FFF2-40B4-BE49-F238E27FC236}">
                  <a16:creationId xmlns:a16="http://schemas.microsoft.com/office/drawing/2014/main" id="{1D1965A7-E826-49DD-9460-8EE1CD3B3633}"/>
                </a:ext>
              </a:extLst>
            </p:cNvPr>
            <p:cNvSpPr txBox="1"/>
            <p:nvPr/>
          </p:nvSpPr>
          <p:spPr>
            <a:xfrm>
              <a:off x="3571478" y="1963736"/>
              <a:ext cx="16305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Calibri"/>
                  <a:ea typeface="+mn-ea"/>
                  <a:cs typeface="+mn-cs"/>
                </a:rPr>
                <a:t>Oslo Børs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Regulert markedsplass </a:t>
              </a:r>
              <a:endParaRPr kumimoji="0" lang="nb-NO"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5" name="Picture 52" descr="image">
              <a:extLst>
                <a:ext uri="{FF2B5EF4-FFF2-40B4-BE49-F238E27FC236}">
                  <a16:creationId xmlns:a16="http://schemas.microsoft.com/office/drawing/2014/main" id="{3CE70962-6F86-4F5A-9ECA-2CEB2B3BCAE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732941" y="2501720"/>
              <a:ext cx="597032" cy="2388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4" descr="image">
              <a:extLst>
                <a:ext uri="{FF2B5EF4-FFF2-40B4-BE49-F238E27FC236}">
                  <a16:creationId xmlns:a16="http://schemas.microsoft.com/office/drawing/2014/main" id="{9A525B05-29B2-46D8-B4BA-ADDDC5FEE3C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74503" y="3088207"/>
              <a:ext cx="519247" cy="4327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6" descr="image">
              <a:extLst>
                <a:ext uri="{FF2B5EF4-FFF2-40B4-BE49-F238E27FC236}">
                  <a16:creationId xmlns:a16="http://schemas.microsoft.com/office/drawing/2014/main" id="{EECB524D-3858-458D-945A-51176292615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607782" y="2471496"/>
              <a:ext cx="465217" cy="2388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8" descr="Image result for telenor logo">
              <a:extLst>
                <a:ext uri="{FF2B5EF4-FFF2-40B4-BE49-F238E27FC236}">
                  <a16:creationId xmlns:a16="http://schemas.microsoft.com/office/drawing/2014/main" id="{C8FC8FB1-0A3D-492F-A4B7-94E00528C372}"/>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664382" y="2917926"/>
              <a:ext cx="450808" cy="19200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0" descr="Image result for nellogo">
              <a:extLst>
                <a:ext uri="{FF2B5EF4-FFF2-40B4-BE49-F238E27FC236}">
                  <a16:creationId xmlns:a16="http://schemas.microsoft.com/office/drawing/2014/main" id="{C8FA77EE-A170-4F84-A9E9-4B54A6F508A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278470" y="2717625"/>
              <a:ext cx="439380" cy="1870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2" descr="Image result for storebrand logo">
              <a:extLst>
                <a:ext uri="{FF2B5EF4-FFF2-40B4-BE49-F238E27FC236}">
                  <a16:creationId xmlns:a16="http://schemas.microsoft.com/office/drawing/2014/main" id="{FC71C42A-7293-4291-A10A-BC57C680CDC2}"/>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724655" y="3225243"/>
              <a:ext cx="893699" cy="1027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4" descr="Image result for orkla logo">
              <a:extLst>
                <a:ext uri="{FF2B5EF4-FFF2-40B4-BE49-F238E27FC236}">
                  <a16:creationId xmlns:a16="http://schemas.microsoft.com/office/drawing/2014/main" id="{B77DDCAE-3346-4EF5-BE3B-3E5942D48E1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303551" y="2922549"/>
              <a:ext cx="511583" cy="2208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6" descr="Image result for hydro logo">
              <a:extLst>
                <a:ext uri="{FF2B5EF4-FFF2-40B4-BE49-F238E27FC236}">
                  <a16:creationId xmlns:a16="http://schemas.microsoft.com/office/drawing/2014/main" id="{0CE75970-9044-4882-A160-F16B8A6CB5BF}"/>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670929" y="3437014"/>
              <a:ext cx="452820" cy="4528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8" descr="Image result for quantafuel logo">
              <a:extLst>
                <a:ext uri="{FF2B5EF4-FFF2-40B4-BE49-F238E27FC236}">
                  <a16:creationId xmlns:a16="http://schemas.microsoft.com/office/drawing/2014/main" id="{2C7661B4-2FB3-4280-8C1B-777A8979C8E4}"/>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3719390" y="3933922"/>
              <a:ext cx="967264" cy="20049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0" descr="Image result for norwegianlogo">
              <a:extLst>
                <a:ext uri="{FF2B5EF4-FFF2-40B4-BE49-F238E27FC236}">
                  <a16:creationId xmlns:a16="http://schemas.microsoft.com/office/drawing/2014/main" id="{2372C61B-885E-43DC-8C5E-D8382D0C7AB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228453" y="3602774"/>
              <a:ext cx="842211" cy="266590"/>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kstSylinder 56">
            <a:extLst>
              <a:ext uri="{FF2B5EF4-FFF2-40B4-BE49-F238E27FC236}">
                <a16:creationId xmlns:a16="http://schemas.microsoft.com/office/drawing/2014/main" id="{8D5849F0-6D86-42AB-971C-4DCAB87B4273}"/>
              </a:ext>
            </a:extLst>
          </p:cNvPr>
          <p:cNvSpPr txBox="1"/>
          <p:nvPr/>
        </p:nvSpPr>
        <p:spPr>
          <a:xfrm>
            <a:off x="8471469" y="1748414"/>
            <a:ext cx="20339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768692">
                    <a:lumMod val="75000"/>
                  </a:srgbClr>
                </a:solidFill>
                <a:effectLst/>
                <a:uLnTx/>
                <a:uFillTx/>
                <a:latin typeface="Museo Sans Rounded 500" panose="02000000000000000000" pitchFamily="50" charset="0"/>
                <a:ea typeface="+mn-ea"/>
                <a:cs typeface="+mn-cs"/>
              </a:rPr>
              <a:t>Gråmarkedet</a:t>
            </a:r>
          </a:p>
        </p:txBody>
      </p:sp>
      <p:grpSp>
        <p:nvGrpSpPr>
          <p:cNvPr id="19" name="Gruppe 18">
            <a:extLst>
              <a:ext uri="{FF2B5EF4-FFF2-40B4-BE49-F238E27FC236}">
                <a16:creationId xmlns:a16="http://schemas.microsoft.com/office/drawing/2014/main" id="{B804236D-6B90-497A-BCA9-CEF990FDD15A}"/>
              </a:ext>
            </a:extLst>
          </p:cNvPr>
          <p:cNvGrpSpPr/>
          <p:nvPr/>
        </p:nvGrpSpPr>
        <p:grpSpPr>
          <a:xfrm>
            <a:off x="8480018" y="1071541"/>
            <a:ext cx="1744021" cy="2223342"/>
            <a:chOff x="7927125" y="1280942"/>
            <a:chExt cx="1744021" cy="2223342"/>
          </a:xfrm>
        </p:grpSpPr>
        <p:sp>
          <p:nvSpPr>
            <p:cNvPr id="25" name="Rektangel 24">
              <a:extLst>
                <a:ext uri="{FF2B5EF4-FFF2-40B4-BE49-F238E27FC236}">
                  <a16:creationId xmlns:a16="http://schemas.microsoft.com/office/drawing/2014/main" id="{544F8D85-EDF5-4ED5-8D3C-81770B7D253B}"/>
                </a:ext>
              </a:extLst>
            </p:cNvPr>
            <p:cNvSpPr/>
            <p:nvPr/>
          </p:nvSpPr>
          <p:spPr>
            <a:xfrm>
              <a:off x="7949411" y="1280942"/>
              <a:ext cx="1583691" cy="22233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TekstSylinder 25">
              <a:extLst>
                <a:ext uri="{FF2B5EF4-FFF2-40B4-BE49-F238E27FC236}">
                  <a16:creationId xmlns:a16="http://schemas.microsoft.com/office/drawing/2014/main" id="{05F73695-2122-4609-8B2A-40D1BE9F398F}"/>
                </a:ext>
              </a:extLst>
            </p:cNvPr>
            <p:cNvSpPr txBox="1"/>
            <p:nvPr/>
          </p:nvSpPr>
          <p:spPr>
            <a:xfrm>
              <a:off x="7927125" y="1321274"/>
              <a:ext cx="17440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Calibri"/>
                  <a:ea typeface="+mn-ea"/>
                  <a:cs typeface="+mn-cs"/>
                </a:rPr>
                <a:t>NOTC</a:t>
              </a:r>
              <a:endParaRPr kumimoji="0" lang="nb-NO"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Unoterte listen</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 descr="Image result for otovo logo">
              <a:extLst>
                <a:ext uri="{FF2B5EF4-FFF2-40B4-BE49-F238E27FC236}">
                  <a16:creationId xmlns:a16="http://schemas.microsoft.com/office/drawing/2014/main" id="{4F0D048D-418B-4E05-8838-D8267E827685}"/>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065047" y="1788621"/>
              <a:ext cx="757391" cy="3040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hitecvision logo">
              <a:extLst>
                <a:ext uri="{FF2B5EF4-FFF2-40B4-BE49-F238E27FC236}">
                  <a16:creationId xmlns:a16="http://schemas.microsoft.com/office/drawing/2014/main" id="{C9E3CE5E-E23D-4137-9D86-03C358CE82A9}"/>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562485" y="2608361"/>
              <a:ext cx="889982" cy="2022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eiendomsspar logo">
              <a:extLst>
                <a:ext uri="{FF2B5EF4-FFF2-40B4-BE49-F238E27FC236}">
                  <a16:creationId xmlns:a16="http://schemas.microsoft.com/office/drawing/2014/main" id="{A9B1D74A-5040-440D-8E89-57E5230E59E2}"/>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8165014" y="3235598"/>
              <a:ext cx="1322069" cy="243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propr logo">
              <a:extLst>
                <a:ext uri="{FF2B5EF4-FFF2-40B4-BE49-F238E27FC236}">
                  <a16:creationId xmlns:a16="http://schemas.microsoft.com/office/drawing/2014/main" id="{9679CB56-2DA4-48AA-A005-27F6F21F2E7E}"/>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l="13705" t="31632" r="15463" b="31632"/>
            <a:stretch/>
          </p:blipFill>
          <p:spPr bwMode="auto">
            <a:xfrm>
              <a:off x="7996514" y="3086091"/>
              <a:ext cx="640721" cy="1533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Image result for freyr  logo">
              <a:extLst>
                <a:ext uri="{FF2B5EF4-FFF2-40B4-BE49-F238E27FC236}">
                  <a16:creationId xmlns:a16="http://schemas.microsoft.com/office/drawing/2014/main" id="{C86901F7-AA47-4731-8FA0-96E88DFA269A}"/>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989392" y="2373884"/>
              <a:ext cx="897708" cy="2003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Image result for alternus logo">
              <a:extLst>
                <a:ext uri="{FF2B5EF4-FFF2-40B4-BE49-F238E27FC236}">
                  <a16:creationId xmlns:a16="http://schemas.microsoft.com/office/drawing/2014/main" id="{F9CCFA2E-C0B1-4CB7-BFA2-3236A2154B06}"/>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8185264" y="2104688"/>
              <a:ext cx="1103888" cy="2093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Image result for nhst logo">
              <a:extLst>
                <a:ext uri="{FF2B5EF4-FFF2-40B4-BE49-F238E27FC236}">
                  <a16:creationId xmlns:a16="http://schemas.microsoft.com/office/drawing/2014/main" id="{66342CBA-3533-47E5-A09B-920134A436B0}"/>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8896223" y="2961510"/>
              <a:ext cx="534718" cy="1967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fjordline logo">
              <a:extLst>
                <a:ext uri="{FF2B5EF4-FFF2-40B4-BE49-F238E27FC236}">
                  <a16:creationId xmlns:a16="http://schemas.microsoft.com/office/drawing/2014/main" id="{B3C21F00-294A-4ADE-A2FC-B5B9A6F95134}"/>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8065047" y="2871995"/>
              <a:ext cx="772232" cy="16927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Bilde 10">
            <a:extLst>
              <a:ext uri="{FF2B5EF4-FFF2-40B4-BE49-F238E27FC236}">
                <a16:creationId xmlns:a16="http://schemas.microsoft.com/office/drawing/2014/main" id="{DCD21491-CF88-442D-8B2C-47D5A85DF258}"/>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391007" y="1009003"/>
            <a:ext cx="1727774" cy="2281201"/>
          </a:xfrm>
          <a:prstGeom prst="rect">
            <a:avLst/>
          </a:prstGeom>
        </p:spPr>
      </p:pic>
      <p:sp>
        <p:nvSpPr>
          <p:cNvPr id="14" name="TekstSylinder 13">
            <a:extLst>
              <a:ext uri="{FF2B5EF4-FFF2-40B4-BE49-F238E27FC236}">
                <a16:creationId xmlns:a16="http://schemas.microsoft.com/office/drawing/2014/main" id="{D74A1CA6-15FC-4BAD-BE1C-1F144CC0888D}"/>
              </a:ext>
            </a:extLst>
          </p:cNvPr>
          <p:cNvSpPr txBox="1"/>
          <p:nvPr/>
        </p:nvSpPr>
        <p:spPr>
          <a:xfrm>
            <a:off x="520861" y="6435524"/>
            <a:ext cx="8403220" cy="369332"/>
          </a:xfrm>
          <a:prstGeom prst="rect">
            <a:avLst/>
          </a:prstGeom>
          <a:noFill/>
        </p:spPr>
        <p:txBody>
          <a:bodyPr wrap="square" rtlCol="0">
            <a:spAutoFit/>
          </a:bodyPr>
          <a:lstStyle/>
          <a:p>
            <a:r>
              <a:rPr lang="nb-NO" dirty="0"/>
              <a:t>NB: Ikke helt oppdatert med selskaper. OTOVO er nå notert på Euronext </a:t>
            </a:r>
            <a:r>
              <a:rPr lang="nb-NO" dirty="0" err="1"/>
              <a:t>growth</a:t>
            </a:r>
            <a:r>
              <a:rPr lang="nb-NO" dirty="0"/>
              <a:t>.</a:t>
            </a:r>
          </a:p>
        </p:txBody>
      </p:sp>
    </p:spTree>
    <p:extLst>
      <p:ext uri="{BB962C8B-B14F-4D97-AF65-F5344CB8AC3E}">
        <p14:creationId xmlns:p14="http://schemas.microsoft.com/office/powerpoint/2010/main" val="19086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263717-8E04-4698-87CE-0162ECB086CD}"/>
              </a:ext>
            </a:extLst>
          </p:cNvPr>
          <p:cNvSpPr>
            <a:spLocks noGrp="1"/>
          </p:cNvSpPr>
          <p:nvPr>
            <p:ph type="title"/>
          </p:nvPr>
        </p:nvSpPr>
        <p:spPr/>
        <p:txBody>
          <a:bodyPr/>
          <a:lstStyle/>
          <a:p>
            <a:r>
              <a:rPr lang="nb-NO" dirty="0"/>
              <a:t>Du tjener på aksjeinvesteringer når…</a:t>
            </a:r>
          </a:p>
        </p:txBody>
      </p:sp>
      <p:sp>
        <p:nvSpPr>
          <p:cNvPr id="11" name="Plassholder for innhold 10">
            <a:extLst>
              <a:ext uri="{FF2B5EF4-FFF2-40B4-BE49-F238E27FC236}">
                <a16:creationId xmlns:a16="http://schemas.microsoft.com/office/drawing/2014/main" id="{63CC705F-3871-439F-BB73-102C9249E43C}"/>
              </a:ext>
            </a:extLst>
          </p:cNvPr>
          <p:cNvSpPr>
            <a:spLocks noGrp="1"/>
          </p:cNvSpPr>
          <p:nvPr>
            <p:ph idx="1"/>
          </p:nvPr>
        </p:nvSpPr>
        <p:spPr>
          <a:xfrm>
            <a:off x="609600" y="1600201"/>
            <a:ext cx="5158154" cy="4525963"/>
          </a:xfrm>
        </p:spPr>
        <p:txBody>
          <a:bodyPr>
            <a:normAutofit/>
          </a:bodyPr>
          <a:lstStyle/>
          <a:p>
            <a:r>
              <a:rPr lang="nb-NO" sz="2400" b="1" dirty="0">
                <a:latin typeface="Museo Sans Rounded 500" panose="02000000000000000000" pitchFamily="50" charset="0"/>
              </a:rPr>
              <a:t>Kjøpe billig. Selge dyrere.</a:t>
            </a:r>
            <a:br>
              <a:rPr lang="nb-NO" sz="2400" b="1" dirty="0">
                <a:latin typeface="Museo Sans Rounded 500" panose="02000000000000000000" pitchFamily="50" charset="0"/>
              </a:rPr>
            </a:br>
            <a:r>
              <a:rPr lang="nb-NO" sz="2400" b="1" dirty="0">
                <a:latin typeface="Museo Sans Rounded 500" panose="02000000000000000000" pitchFamily="50" charset="0"/>
              </a:rPr>
              <a:t>   </a:t>
            </a:r>
            <a:br>
              <a:rPr lang="nb-NO" sz="2400" b="1" dirty="0">
                <a:latin typeface="Museo Sans Rounded 500" panose="02000000000000000000" pitchFamily="50" charset="0"/>
              </a:rPr>
            </a:br>
            <a:r>
              <a:rPr lang="nb-NO" sz="2400" b="1" dirty="0">
                <a:latin typeface="Museo Sans Rounded 500" panose="02000000000000000000" pitchFamily="50" charset="0"/>
              </a:rPr>
              <a:t>  </a:t>
            </a:r>
            <a:r>
              <a:rPr lang="nb-NO" sz="2400" dirty="0">
                <a:latin typeface="Museo Sans Rounded 500" panose="02000000000000000000" pitchFamily="50" charset="0"/>
              </a:rPr>
              <a:t>Kjøpskurs </a:t>
            </a:r>
            <a:br>
              <a:rPr lang="nb-NO" sz="2400" dirty="0">
                <a:latin typeface="Museo Sans Rounded 500" panose="02000000000000000000" pitchFamily="50" charset="0"/>
              </a:rPr>
            </a:br>
            <a:r>
              <a:rPr lang="nb-NO" sz="2400" dirty="0">
                <a:latin typeface="Museo Sans Rounded 500" panose="02000000000000000000" pitchFamily="50" charset="0"/>
              </a:rPr>
              <a:t>- Kurtasjen ved kjøp &amp; salg </a:t>
            </a:r>
            <a:br>
              <a:rPr lang="nb-NO" sz="2400" dirty="0">
                <a:latin typeface="Museo Sans Rounded 500" panose="02000000000000000000" pitchFamily="50" charset="0"/>
              </a:rPr>
            </a:br>
            <a:r>
              <a:rPr lang="nb-NO" sz="2400" dirty="0">
                <a:latin typeface="Museo Sans Rounded 500" panose="02000000000000000000" pitchFamily="50" charset="0"/>
              </a:rPr>
              <a:t>= </a:t>
            </a:r>
            <a:r>
              <a:rPr lang="nb-NO" sz="2400" b="1" dirty="0">
                <a:latin typeface="Museo Sans Rounded 500" panose="02000000000000000000" pitchFamily="50" charset="0"/>
              </a:rPr>
              <a:t>Kursgevinst</a:t>
            </a:r>
          </a:p>
          <a:p>
            <a:endParaRPr lang="nb-NO" sz="2400" dirty="0">
              <a:latin typeface="Museo Sans Rounded 500" panose="02000000000000000000" pitchFamily="50" charset="0"/>
            </a:endParaRPr>
          </a:p>
          <a:p>
            <a:endParaRPr lang="nb-NO" sz="2400" dirty="0">
              <a:latin typeface="Museo Sans Rounded 500" panose="02000000000000000000" pitchFamily="50" charset="0"/>
            </a:endParaRPr>
          </a:p>
          <a:p>
            <a:r>
              <a:rPr lang="nb-NO" sz="2400" b="1" dirty="0">
                <a:latin typeface="Museo Sans Rounded 500" panose="02000000000000000000" pitchFamily="50" charset="0"/>
              </a:rPr>
              <a:t>Utdeling av utbytte:</a:t>
            </a:r>
            <a:br>
              <a:rPr lang="nb-NO" sz="2400" b="1" dirty="0">
                <a:latin typeface="Museo Sans Rounded 500" panose="02000000000000000000" pitchFamily="50" charset="0"/>
              </a:rPr>
            </a:br>
            <a:r>
              <a:rPr lang="nb-NO" sz="2400" dirty="0">
                <a:latin typeface="Museo Sans Rounded 500" panose="02000000000000000000" pitchFamily="50" charset="0"/>
              </a:rPr>
              <a:t>Når selskapet går bra og det ikke trenger hele overskuddet, </a:t>
            </a:r>
            <a:br>
              <a:rPr lang="nb-NO" sz="2400" dirty="0">
                <a:latin typeface="Museo Sans Rounded 500" panose="02000000000000000000" pitchFamily="50" charset="0"/>
              </a:rPr>
            </a:br>
            <a:r>
              <a:rPr lang="nb-NO" sz="2400" dirty="0">
                <a:latin typeface="Museo Sans Rounded 500" panose="02000000000000000000" pitchFamily="50" charset="0"/>
              </a:rPr>
              <a:t>foreslås utbytte til aksjonærene</a:t>
            </a:r>
          </a:p>
          <a:p>
            <a:endParaRPr lang="nb-NO" sz="2400" dirty="0">
              <a:latin typeface="Museo Sans Rounded 500" panose="02000000000000000000" pitchFamily="50" charset="0"/>
            </a:endParaRPr>
          </a:p>
        </p:txBody>
      </p:sp>
      <p:pic>
        <p:nvPicPr>
          <p:cNvPr id="5" name="Bilde 4">
            <a:extLst>
              <a:ext uri="{FF2B5EF4-FFF2-40B4-BE49-F238E27FC236}">
                <a16:creationId xmlns:a16="http://schemas.microsoft.com/office/drawing/2014/main" id="{5BA6071D-C3F6-4BA5-BB83-64460C4D6E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8755" y="1610250"/>
            <a:ext cx="4608842" cy="4173380"/>
          </a:xfrm>
          <a:prstGeom prst="rect">
            <a:avLst/>
          </a:prstGeom>
          <a:ln>
            <a:noFill/>
          </a:ln>
          <a:effectLst>
            <a:outerShdw blurRad="292100" dist="139700" dir="2700000" algn="tl" rotWithShape="0">
              <a:srgbClr val="333333">
                <a:alpha val="65000"/>
              </a:srgbClr>
            </a:outerShdw>
          </a:effectLst>
        </p:spPr>
      </p:pic>
      <p:cxnSp>
        <p:nvCxnSpPr>
          <p:cNvPr id="8" name="Rett linje 7">
            <a:extLst>
              <a:ext uri="{FF2B5EF4-FFF2-40B4-BE49-F238E27FC236}">
                <a16:creationId xmlns:a16="http://schemas.microsoft.com/office/drawing/2014/main" id="{FA91A00F-F430-4A2D-A9E3-B702A06DC8EA}"/>
              </a:ext>
            </a:extLst>
          </p:cNvPr>
          <p:cNvCxnSpPr>
            <a:cxnSpLocks/>
          </p:cNvCxnSpPr>
          <p:nvPr/>
        </p:nvCxnSpPr>
        <p:spPr>
          <a:xfrm>
            <a:off x="7871210" y="4634156"/>
            <a:ext cx="2679559" cy="0"/>
          </a:xfrm>
          <a:prstGeom prst="line">
            <a:avLst/>
          </a:prstGeom>
          <a:ln>
            <a:solidFill>
              <a:schemeClr val="bg2"/>
            </a:solidFill>
            <a:prstDash val="sysDash"/>
          </a:ln>
        </p:spPr>
        <p:style>
          <a:lnRef idx="2">
            <a:schemeClr val="accent1"/>
          </a:lnRef>
          <a:fillRef idx="0">
            <a:schemeClr val="accent1"/>
          </a:fillRef>
          <a:effectRef idx="1">
            <a:schemeClr val="accent1"/>
          </a:effectRef>
          <a:fontRef idx="minor">
            <a:schemeClr val="tx1"/>
          </a:fontRef>
        </p:style>
      </p:cxnSp>
      <p:sp>
        <p:nvSpPr>
          <p:cNvPr id="14" name="Stjerne: 5 tagger 13">
            <a:extLst>
              <a:ext uri="{FF2B5EF4-FFF2-40B4-BE49-F238E27FC236}">
                <a16:creationId xmlns:a16="http://schemas.microsoft.com/office/drawing/2014/main" id="{ABC8B500-4210-48F6-95AE-5BA8EEF2AF55}"/>
              </a:ext>
            </a:extLst>
          </p:cNvPr>
          <p:cNvSpPr/>
          <p:nvPr/>
        </p:nvSpPr>
        <p:spPr>
          <a:xfrm>
            <a:off x="7719649" y="4441372"/>
            <a:ext cx="369274" cy="422014"/>
          </a:xfrm>
          <a:prstGeom prst="star5">
            <a:avLst/>
          </a:prstGeom>
          <a:solidFill>
            <a:srgbClr val="D45D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Pil: høyre 14">
            <a:extLst>
              <a:ext uri="{FF2B5EF4-FFF2-40B4-BE49-F238E27FC236}">
                <a16:creationId xmlns:a16="http://schemas.microsoft.com/office/drawing/2014/main" id="{54802082-778E-4B88-8C8F-B6A5DE07BD0A}"/>
              </a:ext>
            </a:extLst>
          </p:cNvPr>
          <p:cNvSpPr/>
          <p:nvPr/>
        </p:nvSpPr>
        <p:spPr>
          <a:xfrm rot="16200000">
            <a:off x="8535066" y="4030516"/>
            <a:ext cx="443946" cy="532525"/>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Pil: høyre 15">
            <a:extLst>
              <a:ext uri="{FF2B5EF4-FFF2-40B4-BE49-F238E27FC236}">
                <a16:creationId xmlns:a16="http://schemas.microsoft.com/office/drawing/2014/main" id="{CCB96D5E-244F-4DCF-8A97-0535C4177D16}"/>
              </a:ext>
            </a:extLst>
          </p:cNvPr>
          <p:cNvSpPr/>
          <p:nvPr/>
        </p:nvSpPr>
        <p:spPr>
          <a:xfrm rot="5400000">
            <a:off x="8576634" y="4680958"/>
            <a:ext cx="443946" cy="53252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kstSylinder 16">
            <a:extLst>
              <a:ext uri="{FF2B5EF4-FFF2-40B4-BE49-F238E27FC236}">
                <a16:creationId xmlns:a16="http://schemas.microsoft.com/office/drawing/2014/main" id="{D6401350-375A-44C0-B55D-2F2BC303B854}"/>
              </a:ext>
            </a:extLst>
          </p:cNvPr>
          <p:cNvSpPr txBox="1"/>
          <p:nvPr/>
        </p:nvSpPr>
        <p:spPr>
          <a:xfrm>
            <a:off x="7600719" y="4112112"/>
            <a:ext cx="8041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Kjøp</a:t>
            </a:r>
          </a:p>
        </p:txBody>
      </p:sp>
      <p:sp>
        <p:nvSpPr>
          <p:cNvPr id="18" name="TekstSylinder 17">
            <a:extLst>
              <a:ext uri="{FF2B5EF4-FFF2-40B4-BE49-F238E27FC236}">
                <a16:creationId xmlns:a16="http://schemas.microsoft.com/office/drawing/2014/main" id="{7E1B79C2-82D9-4987-B22B-16B9ED047247}"/>
              </a:ext>
            </a:extLst>
          </p:cNvPr>
          <p:cNvSpPr txBox="1"/>
          <p:nvPr/>
        </p:nvSpPr>
        <p:spPr>
          <a:xfrm>
            <a:off x="8406822" y="3735171"/>
            <a:ext cx="1132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Gevinst</a:t>
            </a:r>
          </a:p>
        </p:txBody>
      </p:sp>
      <p:sp>
        <p:nvSpPr>
          <p:cNvPr id="19" name="TekstSylinder 18">
            <a:extLst>
              <a:ext uri="{FF2B5EF4-FFF2-40B4-BE49-F238E27FC236}">
                <a16:creationId xmlns:a16="http://schemas.microsoft.com/office/drawing/2014/main" id="{3F8B6AE1-A6A2-4CA1-8415-2187D7F9AE5B}"/>
              </a:ext>
            </a:extLst>
          </p:cNvPr>
          <p:cNvSpPr txBox="1"/>
          <p:nvPr/>
        </p:nvSpPr>
        <p:spPr>
          <a:xfrm>
            <a:off x="8636667" y="5104846"/>
            <a:ext cx="8301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Tap</a:t>
            </a:r>
          </a:p>
        </p:txBody>
      </p:sp>
      <p:sp>
        <p:nvSpPr>
          <p:cNvPr id="3" name="Pil: høyre 2">
            <a:extLst>
              <a:ext uri="{FF2B5EF4-FFF2-40B4-BE49-F238E27FC236}">
                <a16:creationId xmlns:a16="http://schemas.microsoft.com/office/drawing/2014/main" id="{BFEF7069-959A-424D-8041-B5D9C067CAC7}"/>
              </a:ext>
            </a:extLst>
          </p:cNvPr>
          <p:cNvSpPr/>
          <p:nvPr/>
        </p:nvSpPr>
        <p:spPr>
          <a:xfrm>
            <a:off x="162046" y="1530491"/>
            <a:ext cx="798653" cy="636608"/>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Pil: høyre 12">
            <a:extLst>
              <a:ext uri="{FF2B5EF4-FFF2-40B4-BE49-F238E27FC236}">
                <a16:creationId xmlns:a16="http://schemas.microsoft.com/office/drawing/2014/main" id="{A8FBDCAF-1A04-461E-8638-AB0E617A6B40}"/>
              </a:ext>
            </a:extLst>
          </p:cNvPr>
          <p:cNvSpPr/>
          <p:nvPr/>
        </p:nvSpPr>
        <p:spPr>
          <a:xfrm>
            <a:off x="210273" y="4296778"/>
            <a:ext cx="798653" cy="636608"/>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863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63D579-EAC3-4607-AEAC-BE716EBC8744}"/>
              </a:ext>
            </a:extLst>
          </p:cNvPr>
          <p:cNvSpPr>
            <a:spLocks noGrp="1"/>
          </p:cNvSpPr>
          <p:nvPr>
            <p:ph type="title"/>
          </p:nvPr>
        </p:nvSpPr>
        <p:spPr/>
        <p:txBody>
          <a:bodyPr/>
          <a:lstStyle/>
          <a:p>
            <a:r>
              <a:rPr lang="nb-NO" dirty="0"/>
              <a:t>Småsparer-fellene</a:t>
            </a:r>
          </a:p>
        </p:txBody>
      </p:sp>
      <p:sp>
        <p:nvSpPr>
          <p:cNvPr id="3" name="Plassholder for innhold 2">
            <a:extLst>
              <a:ext uri="{FF2B5EF4-FFF2-40B4-BE49-F238E27FC236}">
                <a16:creationId xmlns:a16="http://schemas.microsoft.com/office/drawing/2014/main" id="{6CE336B3-F064-4C4A-8A10-1B6AEA2EB9C6}"/>
              </a:ext>
            </a:extLst>
          </p:cNvPr>
          <p:cNvSpPr>
            <a:spLocks noGrp="1"/>
          </p:cNvSpPr>
          <p:nvPr>
            <p:ph idx="1"/>
          </p:nvPr>
        </p:nvSpPr>
        <p:spPr/>
        <p:txBody>
          <a:bodyPr>
            <a:normAutofit/>
          </a:bodyPr>
          <a:lstStyle/>
          <a:p>
            <a:pPr>
              <a:lnSpc>
                <a:spcPct val="150000"/>
              </a:lnSpc>
            </a:pPr>
            <a:r>
              <a:rPr lang="nb-NO" sz="2800" dirty="0">
                <a:latin typeface="Museo Sans Rounded 500" panose="02000000000000000000" pitchFamily="50" charset="0"/>
              </a:rPr>
              <a:t>Velger aksjer som har </a:t>
            </a:r>
            <a:r>
              <a:rPr lang="nb-NO" sz="2800" b="1" dirty="0">
                <a:latin typeface="Museo Sans Rounded 500" panose="02000000000000000000" pitchFamily="50" charset="0"/>
              </a:rPr>
              <a:t>steget veldig mye </a:t>
            </a:r>
            <a:r>
              <a:rPr lang="nb-NO" sz="2800" dirty="0">
                <a:latin typeface="Museo Sans Rounded 500" panose="02000000000000000000" pitchFamily="50" charset="0"/>
              </a:rPr>
              <a:t>og fort</a:t>
            </a:r>
          </a:p>
          <a:p>
            <a:pPr>
              <a:lnSpc>
                <a:spcPct val="150000"/>
              </a:lnSpc>
            </a:pPr>
            <a:r>
              <a:rPr lang="nb-NO" sz="2800" dirty="0">
                <a:latin typeface="Museo Sans Rounded 500" panose="02000000000000000000" pitchFamily="50" charset="0"/>
              </a:rPr>
              <a:t>Investerer i </a:t>
            </a:r>
            <a:r>
              <a:rPr lang="nb-NO" sz="2800" b="1" dirty="0">
                <a:latin typeface="Museo Sans Rounded 500" panose="02000000000000000000" pitchFamily="50" charset="0"/>
              </a:rPr>
              <a:t>kun ett selskap </a:t>
            </a:r>
            <a:r>
              <a:rPr lang="nb-NO" sz="2800" dirty="0">
                <a:latin typeface="Museo Sans Rounded 500" panose="02000000000000000000" pitchFamily="50" charset="0"/>
              </a:rPr>
              <a:t>av gangen</a:t>
            </a:r>
          </a:p>
          <a:p>
            <a:pPr>
              <a:lnSpc>
                <a:spcPct val="150000"/>
              </a:lnSpc>
            </a:pPr>
            <a:r>
              <a:rPr lang="nb-NO" sz="2800" dirty="0">
                <a:latin typeface="Museo Sans Rounded 500" panose="02000000000000000000" pitchFamily="50" charset="0"/>
              </a:rPr>
              <a:t>Investerer i selskaper som </a:t>
            </a:r>
            <a:r>
              <a:rPr lang="nb-NO" sz="2800" b="1" dirty="0">
                <a:latin typeface="Museo Sans Rounded 500" panose="02000000000000000000" pitchFamily="50" charset="0"/>
              </a:rPr>
              <a:t>har falt mye </a:t>
            </a:r>
            <a:r>
              <a:rPr lang="nb-NO" sz="2800" dirty="0">
                <a:latin typeface="Museo Sans Rounded 500" panose="02000000000000000000" pitchFamily="50" charset="0"/>
              </a:rPr>
              <a:t>(og lenge)</a:t>
            </a:r>
          </a:p>
          <a:p>
            <a:pPr>
              <a:lnSpc>
                <a:spcPct val="150000"/>
              </a:lnSpc>
            </a:pPr>
            <a:r>
              <a:rPr lang="nb-NO" sz="2800" dirty="0">
                <a:latin typeface="Museo Sans Rounded 500" panose="02000000000000000000" pitchFamily="50" charset="0"/>
              </a:rPr>
              <a:t>Investerer i aksjer som har </a:t>
            </a:r>
            <a:r>
              <a:rPr lang="nb-NO" sz="2800" b="1" dirty="0">
                <a:latin typeface="Museo Sans Rounded 500" panose="02000000000000000000" pitchFamily="50" charset="0"/>
              </a:rPr>
              <a:t>lav kurs </a:t>
            </a:r>
            <a:r>
              <a:rPr lang="nb-NO" sz="2800" dirty="0">
                <a:latin typeface="Museo Sans Rounded 500" panose="02000000000000000000" pitchFamily="50" charset="0"/>
              </a:rPr>
              <a:t>(under 10 kr)</a:t>
            </a:r>
          </a:p>
          <a:p>
            <a:pPr>
              <a:lnSpc>
                <a:spcPct val="150000"/>
              </a:lnSpc>
            </a:pPr>
            <a:r>
              <a:rPr lang="nb-NO" sz="2800" b="1" dirty="0">
                <a:latin typeface="Museo Sans Rounded 500" panose="02000000000000000000" pitchFamily="50" charset="0"/>
              </a:rPr>
              <a:t>Endrer strategi </a:t>
            </a:r>
            <a:r>
              <a:rPr lang="nb-NO" sz="2800" dirty="0">
                <a:latin typeface="Museo Sans Rounded 500" panose="02000000000000000000" pitchFamily="50" charset="0"/>
              </a:rPr>
              <a:t>når de blir nervøse: Starter med å være langsiktig men blir kortsiktig ved minste børs-nedgang</a:t>
            </a:r>
          </a:p>
        </p:txBody>
      </p:sp>
      <p:pic>
        <p:nvPicPr>
          <p:cNvPr id="4" name="Bilde 3">
            <a:extLst>
              <a:ext uri="{FF2B5EF4-FFF2-40B4-BE49-F238E27FC236}">
                <a16:creationId xmlns:a16="http://schemas.microsoft.com/office/drawing/2014/main" id="{395F2204-8F7A-4E6C-9FCA-8AA42C58FAFB}"/>
              </a:ext>
            </a:extLst>
          </p:cNvPr>
          <p:cNvPicPr>
            <a:picLocks/>
          </p:cNvPicPr>
          <p:nvPr/>
        </p:nvPicPr>
        <p:blipFill>
          <a:blip r:embed="rId2"/>
          <a:stretch>
            <a:fillRect/>
          </a:stretch>
        </p:blipFill>
        <p:spPr>
          <a:xfrm>
            <a:off x="9309100" y="327820"/>
            <a:ext cx="1181100" cy="1181100"/>
          </a:xfrm>
          <a:prstGeom prst="rect">
            <a:avLst/>
          </a:prstGeom>
        </p:spPr>
      </p:pic>
    </p:spTree>
    <p:extLst>
      <p:ext uri="{BB962C8B-B14F-4D97-AF65-F5344CB8AC3E}">
        <p14:creationId xmlns:p14="http://schemas.microsoft.com/office/powerpoint/2010/main" val="429376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EFB82D-53D1-4CFE-8E91-AE0E1D807694}"/>
              </a:ext>
            </a:extLst>
          </p:cNvPr>
          <p:cNvSpPr>
            <a:spLocks noGrp="1"/>
          </p:cNvSpPr>
          <p:nvPr>
            <p:ph type="title"/>
          </p:nvPr>
        </p:nvSpPr>
        <p:spPr/>
        <p:txBody>
          <a:bodyPr>
            <a:normAutofit/>
          </a:bodyPr>
          <a:lstStyle/>
          <a:p>
            <a:r>
              <a:rPr lang="nb-NO" sz="3600" dirty="0"/>
              <a:t>Eier du aksjer? Følg med på selskapshendelser!</a:t>
            </a:r>
          </a:p>
        </p:txBody>
      </p:sp>
      <p:sp>
        <p:nvSpPr>
          <p:cNvPr id="3" name="Plassholder for innhold 2">
            <a:extLst>
              <a:ext uri="{FF2B5EF4-FFF2-40B4-BE49-F238E27FC236}">
                <a16:creationId xmlns:a16="http://schemas.microsoft.com/office/drawing/2014/main" id="{638E483F-F48A-42D2-A6B5-1C8CE87DF33E}"/>
              </a:ext>
            </a:extLst>
          </p:cNvPr>
          <p:cNvSpPr>
            <a:spLocks noGrp="1"/>
          </p:cNvSpPr>
          <p:nvPr>
            <p:ph idx="1"/>
          </p:nvPr>
        </p:nvSpPr>
        <p:spPr/>
        <p:txBody>
          <a:bodyPr/>
          <a:lstStyle/>
          <a:p>
            <a:r>
              <a:rPr lang="nb-NO" dirty="0"/>
              <a:t>Børsnotering </a:t>
            </a:r>
          </a:p>
          <a:p>
            <a:r>
              <a:rPr lang="nb-NO" dirty="0"/>
              <a:t>Emisjon</a:t>
            </a:r>
          </a:p>
          <a:p>
            <a:r>
              <a:rPr lang="nb-NO" dirty="0"/>
              <a:t>Tegningsrett</a:t>
            </a:r>
          </a:p>
          <a:p>
            <a:r>
              <a:rPr lang="nb-NO" dirty="0"/>
              <a:t>Splitt/spleis</a:t>
            </a:r>
          </a:p>
          <a:p>
            <a:r>
              <a:rPr lang="nb-NO" dirty="0"/>
              <a:t>Kvartalstall</a:t>
            </a:r>
          </a:p>
          <a:p>
            <a:r>
              <a:rPr lang="nb-NO" dirty="0"/>
              <a:t>Børsmelding</a:t>
            </a:r>
          </a:p>
        </p:txBody>
      </p:sp>
      <p:pic>
        <p:nvPicPr>
          <p:cNvPr id="5" name="Bilde 4">
            <a:extLst>
              <a:ext uri="{FF2B5EF4-FFF2-40B4-BE49-F238E27FC236}">
                <a16:creationId xmlns:a16="http://schemas.microsoft.com/office/drawing/2014/main" id="{70B22C35-CF77-40C7-AC20-7096189DB25D}"/>
              </a:ext>
            </a:extLst>
          </p:cNvPr>
          <p:cNvPicPr>
            <a:picLocks noChangeAspect="1"/>
          </p:cNvPicPr>
          <p:nvPr/>
        </p:nvPicPr>
        <p:blipFill>
          <a:blip r:embed="rId2"/>
          <a:stretch>
            <a:fillRect/>
          </a:stretch>
        </p:blipFill>
        <p:spPr>
          <a:xfrm>
            <a:off x="8258175" y="1600201"/>
            <a:ext cx="3324225" cy="1428750"/>
          </a:xfrm>
          <a:prstGeom prst="rect">
            <a:avLst/>
          </a:prstGeom>
          <a:ln>
            <a:noFill/>
          </a:ln>
          <a:effectLst>
            <a:outerShdw blurRad="292100" dist="139700" dir="2700000" algn="tl" rotWithShape="0">
              <a:srgbClr val="333333">
                <a:alpha val="65000"/>
              </a:srgbClr>
            </a:outerShdw>
          </a:effectLst>
        </p:spPr>
      </p:pic>
      <p:pic>
        <p:nvPicPr>
          <p:cNvPr id="9" name="Bilde 8">
            <a:extLst>
              <a:ext uri="{FF2B5EF4-FFF2-40B4-BE49-F238E27FC236}">
                <a16:creationId xmlns:a16="http://schemas.microsoft.com/office/drawing/2014/main" id="{B36D7FE8-E7C1-4F14-B6CF-04DE45FB66E9}"/>
              </a:ext>
            </a:extLst>
          </p:cNvPr>
          <p:cNvPicPr>
            <a:picLocks noChangeAspect="1"/>
          </p:cNvPicPr>
          <p:nvPr/>
        </p:nvPicPr>
        <p:blipFill>
          <a:blip r:embed="rId3"/>
          <a:stretch>
            <a:fillRect/>
          </a:stretch>
        </p:blipFill>
        <p:spPr>
          <a:xfrm>
            <a:off x="8349456" y="4144616"/>
            <a:ext cx="3324225" cy="1669155"/>
          </a:xfrm>
          <a:prstGeom prst="rect">
            <a:avLst/>
          </a:prstGeom>
          <a:ln>
            <a:noFill/>
          </a:ln>
          <a:effectLst>
            <a:outerShdw blurRad="292100" dist="139700" dir="2700000" algn="tl" rotWithShape="0">
              <a:srgbClr val="333333">
                <a:alpha val="65000"/>
              </a:srgbClr>
            </a:outerShdw>
          </a:effectLst>
        </p:spPr>
      </p:pic>
      <p:pic>
        <p:nvPicPr>
          <p:cNvPr id="17" name="Bilde 16">
            <a:extLst>
              <a:ext uri="{FF2B5EF4-FFF2-40B4-BE49-F238E27FC236}">
                <a16:creationId xmlns:a16="http://schemas.microsoft.com/office/drawing/2014/main" id="{4C769050-F9AA-483D-ADE1-D53CD222E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9400" y="4090253"/>
            <a:ext cx="3498964" cy="2035911"/>
          </a:xfrm>
          <a:prstGeom prst="rect">
            <a:avLst/>
          </a:prstGeom>
          <a:ln>
            <a:noFill/>
          </a:ln>
          <a:effectLst>
            <a:outerShdw blurRad="292100" dist="139700" dir="2700000" algn="tl" rotWithShape="0">
              <a:srgbClr val="333333">
                <a:alpha val="65000"/>
              </a:srgbClr>
            </a:outerShdw>
          </a:effectLst>
        </p:spPr>
      </p:pic>
      <p:pic>
        <p:nvPicPr>
          <p:cNvPr id="8" name="Bilde 7">
            <a:extLst>
              <a:ext uri="{FF2B5EF4-FFF2-40B4-BE49-F238E27FC236}">
                <a16:creationId xmlns:a16="http://schemas.microsoft.com/office/drawing/2014/main" id="{A9460704-E2C2-4C55-B434-2D9EA1528C88}"/>
              </a:ext>
            </a:extLst>
          </p:cNvPr>
          <p:cNvPicPr>
            <a:picLocks noChangeAspect="1"/>
          </p:cNvPicPr>
          <p:nvPr/>
        </p:nvPicPr>
        <p:blipFill>
          <a:blip r:embed="rId5"/>
          <a:stretch>
            <a:fillRect/>
          </a:stretch>
        </p:blipFill>
        <p:spPr>
          <a:xfrm>
            <a:off x="3898631" y="1600201"/>
            <a:ext cx="3251738" cy="1519577"/>
          </a:xfrm>
          <a:prstGeom prst="rect">
            <a:avLst/>
          </a:prstGeom>
          <a:ln>
            <a:noFill/>
          </a:ln>
          <a:effectLst>
            <a:outerShdw blurRad="292100" dist="139700" dir="2700000" algn="tl" rotWithShape="0">
              <a:srgbClr val="333333">
                <a:alpha val="65000"/>
              </a:srgbClr>
            </a:outerShdw>
          </a:effectLst>
        </p:spPr>
      </p:pic>
      <p:sp>
        <p:nvSpPr>
          <p:cNvPr id="10" name="TekstSylinder 9">
            <a:extLst>
              <a:ext uri="{FF2B5EF4-FFF2-40B4-BE49-F238E27FC236}">
                <a16:creationId xmlns:a16="http://schemas.microsoft.com/office/drawing/2014/main" id="{4AF92256-880D-4271-8DE9-D5A74B1B5C02}"/>
              </a:ext>
            </a:extLst>
          </p:cNvPr>
          <p:cNvSpPr txBox="1"/>
          <p:nvPr/>
        </p:nvSpPr>
        <p:spPr>
          <a:xfrm>
            <a:off x="519165" y="6461090"/>
            <a:ext cx="61626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Faksimiler fra E24.no   DN.no    FA.no</a:t>
            </a:r>
          </a:p>
        </p:txBody>
      </p:sp>
    </p:spTree>
    <p:extLst>
      <p:ext uri="{BB962C8B-B14F-4D97-AF65-F5344CB8AC3E}">
        <p14:creationId xmlns:p14="http://schemas.microsoft.com/office/powerpoint/2010/main" val="237298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ECA7083-B87F-4571-B22B-65032B85DA72}"/>
              </a:ext>
            </a:extLst>
          </p:cNvPr>
          <p:cNvPicPr>
            <a:picLocks noChangeAspect="1"/>
          </p:cNvPicPr>
          <p:nvPr/>
        </p:nvPicPr>
        <p:blipFill>
          <a:blip r:embed="rId2"/>
          <a:stretch>
            <a:fillRect/>
          </a:stretch>
        </p:blipFill>
        <p:spPr>
          <a:xfrm>
            <a:off x="609600" y="1726537"/>
            <a:ext cx="4524375" cy="3867150"/>
          </a:xfrm>
          <a:prstGeom prst="rect">
            <a:avLst/>
          </a:prstGeom>
        </p:spPr>
      </p:pic>
      <p:pic>
        <p:nvPicPr>
          <p:cNvPr id="5" name="Bilde 4">
            <a:extLst>
              <a:ext uri="{FF2B5EF4-FFF2-40B4-BE49-F238E27FC236}">
                <a16:creationId xmlns:a16="http://schemas.microsoft.com/office/drawing/2014/main" id="{A05081CD-29BF-4262-9E34-078DBC6AB5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6399" y="2361364"/>
            <a:ext cx="6208899" cy="3121792"/>
          </a:xfrm>
          <a:prstGeom prst="rect">
            <a:avLst/>
          </a:prstGeom>
        </p:spPr>
      </p:pic>
      <p:sp>
        <p:nvSpPr>
          <p:cNvPr id="6" name="Tittel 5">
            <a:extLst>
              <a:ext uri="{FF2B5EF4-FFF2-40B4-BE49-F238E27FC236}">
                <a16:creationId xmlns:a16="http://schemas.microsoft.com/office/drawing/2014/main" id="{77C8244D-A385-4311-9E48-28DD82B22692}"/>
              </a:ext>
            </a:extLst>
          </p:cNvPr>
          <p:cNvSpPr>
            <a:spLocks noGrp="1"/>
          </p:cNvSpPr>
          <p:nvPr>
            <p:ph type="title"/>
          </p:nvPr>
        </p:nvSpPr>
        <p:spPr/>
        <p:txBody>
          <a:bodyPr>
            <a:normAutofit fontScale="90000"/>
          </a:bodyPr>
          <a:lstStyle/>
          <a:p>
            <a:r>
              <a:rPr lang="nb-NO" dirty="0"/>
              <a:t>Aksjehandel: Sjekk ordrebok og historikk </a:t>
            </a:r>
            <a:br>
              <a:rPr lang="nb-NO" sz="3100" dirty="0"/>
            </a:br>
            <a:r>
              <a:rPr lang="nb-NO" sz="3100" dirty="0"/>
              <a:t>Sjekk også newsweb.no for meldinger fra selskapet</a:t>
            </a:r>
          </a:p>
        </p:txBody>
      </p:sp>
      <p:sp>
        <p:nvSpPr>
          <p:cNvPr id="7" name="TekstSylinder 6">
            <a:extLst>
              <a:ext uri="{FF2B5EF4-FFF2-40B4-BE49-F238E27FC236}">
                <a16:creationId xmlns:a16="http://schemas.microsoft.com/office/drawing/2014/main" id="{F7BF1864-DF23-4494-AABB-FF85E1D4BC7A}"/>
              </a:ext>
            </a:extLst>
          </p:cNvPr>
          <p:cNvSpPr txBox="1"/>
          <p:nvPr/>
        </p:nvSpPr>
        <p:spPr>
          <a:xfrm>
            <a:off x="622265" y="6477000"/>
            <a:ext cx="96520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dirty="0">
                <a:ln>
                  <a:noFill/>
                </a:ln>
                <a:solidFill>
                  <a:srgbClr val="768692">
                    <a:lumMod val="75000"/>
                  </a:srgbClr>
                </a:solidFill>
                <a:effectLst/>
                <a:uLnTx/>
                <a:uFillTx/>
                <a:latin typeface="Museo Sans Rounded 300" panose="02000000000000000000" pitchFamily="50" charset="0"/>
                <a:ea typeface="+mn-ea"/>
                <a:cs typeface="+mn-cs"/>
              </a:rPr>
              <a:t>Dette er kun men som et eksempel på handel og må ikke ansees som en investeringsanbefaling.</a:t>
            </a:r>
          </a:p>
        </p:txBody>
      </p:sp>
    </p:spTree>
    <p:extLst>
      <p:ext uri="{BB962C8B-B14F-4D97-AF65-F5344CB8AC3E}">
        <p14:creationId xmlns:p14="http://schemas.microsoft.com/office/powerpoint/2010/main" val="42753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1" descr="image001">
            <a:extLst>
              <a:ext uri="{FF2B5EF4-FFF2-40B4-BE49-F238E27FC236}">
                <a16:creationId xmlns:a16="http://schemas.microsoft.com/office/drawing/2014/main" id="{1092E863-7A7C-424C-8C79-A5D533BC7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2" b="1"/>
          <a:stretch/>
        </p:blipFill>
        <p:spPr bwMode="auto">
          <a:xfrm>
            <a:off x="138112" y="1607418"/>
            <a:ext cx="11970640" cy="405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a:extLst>
              <a:ext uri="{FF2B5EF4-FFF2-40B4-BE49-F238E27FC236}">
                <a16:creationId xmlns:a16="http://schemas.microsoft.com/office/drawing/2014/main" id="{4DBA895E-4E4A-4F92-8F56-929A65D0503F}"/>
              </a:ext>
            </a:extLst>
          </p:cNvPr>
          <p:cNvSpPr txBox="1"/>
          <p:nvPr/>
        </p:nvSpPr>
        <p:spPr>
          <a:xfrm>
            <a:off x="138112" y="5765800"/>
            <a:ext cx="11139488" cy="369332"/>
          </a:xfrm>
          <a:prstGeom prst="rect">
            <a:avLst/>
          </a:prstGeom>
          <a:noFill/>
        </p:spPr>
        <p:txBody>
          <a:bodyPr wrap="square" rtlCol="0">
            <a:spAutoFit/>
          </a:bodyPr>
          <a:lstStyle/>
          <a:p>
            <a:r>
              <a:rPr lang="nb-NO" i="1" dirty="0"/>
              <a:t>Lånt av Børge Lund – verdens beste til å ta de fleste på kornet!</a:t>
            </a:r>
          </a:p>
        </p:txBody>
      </p:sp>
    </p:spTree>
    <p:extLst>
      <p:ext uri="{BB962C8B-B14F-4D97-AF65-F5344CB8AC3E}">
        <p14:creationId xmlns:p14="http://schemas.microsoft.com/office/powerpoint/2010/main" val="419844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D27BC5-DD50-480C-BF4A-1D5735ECAB1E}"/>
              </a:ext>
            </a:extLst>
          </p:cNvPr>
          <p:cNvSpPr>
            <a:spLocks noGrp="1"/>
          </p:cNvSpPr>
          <p:nvPr>
            <p:ph type="title"/>
          </p:nvPr>
        </p:nvSpPr>
        <p:spPr/>
        <p:txBody>
          <a:bodyPr>
            <a:normAutofit/>
          </a:bodyPr>
          <a:lstStyle/>
          <a:p>
            <a:r>
              <a:rPr lang="nb-NO" sz="4000" b="1" dirty="0">
                <a:latin typeface="+mn-lt"/>
              </a:rPr>
              <a:t>Diversifisering = Spre din risiko</a:t>
            </a:r>
            <a:endParaRPr lang="nb-NO" sz="4000" dirty="0">
              <a:latin typeface="+mn-lt"/>
            </a:endParaRPr>
          </a:p>
        </p:txBody>
      </p:sp>
      <p:sp>
        <p:nvSpPr>
          <p:cNvPr id="3" name="TekstSylinder 2">
            <a:extLst>
              <a:ext uri="{FF2B5EF4-FFF2-40B4-BE49-F238E27FC236}">
                <a16:creationId xmlns:a16="http://schemas.microsoft.com/office/drawing/2014/main" id="{9D3A9744-1065-4768-9E21-E6020BA8F0DC}"/>
              </a:ext>
            </a:extLst>
          </p:cNvPr>
          <p:cNvSpPr txBox="1"/>
          <p:nvPr/>
        </p:nvSpPr>
        <p:spPr>
          <a:xfrm>
            <a:off x="609600" y="4659350"/>
            <a:ext cx="1112813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a:ea typeface="+mn-ea"/>
                <a:cs typeface="+mn-cs"/>
              </a:rPr>
              <a:t>Aksje-plukking er vanskelig.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a:ea typeface="+mn-ea"/>
                <a:cs typeface="+mn-cs"/>
              </a:rPr>
              <a:t>Å spre risikoen vil </a:t>
            </a:r>
            <a:r>
              <a:rPr kumimoji="0" lang="nb-NO" sz="2400" b="1" i="0" u="none" strike="noStrike" kern="1200" cap="none" spc="0" normalizeH="0" baseline="0" noProof="0" dirty="0">
                <a:ln>
                  <a:noFill/>
                </a:ln>
                <a:solidFill>
                  <a:prstClr val="black"/>
                </a:solidFill>
                <a:effectLst/>
                <a:uLnTx/>
                <a:uFillTx/>
                <a:latin typeface="Calibri"/>
                <a:ea typeface="+mn-ea"/>
                <a:cs typeface="+mn-cs"/>
              </a:rPr>
              <a:t>sikre bedre balanse </a:t>
            </a:r>
            <a:r>
              <a:rPr kumimoji="0" lang="nb-NO" sz="2400" b="0" i="0" u="none" strike="noStrike" kern="1200" cap="none" spc="0" normalizeH="0" baseline="0" noProof="0" dirty="0">
                <a:ln>
                  <a:noFill/>
                </a:ln>
                <a:solidFill>
                  <a:prstClr val="black"/>
                </a:solidFill>
                <a:effectLst/>
                <a:uLnTx/>
                <a:uFillTx/>
                <a:latin typeface="Calibri"/>
                <a:ea typeface="+mn-ea"/>
                <a:cs typeface="+mn-cs"/>
              </a:rPr>
              <a:t>og du vil unngå de største bevegelsene </a:t>
            </a:r>
            <a:br>
              <a:rPr kumimoji="0" lang="nb-NO" sz="2400" b="0" i="0" u="none" strike="noStrike" kern="1200" cap="none" spc="0" normalizeH="0" baseline="0" noProof="0" dirty="0">
                <a:ln>
                  <a:noFill/>
                </a:ln>
                <a:solidFill>
                  <a:prstClr val="black"/>
                </a:solidFill>
                <a:effectLst/>
                <a:uLnTx/>
                <a:uFillTx/>
                <a:latin typeface="Calibri"/>
                <a:ea typeface="+mn-ea"/>
                <a:cs typeface="+mn-cs"/>
              </a:rPr>
            </a:br>
            <a:r>
              <a:rPr kumimoji="0" lang="nb-NO" sz="2400" b="0" i="0" u="none" strike="noStrike" kern="1200" cap="none" spc="0" normalizeH="0" baseline="0" noProof="0" dirty="0">
                <a:ln>
                  <a:noFill/>
                </a:ln>
                <a:solidFill>
                  <a:prstClr val="black"/>
                </a:solidFill>
                <a:effectLst/>
                <a:uLnTx/>
                <a:uFillTx/>
                <a:latin typeface="Calibri"/>
                <a:ea typeface="+mn-ea"/>
                <a:cs typeface="+mn-cs"/>
              </a:rPr>
              <a:t>i enkelt-selskaper</a:t>
            </a:r>
          </a:p>
        </p:txBody>
      </p:sp>
      <p:pic>
        <p:nvPicPr>
          <p:cNvPr id="5" name="Bilde 4">
            <a:extLst>
              <a:ext uri="{FF2B5EF4-FFF2-40B4-BE49-F238E27FC236}">
                <a16:creationId xmlns:a16="http://schemas.microsoft.com/office/drawing/2014/main" id="{269B7DF9-A9F7-446F-B796-9034BA2AA19B}"/>
              </a:ext>
            </a:extLst>
          </p:cNvPr>
          <p:cNvPicPr>
            <a:picLocks noChangeAspect="1"/>
          </p:cNvPicPr>
          <p:nvPr/>
        </p:nvPicPr>
        <p:blipFill>
          <a:blip r:embed="rId3"/>
          <a:stretch>
            <a:fillRect/>
          </a:stretch>
        </p:blipFill>
        <p:spPr>
          <a:xfrm>
            <a:off x="2505055" y="2034338"/>
            <a:ext cx="7477897" cy="2266549"/>
          </a:xfrm>
          <a:prstGeom prst="rect">
            <a:avLst/>
          </a:prstGeom>
        </p:spPr>
      </p:pic>
      <p:sp>
        <p:nvSpPr>
          <p:cNvPr id="6" name="TekstSylinder 5">
            <a:extLst>
              <a:ext uri="{FF2B5EF4-FFF2-40B4-BE49-F238E27FC236}">
                <a16:creationId xmlns:a16="http://schemas.microsoft.com/office/drawing/2014/main" id="{29CBD3A7-A5E7-4678-A81C-10D1B6FB5E71}"/>
              </a:ext>
            </a:extLst>
          </p:cNvPr>
          <p:cNvSpPr txBox="1"/>
          <p:nvPr/>
        </p:nvSpPr>
        <p:spPr>
          <a:xfrm>
            <a:off x="711199" y="6485814"/>
            <a:ext cx="9029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Illustrasjonen</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 over </a:t>
            </a: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viser</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 </a:t>
            </a: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kun</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 et </a:t>
            </a: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tilfeldig</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 </a:t>
            </a: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utvalg</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 av </a:t>
            </a:r>
            <a:r>
              <a:rPr kumimoji="0" lang="en-US" sz="1800" b="0" i="1" u="none" strike="noStrike" kern="1200" cap="none" spc="0" normalizeH="0" baseline="0" noProof="0" dirty="0" err="1">
                <a:ln>
                  <a:noFill/>
                </a:ln>
                <a:solidFill>
                  <a:srgbClr val="808080">
                    <a:lumMod val="60000"/>
                    <a:lumOff val="40000"/>
                  </a:srgbClr>
                </a:solidFill>
                <a:effectLst/>
                <a:uLnTx/>
                <a:uFillTx/>
                <a:latin typeface="Calibri"/>
                <a:ea typeface="+mn-ea"/>
                <a:cs typeface="+mn-cs"/>
              </a:rPr>
              <a:t>selskaper</a:t>
            </a:r>
            <a:r>
              <a:rPr kumimoji="0" lang="en-US" sz="1800" b="0" i="1" u="none" strike="noStrike" kern="1200" cap="none" spc="0" normalizeH="0" baseline="0" noProof="0" dirty="0">
                <a:ln>
                  <a:noFill/>
                </a:ln>
                <a:solidFill>
                  <a:srgbClr val="808080">
                    <a:lumMod val="60000"/>
                    <a:lumOff val="40000"/>
                  </a:srgbClr>
                </a:solidFill>
                <a:effectLst/>
                <a:uLnTx/>
                <a:uFillTx/>
                <a:latin typeface="Calibri"/>
                <a:ea typeface="+mn-ea"/>
                <a:cs typeface="+mn-cs"/>
              </a:rPr>
              <a:t>.</a:t>
            </a:r>
          </a:p>
        </p:txBody>
      </p:sp>
    </p:spTree>
    <p:extLst>
      <p:ext uri="{BB962C8B-B14F-4D97-AF65-F5344CB8AC3E}">
        <p14:creationId xmlns:p14="http://schemas.microsoft.com/office/powerpoint/2010/main" val="38483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5BC4186-221D-4663-88DE-7BC2AA1F0319}"/>
              </a:ext>
            </a:extLst>
          </p:cNvPr>
          <p:cNvSpPr/>
          <p:nvPr/>
        </p:nvSpPr>
        <p:spPr>
          <a:xfrm>
            <a:off x="7868356" y="1417639"/>
            <a:ext cx="1043471" cy="4655845"/>
          </a:xfrm>
          <a:prstGeom prst="rect">
            <a:avLst/>
          </a:prstGeom>
          <a:solidFill>
            <a:srgbClr val="99CCFF">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D5DCF44-512F-4F8D-85EC-8F1B33E595EC}"/>
              </a:ext>
            </a:extLst>
          </p:cNvPr>
          <p:cNvSpPr>
            <a:spLocks noGrp="1"/>
          </p:cNvSpPr>
          <p:nvPr>
            <p:ph type="title"/>
          </p:nvPr>
        </p:nvSpPr>
        <p:spPr/>
        <p:txBody>
          <a:bodyPr>
            <a:noAutofit/>
          </a:bodyPr>
          <a:lstStyle/>
          <a:p>
            <a:r>
              <a:rPr lang="nb-NO" sz="3200" dirty="0"/>
              <a:t>Bred oppgang i oktober. 2021 blir nok et sterkt år!</a:t>
            </a:r>
          </a:p>
        </p:txBody>
      </p:sp>
      <p:grpSp>
        <p:nvGrpSpPr>
          <p:cNvPr id="30" name="Gruppe 29">
            <a:extLst>
              <a:ext uri="{FF2B5EF4-FFF2-40B4-BE49-F238E27FC236}">
                <a16:creationId xmlns:a16="http://schemas.microsoft.com/office/drawing/2014/main" id="{37D41355-9039-4CDA-8F34-B203E9853DA3}"/>
              </a:ext>
            </a:extLst>
          </p:cNvPr>
          <p:cNvGrpSpPr/>
          <p:nvPr/>
        </p:nvGrpSpPr>
        <p:grpSpPr>
          <a:xfrm>
            <a:off x="9058270" y="2372056"/>
            <a:ext cx="2809869" cy="2021443"/>
            <a:chOff x="9048748" y="2716512"/>
            <a:chExt cx="2809869" cy="2021443"/>
          </a:xfrm>
        </p:grpSpPr>
        <p:sp>
          <p:nvSpPr>
            <p:cNvPr id="8" name="Rektangel 7">
              <a:extLst>
                <a:ext uri="{FF2B5EF4-FFF2-40B4-BE49-F238E27FC236}">
                  <a16:creationId xmlns:a16="http://schemas.microsoft.com/office/drawing/2014/main" id="{07B871B6-1A81-4793-AB9E-BD6E182F1BEC}"/>
                </a:ext>
              </a:extLst>
            </p:cNvPr>
            <p:cNvSpPr/>
            <p:nvPr/>
          </p:nvSpPr>
          <p:spPr>
            <a:xfrm>
              <a:off x="9048749" y="4349556"/>
              <a:ext cx="2533649" cy="36933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C892B7C1-9167-4F8E-9F09-04D4F1E53FCF}"/>
                </a:ext>
              </a:extLst>
            </p:cNvPr>
            <p:cNvSpPr txBox="1"/>
            <p:nvPr/>
          </p:nvSpPr>
          <p:spPr>
            <a:xfrm>
              <a:off x="9058271" y="4368623"/>
              <a:ext cx="2657473" cy="369332"/>
            </a:xfrm>
            <a:prstGeom prst="rect">
              <a:avLst/>
            </a:prstGeom>
            <a:noFill/>
          </p:spPr>
          <p:txBody>
            <a:bodyPr wrap="square" rtlCol="0">
              <a:spAutoFit/>
            </a:bodyPr>
            <a:lstStyle/>
            <a:p>
              <a:r>
                <a:rPr lang="nb-NO" dirty="0">
                  <a:solidFill>
                    <a:schemeClr val="bg1"/>
                  </a:solidFill>
                </a:rPr>
                <a:t>Sjømat hittil i år:    + 22 %</a:t>
              </a:r>
            </a:p>
          </p:txBody>
        </p:sp>
        <p:sp>
          <p:nvSpPr>
            <p:cNvPr id="9" name="Rektangel 8">
              <a:extLst>
                <a:ext uri="{FF2B5EF4-FFF2-40B4-BE49-F238E27FC236}">
                  <a16:creationId xmlns:a16="http://schemas.microsoft.com/office/drawing/2014/main" id="{205F5301-89E8-46F0-A1E5-A9455358DFFF}"/>
                </a:ext>
              </a:extLst>
            </p:cNvPr>
            <p:cNvSpPr/>
            <p:nvPr/>
          </p:nvSpPr>
          <p:spPr>
            <a:xfrm>
              <a:off x="9048749" y="3820024"/>
              <a:ext cx="2533649" cy="36933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DECB8046-799B-4E53-8CCC-233B482DF722}"/>
                </a:ext>
              </a:extLst>
            </p:cNvPr>
            <p:cNvSpPr/>
            <p:nvPr/>
          </p:nvSpPr>
          <p:spPr>
            <a:xfrm>
              <a:off x="9048749" y="3284045"/>
              <a:ext cx="2533649" cy="36933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ADFBF63E-77B6-4C1C-ABA2-CB4F2BBC5728}"/>
                </a:ext>
              </a:extLst>
            </p:cNvPr>
            <p:cNvSpPr/>
            <p:nvPr/>
          </p:nvSpPr>
          <p:spPr>
            <a:xfrm>
              <a:off x="9048749" y="2716512"/>
              <a:ext cx="2533649" cy="36933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08848AA3-E035-4D1D-B9ED-88CBA0085D59}"/>
                </a:ext>
              </a:extLst>
            </p:cNvPr>
            <p:cNvSpPr txBox="1"/>
            <p:nvPr/>
          </p:nvSpPr>
          <p:spPr>
            <a:xfrm>
              <a:off x="9058272" y="3850155"/>
              <a:ext cx="2533649" cy="369332"/>
            </a:xfrm>
            <a:prstGeom prst="rect">
              <a:avLst/>
            </a:prstGeom>
            <a:noFill/>
          </p:spPr>
          <p:txBody>
            <a:bodyPr wrap="square" rtlCol="0">
              <a:spAutoFit/>
            </a:bodyPr>
            <a:lstStyle/>
            <a:p>
              <a:r>
                <a:rPr lang="nb-NO" dirty="0">
                  <a:solidFill>
                    <a:schemeClr val="bg1"/>
                  </a:solidFill>
                </a:rPr>
                <a:t>OSEBX hittil i år:    + 24 %</a:t>
              </a:r>
            </a:p>
          </p:txBody>
        </p:sp>
        <p:sp>
          <p:nvSpPr>
            <p:cNvPr id="5" name="TekstSylinder 4">
              <a:extLst>
                <a:ext uri="{FF2B5EF4-FFF2-40B4-BE49-F238E27FC236}">
                  <a16:creationId xmlns:a16="http://schemas.microsoft.com/office/drawing/2014/main" id="{51FC9C8C-3D19-4D3E-9D80-4B2BD7E2E904}"/>
                </a:ext>
              </a:extLst>
            </p:cNvPr>
            <p:cNvSpPr txBox="1"/>
            <p:nvPr/>
          </p:nvSpPr>
          <p:spPr>
            <a:xfrm>
              <a:off x="9058273" y="3320623"/>
              <a:ext cx="2657473" cy="369332"/>
            </a:xfrm>
            <a:prstGeom prst="rect">
              <a:avLst/>
            </a:prstGeom>
            <a:noFill/>
          </p:spPr>
          <p:txBody>
            <a:bodyPr wrap="square" rtlCol="0">
              <a:spAutoFit/>
            </a:bodyPr>
            <a:lstStyle/>
            <a:p>
              <a:r>
                <a:rPr lang="nb-NO" dirty="0">
                  <a:solidFill>
                    <a:schemeClr val="bg1"/>
                  </a:solidFill>
                </a:rPr>
                <a:t>Shipping hittil i år: + 32 %</a:t>
              </a:r>
            </a:p>
          </p:txBody>
        </p:sp>
        <p:sp>
          <p:nvSpPr>
            <p:cNvPr id="4" name="TekstSylinder 3">
              <a:extLst>
                <a:ext uri="{FF2B5EF4-FFF2-40B4-BE49-F238E27FC236}">
                  <a16:creationId xmlns:a16="http://schemas.microsoft.com/office/drawing/2014/main" id="{B2CA6868-EB5D-41F1-9D45-02F1BF809C04}"/>
                </a:ext>
              </a:extLst>
            </p:cNvPr>
            <p:cNvSpPr txBox="1"/>
            <p:nvPr/>
          </p:nvSpPr>
          <p:spPr>
            <a:xfrm>
              <a:off x="9048748" y="2716512"/>
              <a:ext cx="2809869" cy="369332"/>
            </a:xfrm>
            <a:prstGeom prst="rect">
              <a:avLst/>
            </a:prstGeom>
            <a:noFill/>
          </p:spPr>
          <p:txBody>
            <a:bodyPr wrap="square" rtlCol="0">
              <a:spAutoFit/>
            </a:bodyPr>
            <a:lstStyle/>
            <a:p>
              <a:r>
                <a:rPr lang="nb-NO" dirty="0">
                  <a:solidFill>
                    <a:schemeClr val="bg1"/>
                  </a:solidFill>
                </a:rPr>
                <a:t>Energi hittil i år:    + 47 %</a:t>
              </a:r>
            </a:p>
          </p:txBody>
        </p:sp>
      </p:grpSp>
      <p:sp>
        <p:nvSpPr>
          <p:cNvPr id="12" name="TekstSylinder 11">
            <a:extLst>
              <a:ext uri="{FF2B5EF4-FFF2-40B4-BE49-F238E27FC236}">
                <a16:creationId xmlns:a16="http://schemas.microsoft.com/office/drawing/2014/main" id="{F703A8F9-3CD9-4706-A049-9D6BB67AE178}"/>
              </a:ext>
            </a:extLst>
          </p:cNvPr>
          <p:cNvSpPr txBox="1"/>
          <p:nvPr/>
        </p:nvSpPr>
        <p:spPr>
          <a:xfrm>
            <a:off x="444500" y="6444862"/>
            <a:ext cx="74238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og Stiftelsen AksjeNorge., per 28.10.2021</a:t>
            </a:r>
          </a:p>
        </p:txBody>
      </p:sp>
      <p:sp>
        <p:nvSpPr>
          <p:cNvPr id="17" name="TekstSylinder 16">
            <a:extLst>
              <a:ext uri="{FF2B5EF4-FFF2-40B4-BE49-F238E27FC236}">
                <a16:creationId xmlns:a16="http://schemas.microsoft.com/office/drawing/2014/main" id="{FE1076A0-09C0-4C4B-8B57-F1999427EC82}"/>
              </a:ext>
            </a:extLst>
          </p:cNvPr>
          <p:cNvSpPr txBox="1"/>
          <p:nvPr/>
        </p:nvSpPr>
        <p:spPr>
          <a:xfrm>
            <a:off x="957075" y="5770619"/>
            <a:ext cx="938399" cy="338554"/>
          </a:xfrm>
          <a:prstGeom prst="rect">
            <a:avLst/>
          </a:prstGeom>
          <a:noFill/>
        </p:spPr>
        <p:txBody>
          <a:bodyPr wrap="square" rtlCol="0">
            <a:spAutoFit/>
          </a:bodyPr>
          <a:lstStyle/>
          <a:p>
            <a:r>
              <a:rPr lang="nb-NO" sz="1600" dirty="0">
                <a:latin typeface="Museo Sans Rounded 500" panose="02000000000000000000" pitchFamily="50" charset="0"/>
              </a:rPr>
              <a:t>Jan.</a:t>
            </a:r>
          </a:p>
        </p:txBody>
      </p:sp>
      <p:sp>
        <p:nvSpPr>
          <p:cNvPr id="19" name="TekstSylinder 18">
            <a:extLst>
              <a:ext uri="{FF2B5EF4-FFF2-40B4-BE49-F238E27FC236}">
                <a16:creationId xmlns:a16="http://schemas.microsoft.com/office/drawing/2014/main" id="{D58274DE-E2E6-4E4C-9D36-818537900D15}"/>
              </a:ext>
            </a:extLst>
          </p:cNvPr>
          <p:cNvSpPr txBox="1"/>
          <p:nvPr/>
        </p:nvSpPr>
        <p:spPr>
          <a:xfrm>
            <a:off x="1819276" y="5774965"/>
            <a:ext cx="1000122" cy="338554"/>
          </a:xfrm>
          <a:prstGeom prst="rect">
            <a:avLst/>
          </a:prstGeom>
          <a:noFill/>
        </p:spPr>
        <p:txBody>
          <a:bodyPr wrap="square" rtlCol="0">
            <a:spAutoFit/>
          </a:bodyPr>
          <a:lstStyle/>
          <a:p>
            <a:r>
              <a:rPr lang="nb-NO" sz="1600" dirty="0">
                <a:latin typeface="Museo Sans Rounded 500" panose="02000000000000000000" pitchFamily="50" charset="0"/>
              </a:rPr>
              <a:t>Feb.</a:t>
            </a:r>
          </a:p>
        </p:txBody>
      </p:sp>
      <p:sp>
        <p:nvSpPr>
          <p:cNvPr id="21" name="TekstSylinder 20">
            <a:extLst>
              <a:ext uri="{FF2B5EF4-FFF2-40B4-BE49-F238E27FC236}">
                <a16:creationId xmlns:a16="http://schemas.microsoft.com/office/drawing/2014/main" id="{C6987372-5054-48CB-927D-5104FE05C291}"/>
              </a:ext>
            </a:extLst>
          </p:cNvPr>
          <p:cNvSpPr txBox="1"/>
          <p:nvPr/>
        </p:nvSpPr>
        <p:spPr>
          <a:xfrm>
            <a:off x="2576506" y="5775054"/>
            <a:ext cx="876301" cy="338554"/>
          </a:xfrm>
          <a:prstGeom prst="rect">
            <a:avLst/>
          </a:prstGeom>
          <a:noFill/>
        </p:spPr>
        <p:txBody>
          <a:bodyPr wrap="square" rtlCol="0">
            <a:spAutoFit/>
          </a:bodyPr>
          <a:lstStyle/>
          <a:p>
            <a:r>
              <a:rPr lang="nb-NO" sz="1600" dirty="0">
                <a:latin typeface="Museo Sans Rounded 500" panose="02000000000000000000" pitchFamily="50" charset="0"/>
              </a:rPr>
              <a:t>Mars</a:t>
            </a:r>
          </a:p>
        </p:txBody>
      </p:sp>
      <p:sp>
        <p:nvSpPr>
          <p:cNvPr id="22" name="TekstSylinder 21">
            <a:extLst>
              <a:ext uri="{FF2B5EF4-FFF2-40B4-BE49-F238E27FC236}">
                <a16:creationId xmlns:a16="http://schemas.microsoft.com/office/drawing/2014/main" id="{B4CB1F84-6748-4E65-BE8A-2B2A3A16B7B7}"/>
              </a:ext>
            </a:extLst>
          </p:cNvPr>
          <p:cNvSpPr txBox="1"/>
          <p:nvPr/>
        </p:nvSpPr>
        <p:spPr>
          <a:xfrm>
            <a:off x="3290884" y="5770619"/>
            <a:ext cx="876301" cy="338554"/>
          </a:xfrm>
          <a:prstGeom prst="rect">
            <a:avLst/>
          </a:prstGeom>
          <a:noFill/>
        </p:spPr>
        <p:txBody>
          <a:bodyPr wrap="square" rtlCol="0">
            <a:spAutoFit/>
          </a:bodyPr>
          <a:lstStyle/>
          <a:p>
            <a:r>
              <a:rPr lang="nb-NO" sz="1600" dirty="0">
                <a:latin typeface="Museo Sans Rounded 500" panose="02000000000000000000" pitchFamily="50" charset="0"/>
              </a:rPr>
              <a:t>April</a:t>
            </a:r>
          </a:p>
        </p:txBody>
      </p:sp>
      <p:sp>
        <p:nvSpPr>
          <p:cNvPr id="23" name="TekstSylinder 22">
            <a:extLst>
              <a:ext uri="{FF2B5EF4-FFF2-40B4-BE49-F238E27FC236}">
                <a16:creationId xmlns:a16="http://schemas.microsoft.com/office/drawing/2014/main" id="{F1C748B6-D9E8-40C3-A233-C40FD62A3F68}"/>
              </a:ext>
            </a:extLst>
          </p:cNvPr>
          <p:cNvSpPr txBox="1"/>
          <p:nvPr/>
        </p:nvSpPr>
        <p:spPr>
          <a:xfrm>
            <a:off x="4157661" y="5770619"/>
            <a:ext cx="876301" cy="338554"/>
          </a:xfrm>
          <a:prstGeom prst="rect">
            <a:avLst/>
          </a:prstGeom>
          <a:noFill/>
        </p:spPr>
        <p:txBody>
          <a:bodyPr wrap="square" rtlCol="0">
            <a:spAutoFit/>
          </a:bodyPr>
          <a:lstStyle/>
          <a:p>
            <a:r>
              <a:rPr lang="nb-NO" sz="1600" dirty="0">
                <a:latin typeface="Museo Sans Rounded 500" panose="02000000000000000000" pitchFamily="50" charset="0"/>
              </a:rPr>
              <a:t>Mai</a:t>
            </a:r>
          </a:p>
        </p:txBody>
      </p:sp>
      <p:sp>
        <p:nvSpPr>
          <p:cNvPr id="24" name="TekstSylinder 23">
            <a:extLst>
              <a:ext uri="{FF2B5EF4-FFF2-40B4-BE49-F238E27FC236}">
                <a16:creationId xmlns:a16="http://schemas.microsoft.com/office/drawing/2014/main" id="{C70E7BBB-C529-45F6-BC12-D342D8D0AFE5}"/>
              </a:ext>
            </a:extLst>
          </p:cNvPr>
          <p:cNvSpPr txBox="1"/>
          <p:nvPr/>
        </p:nvSpPr>
        <p:spPr>
          <a:xfrm>
            <a:off x="4968479" y="5769810"/>
            <a:ext cx="876301" cy="338554"/>
          </a:xfrm>
          <a:prstGeom prst="rect">
            <a:avLst/>
          </a:prstGeom>
          <a:noFill/>
        </p:spPr>
        <p:txBody>
          <a:bodyPr wrap="square" rtlCol="0">
            <a:spAutoFit/>
          </a:bodyPr>
          <a:lstStyle/>
          <a:p>
            <a:r>
              <a:rPr lang="nb-NO" sz="1600" dirty="0">
                <a:latin typeface="Museo Sans Rounded 500" panose="02000000000000000000" pitchFamily="50" charset="0"/>
              </a:rPr>
              <a:t>Juni</a:t>
            </a:r>
          </a:p>
        </p:txBody>
      </p:sp>
      <p:sp>
        <p:nvSpPr>
          <p:cNvPr id="25" name="TekstSylinder 24">
            <a:extLst>
              <a:ext uri="{FF2B5EF4-FFF2-40B4-BE49-F238E27FC236}">
                <a16:creationId xmlns:a16="http://schemas.microsoft.com/office/drawing/2014/main" id="{C07D368B-6FD4-4D37-83BC-B93431A927D3}"/>
              </a:ext>
            </a:extLst>
          </p:cNvPr>
          <p:cNvSpPr txBox="1"/>
          <p:nvPr/>
        </p:nvSpPr>
        <p:spPr>
          <a:xfrm>
            <a:off x="5773339" y="5756020"/>
            <a:ext cx="876301" cy="338554"/>
          </a:xfrm>
          <a:prstGeom prst="rect">
            <a:avLst/>
          </a:prstGeom>
          <a:noFill/>
        </p:spPr>
        <p:txBody>
          <a:bodyPr wrap="square" rtlCol="0">
            <a:spAutoFit/>
          </a:bodyPr>
          <a:lstStyle/>
          <a:p>
            <a:r>
              <a:rPr lang="nb-NO" sz="1600" dirty="0">
                <a:latin typeface="Museo Sans Rounded 500" panose="02000000000000000000" pitchFamily="50" charset="0"/>
              </a:rPr>
              <a:t>Juli</a:t>
            </a:r>
          </a:p>
        </p:txBody>
      </p:sp>
      <p:sp>
        <p:nvSpPr>
          <p:cNvPr id="26" name="TekstSylinder 25">
            <a:extLst>
              <a:ext uri="{FF2B5EF4-FFF2-40B4-BE49-F238E27FC236}">
                <a16:creationId xmlns:a16="http://schemas.microsoft.com/office/drawing/2014/main" id="{2995337A-F8DF-46CC-AB65-726432B7197C}"/>
              </a:ext>
            </a:extLst>
          </p:cNvPr>
          <p:cNvSpPr txBox="1"/>
          <p:nvPr/>
        </p:nvSpPr>
        <p:spPr>
          <a:xfrm>
            <a:off x="6606973" y="5766354"/>
            <a:ext cx="876301" cy="338554"/>
          </a:xfrm>
          <a:prstGeom prst="rect">
            <a:avLst/>
          </a:prstGeom>
          <a:noFill/>
        </p:spPr>
        <p:txBody>
          <a:bodyPr wrap="square" rtlCol="0">
            <a:spAutoFit/>
          </a:bodyPr>
          <a:lstStyle/>
          <a:p>
            <a:r>
              <a:rPr lang="nb-NO" sz="1600" dirty="0">
                <a:latin typeface="Museo Sans Rounded 500" panose="02000000000000000000" pitchFamily="50" charset="0"/>
              </a:rPr>
              <a:t>Aug.</a:t>
            </a:r>
          </a:p>
        </p:txBody>
      </p:sp>
      <p:sp>
        <p:nvSpPr>
          <p:cNvPr id="27" name="TekstSylinder 26">
            <a:extLst>
              <a:ext uri="{FF2B5EF4-FFF2-40B4-BE49-F238E27FC236}">
                <a16:creationId xmlns:a16="http://schemas.microsoft.com/office/drawing/2014/main" id="{37C5509C-BAE7-4728-83B3-5DBC9881A1F6}"/>
              </a:ext>
            </a:extLst>
          </p:cNvPr>
          <p:cNvSpPr txBox="1"/>
          <p:nvPr/>
        </p:nvSpPr>
        <p:spPr>
          <a:xfrm>
            <a:off x="7324712" y="5756020"/>
            <a:ext cx="925906" cy="338554"/>
          </a:xfrm>
          <a:prstGeom prst="rect">
            <a:avLst/>
          </a:prstGeom>
          <a:noFill/>
        </p:spPr>
        <p:txBody>
          <a:bodyPr wrap="square" rtlCol="0">
            <a:spAutoFit/>
          </a:bodyPr>
          <a:lstStyle/>
          <a:p>
            <a:r>
              <a:rPr lang="nb-NO" sz="1600" dirty="0">
                <a:latin typeface="Museo Sans Rounded 500" panose="02000000000000000000" pitchFamily="50" charset="0"/>
              </a:rPr>
              <a:t>Sept.</a:t>
            </a:r>
          </a:p>
        </p:txBody>
      </p:sp>
      <p:pic>
        <p:nvPicPr>
          <p:cNvPr id="3" name="Bilde 2">
            <a:extLst>
              <a:ext uri="{FF2B5EF4-FFF2-40B4-BE49-F238E27FC236}">
                <a16:creationId xmlns:a16="http://schemas.microsoft.com/office/drawing/2014/main" id="{E859E7B0-3EE5-4ADC-B80B-4542F717CBF0}"/>
              </a:ext>
            </a:extLst>
          </p:cNvPr>
          <p:cNvPicPr>
            <a:picLocks noChangeAspect="1"/>
          </p:cNvPicPr>
          <p:nvPr/>
        </p:nvPicPr>
        <p:blipFill rotWithShape="1">
          <a:blip r:embed="rId2"/>
          <a:srcRect b="15128"/>
          <a:stretch/>
        </p:blipFill>
        <p:spPr>
          <a:xfrm>
            <a:off x="754798" y="1023327"/>
            <a:ext cx="8303472" cy="4718903"/>
          </a:xfrm>
          <a:prstGeom prst="rect">
            <a:avLst/>
          </a:prstGeom>
        </p:spPr>
      </p:pic>
      <p:sp>
        <p:nvSpPr>
          <p:cNvPr id="29" name="TekstSylinder 28">
            <a:extLst>
              <a:ext uri="{FF2B5EF4-FFF2-40B4-BE49-F238E27FC236}">
                <a16:creationId xmlns:a16="http://schemas.microsoft.com/office/drawing/2014/main" id="{6A336EFB-DDA7-4976-8A7C-01603411734E}"/>
              </a:ext>
            </a:extLst>
          </p:cNvPr>
          <p:cNvSpPr txBox="1"/>
          <p:nvPr/>
        </p:nvSpPr>
        <p:spPr>
          <a:xfrm>
            <a:off x="7930834" y="5750182"/>
            <a:ext cx="1043471" cy="338554"/>
          </a:xfrm>
          <a:prstGeom prst="rect">
            <a:avLst/>
          </a:prstGeom>
          <a:noFill/>
        </p:spPr>
        <p:txBody>
          <a:bodyPr wrap="square" rtlCol="0">
            <a:spAutoFit/>
          </a:bodyPr>
          <a:lstStyle/>
          <a:p>
            <a:r>
              <a:rPr lang="nb-NO" sz="1600" dirty="0">
                <a:latin typeface="Museo Sans Rounded 500" panose="02000000000000000000" pitchFamily="50" charset="0"/>
              </a:rPr>
              <a:t>Oktober</a:t>
            </a:r>
          </a:p>
        </p:txBody>
      </p:sp>
    </p:spTree>
    <p:extLst>
      <p:ext uri="{BB962C8B-B14F-4D97-AF65-F5344CB8AC3E}">
        <p14:creationId xmlns:p14="http://schemas.microsoft.com/office/powerpoint/2010/main" val="1838704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F6E78C-928C-4941-9C2F-DEBFEF3C684B}"/>
              </a:ext>
            </a:extLst>
          </p:cNvPr>
          <p:cNvSpPr>
            <a:spLocks noGrp="1"/>
          </p:cNvSpPr>
          <p:nvPr>
            <p:ph type="title"/>
          </p:nvPr>
        </p:nvSpPr>
        <p:spPr>
          <a:xfrm>
            <a:off x="4732772" y="274639"/>
            <a:ext cx="6849627" cy="1143000"/>
          </a:xfrm>
        </p:spPr>
        <p:txBody>
          <a:bodyPr>
            <a:normAutofit/>
          </a:bodyPr>
          <a:lstStyle/>
          <a:p>
            <a:r>
              <a:rPr lang="nb-NO" dirty="0">
                <a:solidFill>
                  <a:srgbClr val="002060"/>
                </a:solidFill>
              </a:rPr>
              <a:t>Drivere og risikofaktorer</a:t>
            </a:r>
          </a:p>
        </p:txBody>
      </p:sp>
      <p:grpSp>
        <p:nvGrpSpPr>
          <p:cNvPr id="13" name="Gruppe 12">
            <a:extLst>
              <a:ext uri="{FF2B5EF4-FFF2-40B4-BE49-F238E27FC236}">
                <a16:creationId xmlns:a16="http://schemas.microsoft.com/office/drawing/2014/main" id="{F62BAC8F-012E-4418-B1E3-AF8F1BCB24D8}"/>
              </a:ext>
            </a:extLst>
          </p:cNvPr>
          <p:cNvGrpSpPr/>
          <p:nvPr/>
        </p:nvGrpSpPr>
        <p:grpSpPr>
          <a:xfrm>
            <a:off x="800100" y="1735282"/>
            <a:ext cx="11391900" cy="1039091"/>
            <a:chOff x="800100" y="1735282"/>
            <a:chExt cx="11391900" cy="1039091"/>
          </a:xfrm>
        </p:grpSpPr>
        <p:sp>
          <p:nvSpPr>
            <p:cNvPr id="3" name="Rektangel 2">
              <a:extLst>
                <a:ext uri="{FF2B5EF4-FFF2-40B4-BE49-F238E27FC236}">
                  <a16:creationId xmlns:a16="http://schemas.microsoft.com/office/drawing/2014/main" id="{803359F1-5DFB-4347-9641-12BC70FF1793}"/>
                </a:ext>
              </a:extLst>
            </p:cNvPr>
            <p:cNvSpPr/>
            <p:nvPr/>
          </p:nvSpPr>
          <p:spPr>
            <a:xfrm>
              <a:off x="800100" y="1735282"/>
              <a:ext cx="3564082" cy="1039091"/>
            </a:xfrm>
            <a:prstGeom prst="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Makro</a:t>
              </a:r>
            </a:p>
          </p:txBody>
        </p:sp>
        <p:sp>
          <p:nvSpPr>
            <p:cNvPr id="6" name="TekstSylinder 5">
              <a:extLst>
                <a:ext uri="{FF2B5EF4-FFF2-40B4-BE49-F238E27FC236}">
                  <a16:creationId xmlns:a16="http://schemas.microsoft.com/office/drawing/2014/main" id="{937967DA-7D12-4B02-8CD8-81BE5110EFE8}"/>
                </a:ext>
              </a:extLst>
            </p:cNvPr>
            <p:cNvSpPr txBox="1"/>
            <p:nvPr/>
          </p:nvSpPr>
          <p:spPr>
            <a:xfrm>
              <a:off x="4732773" y="1931661"/>
              <a:ext cx="356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Finanspolitikk, pengepolitikk, næringspolitikk</a:t>
              </a:r>
            </a:p>
          </p:txBody>
        </p:sp>
        <p:sp>
          <p:nvSpPr>
            <p:cNvPr id="9" name="TekstSylinder 8">
              <a:extLst>
                <a:ext uri="{FF2B5EF4-FFF2-40B4-BE49-F238E27FC236}">
                  <a16:creationId xmlns:a16="http://schemas.microsoft.com/office/drawing/2014/main" id="{2A4ABE56-946D-4E01-8287-6DE0CE3ED2AC}"/>
                </a:ext>
              </a:extLst>
            </p:cNvPr>
            <p:cNvSpPr txBox="1"/>
            <p:nvPr/>
          </p:nvSpPr>
          <p:spPr>
            <a:xfrm>
              <a:off x="8627918" y="1931661"/>
              <a:ext cx="356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Økt skatt, høyere renter, politisk uro, reguleringer, nedstengning</a:t>
              </a:r>
            </a:p>
          </p:txBody>
        </p:sp>
      </p:grpSp>
      <p:grpSp>
        <p:nvGrpSpPr>
          <p:cNvPr id="14" name="Gruppe 13">
            <a:extLst>
              <a:ext uri="{FF2B5EF4-FFF2-40B4-BE49-F238E27FC236}">
                <a16:creationId xmlns:a16="http://schemas.microsoft.com/office/drawing/2014/main" id="{E9CAF3F6-95FD-4CAF-9DC0-937A5124057B}"/>
              </a:ext>
            </a:extLst>
          </p:cNvPr>
          <p:cNvGrpSpPr/>
          <p:nvPr/>
        </p:nvGrpSpPr>
        <p:grpSpPr>
          <a:xfrm>
            <a:off x="800100" y="3092016"/>
            <a:ext cx="11391900" cy="1039091"/>
            <a:chOff x="800100" y="3092016"/>
            <a:chExt cx="11391900" cy="1039091"/>
          </a:xfrm>
        </p:grpSpPr>
        <p:sp>
          <p:nvSpPr>
            <p:cNvPr id="4" name="Rektangel 3">
              <a:extLst>
                <a:ext uri="{FF2B5EF4-FFF2-40B4-BE49-F238E27FC236}">
                  <a16:creationId xmlns:a16="http://schemas.microsoft.com/office/drawing/2014/main" id="{1FDFF777-7BD1-4330-A381-C3BA95CDA867}"/>
                </a:ext>
              </a:extLst>
            </p:cNvPr>
            <p:cNvSpPr/>
            <p:nvPr/>
          </p:nvSpPr>
          <p:spPr>
            <a:xfrm>
              <a:off x="800100" y="3092016"/>
              <a:ext cx="3564082" cy="1039091"/>
            </a:xfrm>
            <a:prstGeom prst="rect">
              <a:avLst/>
            </a:prstGeom>
            <a:solidFill>
              <a:schemeClr val="accent1">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Markedet</a:t>
              </a:r>
            </a:p>
          </p:txBody>
        </p:sp>
        <p:sp>
          <p:nvSpPr>
            <p:cNvPr id="7" name="TekstSylinder 6">
              <a:extLst>
                <a:ext uri="{FF2B5EF4-FFF2-40B4-BE49-F238E27FC236}">
                  <a16:creationId xmlns:a16="http://schemas.microsoft.com/office/drawing/2014/main" id="{D1E51D7B-5406-4934-8975-74918C39319E}"/>
                </a:ext>
              </a:extLst>
            </p:cNvPr>
            <p:cNvSpPr txBox="1"/>
            <p:nvPr/>
          </p:nvSpPr>
          <p:spPr>
            <a:xfrm>
              <a:off x="4732773" y="3288395"/>
              <a:ext cx="356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Tilbud/etterspørsel, konkurrenter, konjunkturer, råvarepriser </a:t>
              </a:r>
            </a:p>
          </p:txBody>
        </p:sp>
        <p:sp>
          <p:nvSpPr>
            <p:cNvPr id="10" name="TekstSylinder 9">
              <a:extLst>
                <a:ext uri="{FF2B5EF4-FFF2-40B4-BE49-F238E27FC236}">
                  <a16:creationId xmlns:a16="http://schemas.microsoft.com/office/drawing/2014/main" id="{88B89AB5-7D69-4D2D-8A6F-2289723F5EDD}"/>
                </a:ext>
              </a:extLst>
            </p:cNvPr>
            <p:cNvSpPr txBox="1"/>
            <p:nvPr/>
          </p:nvSpPr>
          <p:spPr>
            <a:xfrm>
              <a:off x="8627918" y="3288395"/>
              <a:ext cx="356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Pandemi, lavere global vekst, det grønne skiftet</a:t>
              </a:r>
            </a:p>
          </p:txBody>
        </p:sp>
      </p:grpSp>
      <p:grpSp>
        <p:nvGrpSpPr>
          <p:cNvPr id="15" name="Gruppe 14">
            <a:extLst>
              <a:ext uri="{FF2B5EF4-FFF2-40B4-BE49-F238E27FC236}">
                <a16:creationId xmlns:a16="http://schemas.microsoft.com/office/drawing/2014/main" id="{7EEF0EAD-04AB-4F21-9AE3-4E682C7C166A}"/>
              </a:ext>
            </a:extLst>
          </p:cNvPr>
          <p:cNvGrpSpPr/>
          <p:nvPr/>
        </p:nvGrpSpPr>
        <p:grpSpPr>
          <a:xfrm>
            <a:off x="800100" y="4580641"/>
            <a:ext cx="11391900" cy="1039091"/>
            <a:chOff x="800100" y="4580641"/>
            <a:chExt cx="11391900" cy="1039091"/>
          </a:xfrm>
        </p:grpSpPr>
        <p:sp>
          <p:nvSpPr>
            <p:cNvPr id="5" name="Rektangel 4">
              <a:extLst>
                <a:ext uri="{FF2B5EF4-FFF2-40B4-BE49-F238E27FC236}">
                  <a16:creationId xmlns:a16="http://schemas.microsoft.com/office/drawing/2014/main" id="{2B6BEF18-A750-4EE8-A81F-45AEC9FC18D6}"/>
                </a:ext>
              </a:extLst>
            </p:cNvPr>
            <p:cNvSpPr/>
            <p:nvPr/>
          </p:nvSpPr>
          <p:spPr>
            <a:xfrm>
              <a:off x="800100" y="4580641"/>
              <a:ext cx="3564082" cy="1039091"/>
            </a:xfrm>
            <a:prstGeom prst="rect">
              <a:avLst/>
            </a:prstGeom>
            <a:solidFill>
              <a:srgbClr val="A0D1CA"/>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Selskapet</a:t>
              </a:r>
            </a:p>
          </p:txBody>
        </p:sp>
        <p:sp>
          <p:nvSpPr>
            <p:cNvPr id="8" name="TekstSylinder 7">
              <a:extLst>
                <a:ext uri="{FF2B5EF4-FFF2-40B4-BE49-F238E27FC236}">
                  <a16:creationId xmlns:a16="http://schemas.microsoft.com/office/drawing/2014/main" id="{73CA93B0-85FE-4FD7-BDAF-5D4419A9FA99}"/>
                </a:ext>
              </a:extLst>
            </p:cNvPr>
            <p:cNvSpPr txBox="1"/>
            <p:nvPr/>
          </p:nvSpPr>
          <p:spPr>
            <a:xfrm>
              <a:off x="4732773" y="4645129"/>
              <a:ext cx="35640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Ledelse, forretningsmodell, konkurransefortrinn, produkter, bærekraft </a:t>
              </a:r>
            </a:p>
          </p:txBody>
        </p:sp>
        <p:sp>
          <p:nvSpPr>
            <p:cNvPr id="11" name="TekstSylinder 10">
              <a:extLst>
                <a:ext uri="{FF2B5EF4-FFF2-40B4-BE49-F238E27FC236}">
                  <a16:creationId xmlns:a16="http://schemas.microsoft.com/office/drawing/2014/main" id="{23D50C39-C973-4B35-B1F1-43675F9521FB}"/>
                </a:ext>
              </a:extLst>
            </p:cNvPr>
            <p:cNvSpPr txBox="1"/>
            <p:nvPr/>
          </p:nvSpPr>
          <p:spPr>
            <a:xfrm>
              <a:off x="8627918" y="4645129"/>
              <a:ext cx="35640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a:ea typeface="+mn-ea"/>
                  <a:cs typeface="+mn-cs"/>
                </a:rPr>
                <a:t>Finans/økonomi, økt konkurranse, produkter, bærekraft, </a:t>
              </a:r>
            </a:p>
          </p:txBody>
        </p:sp>
      </p:grpSp>
      <p:sp>
        <p:nvSpPr>
          <p:cNvPr id="12" name="TekstSylinder 11">
            <a:extLst>
              <a:ext uri="{FF2B5EF4-FFF2-40B4-BE49-F238E27FC236}">
                <a16:creationId xmlns:a16="http://schemas.microsoft.com/office/drawing/2014/main" id="{1ADB38F9-62CB-4A40-ACED-38D607337BC7}"/>
              </a:ext>
            </a:extLst>
          </p:cNvPr>
          <p:cNvSpPr txBox="1"/>
          <p:nvPr/>
        </p:nvSpPr>
        <p:spPr>
          <a:xfrm>
            <a:off x="0" y="1675"/>
            <a:ext cx="34164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4F868E"/>
                </a:solidFill>
                <a:effectLst/>
                <a:uLnTx/>
                <a:uFillTx/>
                <a:latin typeface="Museo Sans Rounded 500" panose="02000000000000000000" pitchFamily="50" charset="0"/>
                <a:ea typeface="+mn-ea"/>
                <a:cs typeface="+mn-cs"/>
              </a:rPr>
              <a:t>1: Før du handler</a:t>
            </a:r>
          </a:p>
        </p:txBody>
      </p:sp>
    </p:spTree>
    <p:extLst>
      <p:ext uri="{BB962C8B-B14F-4D97-AF65-F5344CB8AC3E}">
        <p14:creationId xmlns:p14="http://schemas.microsoft.com/office/powerpoint/2010/main" val="19825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B9C9C-95BC-4651-AFBB-927B13938B47}"/>
              </a:ext>
            </a:extLst>
          </p:cNvPr>
          <p:cNvSpPr>
            <a:spLocks noGrp="1"/>
          </p:cNvSpPr>
          <p:nvPr>
            <p:ph type="title"/>
          </p:nvPr>
        </p:nvSpPr>
        <p:spPr/>
        <p:txBody>
          <a:bodyPr/>
          <a:lstStyle/>
          <a:p>
            <a:r>
              <a:rPr lang="nb-NO" dirty="0"/>
              <a:t>Seleksjon</a:t>
            </a:r>
          </a:p>
        </p:txBody>
      </p:sp>
      <p:sp>
        <p:nvSpPr>
          <p:cNvPr id="3" name="Plassholder for innhold 2">
            <a:extLst>
              <a:ext uri="{FF2B5EF4-FFF2-40B4-BE49-F238E27FC236}">
                <a16:creationId xmlns:a16="http://schemas.microsoft.com/office/drawing/2014/main" id="{20A2209F-4DB4-47DC-823C-3A636F5511BB}"/>
              </a:ext>
            </a:extLst>
          </p:cNvPr>
          <p:cNvSpPr>
            <a:spLocks noGrp="1"/>
          </p:cNvSpPr>
          <p:nvPr>
            <p:ph idx="1"/>
          </p:nvPr>
        </p:nvSpPr>
        <p:spPr/>
        <p:txBody>
          <a:bodyPr>
            <a:normAutofit fontScale="92500" lnSpcReduction="10000"/>
          </a:bodyPr>
          <a:lstStyle/>
          <a:p>
            <a:r>
              <a:rPr lang="nb-NO" sz="2400" dirty="0">
                <a:latin typeface="Museo Sans Rounded 500" panose="02000000000000000000" pitchFamily="50" charset="0"/>
              </a:rPr>
              <a:t>Analytiker-anbefalinger</a:t>
            </a:r>
          </a:p>
          <a:p>
            <a:pPr lvl="1"/>
            <a:r>
              <a:rPr lang="nb-NO" sz="2000" dirty="0">
                <a:latin typeface="Museo Sans Rounded 500" panose="02000000000000000000" pitchFamily="50" charset="0"/>
              </a:rPr>
              <a:t>Kursmål</a:t>
            </a:r>
          </a:p>
          <a:p>
            <a:pPr lvl="1"/>
            <a:r>
              <a:rPr lang="nb-NO" sz="2000" dirty="0">
                <a:latin typeface="Museo Sans Rounded 500" panose="02000000000000000000" pitchFamily="50" charset="0"/>
              </a:rPr>
              <a:t>Anbefaling: Kjøp, selg eller hold</a:t>
            </a:r>
          </a:p>
          <a:p>
            <a:pPr lvl="1"/>
            <a:endParaRPr lang="nb-NO" sz="2000" dirty="0">
              <a:latin typeface="Museo Sans Rounded 500" panose="02000000000000000000" pitchFamily="50" charset="0"/>
            </a:endParaRPr>
          </a:p>
          <a:p>
            <a:r>
              <a:rPr lang="nb-NO" sz="2400" dirty="0">
                <a:latin typeface="Museo Sans Rounded 500" panose="02000000000000000000" pitchFamily="50" charset="0"/>
              </a:rPr>
              <a:t>Finansielle </a:t>
            </a:r>
            <a:r>
              <a:rPr lang="nb-NO" sz="2400" dirty="0" err="1">
                <a:latin typeface="Museo Sans Rounded 500" panose="02000000000000000000" pitchFamily="50" charset="0"/>
              </a:rPr>
              <a:t>parametre</a:t>
            </a:r>
            <a:r>
              <a:rPr lang="nb-NO" sz="2400" dirty="0">
                <a:latin typeface="Museo Sans Rounded 500" panose="02000000000000000000" pitchFamily="50" charset="0"/>
              </a:rPr>
              <a:t> og verdsettelse</a:t>
            </a:r>
          </a:p>
          <a:p>
            <a:pPr lvl="1"/>
            <a:r>
              <a:rPr lang="nb-NO" sz="2000" dirty="0">
                <a:latin typeface="Museo Sans Rounded 500" panose="02000000000000000000" pitchFamily="50" charset="0"/>
              </a:rPr>
              <a:t>P/E: Hvor mye du betaler for fremtidig inntjening</a:t>
            </a:r>
          </a:p>
          <a:p>
            <a:pPr lvl="1"/>
            <a:r>
              <a:rPr lang="nb-NO" sz="2000" dirty="0">
                <a:latin typeface="Museo Sans Rounded 500" panose="02000000000000000000" pitchFamily="50" charset="0"/>
              </a:rPr>
              <a:t>P/S: Hvordan selskapets verdi er </a:t>
            </a:r>
            <a:r>
              <a:rPr lang="nb-NO" sz="2000" dirty="0" err="1">
                <a:latin typeface="Museo Sans Rounded 500" panose="02000000000000000000" pitchFamily="50" charset="0"/>
              </a:rPr>
              <a:t>ifht</a:t>
            </a:r>
            <a:r>
              <a:rPr lang="nb-NO" sz="2000" dirty="0">
                <a:latin typeface="Museo Sans Rounded 500" panose="02000000000000000000" pitchFamily="50" charset="0"/>
              </a:rPr>
              <a:t> omsetning (salg)</a:t>
            </a:r>
          </a:p>
          <a:p>
            <a:pPr lvl="1"/>
            <a:r>
              <a:rPr lang="nb-NO" sz="2000" dirty="0">
                <a:latin typeface="Museo Sans Rounded 500" panose="02000000000000000000" pitchFamily="50" charset="0"/>
              </a:rPr>
              <a:t>P/B : Hvor mye du betaler for verdiene i selskapet</a:t>
            </a:r>
          </a:p>
          <a:p>
            <a:pPr lvl="1"/>
            <a:r>
              <a:rPr lang="nb-NO" sz="2000" dirty="0">
                <a:latin typeface="Museo Sans Rounded 500" panose="02000000000000000000" pitchFamily="50" charset="0"/>
              </a:rPr>
              <a:t>EPS: Inntjening per aksje</a:t>
            </a:r>
          </a:p>
          <a:p>
            <a:pPr lvl="1"/>
            <a:endParaRPr lang="nb-NO" sz="2000" dirty="0">
              <a:latin typeface="Museo Sans Rounded 500" panose="02000000000000000000" pitchFamily="50" charset="0"/>
            </a:endParaRPr>
          </a:p>
          <a:p>
            <a:r>
              <a:rPr lang="nb-NO" sz="2400" dirty="0">
                <a:latin typeface="Museo Sans Rounded 500" panose="02000000000000000000" pitchFamily="50" charset="0"/>
              </a:rPr>
              <a:t>Vekst eller verdi-aksjer</a:t>
            </a:r>
            <a:br>
              <a:rPr lang="nb-NO" sz="2400" dirty="0">
                <a:latin typeface="Museo Sans Rounded 500" panose="02000000000000000000" pitchFamily="50" charset="0"/>
              </a:rPr>
            </a:br>
            <a:endParaRPr lang="nb-NO" sz="2400" dirty="0">
              <a:latin typeface="Museo Sans Rounded 500" panose="02000000000000000000" pitchFamily="50" charset="0"/>
            </a:endParaRPr>
          </a:p>
          <a:p>
            <a:r>
              <a:rPr lang="nb-NO" sz="2400" dirty="0">
                <a:latin typeface="Museo Sans Rounded 500" panose="02000000000000000000" pitchFamily="50" charset="0"/>
              </a:rPr>
              <a:t>Teknisk analyse</a:t>
            </a:r>
          </a:p>
        </p:txBody>
      </p:sp>
      <p:sp>
        <p:nvSpPr>
          <p:cNvPr id="4" name="Rektangel: avrundede hjørner 3">
            <a:extLst>
              <a:ext uri="{FF2B5EF4-FFF2-40B4-BE49-F238E27FC236}">
                <a16:creationId xmlns:a16="http://schemas.microsoft.com/office/drawing/2014/main" id="{7F69D92C-F39B-4FB3-9225-030319CA3876}"/>
              </a:ext>
            </a:extLst>
          </p:cNvPr>
          <p:cNvSpPr/>
          <p:nvPr/>
        </p:nvSpPr>
        <p:spPr>
          <a:xfrm>
            <a:off x="7893538" y="5154245"/>
            <a:ext cx="3688862" cy="971919"/>
          </a:xfrm>
          <a:prstGeom prst="roundRect">
            <a:avLst/>
          </a:prstGeom>
          <a:solidFill>
            <a:srgbClr val="A0D1CA"/>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t>Diversifisering: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t>Uansett hvilke selskaper du velger; </a:t>
            </a:r>
            <a:br>
              <a:rPr kumimoji="0" lang="nb-NO" sz="1400" b="0" i="0" u="none"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br>
            <a:r>
              <a:rPr kumimoji="0" lang="nb-NO" sz="1400" b="0" i="0" u="none"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t>Husk å velge </a:t>
            </a:r>
            <a:r>
              <a:rPr kumimoji="0" lang="nb-NO" sz="1400" b="0" i="0" u="sng"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t>mange nok selskaper</a:t>
            </a:r>
            <a:r>
              <a:rPr kumimoji="0" lang="nb-NO" sz="1400" b="0" i="0" u="none" strike="noStrike" kern="1200" cap="none" spc="0" normalizeH="0" baseline="0" noProof="0" dirty="0">
                <a:ln>
                  <a:noFill/>
                </a:ln>
                <a:solidFill>
                  <a:srgbClr val="003B5C"/>
                </a:solidFill>
                <a:effectLst/>
                <a:uLnTx/>
                <a:uFillTx/>
                <a:latin typeface="Museo Sans Rounded 300" panose="02000000000000000000" pitchFamily="50" charset="0"/>
                <a:ea typeface="+mn-ea"/>
                <a:cs typeface="+mn-cs"/>
              </a:rPr>
              <a:t> for å få spredd risikoen godt. </a:t>
            </a:r>
          </a:p>
        </p:txBody>
      </p:sp>
      <p:pic>
        <p:nvPicPr>
          <p:cNvPr id="6" name="Bilde 5">
            <a:extLst>
              <a:ext uri="{FF2B5EF4-FFF2-40B4-BE49-F238E27FC236}">
                <a16:creationId xmlns:a16="http://schemas.microsoft.com/office/drawing/2014/main" id="{8748687E-4E8C-4DF0-9BFB-29399FA2DD41}"/>
              </a:ext>
            </a:extLst>
          </p:cNvPr>
          <p:cNvPicPr>
            <a:picLocks noChangeAspect="1"/>
          </p:cNvPicPr>
          <p:nvPr/>
        </p:nvPicPr>
        <p:blipFill rotWithShape="1">
          <a:blip r:embed="rId3"/>
          <a:srcRect t="3746"/>
          <a:stretch/>
        </p:blipFill>
        <p:spPr>
          <a:xfrm>
            <a:off x="7893538" y="1151843"/>
            <a:ext cx="3934415" cy="2767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07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C3339F-BDC5-4FE6-8097-E0C19E0FE09C}"/>
              </a:ext>
            </a:extLst>
          </p:cNvPr>
          <p:cNvSpPr>
            <a:spLocks noGrp="1"/>
          </p:cNvSpPr>
          <p:nvPr>
            <p:ph type="title"/>
          </p:nvPr>
        </p:nvSpPr>
        <p:spPr/>
        <p:txBody>
          <a:bodyPr/>
          <a:lstStyle/>
          <a:p>
            <a:r>
              <a:rPr lang="nb-NO" dirty="0"/>
              <a:t>Du må lese nyheter</a:t>
            </a:r>
          </a:p>
        </p:txBody>
      </p:sp>
      <p:pic>
        <p:nvPicPr>
          <p:cNvPr id="3" name="Bilde 2">
            <a:extLst>
              <a:ext uri="{FF2B5EF4-FFF2-40B4-BE49-F238E27FC236}">
                <a16:creationId xmlns:a16="http://schemas.microsoft.com/office/drawing/2014/main" id="{EEBB55A4-3587-4698-A4F8-CF7952BF211F}"/>
              </a:ext>
            </a:extLst>
          </p:cNvPr>
          <p:cNvPicPr>
            <a:picLocks noChangeAspect="1"/>
          </p:cNvPicPr>
          <p:nvPr/>
        </p:nvPicPr>
        <p:blipFill>
          <a:blip r:embed="rId2"/>
          <a:stretch>
            <a:fillRect/>
          </a:stretch>
        </p:blipFill>
        <p:spPr>
          <a:xfrm>
            <a:off x="8435763" y="2091944"/>
            <a:ext cx="2264184" cy="2241542"/>
          </a:xfrm>
          <a:prstGeom prst="rect">
            <a:avLst/>
          </a:prstGeom>
          <a:ln>
            <a:noFill/>
          </a:ln>
          <a:effectLst>
            <a:outerShdw blurRad="292100" dist="139700" dir="2700000" algn="tl" rotWithShape="0">
              <a:srgbClr val="333333">
                <a:alpha val="65000"/>
              </a:srgbClr>
            </a:outerShdw>
          </a:effectLst>
        </p:spPr>
      </p:pic>
      <p:pic>
        <p:nvPicPr>
          <p:cNvPr id="4" name="Bilde 3">
            <a:extLst>
              <a:ext uri="{FF2B5EF4-FFF2-40B4-BE49-F238E27FC236}">
                <a16:creationId xmlns:a16="http://schemas.microsoft.com/office/drawing/2014/main" id="{EE1AF352-8E21-4651-B58F-221DB48254E2}"/>
              </a:ext>
            </a:extLst>
          </p:cNvPr>
          <p:cNvPicPr>
            <a:picLocks noChangeAspect="1"/>
          </p:cNvPicPr>
          <p:nvPr/>
        </p:nvPicPr>
        <p:blipFill>
          <a:blip r:embed="rId3"/>
          <a:stretch>
            <a:fillRect/>
          </a:stretch>
        </p:blipFill>
        <p:spPr>
          <a:xfrm>
            <a:off x="3532631" y="4833836"/>
            <a:ext cx="2475055" cy="1156624"/>
          </a:xfrm>
          <a:prstGeom prst="rect">
            <a:avLst/>
          </a:prstGeom>
          <a:ln>
            <a:noFill/>
          </a:ln>
          <a:effectLst>
            <a:outerShdw blurRad="292100" dist="139700" dir="2700000" algn="tl" rotWithShape="0">
              <a:srgbClr val="333333">
                <a:alpha val="65000"/>
              </a:srgbClr>
            </a:outerShdw>
          </a:effectLst>
        </p:spPr>
      </p:pic>
      <p:pic>
        <p:nvPicPr>
          <p:cNvPr id="7" name="Bilde 6">
            <a:extLst>
              <a:ext uri="{FF2B5EF4-FFF2-40B4-BE49-F238E27FC236}">
                <a16:creationId xmlns:a16="http://schemas.microsoft.com/office/drawing/2014/main" id="{832D801A-CCC5-4F86-B6A5-100E3E9A109F}"/>
              </a:ext>
            </a:extLst>
          </p:cNvPr>
          <p:cNvPicPr>
            <a:picLocks noChangeAspect="1"/>
          </p:cNvPicPr>
          <p:nvPr/>
        </p:nvPicPr>
        <p:blipFill>
          <a:blip r:embed="rId4"/>
          <a:stretch>
            <a:fillRect/>
          </a:stretch>
        </p:blipFill>
        <p:spPr>
          <a:xfrm>
            <a:off x="6658146" y="4456209"/>
            <a:ext cx="5173033" cy="1583092"/>
          </a:xfrm>
          <a:prstGeom prst="rect">
            <a:avLst/>
          </a:prstGeom>
          <a:ln>
            <a:noFill/>
          </a:ln>
          <a:effectLst>
            <a:outerShdw blurRad="292100" dist="139700" dir="2700000" algn="tl" rotWithShape="0">
              <a:srgbClr val="333333">
                <a:alpha val="65000"/>
              </a:srgbClr>
            </a:outerShdw>
          </a:effectLst>
        </p:spPr>
      </p:pic>
      <p:pic>
        <p:nvPicPr>
          <p:cNvPr id="9" name="Bilde 8">
            <a:extLst>
              <a:ext uri="{FF2B5EF4-FFF2-40B4-BE49-F238E27FC236}">
                <a16:creationId xmlns:a16="http://schemas.microsoft.com/office/drawing/2014/main" id="{B2C284E8-F8E5-48A8-8426-5EA19D39B239}"/>
              </a:ext>
            </a:extLst>
          </p:cNvPr>
          <p:cNvPicPr>
            <a:picLocks noChangeAspect="1"/>
          </p:cNvPicPr>
          <p:nvPr/>
        </p:nvPicPr>
        <p:blipFill>
          <a:blip r:embed="rId5"/>
          <a:stretch>
            <a:fillRect/>
          </a:stretch>
        </p:blipFill>
        <p:spPr>
          <a:xfrm>
            <a:off x="407863" y="4869185"/>
            <a:ext cx="2474308" cy="1170116"/>
          </a:xfrm>
          <a:prstGeom prst="rect">
            <a:avLst/>
          </a:prstGeom>
          <a:ln>
            <a:noFill/>
          </a:ln>
          <a:effectLst>
            <a:outerShdw blurRad="292100" dist="139700" dir="2700000" algn="tl" rotWithShape="0">
              <a:srgbClr val="333333">
                <a:alpha val="65000"/>
              </a:srgbClr>
            </a:outerShdw>
          </a:effectLst>
        </p:spPr>
      </p:pic>
      <p:sp>
        <p:nvSpPr>
          <p:cNvPr id="10" name="TekstSylinder 9">
            <a:extLst>
              <a:ext uri="{FF2B5EF4-FFF2-40B4-BE49-F238E27FC236}">
                <a16:creationId xmlns:a16="http://schemas.microsoft.com/office/drawing/2014/main" id="{0BD2EB4A-76C0-4610-9D08-8946F30224CE}"/>
              </a:ext>
            </a:extLst>
          </p:cNvPr>
          <p:cNvSpPr txBox="1"/>
          <p:nvPr/>
        </p:nvSpPr>
        <p:spPr>
          <a:xfrm>
            <a:off x="519165" y="6461090"/>
            <a:ext cx="61626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Faksimiler fra E24.no   DN.no    FA.no</a:t>
            </a:r>
          </a:p>
        </p:txBody>
      </p:sp>
      <p:sp>
        <p:nvSpPr>
          <p:cNvPr id="11" name="TekstSylinder 10">
            <a:extLst>
              <a:ext uri="{FF2B5EF4-FFF2-40B4-BE49-F238E27FC236}">
                <a16:creationId xmlns:a16="http://schemas.microsoft.com/office/drawing/2014/main" id="{8E83A216-2DBE-4FE4-B2AF-BDFA3669AF42}"/>
              </a:ext>
            </a:extLst>
          </p:cNvPr>
          <p:cNvSpPr txBox="1"/>
          <p:nvPr/>
        </p:nvSpPr>
        <p:spPr>
          <a:xfrm>
            <a:off x="519164" y="1431626"/>
            <a:ext cx="2643635" cy="830997"/>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Brudd på lånebetingelser</a:t>
            </a:r>
          </a:p>
        </p:txBody>
      </p:sp>
      <p:sp>
        <p:nvSpPr>
          <p:cNvPr id="12" name="TekstSylinder 11">
            <a:extLst>
              <a:ext uri="{FF2B5EF4-FFF2-40B4-BE49-F238E27FC236}">
                <a16:creationId xmlns:a16="http://schemas.microsoft.com/office/drawing/2014/main" id="{DD2F308D-A60E-4310-84A4-EC03F05C0B60}"/>
              </a:ext>
            </a:extLst>
          </p:cNvPr>
          <p:cNvSpPr txBox="1"/>
          <p:nvPr/>
        </p:nvSpPr>
        <p:spPr>
          <a:xfrm>
            <a:off x="519164" y="2943855"/>
            <a:ext cx="2521349" cy="954107"/>
          </a:xfrm>
          <a:prstGeom prst="rect">
            <a:avLst/>
          </a:prstGeom>
          <a:solidFill>
            <a:schemeClr val="accent2">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Enighet med kreditorene</a:t>
            </a:r>
          </a:p>
        </p:txBody>
      </p:sp>
      <p:cxnSp>
        <p:nvCxnSpPr>
          <p:cNvPr id="14" name="Rett pilkobling 13">
            <a:extLst>
              <a:ext uri="{FF2B5EF4-FFF2-40B4-BE49-F238E27FC236}">
                <a16:creationId xmlns:a16="http://schemas.microsoft.com/office/drawing/2014/main" id="{8F6988D7-DD5D-4D46-8179-89D8892D4CD4}"/>
              </a:ext>
            </a:extLst>
          </p:cNvPr>
          <p:cNvCxnSpPr>
            <a:cxnSpLocks/>
          </p:cNvCxnSpPr>
          <p:nvPr/>
        </p:nvCxnSpPr>
        <p:spPr>
          <a:xfrm flipV="1">
            <a:off x="3040513" y="2844801"/>
            <a:ext cx="286887" cy="3234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kstSylinder 14">
            <a:extLst>
              <a:ext uri="{FF2B5EF4-FFF2-40B4-BE49-F238E27FC236}">
                <a16:creationId xmlns:a16="http://schemas.microsoft.com/office/drawing/2014/main" id="{FA93867B-F074-4DEB-919D-2DFD5C7217BE}"/>
              </a:ext>
            </a:extLst>
          </p:cNvPr>
          <p:cNvSpPr txBox="1"/>
          <p:nvPr/>
        </p:nvSpPr>
        <p:spPr>
          <a:xfrm>
            <a:off x="3327400" y="2599452"/>
            <a:ext cx="223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Kjøpt seg mer tid?</a:t>
            </a:r>
          </a:p>
        </p:txBody>
      </p:sp>
      <p:sp>
        <p:nvSpPr>
          <p:cNvPr id="16" name="TekstSylinder 15">
            <a:extLst>
              <a:ext uri="{FF2B5EF4-FFF2-40B4-BE49-F238E27FC236}">
                <a16:creationId xmlns:a16="http://schemas.microsoft.com/office/drawing/2014/main" id="{066D563C-4E84-4E63-9B0A-8958633AEE3A}"/>
              </a:ext>
            </a:extLst>
          </p:cNvPr>
          <p:cNvSpPr txBox="1"/>
          <p:nvPr/>
        </p:nvSpPr>
        <p:spPr>
          <a:xfrm>
            <a:off x="3379902" y="3321985"/>
            <a:ext cx="32782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Eller konvertering av gjeld til egenkapital = utvanning av eksisterende aksjonærer</a:t>
            </a:r>
          </a:p>
        </p:txBody>
      </p:sp>
      <p:cxnSp>
        <p:nvCxnSpPr>
          <p:cNvPr id="17" name="Rett pilkobling 16">
            <a:extLst>
              <a:ext uri="{FF2B5EF4-FFF2-40B4-BE49-F238E27FC236}">
                <a16:creationId xmlns:a16="http://schemas.microsoft.com/office/drawing/2014/main" id="{3C5FF891-4FC6-4FED-83FB-A2FA26D048E8}"/>
              </a:ext>
            </a:extLst>
          </p:cNvPr>
          <p:cNvCxnSpPr>
            <a:cxnSpLocks/>
            <a:stCxn id="12" idx="3"/>
            <a:endCxn id="16" idx="1"/>
          </p:cNvCxnSpPr>
          <p:nvPr/>
        </p:nvCxnSpPr>
        <p:spPr>
          <a:xfrm>
            <a:off x="3040513" y="3420909"/>
            <a:ext cx="339389" cy="3627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33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DBD66D-CF0B-4D52-B911-F51A2EBB1FCB}"/>
              </a:ext>
            </a:extLst>
          </p:cNvPr>
          <p:cNvSpPr>
            <a:spLocks noGrp="1"/>
          </p:cNvSpPr>
          <p:nvPr>
            <p:ph type="title"/>
          </p:nvPr>
        </p:nvSpPr>
        <p:spPr/>
        <p:txBody>
          <a:bodyPr/>
          <a:lstStyle/>
          <a:p>
            <a:r>
              <a:rPr lang="nb-NO" dirty="0"/>
              <a:t>Teknisk analyse</a:t>
            </a:r>
          </a:p>
        </p:txBody>
      </p:sp>
      <p:sp>
        <p:nvSpPr>
          <p:cNvPr id="3" name="Plassholder for innhold 2">
            <a:extLst>
              <a:ext uri="{FF2B5EF4-FFF2-40B4-BE49-F238E27FC236}">
                <a16:creationId xmlns:a16="http://schemas.microsoft.com/office/drawing/2014/main" id="{56748B62-C3CC-4F43-ACEF-7AB292A957D9}"/>
              </a:ext>
            </a:extLst>
          </p:cNvPr>
          <p:cNvSpPr>
            <a:spLocks noGrp="1"/>
          </p:cNvSpPr>
          <p:nvPr>
            <p:ph idx="1"/>
          </p:nvPr>
        </p:nvSpPr>
        <p:spPr>
          <a:xfrm>
            <a:off x="609600" y="1600201"/>
            <a:ext cx="7770471" cy="4525963"/>
          </a:xfrm>
        </p:spPr>
        <p:txBody>
          <a:bodyPr>
            <a:normAutofit/>
          </a:bodyPr>
          <a:lstStyle/>
          <a:p>
            <a:r>
              <a:rPr lang="nb-NO" sz="2800" dirty="0">
                <a:latin typeface="Museo Sans Rounded 500" panose="02000000000000000000" pitchFamily="50" charset="0"/>
              </a:rPr>
              <a:t>Bruk av historisk utvikling (en graf) for å forsøke å se om det er et </a:t>
            </a:r>
            <a:r>
              <a:rPr lang="nb-NO" sz="2800" b="1" dirty="0">
                <a:latin typeface="Museo Sans Rounded 500" panose="02000000000000000000" pitchFamily="50" charset="0"/>
              </a:rPr>
              <a:t>mønster i </a:t>
            </a:r>
            <a:r>
              <a:rPr lang="nb-NO" sz="2800" dirty="0">
                <a:latin typeface="Museo Sans Rounded 500" panose="02000000000000000000" pitchFamily="50" charset="0"/>
              </a:rPr>
              <a:t>utviklingen</a:t>
            </a:r>
          </a:p>
          <a:p>
            <a:r>
              <a:rPr lang="nb-NO" sz="2800" dirty="0">
                <a:latin typeface="Museo Sans Rounded 500" panose="02000000000000000000" pitchFamily="50" charset="0"/>
              </a:rPr>
              <a:t>De fleste analytikere ser også på kursutviklingen, trenden i en aksje eller sektor, selv om deres største fokus er på selskapets regnskap og forventede salgsinntekter, forventede kostnader, investeringer etc.</a:t>
            </a:r>
          </a:p>
        </p:txBody>
      </p:sp>
      <p:pic>
        <p:nvPicPr>
          <p:cNvPr id="8" name="Bilde 7">
            <a:extLst>
              <a:ext uri="{FF2B5EF4-FFF2-40B4-BE49-F238E27FC236}">
                <a16:creationId xmlns:a16="http://schemas.microsoft.com/office/drawing/2014/main" id="{2928E397-4965-4B0B-82BE-0BB43778E814}"/>
              </a:ext>
            </a:extLst>
          </p:cNvPr>
          <p:cNvPicPr>
            <a:picLocks noChangeAspect="1"/>
          </p:cNvPicPr>
          <p:nvPr/>
        </p:nvPicPr>
        <p:blipFill>
          <a:blip r:embed="rId2"/>
          <a:stretch>
            <a:fillRect/>
          </a:stretch>
        </p:blipFill>
        <p:spPr>
          <a:xfrm>
            <a:off x="8800987" y="2181568"/>
            <a:ext cx="2955034" cy="2182088"/>
          </a:xfrm>
          <a:prstGeom prst="rect">
            <a:avLst/>
          </a:prstGeom>
        </p:spPr>
      </p:pic>
    </p:spTree>
    <p:extLst>
      <p:ext uri="{BB962C8B-B14F-4D97-AF65-F5344CB8AC3E}">
        <p14:creationId xmlns:p14="http://schemas.microsoft.com/office/powerpoint/2010/main" val="235923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BDB2E84-2379-4D7D-840A-606C057EF65D}"/>
              </a:ext>
            </a:extLst>
          </p:cNvPr>
          <p:cNvSpPr>
            <a:spLocks noGrp="1"/>
          </p:cNvSpPr>
          <p:nvPr>
            <p:ph type="title"/>
          </p:nvPr>
        </p:nvSpPr>
        <p:spPr/>
        <p:txBody>
          <a:bodyPr/>
          <a:lstStyle/>
          <a:p>
            <a:r>
              <a:rPr lang="nb-NO" dirty="0"/>
              <a:t>Teknisk analyse</a:t>
            </a:r>
          </a:p>
        </p:txBody>
      </p:sp>
      <p:sp>
        <p:nvSpPr>
          <p:cNvPr id="13" name="Plassholder for innhold 12">
            <a:extLst>
              <a:ext uri="{FF2B5EF4-FFF2-40B4-BE49-F238E27FC236}">
                <a16:creationId xmlns:a16="http://schemas.microsoft.com/office/drawing/2014/main" id="{4D16664C-4925-4E70-8685-9F80785B4D8D}"/>
              </a:ext>
            </a:extLst>
          </p:cNvPr>
          <p:cNvSpPr>
            <a:spLocks noGrp="1"/>
          </p:cNvSpPr>
          <p:nvPr>
            <p:ph idx="1"/>
          </p:nvPr>
        </p:nvSpPr>
        <p:spPr>
          <a:xfrm>
            <a:off x="6482872" y="2019719"/>
            <a:ext cx="5099528" cy="4106445"/>
          </a:xfrm>
        </p:spPr>
        <p:txBody>
          <a:bodyPr>
            <a:normAutofit/>
          </a:bodyPr>
          <a:lstStyle/>
          <a:p>
            <a:pPr marL="0" indent="0">
              <a:buNone/>
            </a:pPr>
            <a:r>
              <a:rPr lang="nb-NO" sz="2000" dirty="0">
                <a:latin typeface="Museo Sans Rounded 500" panose="02000000000000000000" pitchFamily="50" charset="0"/>
              </a:rPr>
              <a:t>Svært forenklet:</a:t>
            </a:r>
          </a:p>
          <a:p>
            <a:r>
              <a:rPr lang="nb-NO" sz="1800" dirty="0">
                <a:latin typeface="Museo Sans Rounded 300" panose="02000000000000000000" pitchFamily="50" charset="0"/>
              </a:rPr>
              <a:t>Toppene danner </a:t>
            </a:r>
            <a:r>
              <a:rPr lang="nb-NO" sz="1800" b="1" dirty="0">
                <a:latin typeface="Museo Sans Rounded 300" panose="02000000000000000000" pitchFamily="50" charset="0"/>
              </a:rPr>
              <a:t>motstandsnivåer </a:t>
            </a:r>
            <a:r>
              <a:rPr lang="nb-NO" sz="1800" dirty="0">
                <a:latin typeface="Museo Sans Rounded 300" panose="02000000000000000000" pitchFamily="50" charset="0"/>
              </a:rPr>
              <a:t>opp</a:t>
            </a:r>
          </a:p>
          <a:p>
            <a:r>
              <a:rPr lang="nb-NO" sz="1800" dirty="0">
                <a:latin typeface="Museo Sans Rounded 300" panose="02000000000000000000" pitchFamily="50" charset="0"/>
              </a:rPr>
              <a:t>Bunnene danner </a:t>
            </a:r>
            <a:r>
              <a:rPr lang="nb-NO" sz="1800" b="1" dirty="0">
                <a:latin typeface="Museo Sans Rounded 300" panose="02000000000000000000" pitchFamily="50" charset="0"/>
              </a:rPr>
              <a:t>støttenivåer</a:t>
            </a:r>
            <a:r>
              <a:rPr lang="nb-NO" sz="1800" dirty="0">
                <a:latin typeface="Museo Sans Rounded 300" panose="02000000000000000000" pitchFamily="50" charset="0"/>
              </a:rPr>
              <a:t> ned</a:t>
            </a:r>
          </a:p>
          <a:p>
            <a:r>
              <a:rPr lang="nb-NO" sz="1800" dirty="0">
                <a:latin typeface="Museo Sans Rounded 300" panose="02000000000000000000" pitchFamily="50" charset="0"/>
              </a:rPr>
              <a:t>Linjer på stigning/fall danner </a:t>
            </a:r>
            <a:r>
              <a:rPr lang="nb-NO" sz="1800" b="1" dirty="0">
                <a:latin typeface="Museo Sans Rounded 300" panose="02000000000000000000" pitchFamily="50" charset="0"/>
              </a:rPr>
              <a:t>trend-kanaler</a:t>
            </a:r>
          </a:p>
          <a:p>
            <a:endParaRPr lang="nb-NO" sz="1800" b="1" dirty="0">
              <a:latin typeface="Museo Sans Rounded 300" panose="02000000000000000000" pitchFamily="50" charset="0"/>
            </a:endParaRPr>
          </a:p>
          <a:p>
            <a:pPr marL="0" indent="0">
              <a:buFont typeface="Arial"/>
              <a:buNone/>
            </a:pPr>
            <a:r>
              <a:rPr lang="nb-NO" sz="2000" dirty="0">
                <a:latin typeface="Museo Sans Rounded 500" panose="02000000000000000000" pitchFamily="50" charset="0"/>
              </a:rPr>
              <a:t>For mer avansert analyse, legg på:</a:t>
            </a:r>
          </a:p>
          <a:p>
            <a:r>
              <a:rPr lang="nb-NO" sz="2000" dirty="0" err="1">
                <a:latin typeface="Museo Sans Rounded 300" panose="02000000000000000000" pitchFamily="50" charset="0"/>
              </a:rPr>
              <a:t>Candlesticks</a:t>
            </a:r>
            <a:endParaRPr lang="nb-NO" sz="2000" dirty="0">
              <a:latin typeface="Museo Sans Rounded 300" panose="02000000000000000000" pitchFamily="50" charset="0"/>
            </a:endParaRPr>
          </a:p>
          <a:p>
            <a:r>
              <a:rPr lang="nb-NO" sz="2000" dirty="0">
                <a:latin typeface="Museo Sans Rounded 300" panose="02000000000000000000" pitchFamily="50" charset="0"/>
              </a:rPr>
              <a:t>Volum (omsetning)</a:t>
            </a:r>
          </a:p>
          <a:p>
            <a:r>
              <a:rPr lang="nb-NO" sz="2000" dirty="0">
                <a:latin typeface="Museo Sans Rounded 300" panose="02000000000000000000" pitchFamily="50" charset="0"/>
              </a:rPr>
              <a:t>RSI</a:t>
            </a:r>
          </a:p>
          <a:p>
            <a:r>
              <a:rPr lang="nb-NO" sz="2000" dirty="0">
                <a:latin typeface="Museo Sans Rounded 300" panose="02000000000000000000" pitchFamily="50" charset="0"/>
              </a:rPr>
              <a:t>Nyheter/hendelser</a:t>
            </a:r>
          </a:p>
          <a:p>
            <a:r>
              <a:rPr lang="nb-NO" sz="2000" dirty="0">
                <a:latin typeface="Museo Sans Rounded 300" panose="02000000000000000000" pitchFamily="50" charset="0"/>
              </a:rPr>
              <a:t>Innsidere</a:t>
            </a:r>
          </a:p>
        </p:txBody>
      </p:sp>
      <p:grpSp>
        <p:nvGrpSpPr>
          <p:cNvPr id="5" name="Gruppe 4">
            <a:extLst>
              <a:ext uri="{FF2B5EF4-FFF2-40B4-BE49-F238E27FC236}">
                <a16:creationId xmlns:a16="http://schemas.microsoft.com/office/drawing/2014/main" id="{85F13DB0-446F-4BC0-AB42-73C7CE1C59ED}"/>
              </a:ext>
            </a:extLst>
          </p:cNvPr>
          <p:cNvGrpSpPr/>
          <p:nvPr/>
        </p:nvGrpSpPr>
        <p:grpSpPr>
          <a:xfrm>
            <a:off x="676590" y="2016704"/>
            <a:ext cx="5806282" cy="3884665"/>
            <a:chOff x="6101014" y="3073386"/>
            <a:chExt cx="3328212" cy="2413015"/>
          </a:xfrm>
        </p:grpSpPr>
        <p:pic>
          <p:nvPicPr>
            <p:cNvPr id="6" name="Bilde 5">
              <a:extLst>
                <a:ext uri="{FF2B5EF4-FFF2-40B4-BE49-F238E27FC236}">
                  <a16:creationId xmlns:a16="http://schemas.microsoft.com/office/drawing/2014/main" id="{2AE299B3-ACDE-4C39-9915-742D5754D144}"/>
                </a:ext>
              </a:extLst>
            </p:cNvPr>
            <p:cNvPicPr>
              <a:picLocks noChangeAspect="1"/>
            </p:cNvPicPr>
            <p:nvPr/>
          </p:nvPicPr>
          <p:blipFill rotWithShape="1">
            <a:blip r:embed="rId2"/>
            <a:srcRect t="23399" r="44186" b="6654"/>
            <a:stretch/>
          </p:blipFill>
          <p:spPr>
            <a:xfrm>
              <a:off x="6101014" y="3073386"/>
              <a:ext cx="3090433" cy="2413015"/>
            </a:xfrm>
            <a:prstGeom prst="rect">
              <a:avLst/>
            </a:prstGeom>
            <a:ln>
              <a:noFill/>
            </a:ln>
            <a:effectLst>
              <a:outerShdw blurRad="292100" dist="139700" dir="2700000" algn="tl" rotWithShape="0">
                <a:srgbClr val="333333">
                  <a:alpha val="65000"/>
                </a:srgbClr>
              </a:outerShdw>
            </a:effectLst>
          </p:spPr>
        </p:pic>
        <p:cxnSp>
          <p:nvCxnSpPr>
            <p:cNvPr id="7" name="Rett linje 6">
              <a:extLst>
                <a:ext uri="{FF2B5EF4-FFF2-40B4-BE49-F238E27FC236}">
                  <a16:creationId xmlns:a16="http://schemas.microsoft.com/office/drawing/2014/main" id="{CB8F9074-393E-4E67-B69C-AA6E376071EE}"/>
                </a:ext>
              </a:extLst>
            </p:cNvPr>
            <p:cNvCxnSpPr>
              <a:cxnSpLocks/>
            </p:cNvCxnSpPr>
            <p:nvPr/>
          </p:nvCxnSpPr>
          <p:spPr>
            <a:xfrm flipV="1">
              <a:off x="7575259" y="4286774"/>
              <a:ext cx="1853967" cy="1199626"/>
            </a:xfrm>
            <a:prstGeom prst="line">
              <a:avLst/>
            </a:prstGeom>
            <a:ln>
              <a:solidFill>
                <a:schemeClr val="bg2"/>
              </a:solidFill>
              <a:prstDash val="sysDash"/>
            </a:ln>
          </p:spPr>
          <p:style>
            <a:lnRef idx="2">
              <a:schemeClr val="accent1"/>
            </a:lnRef>
            <a:fillRef idx="0">
              <a:schemeClr val="accent1"/>
            </a:fillRef>
            <a:effectRef idx="1">
              <a:schemeClr val="accent1"/>
            </a:effectRef>
            <a:fontRef idx="minor">
              <a:schemeClr val="tx1"/>
            </a:fontRef>
          </p:style>
        </p:cxnSp>
        <p:cxnSp>
          <p:nvCxnSpPr>
            <p:cNvPr id="8" name="Rett linje 7">
              <a:extLst>
                <a:ext uri="{FF2B5EF4-FFF2-40B4-BE49-F238E27FC236}">
                  <a16:creationId xmlns:a16="http://schemas.microsoft.com/office/drawing/2014/main" id="{0894F78C-D684-41C8-B119-2170559C26B2}"/>
                </a:ext>
              </a:extLst>
            </p:cNvPr>
            <p:cNvCxnSpPr>
              <a:cxnSpLocks/>
            </p:cNvCxnSpPr>
            <p:nvPr/>
          </p:nvCxnSpPr>
          <p:spPr>
            <a:xfrm flipV="1">
              <a:off x="7462043" y="3821185"/>
              <a:ext cx="1853967" cy="1199626"/>
            </a:xfrm>
            <a:prstGeom prst="line">
              <a:avLst/>
            </a:prstGeom>
            <a:ln>
              <a:solidFill>
                <a:schemeClr val="bg2"/>
              </a:solidFill>
              <a:prstDash val="sysDash"/>
            </a:ln>
          </p:spPr>
          <p:style>
            <a:lnRef idx="2">
              <a:schemeClr val="accent1"/>
            </a:lnRef>
            <a:fillRef idx="0">
              <a:schemeClr val="accent1"/>
            </a:fillRef>
            <a:effectRef idx="1">
              <a:schemeClr val="accent1"/>
            </a:effectRef>
            <a:fontRef idx="minor">
              <a:schemeClr val="tx1"/>
            </a:fontRef>
          </p:style>
        </p:cxnSp>
        <p:cxnSp>
          <p:nvCxnSpPr>
            <p:cNvPr id="10" name="Rett linje 9">
              <a:extLst>
                <a:ext uri="{FF2B5EF4-FFF2-40B4-BE49-F238E27FC236}">
                  <a16:creationId xmlns:a16="http://schemas.microsoft.com/office/drawing/2014/main" id="{9EFA3F09-BA84-4BE8-AAF2-11358E461A32}"/>
                </a:ext>
              </a:extLst>
            </p:cNvPr>
            <p:cNvCxnSpPr>
              <a:cxnSpLocks/>
            </p:cNvCxnSpPr>
            <p:nvPr/>
          </p:nvCxnSpPr>
          <p:spPr>
            <a:xfrm>
              <a:off x="7024233" y="5269407"/>
              <a:ext cx="1102051" cy="0"/>
            </a:xfrm>
            <a:prstGeom prst="line">
              <a:avLst/>
            </a:prstGeom>
            <a:ln>
              <a:solidFill>
                <a:schemeClr val="bg2"/>
              </a:solidFill>
              <a:prstDash val="sysDash"/>
            </a:ln>
          </p:spPr>
          <p:style>
            <a:lnRef idx="2">
              <a:schemeClr val="accent1"/>
            </a:lnRef>
            <a:fillRef idx="0">
              <a:schemeClr val="accent1"/>
            </a:fillRef>
            <a:effectRef idx="1">
              <a:schemeClr val="accent1"/>
            </a:effectRef>
            <a:fontRef idx="minor">
              <a:schemeClr val="tx1"/>
            </a:fontRef>
          </p:style>
        </p:cxnSp>
      </p:grpSp>
      <p:cxnSp>
        <p:nvCxnSpPr>
          <p:cNvPr id="11" name="Rett linje 10">
            <a:extLst>
              <a:ext uri="{FF2B5EF4-FFF2-40B4-BE49-F238E27FC236}">
                <a16:creationId xmlns:a16="http://schemas.microsoft.com/office/drawing/2014/main" id="{C3772210-FA82-4318-8539-EC47010BDF45}"/>
              </a:ext>
            </a:extLst>
          </p:cNvPr>
          <p:cNvCxnSpPr>
            <a:cxnSpLocks/>
          </p:cNvCxnSpPr>
          <p:nvPr/>
        </p:nvCxnSpPr>
        <p:spPr>
          <a:xfrm>
            <a:off x="1571740" y="3959037"/>
            <a:ext cx="4496310" cy="0"/>
          </a:xfrm>
          <a:prstGeom prst="line">
            <a:avLst/>
          </a:prstGeom>
          <a:ln>
            <a:solidFill>
              <a:schemeClr val="bg2"/>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789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9F88F-DAAE-4C86-B29D-AA7253536979}"/>
              </a:ext>
            </a:extLst>
          </p:cNvPr>
          <p:cNvSpPr>
            <a:spLocks noGrp="1"/>
          </p:cNvSpPr>
          <p:nvPr>
            <p:ph type="title"/>
          </p:nvPr>
        </p:nvSpPr>
        <p:spPr/>
        <p:txBody>
          <a:bodyPr>
            <a:normAutofit/>
          </a:bodyPr>
          <a:lstStyle/>
          <a:p>
            <a:r>
              <a:rPr lang="nb-NO" dirty="0"/>
              <a:t>Aksjehandel på 1-2-3</a:t>
            </a:r>
            <a:br>
              <a:rPr lang="nb-NO" dirty="0"/>
            </a:br>
            <a:r>
              <a:rPr lang="nb-NO" sz="2200" dirty="0"/>
              <a:t>Ikke vanskeligere enn å handle bøker på nett</a:t>
            </a:r>
          </a:p>
        </p:txBody>
      </p:sp>
      <p:sp>
        <p:nvSpPr>
          <p:cNvPr id="8" name="Ellipse 7">
            <a:extLst>
              <a:ext uri="{FF2B5EF4-FFF2-40B4-BE49-F238E27FC236}">
                <a16:creationId xmlns:a16="http://schemas.microsoft.com/office/drawing/2014/main" id="{973CC08E-9F00-4F66-BF29-AC5CB3FAC2C1}"/>
              </a:ext>
            </a:extLst>
          </p:cNvPr>
          <p:cNvSpPr/>
          <p:nvPr/>
        </p:nvSpPr>
        <p:spPr>
          <a:xfrm>
            <a:off x="400259" y="1547446"/>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9" name="TekstSylinder 8">
            <a:extLst>
              <a:ext uri="{FF2B5EF4-FFF2-40B4-BE49-F238E27FC236}">
                <a16:creationId xmlns:a16="http://schemas.microsoft.com/office/drawing/2014/main" id="{B642D14E-92D3-452F-9036-B5D0F3254025}"/>
              </a:ext>
            </a:extLst>
          </p:cNvPr>
          <p:cNvSpPr txBox="1"/>
          <p:nvPr/>
        </p:nvSpPr>
        <p:spPr>
          <a:xfrm>
            <a:off x="1485481" y="1547446"/>
            <a:ext cx="83824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Sikre at du har valgt riktig aksjehandelskonto / VPS </a:t>
            </a: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for handelen du skal gjøre. De fleste velger å bruke Aksjesparekonto (ASK) for å ha utsatt skatt på gevinst og utbytte. Sikre at du har penger på konto.</a:t>
            </a:r>
          </a:p>
        </p:txBody>
      </p:sp>
      <p:sp>
        <p:nvSpPr>
          <p:cNvPr id="10" name="Ellipse 9">
            <a:extLst>
              <a:ext uri="{FF2B5EF4-FFF2-40B4-BE49-F238E27FC236}">
                <a16:creationId xmlns:a16="http://schemas.microsoft.com/office/drawing/2014/main" id="{68D58C32-BBBE-423A-85E9-4C05C6B1DB0A}"/>
              </a:ext>
            </a:extLst>
          </p:cNvPr>
          <p:cNvSpPr/>
          <p:nvPr/>
        </p:nvSpPr>
        <p:spPr>
          <a:xfrm>
            <a:off x="400259" y="4192402"/>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1" name="TekstSylinder 10">
            <a:extLst>
              <a:ext uri="{FF2B5EF4-FFF2-40B4-BE49-F238E27FC236}">
                <a16:creationId xmlns:a16="http://schemas.microsoft.com/office/drawing/2014/main" id="{4C427205-B00D-477C-95FE-AFC52CC16D57}"/>
              </a:ext>
            </a:extLst>
          </p:cNvPr>
          <p:cNvSpPr txBox="1"/>
          <p:nvPr/>
        </p:nvSpPr>
        <p:spPr>
          <a:xfrm>
            <a:off x="1485481" y="4192402"/>
            <a:ext cx="838241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Legg inn ordre (bestilling):</a:t>
            </a:r>
            <a:r>
              <a:rPr kumimoji="0" lang="nb-NO" sz="1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Antall aksjer (du kan velge så lite som 1 aksje)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Aksjekurs (ofte kalt «limitordre») – sjekk samtidig beregnet kostnad for handel. Handler du for beløp under kr 10.000 kan fort kostnadene utgjøre en større %-andel og spise av potensiell gevinst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Tid: Anbefaler for nybegynnere at ordren er gyldig kun samme dag</a:t>
            </a:r>
          </a:p>
        </p:txBody>
      </p:sp>
      <p:sp>
        <p:nvSpPr>
          <p:cNvPr id="12" name="Ellipse 11">
            <a:extLst>
              <a:ext uri="{FF2B5EF4-FFF2-40B4-BE49-F238E27FC236}">
                <a16:creationId xmlns:a16="http://schemas.microsoft.com/office/drawing/2014/main" id="{4DF97A59-8B6B-45CE-89B7-8BF888DEDE7F}"/>
              </a:ext>
            </a:extLst>
          </p:cNvPr>
          <p:cNvSpPr/>
          <p:nvPr/>
        </p:nvSpPr>
        <p:spPr>
          <a:xfrm>
            <a:off x="400259" y="2869924"/>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3" name="TekstSylinder 12">
            <a:extLst>
              <a:ext uri="{FF2B5EF4-FFF2-40B4-BE49-F238E27FC236}">
                <a16:creationId xmlns:a16="http://schemas.microsoft.com/office/drawing/2014/main" id="{9A17BC4F-3A22-4D20-96C0-A72E3A7A63B0}"/>
              </a:ext>
            </a:extLst>
          </p:cNvPr>
          <p:cNvSpPr txBox="1"/>
          <p:nvPr/>
        </p:nvSpPr>
        <p:spPr>
          <a:xfrm>
            <a:off x="1485481" y="2869924"/>
            <a:ext cx="83824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rPr>
              <a:t>Finn din utvalgte aksje: Gjør noen enkle vurderinger: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Historikk: Hvordan har aksjekursen utviklet seg i det siste?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Nyheter: Er det vesentlige ting som skjer eller kan påvirke aksjen?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FFFFFF">
                    <a:lumMod val="65000"/>
                  </a:srgbClr>
                </a:solidFill>
                <a:effectLst/>
                <a:uLnTx/>
                <a:uFillTx/>
                <a:latin typeface="Museo Sans Rounded 500" panose="02000000000000000000" pitchFamily="50" charset="0"/>
                <a:ea typeface="+mn-ea"/>
                <a:cs typeface="+mn-cs"/>
              </a:rPr>
              <a:t>Anbefaling: Hva anbefaler meglerhuset: Kjøp, salg eller hold?</a:t>
            </a:r>
          </a:p>
        </p:txBody>
      </p:sp>
      <p:sp>
        <p:nvSpPr>
          <p:cNvPr id="14" name="Rektangel: avrundede hjørner 13">
            <a:extLst>
              <a:ext uri="{FF2B5EF4-FFF2-40B4-BE49-F238E27FC236}">
                <a16:creationId xmlns:a16="http://schemas.microsoft.com/office/drawing/2014/main" id="{F788F85F-BA6E-4F12-96F4-96274075F73A}"/>
              </a:ext>
            </a:extLst>
          </p:cNvPr>
          <p:cNvSpPr/>
          <p:nvPr/>
        </p:nvSpPr>
        <p:spPr>
          <a:xfrm>
            <a:off x="4171740" y="5941875"/>
            <a:ext cx="1596014" cy="341644"/>
          </a:xfrm>
          <a:prstGeom prst="round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Calibri"/>
                <a:ea typeface="+mn-ea"/>
                <a:cs typeface="+mn-cs"/>
              </a:rPr>
              <a:t>Bekrefte</a:t>
            </a:r>
          </a:p>
        </p:txBody>
      </p:sp>
      <p:sp>
        <p:nvSpPr>
          <p:cNvPr id="15" name="Rektangel: avrundede hjørner 14">
            <a:extLst>
              <a:ext uri="{FF2B5EF4-FFF2-40B4-BE49-F238E27FC236}">
                <a16:creationId xmlns:a16="http://schemas.microsoft.com/office/drawing/2014/main" id="{958F3DAA-3953-492A-8F00-16DC0A4CE0FF}"/>
              </a:ext>
            </a:extLst>
          </p:cNvPr>
          <p:cNvSpPr/>
          <p:nvPr/>
        </p:nvSpPr>
        <p:spPr>
          <a:xfrm>
            <a:off x="6765888" y="5944302"/>
            <a:ext cx="1596014" cy="341644"/>
          </a:xfrm>
          <a:prstGeom prst="round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Calibri"/>
                <a:ea typeface="+mn-ea"/>
                <a:cs typeface="+mn-cs"/>
              </a:rPr>
              <a:t>Sjekke ordre</a:t>
            </a:r>
          </a:p>
        </p:txBody>
      </p:sp>
      <p:sp>
        <p:nvSpPr>
          <p:cNvPr id="16" name="Pil: høyre 15">
            <a:extLst>
              <a:ext uri="{FF2B5EF4-FFF2-40B4-BE49-F238E27FC236}">
                <a16:creationId xmlns:a16="http://schemas.microsoft.com/office/drawing/2014/main" id="{86BE263E-8112-4F06-A921-3EB8FC2ED2E2}"/>
              </a:ext>
            </a:extLst>
          </p:cNvPr>
          <p:cNvSpPr/>
          <p:nvPr/>
        </p:nvSpPr>
        <p:spPr>
          <a:xfrm>
            <a:off x="3582238" y="5925077"/>
            <a:ext cx="341644" cy="341644"/>
          </a:xfrm>
          <a:prstGeom prst="rightArrow">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Pil: høyre 16">
            <a:extLst>
              <a:ext uri="{FF2B5EF4-FFF2-40B4-BE49-F238E27FC236}">
                <a16:creationId xmlns:a16="http://schemas.microsoft.com/office/drawing/2014/main" id="{1085ED4E-B626-4039-934A-E9D8A0F07602}"/>
              </a:ext>
            </a:extLst>
          </p:cNvPr>
          <p:cNvSpPr/>
          <p:nvPr/>
        </p:nvSpPr>
        <p:spPr>
          <a:xfrm>
            <a:off x="6095999" y="5935903"/>
            <a:ext cx="341644" cy="341644"/>
          </a:xfrm>
          <a:prstGeom prst="rightArrow">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5" name="Gruppe 24">
            <a:extLst>
              <a:ext uri="{FF2B5EF4-FFF2-40B4-BE49-F238E27FC236}">
                <a16:creationId xmlns:a16="http://schemas.microsoft.com/office/drawing/2014/main" id="{3AA6F232-9C21-4E41-B283-402223A8F736}"/>
              </a:ext>
            </a:extLst>
          </p:cNvPr>
          <p:cNvGrpSpPr/>
          <p:nvPr/>
        </p:nvGrpSpPr>
        <p:grpSpPr>
          <a:xfrm>
            <a:off x="9753600" y="1593857"/>
            <a:ext cx="2270928" cy="1200328"/>
            <a:chOff x="9753600" y="1543617"/>
            <a:chExt cx="2270928" cy="1200328"/>
          </a:xfrm>
        </p:grpSpPr>
        <p:sp>
          <p:nvSpPr>
            <p:cNvPr id="21" name="Rektangel 20">
              <a:extLst>
                <a:ext uri="{FF2B5EF4-FFF2-40B4-BE49-F238E27FC236}">
                  <a16:creationId xmlns:a16="http://schemas.microsoft.com/office/drawing/2014/main" id="{096EE622-5569-4A56-A116-6BDFB18A3C82}"/>
                </a:ext>
              </a:extLst>
            </p:cNvPr>
            <p:cNvSpPr/>
            <p:nvPr/>
          </p:nvSpPr>
          <p:spPr>
            <a:xfrm>
              <a:off x="9753600" y="1543617"/>
              <a:ext cx="1828800" cy="1200328"/>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a:ea typeface="+mn-ea"/>
                  <a:cs typeface="+mn-cs"/>
                </a:rPr>
                <a:t>Bankkonto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a:ea typeface="+mn-ea"/>
                  <a:cs typeface="+mn-cs"/>
                </a:rPr>
                <a:t>Aksjehandelskonto</a:t>
              </a:r>
              <a:br>
                <a:rPr kumimoji="0" lang="nb-NO" sz="1600" b="0" i="0" u="none" strike="noStrike" kern="1200" cap="none" spc="0" normalizeH="0" baseline="0" noProof="0" dirty="0">
                  <a:ln>
                    <a:noFill/>
                  </a:ln>
                  <a:solidFill>
                    <a:prstClr val="black"/>
                  </a:solidFill>
                  <a:effectLst/>
                  <a:uLnTx/>
                  <a:uFillTx/>
                  <a:latin typeface="Calibri"/>
                  <a:ea typeface="+mn-ea"/>
                  <a:cs typeface="+mn-cs"/>
                </a:rPr>
              </a:br>
              <a:r>
                <a:rPr kumimoji="0" lang="nb-NO" sz="1600" b="0" i="0" u="none" strike="noStrike" kern="1200" cap="none" spc="0" normalizeH="0" baseline="0" noProof="0" dirty="0">
                  <a:ln>
                    <a:noFill/>
                  </a:ln>
                  <a:solidFill>
                    <a:prstClr val="black"/>
                  </a:solidFill>
                  <a:effectLst/>
                  <a:uLnTx/>
                  <a:uFillTx/>
                  <a:latin typeface="Calibri"/>
                  <a:ea typeface="+mn-ea"/>
                  <a:cs typeface="+mn-cs"/>
                </a:rPr>
                <a:t>ASK konto</a:t>
              </a:r>
            </a:p>
          </p:txBody>
        </p:sp>
        <p:sp>
          <p:nvSpPr>
            <p:cNvPr id="18" name="Rektangel 17">
              <a:extLst>
                <a:ext uri="{FF2B5EF4-FFF2-40B4-BE49-F238E27FC236}">
                  <a16:creationId xmlns:a16="http://schemas.microsoft.com/office/drawing/2014/main" id="{8DFE52F7-113F-408A-B20E-51CB3EB5EB0D}"/>
                </a:ext>
              </a:extLst>
            </p:cNvPr>
            <p:cNvSpPr/>
            <p:nvPr/>
          </p:nvSpPr>
          <p:spPr>
            <a:xfrm>
              <a:off x="9753600" y="1543617"/>
              <a:ext cx="1828800" cy="341644"/>
            </a:xfrm>
            <a:prstGeom prst="rect">
              <a:avLst/>
            </a:prstGeom>
            <a:solidFill>
              <a:srgbClr val="FF990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FFFFFF"/>
                  </a:solidFill>
                  <a:effectLst/>
                  <a:uLnTx/>
                  <a:uFillTx/>
                  <a:latin typeface="Calibri"/>
                  <a:ea typeface="+mn-ea"/>
                  <a:cs typeface="+mn-cs"/>
                </a:rPr>
                <a:t>Velg konto</a:t>
              </a:r>
            </a:p>
          </p:txBody>
        </p:sp>
        <p:sp>
          <p:nvSpPr>
            <p:cNvPr id="19" name="Rektangel 18">
              <a:extLst>
                <a:ext uri="{FF2B5EF4-FFF2-40B4-BE49-F238E27FC236}">
                  <a16:creationId xmlns:a16="http://schemas.microsoft.com/office/drawing/2014/main" id="{DE34CF56-7ACD-4854-A8E6-C1149224C9BB}"/>
                </a:ext>
              </a:extLst>
            </p:cNvPr>
            <p:cNvSpPr/>
            <p:nvPr/>
          </p:nvSpPr>
          <p:spPr>
            <a:xfrm>
              <a:off x="11582400" y="1543617"/>
              <a:ext cx="442128" cy="341644"/>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Likebent trekant 19">
              <a:extLst>
                <a:ext uri="{FF2B5EF4-FFF2-40B4-BE49-F238E27FC236}">
                  <a16:creationId xmlns:a16="http://schemas.microsoft.com/office/drawing/2014/main" id="{41F21175-EB6B-4793-8261-9E6E047A4C56}"/>
                </a:ext>
              </a:extLst>
            </p:cNvPr>
            <p:cNvSpPr/>
            <p:nvPr/>
          </p:nvSpPr>
          <p:spPr>
            <a:xfrm rot="10800000">
              <a:off x="11637666" y="1583811"/>
              <a:ext cx="331595" cy="281354"/>
            </a:xfrm>
            <a:prstGeom prst="triangle">
              <a:avLst/>
            </a:prstGeom>
            <a:solidFill>
              <a:schemeClr val="bg1">
                <a:lumMod val="95000"/>
              </a:schemeClr>
            </a:solidFill>
            <a:ln w="28575">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Pil: høyre 23">
              <a:extLst>
                <a:ext uri="{FF2B5EF4-FFF2-40B4-BE49-F238E27FC236}">
                  <a16:creationId xmlns:a16="http://schemas.microsoft.com/office/drawing/2014/main" id="{AC81B9C5-B03B-4C21-806F-07D84462A20D}"/>
                </a:ext>
              </a:extLst>
            </p:cNvPr>
            <p:cNvSpPr/>
            <p:nvPr/>
          </p:nvSpPr>
          <p:spPr>
            <a:xfrm rot="10800000">
              <a:off x="10843845" y="2430240"/>
              <a:ext cx="949569" cy="2094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8866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1ED1809-EDC5-4CB6-9447-A6B89144B725}"/>
              </a:ext>
            </a:extLst>
          </p:cNvPr>
          <p:cNvPicPr>
            <a:picLocks noChangeAspect="1"/>
          </p:cNvPicPr>
          <p:nvPr/>
        </p:nvPicPr>
        <p:blipFill>
          <a:blip r:embed="rId2"/>
          <a:stretch>
            <a:fillRect/>
          </a:stretch>
        </p:blipFill>
        <p:spPr>
          <a:xfrm>
            <a:off x="2890293" y="1189399"/>
            <a:ext cx="6602050" cy="5545722"/>
          </a:xfrm>
          <a:prstGeom prst="rect">
            <a:avLst/>
          </a:prstGeom>
          <a:ln>
            <a:solidFill>
              <a:schemeClr val="accent1"/>
            </a:solidFill>
          </a:ln>
        </p:spPr>
      </p:pic>
      <p:sp>
        <p:nvSpPr>
          <p:cNvPr id="6" name="TekstSylinder 5">
            <a:extLst>
              <a:ext uri="{FF2B5EF4-FFF2-40B4-BE49-F238E27FC236}">
                <a16:creationId xmlns:a16="http://schemas.microsoft.com/office/drawing/2014/main" id="{275812FF-AF5F-4067-BDE1-9BB1E04C4BEE}"/>
              </a:ext>
            </a:extLst>
          </p:cNvPr>
          <p:cNvSpPr txBox="1"/>
          <p:nvPr/>
        </p:nvSpPr>
        <p:spPr>
          <a:xfrm>
            <a:off x="474562" y="459768"/>
            <a:ext cx="9723175" cy="584775"/>
          </a:xfrm>
          <a:prstGeom prst="rect">
            <a:avLst/>
          </a:prstGeom>
          <a:noFill/>
        </p:spPr>
        <p:txBody>
          <a:bodyPr wrap="square" rtlCol="0">
            <a:spAutoFit/>
          </a:bodyPr>
          <a:lstStyle/>
          <a:p>
            <a:r>
              <a:rPr lang="nb-NO" sz="3200" b="1" dirty="0"/>
              <a:t>Praktisk eksempel: Hva betyr nyheten?</a:t>
            </a:r>
          </a:p>
        </p:txBody>
      </p:sp>
      <p:sp>
        <p:nvSpPr>
          <p:cNvPr id="7" name="Rektangel 6">
            <a:extLst>
              <a:ext uri="{FF2B5EF4-FFF2-40B4-BE49-F238E27FC236}">
                <a16:creationId xmlns:a16="http://schemas.microsoft.com/office/drawing/2014/main" id="{C5CEF7CA-EF99-49B3-AA97-3050EA9D03DF}"/>
              </a:ext>
            </a:extLst>
          </p:cNvPr>
          <p:cNvSpPr/>
          <p:nvPr/>
        </p:nvSpPr>
        <p:spPr>
          <a:xfrm>
            <a:off x="5808617" y="1584960"/>
            <a:ext cx="2786743" cy="20029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17D13E22-699C-41F1-98CF-8D02532EF3BC}"/>
              </a:ext>
            </a:extLst>
          </p:cNvPr>
          <p:cNvSpPr/>
          <p:nvPr/>
        </p:nvSpPr>
        <p:spPr>
          <a:xfrm>
            <a:off x="9623925" y="1389016"/>
            <a:ext cx="2341652" cy="38883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rgbClr val="19394F"/>
                </a:solidFill>
              </a:rPr>
              <a:t>Det er alltid forventninger til tall som offentliggjøres regelmessig.</a:t>
            </a:r>
          </a:p>
          <a:p>
            <a:endParaRPr lang="nb-NO" sz="1200" dirty="0">
              <a:solidFill>
                <a:srgbClr val="19394F"/>
              </a:solidFill>
            </a:endParaRPr>
          </a:p>
          <a:p>
            <a:r>
              <a:rPr lang="nb-NO" sz="1200" dirty="0">
                <a:solidFill>
                  <a:srgbClr val="19394F"/>
                </a:solidFill>
              </a:rPr>
              <a:t>Her steg prisene mer enn ventet. Det betyr at en viss inntektsøkning i aksjene var ventet men at inntektene økte enda mer. Dermed vil mest sannsynlig aksjemarkedet reagere positivt; Enten går aksjene sideveis eller opp.</a:t>
            </a:r>
          </a:p>
          <a:p>
            <a:endParaRPr lang="nb-NO" sz="1200" dirty="0">
              <a:solidFill>
                <a:srgbClr val="19394F"/>
              </a:solidFill>
            </a:endParaRPr>
          </a:p>
          <a:p>
            <a:r>
              <a:rPr lang="nb-NO" sz="1200" dirty="0">
                <a:solidFill>
                  <a:srgbClr val="19394F"/>
                </a:solidFill>
              </a:rPr>
              <a:t>Hadde prisene blitt på forventet nivå, ville aksjene agere uendret/sideveis eller stadig oftere: Falle, fordi potensialet kanskje er tatt ut, eller det kan se ut som en kortsiktig effekt.</a:t>
            </a:r>
          </a:p>
        </p:txBody>
      </p:sp>
      <p:sp>
        <p:nvSpPr>
          <p:cNvPr id="9" name="Rektangel 8">
            <a:extLst>
              <a:ext uri="{FF2B5EF4-FFF2-40B4-BE49-F238E27FC236}">
                <a16:creationId xmlns:a16="http://schemas.microsoft.com/office/drawing/2014/main" id="{4993A116-CB4B-4356-AA8D-6631CBA180EE}"/>
              </a:ext>
            </a:extLst>
          </p:cNvPr>
          <p:cNvSpPr/>
          <p:nvPr/>
        </p:nvSpPr>
        <p:spPr>
          <a:xfrm>
            <a:off x="4797946" y="1785257"/>
            <a:ext cx="1864111" cy="27867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5A6BDB8F-2103-40AA-8819-FF4D0F39F49C}"/>
              </a:ext>
            </a:extLst>
          </p:cNvPr>
          <p:cNvSpPr/>
          <p:nvPr/>
        </p:nvSpPr>
        <p:spPr>
          <a:xfrm>
            <a:off x="226423" y="1189400"/>
            <a:ext cx="2286477" cy="157121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accent1"/>
                </a:solidFill>
              </a:rPr>
              <a:t>Høyere råvarekostnader kan ha medført høyere priser og dermed høyere inntekter. Råvarepris-stigningen er da flyttet til sluttbruker. Dermed er det interessant å se om hvor mye mer prisene økte.</a:t>
            </a:r>
          </a:p>
        </p:txBody>
      </p:sp>
      <p:sp>
        <p:nvSpPr>
          <p:cNvPr id="11" name="Rektangel 10">
            <a:extLst>
              <a:ext uri="{FF2B5EF4-FFF2-40B4-BE49-F238E27FC236}">
                <a16:creationId xmlns:a16="http://schemas.microsoft.com/office/drawing/2014/main" id="{749369FE-9E08-49BF-BCBB-6A225A878D48}"/>
              </a:ext>
            </a:extLst>
          </p:cNvPr>
          <p:cNvSpPr/>
          <p:nvPr/>
        </p:nvSpPr>
        <p:spPr>
          <a:xfrm>
            <a:off x="7039451" y="1785257"/>
            <a:ext cx="1468824" cy="278674"/>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895FDBAF-C235-4A0F-9606-2311FF0C97D0}"/>
              </a:ext>
            </a:extLst>
          </p:cNvPr>
          <p:cNvSpPr/>
          <p:nvPr/>
        </p:nvSpPr>
        <p:spPr>
          <a:xfrm>
            <a:off x="226423" y="3026495"/>
            <a:ext cx="2286476" cy="121458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accent1"/>
                </a:solidFill>
              </a:rPr>
              <a:t>Flaskehalsene det snakkes om her, handler om at det i en periode har vært vanskelig å få nok av enkelte råvarer som trengs til en rekke produkter, bl.a. </a:t>
            </a:r>
            <a:r>
              <a:rPr lang="nb-NO" sz="1200" dirty="0" err="1">
                <a:solidFill>
                  <a:schemeClr val="accent1"/>
                </a:solidFill>
              </a:rPr>
              <a:t>chip’er</a:t>
            </a:r>
            <a:r>
              <a:rPr lang="nb-NO" sz="1200" dirty="0">
                <a:solidFill>
                  <a:schemeClr val="accent1"/>
                </a:solidFill>
              </a:rPr>
              <a:t>.</a:t>
            </a:r>
          </a:p>
        </p:txBody>
      </p:sp>
      <p:sp>
        <p:nvSpPr>
          <p:cNvPr id="13" name="Rektangel 12">
            <a:extLst>
              <a:ext uri="{FF2B5EF4-FFF2-40B4-BE49-F238E27FC236}">
                <a16:creationId xmlns:a16="http://schemas.microsoft.com/office/drawing/2014/main" id="{4CBDFDDB-440F-4637-84E0-0C49F97C12D9}"/>
              </a:ext>
            </a:extLst>
          </p:cNvPr>
          <p:cNvSpPr/>
          <p:nvPr/>
        </p:nvSpPr>
        <p:spPr>
          <a:xfrm>
            <a:off x="4370750" y="2041481"/>
            <a:ext cx="1864111" cy="2786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14" name="Rektangel 13">
            <a:extLst>
              <a:ext uri="{FF2B5EF4-FFF2-40B4-BE49-F238E27FC236}">
                <a16:creationId xmlns:a16="http://schemas.microsoft.com/office/drawing/2014/main" id="{F7F6AA3D-8A32-404C-8A0A-B5276F49298D}"/>
              </a:ext>
            </a:extLst>
          </p:cNvPr>
          <p:cNvSpPr/>
          <p:nvPr/>
        </p:nvSpPr>
        <p:spPr>
          <a:xfrm>
            <a:off x="226423" y="4506952"/>
            <a:ext cx="2286476" cy="18912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rgbClr val="FF0000"/>
                </a:solidFill>
              </a:rPr>
              <a:t>Stiger prisene for mye, kan etterspørselen bli borte som er negativt for bedriftene.</a:t>
            </a:r>
          </a:p>
          <a:p>
            <a:pPr algn="ctr"/>
            <a:endParaRPr lang="nb-NO" sz="1200" dirty="0">
              <a:solidFill>
                <a:srgbClr val="FF0000"/>
              </a:solidFill>
            </a:endParaRPr>
          </a:p>
          <a:p>
            <a:pPr algn="ctr"/>
            <a:r>
              <a:rPr lang="nb-NO" sz="1200" dirty="0" err="1">
                <a:solidFill>
                  <a:srgbClr val="FF0000"/>
                </a:solidFill>
              </a:rPr>
              <a:t>Pengepolitisk</a:t>
            </a:r>
            <a:r>
              <a:rPr lang="nb-NO" sz="1200" dirty="0">
                <a:solidFill>
                  <a:srgbClr val="FF0000"/>
                </a:solidFill>
              </a:rPr>
              <a:t> er det krise hvis prisene vokser for mye for fort. Da er det fare for stagflasjon («ukontrollert prisstigning»). Sentralbankene ønsker stabilitet.</a:t>
            </a:r>
          </a:p>
        </p:txBody>
      </p:sp>
    </p:spTree>
    <p:extLst>
      <p:ext uri="{BB962C8B-B14F-4D97-AF65-F5344CB8AC3E}">
        <p14:creationId xmlns:p14="http://schemas.microsoft.com/office/powerpoint/2010/main" val="3773025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03254D-536E-456B-837E-40822413C066}"/>
              </a:ext>
            </a:extLst>
          </p:cNvPr>
          <p:cNvSpPr>
            <a:spLocks noGrp="1"/>
          </p:cNvSpPr>
          <p:nvPr>
            <p:ph type="title"/>
          </p:nvPr>
        </p:nvSpPr>
        <p:spPr>
          <a:xfrm>
            <a:off x="609600" y="274639"/>
            <a:ext cx="10972800" cy="753065"/>
          </a:xfrm>
        </p:spPr>
        <p:txBody>
          <a:bodyPr>
            <a:normAutofit/>
          </a:bodyPr>
          <a:lstStyle/>
          <a:p>
            <a:r>
              <a:rPr lang="nb-NO" sz="3600" b="1" dirty="0" err="1">
                <a:latin typeface="+mj-lt"/>
              </a:rPr>
              <a:t>Årshjulet</a:t>
            </a:r>
            <a:r>
              <a:rPr lang="nb-NO" sz="3600" b="1" dirty="0">
                <a:latin typeface="+mj-lt"/>
              </a:rPr>
              <a:t> på børsen</a:t>
            </a:r>
          </a:p>
        </p:txBody>
      </p:sp>
      <p:cxnSp>
        <p:nvCxnSpPr>
          <p:cNvPr id="4" name="Rett linje 3">
            <a:extLst>
              <a:ext uri="{FF2B5EF4-FFF2-40B4-BE49-F238E27FC236}">
                <a16:creationId xmlns:a16="http://schemas.microsoft.com/office/drawing/2014/main" id="{8A4E4676-9BAF-41AC-AF00-37DB13421AF3}"/>
              </a:ext>
            </a:extLst>
          </p:cNvPr>
          <p:cNvCxnSpPr>
            <a:cxnSpLocks/>
          </p:cNvCxnSpPr>
          <p:nvPr/>
        </p:nvCxnSpPr>
        <p:spPr>
          <a:xfrm>
            <a:off x="812451" y="1999624"/>
            <a:ext cx="9544049" cy="0"/>
          </a:xfrm>
          <a:prstGeom prst="line">
            <a:avLst/>
          </a:prstGeom>
          <a:ln>
            <a:solidFill>
              <a:srgbClr val="D45D00"/>
            </a:solidFill>
          </a:ln>
        </p:spPr>
        <p:style>
          <a:lnRef idx="2">
            <a:schemeClr val="accent1"/>
          </a:lnRef>
          <a:fillRef idx="0">
            <a:schemeClr val="accent1"/>
          </a:fillRef>
          <a:effectRef idx="1">
            <a:schemeClr val="accent1"/>
          </a:effectRef>
          <a:fontRef idx="minor">
            <a:schemeClr val="tx1"/>
          </a:fontRef>
        </p:style>
      </p:cxnSp>
      <p:pic>
        <p:nvPicPr>
          <p:cNvPr id="6" name="Grafikk 5" descr="Vekkerklokke med heldekkende fyll">
            <a:extLst>
              <a:ext uri="{FF2B5EF4-FFF2-40B4-BE49-F238E27FC236}">
                <a16:creationId xmlns:a16="http://schemas.microsoft.com/office/drawing/2014/main" id="{21BBBB55-B05D-4397-B660-63605603DA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108" y="274639"/>
            <a:ext cx="708148" cy="708148"/>
          </a:xfrm>
          <a:prstGeom prst="rect">
            <a:avLst/>
          </a:prstGeom>
        </p:spPr>
      </p:pic>
      <p:cxnSp>
        <p:nvCxnSpPr>
          <p:cNvPr id="8" name="Rett linje 7">
            <a:extLst>
              <a:ext uri="{FF2B5EF4-FFF2-40B4-BE49-F238E27FC236}">
                <a16:creationId xmlns:a16="http://schemas.microsoft.com/office/drawing/2014/main" id="{9E8FA95A-60E4-4FC4-891C-60A2571A7DCA}"/>
              </a:ext>
            </a:extLst>
          </p:cNvPr>
          <p:cNvCxnSpPr/>
          <p:nvPr/>
        </p:nvCxnSpPr>
        <p:spPr>
          <a:xfrm>
            <a:off x="1143000" y="1886159"/>
            <a:ext cx="0" cy="72348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kstSylinder 8">
            <a:extLst>
              <a:ext uri="{FF2B5EF4-FFF2-40B4-BE49-F238E27FC236}">
                <a16:creationId xmlns:a16="http://schemas.microsoft.com/office/drawing/2014/main" id="{B43FDA21-9357-4949-B6AB-7705FA1532AB}"/>
              </a:ext>
            </a:extLst>
          </p:cNvPr>
          <p:cNvSpPr txBox="1"/>
          <p:nvPr/>
        </p:nvSpPr>
        <p:spPr>
          <a:xfrm>
            <a:off x="609600" y="1446461"/>
            <a:ext cx="1008184" cy="369332"/>
          </a:xfrm>
          <a:prstGeom prst="rect">
            <a:avLst/>
          </a:prstGeom>
          <a:noFill/>
        </p:spPr>
        <p:txBody>
          <a:bodyPr wrap="square" rtlCol="0">
            <a:spAutoFit/>
          </a:bodyPr>
          <a:lstStyle/>
          <a:p>
            <a:r>
              <a:rPr lang="nb-NO" dirty="0"/>
              <a:t>1. januar</a:t>
            </a:r>
          </a:p>
        </p:txBody>
      </p:sp>
      <p:sp>
        <p:nvSpPr>
          <p:cNvPr id="11" name="TekstSylinder 10">
            <a:extLst>
              <a:ext uri="{FF2B5EF4-FFF2-40B4-BE49-F238E27FC236}">
                <a16:creationId xmlns:a16="http://schemas.microsoft.com/office/drawing/2014/main" id="{C9663680-FA38-4F7D-B1DF-A569E27DE54C}"/>
              </a:ext>
            </a:extLst>
          </p:cNvPr>
          <p:cNvSpPr txBox="1"/>
          <p:nvPr/>
        </p:nvSpPr>
        <p:spPr>
          <a:xfrm>
            <a:off x="609600" y="4811389"/>
            <a:ext cx="3657599"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b="1" dirty="0"/>
              <a:t>Lovpålagt rapportering:</a:t>
            </a:r>
          </a:p>
          <a:p>
            <a:pPr marL="285750" indent="-285750">
              <a:buFont typeface="Arial" panose="020B0604020202020204" pitchFamily="34" charset="0"/>
              <a:buChar char="•"/>
            </a:pPr>
            <a:r>
              <a:rPr lang="nb-NO" dirty="0"/>
              <a:t>Årsrapport (frist 3+1 </a:t>
            </a:r>
            <a:r>
              <a:rPr lang="nb-NO" dirty="0" err="1"/>
              <a:t>mnd</a:t>
            </a:r>
            <a:r>
              <a:rPr lang="nb-NO" dirty="0"/>
              <a:t>)</a:t>
            </a:r>
          </a:p>
          <a:p>
            <a:pPr marL="285750" indent="-285750">
              <a:buFont typeface="Arial" panose="020B0604020202020204" pitchFamily="34" charset="0"/>
              <a:buChar char="•"/>
            </a:pPr>
            <a:r>
              <a:rPr lang="nb-NO" dirty="0"/>
              <a:t>Halvårsrapport (frist 2mnd)</a:t>
            </a:r>
          </a:p>
          <a:p>
            <a:pPr marL="285750" indent="-285750">
              <a:buFont typeface="Arial" panose="020B0604020202020204" pitchFamily="34" charset="0"/>
              <a:buChar char="•"/>
            </a:pPr>
            <a:r>
              <a:rPr lang="nb-NO" dirty="0"/>
              <a:t>Eierstyring og selskaps-ledelse</a:t>
            </a:r>
          </a:p>
          <a:p>
            <a:pPr marL="285750" indent="-285750">
              <a:buFont typeface="Arial" panose="020B0604020202020204" pitchFamily="34" charset="0"/>
              <a:buChar char="•"/>
            </a:pPr>
            <a:r>
              <a:rPr lang="nb-NO" dirty="0"/>
              <a:t>Finansiell kalender</a:t>
            </a:r>
          </a:p>
        </p:txBody>
      </p:sp>
      <p:sp>
        <p:nvSpPr>
          <p:cNvPr id="14" name="TekstSylinder 13">
            <a:extLst>
              <a:ext uri="{FF2B5EF4-FFF2-40B4-BE49-F238E27FC236}">
                <a16:creationId xmlns:a16="http://schemas.microsoft.com/office/drawing/2014/main" id="{0B74DF24-2FE1-497C-9626-AAEE6C0CF57F}"/>
              </a:ext>
            </a:extLst>
          </p:cNvPr>
          <p:cNvSpPr txBox="1"/>
          <p:nvPr/>
        </p:nvSpPr>
        <p:spPr>
          <a:xfrm>
            <a:off x="6212120" y="1436005"/>
            <a:ext cx="1008184" cy="369332"/>
          </a:xfrm>
          <a:prstGeom prst="rect">
            <a:avLst/>
          </a:prstGeom>
          <a:noFill/>
        </p:spPr>
        <p:txBody>
          <a:bodyPr wrap="square" rtlCol="0">
            <a:spAutoFit/>
          </a:bodyPr>
          <a:lstStyle/>
          <a:p>
            <a:r>
              <a:rPr lang="nb-NO" dirty="0"/>
              <a:t>1. april</a:t>
            </a:r>
          </a:p>
        </p:txBody>
      </p:sp>
      <p:grpSp>
        <p:nvGrpSpPr>
          <p:cNvPr id="26" name="Gruppe 25">
            <a:extLst>
              <a:ext uri="{FF2B5EF4-FFF2-40B4-BE49-F238E27FC236}">
                <a16:creationId xmlns:a16="http://schemas.microsoft.com/office/drawing/2014/main" id="{A5CC7272-E616-46EC-B23B-A27004455DAE}"/>
              </a:ext>
            </a:extLst>
          </p:cNvPr>
          <p:cNvGrpSpPr/>
          <p:nvPr/>
        </p:nvGrpSpPr>
        <p:grpSpPr>
          <a:xfrm>
            <a:off x="1208858" y="1532997"/>
            <a:ext cx="5365969" cy="1529196"/>
            <a:chOff x="1201750" y="1512513"/>
            <a:chExt cx="5365969" cy="1529196"/>
          </a:xfrm>
        </p:grpSpPr>
        <p:sp>
          <p:nvSpPr>
            <p:cNvPr id="12" name="Rektangel 11">
              <a:extLst>
                <a:ext uri="{FF2B5EF4-FFF2-40B4-BE49-F238E27FC236}">
                  <a16:creationId xmlns:a16="http://schemas.microsoft.com/office/drawing/2014/main" id="{A5EEA3CB-BD8A-4156-B015-EB374BA57FDB}"/>
                </a:ext>
              </a:extLst>
            </p:cNvPr>
            <p:cNvSpPr/>
            <p:nvPr/>
          </p:nvSpPr>
          <p:spPr>
            <a:xfrm>
              <a:off x="1201750" y="2092988"/>
              <a:ext cx="5365969"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sz="1400" dirty="0">
                  <a:solidFill>
                    <a:sysClr val="windowText" lastClr="000000"/>
                  </a:solidFill>
                </a:rPr>
                <a:t>	      Rapporteringssesong for 4.kvartal</a:t>
              </a:r>
            </a:p>
          </p:txBody>
        </p:sp>
        <p:sp>
          <p:nvSpPr>
            <p:cNvPr id="15" name="TekstSylinder 14">
              <a:extLst>
                <a:ext uri="{FF2B5EF4-FFF2-40B4-BE49-F238E27FC236}">
                  <a16:creationId xmlns:a16="http://schemas.microsoft.com/office/drawing/2014/main" id="{0B5F12D0-2B8C-448D-90F8-57D8DE85D88C}"/>
                </a:ext>
              </a:extLst>
            </p:cNvPr>
            <p:cNvSpPr txBox="1"/>
            <p:nvPr/>
          </p:nvSpPr>
          <p:spPr>
            <a:xfrm>
              <a:off x="1219904" y="2681509"/>
              <a:ext cx="1219281" cy="261610"/>
            </a:xfrm>
            <a:prstGeom prst="rect">
              <a:avLst/>
            </a:prstGeom>
            <a:noFill/>
          </p:spPr>
          <p:txBody>
            <a:bodyPr wrap="square" rtlCol="0">
              <a:spAutoFit/>
            </a:bodyPr>
            <a:lstStyle/>
            <a:p>
              <a:r>
                <a:rPr lang="nb-NO" sz="1100" dirty="0">
                  <a:solidFill>
                    <a:srgbClr val="558B92"/>
                  </a:solidFill>
                </a:rPr>
                <a:t>1-2 uker</a:t>
              </a:r>
            </a:p>
          </p:txBody>
        </p:sp>
        <p:sp>
          <p:nvSpPr>
            <p:cNvPr id="17" name="Rektangel 16">
              <a:extLst>
                <a:ext uri="{FF2B5EF4-FFF2-40B4-BE49-F238E27FC236}">
                  <a16:creationId xmlns:a16="http://schemas.microsoft.com/office/drawing/2014/main" id="{F3BD8BB7-76F3-471A-9E0B-E895AF72438A}"/>
                </a:ext>
              </a:extLst>
            </p:cNvPr>
            <p:cNvSpPr/>
            <p:nvPr/>
          </p:nvSpPr>
          <p:spPr>
            <a:xfrm>
              <a:off x="1851662" y="2602514"/>
              <a:ext cx="2202177"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nb-NO" sz="1400" dirty="0">
                  <a:solidFill>
                    <a:sysClr val="windowText" lastClr="000000"/>
                  </a:solidFill>
                </a:rPr>
                <a:t>Rapporteringssesong</a:t>
              </a:r>
            </a:p>
          </p:txBody>
        </p:sp>
        <p:pic>
          <p:nvPicPr>
            <p:cNvPr id="18" name="Picture 2" descr="Norges flagg – Wikipedia">
              <a:extLst>
                <a:ext uri="{FF2B5EF4-FFF2-40B4-BE49-F238E27FC236}">
                  <a16:creationId xmlns:a16="http://schemas.microsoft.com/office/drawing/2014/main" id="{16E70512-A85B-4AE4-A312-DCB4C10FDB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3079" y="2681509"/>
              <a:ext cx="349724" cy="2539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g of the United States of America">
              <a:extLst>
                <a:ext uri="{FF2B5EF4-FFF2-40B4-BE49-F238E27FC236}">
                  <a16:creationId xmlns:a16="http://schemas.microsoft.com/office/drawing/2014/main" id="{43F77558-87E6-4D15-96AB-CA6B8C5964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1645" y="2202421"/>
              <a:ext cx="426326" cy="22479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Rett linje 26">
              <a:extLst>
                <a:ext uri="{FF2B5EF4-FFF2-40B4-BE49-F238E27FC236}">
                  <a16:creationId xmlns:a16="http://schemas.microsoft.com/office/drawing/2014/main" id="{6FFDDE39-A559-48B8-8325-C9BD070B5ABC}"/>
                </a:ext>
              </a:extLst>
            </p:cNvPr>
            <p:cNvCxnSpPr/>
            <p:nvPr/>
          </p:nvCxnSpPr>
          <p:spPr>
            <a:xfrm>
              <a:off x="4161782" y="1938149"/>
              <a:ext cx="0" cy="72348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8" name="TekstSylinder 27">
              <a:extLst>
                <a:ext uri="{FF2B5EF4-FFF2-40B4-BE49-F238E27FC236}">
                  <a16:creationId xmlns:a16="http://schemas.microsoft.com/office/drawing/2014/main" id="{8987E33E-9D16-4AD4-93F3-69ABD686C300}"/>
                </a:ext>
              </a:extLst>
            </p:cNvPr>
            <p:cNvSpPr txBox="1"/>
            <p:nvPr/>
          </p:nvSpPr>
          <p:spPr>
            <a:xfrm>
              <a:off x="3700834" y="1512513"/>
              <a:ext cx="1569665" cy="369332"/>
            </a:xfrm>
            <a:prstGeom prst="rect">
              <a:avLst/>
            </a:prstGeom>
            <a:noFill/>
          </p:spPr>
          <p:txBody>
            <a:bodyPr wrap="square" rtlCol="0">
              <a:spAutoFit/>
            </a:bodyPr>
            <a:lstStyle/>
            <a:p>
              <a:r>
                <a:rPr lang="nb-NO" dirty="0"/>
                <a:t>15. februar</a:t>
              </a:r>
            </a:p>
          </p:txBody>
        </p:sp>
      </p:grpSp>
      <p:sp>
        <p:nvSpPr>
          <p:cNvPr id="33" name="TekstSylinder 32">
            <a:extLst>
              <a:ext uri="{FF2B5EF4-FFF2-40B4-BE49-F238E27FC236}">
                <a16:creationId xmlns:a16="http://schemas.microsoft.com/office/drawing/2014/main" id="{9FD37A06-584E-48AB-B590-9BFB0493388F}"/>
              </a:ext>
            </a:extLst>
          </p:cNvPr>
          <p:cNvSpPr txBox="1"/>
          <p:nvPr/>
        </p:nvSpPr>
        <p:spPr>
          <a:xfrm>
            <a:off x="4411182" y="4816276"/>
            <a:ext cx="315852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b="1" dirty="0"/>
              <a:t>Anbefalt rapportering:</a:t>
            </a:r>
          </a:p>
          <a:p>
            <a:r>
              <a:rPr lang="nb-NO" dirty="0"/>
              <a:t>1. kvartal, senest 15. mai</a:t>
            </a:r>
          </a:p>
          <a:p>
            <a:r>
              <a:rPr lang="nb-NO" dirty="0"/>
              <a:t>3. kvartal, senest 15. </a:t>
            </a:r>
            <a:r>
              <a:rPr lang="nb-NO" dirty="0" err="1"/>
              <a:t>sept</a:t>
            </a:r>
            <a:endParaRPr lang="nb-NO" dirty="0"/>
          </a:p>
        </p:txBody>
      </p:sp>
      <p:sp>
        <p:nvSpPr>
          <p:cNvPr id="39" name="Rektangel 38">
            <a:extLst>
              <a:ext uri="{FF2B5EF4-FFF2-40B4-BE49-F238E27FC236}">
                <a16:creationId xmlns:a16="http://schemas.microsoft.com/office/drawing/2014/main" id="{E4DC5060-B0AD-47E6-9512-3C0935FCDD4C}"/>
              </a:ext>
            </a:extLst>
          </p:cNvPr>
          <p:cNvSpPr/>
          <p:nvPr/>
        </p:nvSpPr>
        <p:spPr>
          <a:xfrm>
            <a:off x="4235256" y="2628257"/>
            <a:ext cx="3082752" cy="439195"/>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ysClr val="windowText" lastClr="000000"/>
                </a:solidFill>
              </a:rPr>
              <a:t>Resultatvarsler/-oppdateringer</a:t>
            </a:r>
          </a:p>
        </p:txBody>
      </p:sp>
      <p:grpSp>
        <p:nvGrpSpPr>
          <p:cNvPr id="35" name="Gruppe 34">
            <a:extLst>
              <a:ext uri="{FF2B5EF4-FFF2-40B4-BE49-F238E27FC236}">
                <a16:creationId xmlns:a16="http://schemas.microsoft.com/office/drawing/2014/main" id="{02C3FA74-8529-48C5-BEF3-33B5D279BC29}"/>
              </a:ext>
            </a:extLst>
          </p:cNvPr>
          <p:cNvGrpSpPr/>
          <p:nvPr/>
        </p:nvGrpSpPr>
        <p:grpSpPr>
          <a:xfrm>
            <a:off x="1851661" y="3204294"/>
            <a:ext cx="4128220" cy="1020397"/>
            <a:chOff x="1851661" y="3204294"/>
            <a:chExt cx="4128220" cy="1020397"/>
          </a:xfrm>
        </p:grpSpPr>
        <p:sp>
          <p:nvSpPr>
            <p:cNvPr id="25" name="Pil: høyre 24">
              <a:extLst>
                <a:ext uri="{FF2B5EF4-FFF2-40B4-BE49-F238E27FC236}">
                  <a16:creationId xmlns:a16="http://schemas.microsoft.com/office/drawing/2014/main" id="{8E792A9B-32E0-4F18-8BE2-FF8158FA1F0E}"/>
                </a:ext>
              </a:extLst>
            </p:cNvPr>
            <p:cNvSpPr/>
            <p:nvPr/>
          </p:nvSpPr>
          <p:spPr>
            <a:xfrm rot="16200000">
              <a:off x="2309238" y="3281833"/>
              <a:ext cx="439195" cy="3161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6" name="Pil: høyre 35">
              <a:extLst>
                <a:ext uri="{FF2B5EF4-FFF2-40B4-BE49-F238E27FC236}">
                  <a16:creationId xmlns:a16="http://schemas.microsoft.com/office/drawing/2014/main" id="{3713ACF6-D340-45C2-8E09-17BB691A243F}"/>
                </a:ext>
              </a:extLst>
            </p:cNvPr>
            <p:cNvSpPr/>
            <p:nvPr/>
          </p:nvSpPr>
          <p:spPr>
            <a:xfrm rot="16200000">
              <a:off x="2797772" y="3281832"/>
              <a:ext cx="439195" cy="3161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 name="Pil: høyre 36">
              <a:extLst>
                <a:ext uri="{FF2B5EF4-FFF2-40B4-BE49-F238E27FC236}">
                  <a16:creationId xmlns:a16="http://schemas.microsoft.com/office/drawing/2014/main" id="{C57E4922-04D0-4977-A7B7-6269E185646B}"/>
                </a:ext>
              </a:extLst>
            </p:cNvPr>
            <p:cNvSpPr/>
            <p:nvPr/>
          </p:nvSpPr>
          <p:spPr>
            <a:xfrm rot="16200000">
              <a:off x="3286305" y="3265794"/>
              <a:ext cx="439197" cy="3161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8" name="Pil: høyre 37">
              <a:extLst>
                <a:ext uri="{FF2B5EF4-FFF2-40B4-BE49-F238E27FC236}">
                  <a16:creationId xmlns:a16="http://schemas.microsoft.com/office/drawing/2014/main" id="{F688D5DF-01BA-4A20-A8D7-645A52DB7E86}"/>
                </a:ext>
              </a:extLst>
            </p:cNvPr>
            <p:cNvSpPr/>
            <p:nvPr/>
          </p:nvSpPr>
          <p:spPr>
            <a:xfrm rot="16200000">
              <a:off x="3769375" y="3265794"/>
              <a:ext cx="439195" cy="3161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Rektangel 39">
              <a:extLst>
                <a:ext uri="{FF2B5EF4-FFF2-40B4-BE49-F238E27FC236}">
                  <a16:creationId xmlns:a16="http://schemas.microsoft.com/office/drawing/2014/main" id="{B23EEE17-CD7B-497C-B919-75D2AB162E2B}"/>
                </a:ext>
              </a:extLst>
            </p:cNvPr>
            <p:cNvSpPr/>
            <p:nvPr/>
          </p:nvSpPr>
          <p:spPr>
            <a:xfrm>
              <a:off x="1851661" y="3785496"/>
              <a:ext cx="4128220" cy="439195"/>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sz="1400" dirty="0">
                  <a:solidFill>
                    <a:sysClr val="windowText" lastClr="000000"/>
                  </a:solidFill>
                </a:rPr>
                <a:t>           Analytiker oppdateringer (kursmål &amp; anbefaling)</a:t>
              </a:r>
            </a:p>
          </p:txBody>
        </p:sp>
      </p:grpSp>
      <p:grpSp>
        <p:nvGrpSpPr>
          <p:cNvPr id="45" name="Gruppe 44">
            <a:extLst>
              <a:ext uri="{FF2B5EF4-FFF2-40B4-BE49-F238E27FC236}">
                <a16:creationId xmlns:a16="http://schemas.microsoft.com/office/drawing/2014/main" id="{23F36F5C-4B62-47A7-A839-AEE7F588F16E}"/>
              </a:ext>
            </a:extLst>
          </p:cNvPr>
          <p:cNvGrpSpPr/>
          <p:nvPr/>
        </p:nvGrpSpPr>
        <p:grpSpPr>
          <a:xfrm>
            <a:off x="5584475" y="3185909"/>
            <a:ext cx="4410423" cy="1035072"/>
            <a:chOff x="5584475" y="3185909"/>
            <a:chExt cx="4410423" cy="1035072"/>
          </a:xfrm>
        </p:grpSpPr>
        <p:sp>
          <p:nvSpPr>
            <p:cNvPr id="41" name="Rektangel 40">
              <a:extLst>
                <a:ext uri="{FF2B5EF4-FFF2-40B4-BE49-F238E27FC236}">
                  <a16:creationId xmlns:a16="http://schemas.microsoft.com/office/drawing/2014/main" id="{2251BC36-FF34-4C5B-AE2A-01D3A2696E56}"/>
                </a:ext>
              </a:extLst>
            </p:cNvPr>
            <p:cNvSpPr/>
            <p:nvPr/>
          </p:nvSpPr>
          <p:spPr>
            <a:xfrm>
              <a:off x="6212120" y="3781786"/>
              <a:ext cx="3782778"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ysClr val="windowText" lastClr="000000"/>
                  </a:solidFill>
                </a:rPr>
                <a:t>Generalforsamling: Utbytte. Valg av styre. Nye kapitalbehov. Strategier. Aksjeprogrammer. </a:t>
              </a:r>
            </a:p>
          </p:txBody>
        </p:sp>
        <p:sp>
          <p:nvSpPr>
            <p:cNvPr id="42" name="Rektangel 41">
              <a:extLst>
                <a:ext uri="{FF2B5EF4-FFF2-40B4-BE49-F238E27FC236}">
                  <a16:creationId xmlns:a16="http://schemas.microsoft.com/office/drawing/2014/main" id="{63647447-50F7-4947-A6CC-D4A218A341E8}"/>
                </a:ext>
              </a:extLst>
            </p:cNvPr>
            <p:cNvSpPr/>
            <p:nvPr/>
          </p:nvSpPr>
          <p:spPr>
            <a:xfrm>
              <a:off x="5584475" y="3185909"/>
              <a:ext cx="3082753"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solidFill>
                    <a:sysClr val="windowText" lastClr="000000"/>
                  </a:solidFill>
                </a:rPr>
                <a:t>Årsrapport. Bærekrafts rapport.</a:t>
              </a:r>
            </a:p>
          </p:txBody>
        </p:sp>
      </p:grpSp>
      <p:cxnSp>
        <p:nvCxnSpPr>
          <p:cNvPr id="13" name="Rett linje 12">
            <a:extLst>
              <a:ext uri="{FF2B5EF4-FFF2-40B4-BE49-F238E27FC236}">
                <a16:creationId xmlns:a16="http://schemas.microsoft.com/office/drawing/2014/main" id="{5332F377-CF30-4C56-AAEA-3642B16A5A41}"/>
              </a:ext>
            </a:extLst>
          </p:cNvPr>
          <p:cNvCxnSpPr/>
          <p:nvPr/>
        </p:nvCxnSpPr>
        <p:spPr>
          <a:xfrm>
            <a:off x="6673067" y="1861641"/>
            <a:ext cx="0" cy="723481"/>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Gruppe 46">
            <a:extLst>
              <a:ext uri="{FF2B5EF4-FFF2-40B4-BE49-F238E27FC236}">
                <a16:creationId xmlns:a16="http://schemas.microsoft.com/office/drawing/2014/main" id="{E68991BE-3D66-4F51-9654-ABC745CCAF9F}"/>
              </a:ext>
            </a:extLst>
          </p:cNvPr>
          <p:cNvGrpSpPr/>
          <p:nvPr/>
        </p:nvGrpSpPr>
        <p:grpSpPr>
          <a:xfrm>
            <a:off x="6731816" y="2109443"/>
            <a:ext cx="5368949" cy="969708"/>
            <a:chOff x="6731816" y="2109443"/>
            <a:chExt cx="5368949" cy="969708"/>
          </a:xfrm>
        </p:grpSpPr>
        <p:sp>
          <p:nvSpPr>
            <p:cNvPr id="29" name="Rektangel 28">
              <a:extLst>
                <a:ext uri="{FF2B5EF4-FFF2-40B4-BE49-F238E27FC236}">
                  <a16:creationId xmlns:a16="http://schemas.microsoft.com/office/drawing/2014/main" id="{B983F603-18A4-4939-937E-9CEC4B779F83}"/>
                </a:ext>
              </a:extLst>
            </p:cNvPr>
            <p:cNvSpPr/>
            <p:nvPr/>
          </p:nvSpPr>
          <p:spPr>
            <a:xfrm>
              <a:off x="7366961" y="2628257"/>
              <a:ext cx="2202177"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nb-NO" sz="1400" dirty="0">
                  <a:solidFill>
                    <a:sysClr val="windowText" lastClr="000000"/>
                  </a:solidFill>
                </a:rPr>
                <a:t>Rapporteringssesong</a:t>
              </a:r>
            </a:p>
          </p:txBody>
        </p:sp>
        <p:sp>
          <p:nvSpPr>
            <p:cNvPr id="31" name="Rektangel 30">
              <a:extLst>
                <a:ext uri="{FF2B5EF4-FFF2-40B4-BE49-F238E27FC236}">
                  <a16:creationId xmlns:a16="http://schemas.microsoft.com/office/drawing/2014/main" id="{D75011B8-3188-42B6-914B-5018A67E88E2}"/>
                </a:ext>
              </a:extLst>
            </p:cNvPr>
            <p:cNvSpPr/>
            <p:nvPr/>
          </p:nvSpPr>
          <p:spPr>
            <a:xfrm>
              <a:off x="6731816" y="2109443"/>
              <a:ext cx="5365969" cy="439195"/>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b-NO" sz="1400" dirty="0">
                  <a:solidFill>
                    <a:sysClr val="windowText" lastClr="000000"/>
                  </a:solidFill>
                </a:rPr>
                <a:t>	      Rapporteringssesong for 1.kvartal</a:t>
              </a:r>
            </a:p>
          </p:txBody>
        </p:sp>
        <p:sp>
          <p:nvSpPr>
            <p:cNvPr id="44" name="Rektangel 43">
              <a:extLst>
                <a:ext uri="{FF2B5EF4-FFF2-40B4-BE49-F238E27FC236}">
                  <a16:creationId xmlns:a16="http://schemas.microsoft.com/office/drawing/2014/main" id="{EC7589FE-1DD1-46CE-89B4-8913F8D81873}"/>
                </a:ext>
              </a:extLst>
            </p:cNvPr>
            <p:cNvSpPr/>
            <p:nvPr/>
          </p:nvSpPr>
          <p:spPr>
            <a:xfrm>
              <a:off x="9633331" y="2639956"/>
              <a:ext cx="2467434" cy="439195"/>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nb-NO" sz="1400" dirty="0">
                  <a:solidFill>
                    <a:sysClr val="windowText" lastClr="000000"/>
                  </a:solidFill>
                </a:rPr>
                <a:t>Resultatvarsler/-oppdateringer</a:t>
              </a:r>
            </a:p>
          </p:txBody>
        </p:sp>
        <p:pic>
          <p:nvPicPr>
            <p:cNvPr id="30" name="Picture 2" descr="Norges flagg – Wikipedia">
              <a:extLst>
                <a:ext uri="{FF2B5EF4-FFF2-40B4-BE49-F238E27FC236}">
                  <a16:creationId xmlns:a16="http://schemas.microsoft.com/office/drawing/2014/main" id="{E2A0DF6A-D7A4-4D92-8665-25D61C71F4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8378" y="2707252"/>
              <a:ext cx="349724" cy="25398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Flag of the United States of America">
              <a:extLst>
                <a:ext uri="{FF2B5EF4-FFF2-40B4-BE49-F238E27FC236}">
                  <a16:creationId xmlns:a16="http://schemas.microsoft.com/office/drawing/2014/main" id="{05643BBF-7A74-4EA1-8005-153FE618D7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81711" y="2218876"/>
              <a:ext cx="426326" cy="224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uppe 50">
            <a:extLst>
              <a:ext uri="{FF2B5EF4-FFF2-40B4-BE49-F238E27FC236}">
                <a16:creationId xmlns:a16="http://schemas.microsoft.com/office/drawing/2014/main" id="{00E9EABF-609B-4EAF-8E81-6FD13E2FC132}"/>
              </a:ext>
            </a:extLst>
          </p:cNvPr>
          <p:cNvGrpSpPr/>
          <p:nvPr/>
        </p:nvGrpSpPr>
        <p:grpSpPr>
          <a:xfrm>
            <a:off x="7752378" y="4816276"/>
            <a:ext cx="3158529" cy="1200329"/>
            <a:chOff x="7752378" y="4816276"/>
            <a:chExt cx="3158529" cy="1200329"/>
          </a:xfrm>
        </p:grpSpPr>
        <p:sp>
          <p:nvSpPr>
            <p:cNvPr id="50" name="TekstSylinder 49">
              <a:extLst>
                <a:ext uri="{FF2B5EF4-FFF2-40B4-BE49-F238E27FC236}">
                  <a16:creationId xmlns:a16="http://schemas.microsoft.com/office/drawing/2014/main" id="{03CDCB86-B8FD-4FEA-BA87-9719725F9791}"/>
                </a:ext>
              </a:extLst>
            </p:cNvPr>
            <p:cNvSpPr txBox="1"/>
            <p:nvPr/>
          </p:nvSpPr>
          <p:spPr>
            <a:xfrm>
              <a:off x="7752378" y="4816276"/>
              <a:ext cx="3158529"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b="1" dirty="0"/>
                <a:t>Børsmeldinger deles på:</a:t>
              </a:r>
            </a:p>
            <a:p>
              <a:r>
                <a:rPr lang="nb-NO" dirty="0">
                  <a:hlinkClick r:id="rId6"/>
                </a:rPr>
                <a:t>www.newsweb.no</a:t>
              </a:r>
              <a:endParaRPr lang="nb-NO" dirty="0"/>
            </a:p>
            <a:p>
              <a:endParaRPr lang="nb-NO" dirty="0"/>
            </a:p>
            <a:p>
              <a:endParaRPr lang="nb-NO" dirty="0"/>
            </a:p>
          </p:txBody>
        </p:sp>
        <p:pic>
          <p:nvPicPr>
            <p:cNvPr id="49" name="Bilde 48">
              <a:extLst>
                <a:ext uri="{FF2B5EF4-FFF2-40B4-BE49-F238E27FC236}">
                  <a16:creationId xmlns:a16="http://schemas.microsoft.com/office/drawing/2014/main" id="{CE8D77F7-4F0E-48F8-9B44-D57A2B2F0836}"/>
                </a:ext>
              </a:extLst>
            </p:cNvPr>
            <p:cNvPicPr>
              <a:picLocks noChangeAspect="1"/>
            </p:cNvPicPr>
            <p:nvPr/>
          </p:nvPicPr>
          <p:blipFill>
            <a:blip r:embed="rId7"/>
            <a:stretch>
              <a:fillRect/>
            </a:stretch>
          </p:blipFill>
          <p:spPr>
            <a:xfrm>
              <a:off x="7860819" y="5458654"/>
              <a:ext cx="1400628" cy="317790"/>
            </a:xfrm>
            <a:prstGeom prst="rect">
              <a:avLst/>
            </a:prstGeom>
          </p:spPr>
        </p:pic>
      </p:grpSp>
      <p:sp>
        <p:nvSpPr>
          <p:cNvPr id="3" name="Snakkeboble: oval 2">
            <a:extLst>
              <a:ext uri="{FF2B5EF4-FFF2-40B4-BE49-F238E27FC236}">
                <a16:creationId xmlns:a16="http://schemas.microsoft.com/office/drawing/2014/main" id="{EE775290-0905-456C-80BB-5AB5DB7873DE}"/>
              </a:ext>
            </a:extLst>
          </p:cNvPr>
          <p:cNvSpPr/>
          <p:nvPr/>
        </p:nvSpPr>
        <p:spPr>
          <a:xfrm>
            <a:off x="9109276" y="162046"/>
            <a:ext cx="3082724" cy="1310126"/>
          </a:xfrm>
          <a:prstGeom prst="wedgeEllipse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latin typeface="Museo Sans Rounded 500" panose="02000000000000000000" pitchFamily="50" charset="0"/>
              </a:rPr>
              <a:t>Litt sært men rapporterings-sesongen er viktig!</a:t>
            </a:r>
          </a:p>
        </p:txBody>
      </p:sp>
    </p:spTree>
    <p:extLst>
      <p:ext uri="{BB962C8B-B14F-4D97-AF65-F5344CB8AC3E}">
        <p14:creationId xmlns:p14="http://schemas.microsoft.com/office/powerpoint/2010/main" val="3971148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EA45A-5ED9-448D-8F3F-615830CB188D}"/>
              </a:ext>
            </a:extLst>
          </p:cNvPr>
          <p:cNvSpPr>
            <a:spLocks noGrp="1"/>
          </p:cNvSpPr>
          <p:nvPr>
            <p:ph type="title"/>
          </p:nvPr>
        </p:nvSpPr>
        <p:spPr>
          <a:xfrm>
            <a:off x="609600" y="274639"/>
            <a:ext cx="10972800" cy="1143000"/>
          </a:xfrm>
        </p:spPr>
        <p:txBody>
          <a:bodyPr anchor="ctr">
            <a:normAutofit/>
          </a:bodyPr>
          <a:lstStyle/>
          <a:p>
            <a:r>
              <a:rPr lang="nb-NO" dirty="0"/>
              <a:t>Flere kilder for info om ESG / Bærekraft</a:t>
            </a:r>
          </a:p>
        </p:txBody>
      </p:sp>
      <p:pic>
        <p:nvPicPr>
          <p:cNvPr id="7" name="Plassholder for innhold 6">
            <a:extLst>
              <a:ext uri="{FF2B5EF4-FFF2-40B4-BE49-F238E27FC236}">
                <a16:creationId xmlns:a16="http://schemas.microsoft.com/office/drawing/2014/main" id="{789B60C0-73D9-4DCF-BC11-4107CE45EFB8}"/>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276"/>
          <a:stretch/>
        </p:blipFill>
        <p:spPr>
          <a:xfrm>
            <a:off x="6371771" y="1600201"/>
            <a:ext cx="5210629" cy="4525963"/>
          </a:xfrm>
        </p:spPr>
      </p:pic>
      <p:graphicFrame>
        <p:nvGraphicFramePr>
          <p:cNvPr id="8" name="Plassholder for innhold 2">
            <a:extLst>
              <a:ext uri="{FF2B5EF4-FFF2-40B4-BE49-F238E27FC236}">
                <a16:creationId xmlns:a16="http://schemas.microsoft.com/office/drawing/2014/main" id="{157C1921-DD57-451D-859E-BBC28AE66730}"/>
              </a:ext>
            </a:extLst>
          </p:cNvPr>
          <p:cNvGraphicFramePr>
            <a:graphicFrameLocks noGrp="1"/>
          </p:cNvGraphicFramePr>
          <p:nvPr>
            <p:ph sz="half" idx="1"/>
            <p:extLst>
              <p:ext uri="{D42A27DB-BD31-4B8C-83A1-F6EECF244321}">
                <p14:modId xmlns:p14="http://schemas.microsoft.com/office/powerpoint/2010/main" val="4286763555"/>
              </p:ext>
            </p:extLst>
          </p:nvPr>
        </p:nvGraphicFramePr>
        <p:xfrm>
          <a:off x="609600" y="1600201"/>
          <a:ext cx="538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54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819BC-0EEC-41AB-B547-17E80737AAD8}"/>
              </a:ext>
            </a:extLst>
          </p:cNvPr>
          <p:cNvSpPr>
            <a:spLocks noGrp="1"/>
          </p:cNvSpPr>
          <p:nvPr>
            <p:ph type="title"/>
          </p:nvPr>
        </p:nvSpPr>
        <p:spPr/>
        <p:txBody>
          <a:bodyPr>
            <a:normAutofit/>
          </a:bodyPr>
          <a:lstStyle/>
          <a:p>
            <a:r>
              <a:rPr lang="nb-NO" sz="5400" b="1" dirty="0">
                <a:latin typeface="+mn-lt"/>
              </a:rPr>
              <a:t>AKSJEFOND</a:t>
            </a:r>
          </a:p>
        </p:txBody>
      </p:sp>
      <p:sp>
        <p:nvSpPr>
          <p:cNvPr id="3" name="Plassholder for innhold 2">
            <a:extLst>
              <a:ext uri="{FF2B5EF4-FFF2-40B4-BE49-F238E27FC236}">
                <a16:creationId xmlns:a16="http://schemas.microsoft.com/office/drawing/2014/main" id="{F7E9A9DB-E84D-4864-9756-75C850B82B6A}"/>
              </a:ext>
            </a:extLst>
          </p:cNvPr>
          <p:cNvSpPr>
            <a:spLocks noGrp="1"/>
          </p:cNvSpPr>
          <p:nvPr>
            <p:ph idx="1"/>
          </p:nvPr>
        </p:nvSpPr>
        <p:spPr>
          <a:xfrm>
            <a:off x="221311" y="1402474"/>
            <a:ext cx="7500937" cy="4525963"/>
          </a:xfrm>
        </p:spPr>
        <p:txBody>
          <a:bodyPr>
            <a:noAutofit/>
          </a:bodyPr>
          <a:lstStyle/>
          <a:p>
            <a:r>
              <a:rPr lang="nb-NO" sz="2800" dirty="0">
                <a:latin typeface="+mn-lt"/>
              </a:rPr>
              <a:t>Aksjefond er en </a:t>
            </a:r>
            <a:r>
              <a:rPr lang="nb-NO" sz="2800" b="1" dirty="0">
                <a:latin typeface="+mn-lt"/>
              </a:rPr>
              <a:t>samling </a:t>
            </a:r>
            <a:r>
              <a:rPr lang="nb-NO" sz="2800" dirty="0">
                <a:latin typeface="+mn-lt"/>
              </a:rPr>
              <a:t>av aksjer. </a:t>
            </a:r>
          </a:p>
          <a:p>
            <a:r>
              <a:rPr lang="nb-NO" sz="2800" dirty="0">
                <a:latin typeface="+mn-lt"/>
              </a:rPr>
              <a:t>Alle fond har et tydelig </a:t>
            </a:r>
            <a:r>
              <a:rPr lang="nb-NO" sz="2800" b="1" dirty="0">
                <a:latin typeface="+mn-lt"/>
              </a:rPr>
              <a:t>mandat </a:t>
            </a:r>
            <a:r>
              <a:rPr lang="nb-NO" sz="2800" dirty="0">
                <a:latin typeface="+mn-lt"/>
              </a:rPr>
              <a:t>(regler)</a:t>
            </a:r>
          </a:p>
          <a:p>
            <a:r>
              <a:rPr lang="nb-NO" sz="2800" dirty="0">
                <a:latin typeface="+mn-lt"/>
              </a:rPr>
              <a:t>Som regel gratis å kjøp/selge</a:t>
            </a:r>
          </a:p>
          <a:p>
            <a:r>
              <a:rPr lang="nb-NO" sz="2800" b="1" dirty="0">
                <a:latin typeface="+mn-lt"/>
              </a:rPr>
              <a:t>Årlig forvaltningsgebyr </a:t>
            </a:r>
            <a:r>
              <a:rPr lang="nb-NO" sz="1400" dirty="0">
                <a:latin typeface="+mn-lt"/>
              </a:rPr>
              <a:t>(trekkes fra daglig på daglig kurs)</a:t>
            </a:r>
            <a:endParaRPr lang="nb-NO" sz="2800" dirty="0">
              <a:latin typeface="+mn-lt"/>
            </a:endParaRPr>
          </a:p>
          <a:p>
            <a:r>
              <a:rPr lang="nb-NO" sz="2800" b="1" dirty="0">
                <a:solidFill>
                  <a:srgbClr val="D45D00"/>
                </a:solidFill>
                <a:latin typeface="+mn-lt"/>
              </a:rPr>
              <a:t>Minste kjøpesum kr 100</a:t>
            </a:r>
          </a:p>
        </p:txBody>
      </p:sp>
      <p:grpSp>
        <p:nvGrpSpPr>
          <p:cNvPr id="4" name="Gruppe 3">
            <a:extLst>
              <a:ext uri="{FF2B5EF4-FFF2-40B4-BE49-F238E27FC236}">
                <a16:creationId xmlns:a16="http://schemas.microsoft.com/office/drawing/2014/main" id="{3AAC0595-F802-4BBA-8B50-00CF94DC0007}"/>
              </a:ext>
            </a:extLst>
          </p:cNvPr>
          <p:cNvGrpSpPr/>
          <p:nvPr/>
        </p:nvGrpSpPr>
        <p:grpSpPr>
          <a:xfrm>
            <a:off x="415455" y="4206466"/>
            <a:ext cx="11361089" cy="2300874"/>
            <a:chOff x="609600" y="4254043"/>
            <a:chExt cx="10972801" cy="2300874"/>
          </a:xfrm>
        </p:grpSpPr>
        <p:sp>
          <p:nvSpPr>
            <p:cNvPr id="11" name="Rektangel 10">
              <a:extLst>
                <a:ext uri="{FF2B5EF4-FFF2-40B4-BE49-F238E27FC236}">
                  <a16:creationId xmlns:a16="http://schemas.microsoft.com/office/drawing/2014/main" id="{643F2793-6A2D-48D3-903F-4BF3506A4886}"/>
                </a:ext>
              </a:extLst>
            </p:cNvPr>
            <p:cNvSpPr/>
            <p:nvPr/>
          </p:nvSpPr>
          <p:spPr>
            <a:xfrm>
              <a:off x="609601" y="4254043"/>
              <a:ext cx="5057552" cy="9144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34EFF6B4-BFE4-4A72-97EB-AAE8E6F7774A}"/>
                </a:ext>
              </a:extLst>
            </p:cNvPr>
            <p:cNvSpPr/>
            <p:nvPr/>
          </p:nvSpPr>
          <p:spPr>
            <a:xfrm>
              <a:off x="6524849" y="4254043"/>
              <a:ext cx="5057552" cy="9144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A4992EEC-5C5D-42B5-ACF7-441C32C0965F}"/>
                </a:ext>
              </a:extLst>
            </p:cNvPr>
            <p:cNvSpPr txBox="1"/>
            <p:nvPr/>
          </p:nvSpPr>
          <p:spPr>
            <a:xfrm>
              <a:off x="765545" y="4405143"/>
              <a:ext cx="4646428" cy="646331"/>
            </a:xfrm>
            <a:prstGeom prst="rect">
              <a:avLst/>
            </a:prstGeom>
            <a:noFill/>
          </p:spPr>
          <p:txBody>
            <a:bodyPr wrap="square" rtlCol="0">
              <a:spAutoFit/>
            </a:bodyPr>
            <a:lstStyle/>
            <a:p>
              <a:pPr algn="ctr"/>
              <a:r>
                <a:rPr lang="nb-NO" sz="3600" dirty="0">
                  <a:solidFill>
                    <a:schemeClr val="bg1"/>
                  </a:solidFill>
                  <a:latin typeface="Museo Sans Rounded 500" panose="02000000000000000000" pitchFamily="50" charset="0"/>
                </a:rPr>
                <a:t>Aktive fond</a:t>
              </a:r>
            </a:p>
          </p:txBody>
        </p:sp>
        <p:sp>
          <p:nvSpPr>
            <p:cNvPr id="14" name="TekstSylinder 13">
              <a:extLst>
                <a:ext uri="{FF2B5EF4-FFF2-40B4-BE49-F238E27FC236}">
                  <a16:creationId xmlns:a16="http://schemas.microsoft.com/office/drawing/2014/main" id="{A4E7E3F0-A60F-4558-8BD0-93E7ACD2E6CB}"/>
                </a:ext>
              </a:extLst>
            </p:cNvPr>
            <p:cNvSpPr txBox="1"/>
            <p:nvPr/>
          </p:nvSpPr>
          <p:spPr>
            <a:xfrm>
              <a:off x="6935971" y="4405142"/>
              <a:ext cx="4646428" cy="646331"/>
            </a:xfrm>
            <a:prstGeom prst="rect">
              <a:avLst/>
            </a:prstGeom>
            <a:noFill/>
          </p:spPr>
          <p:txBody>
            <a:bodyPr wrap="square" rtlCol="0">
              <a:spAutoFit/>
            </a:bodyPr>
            <a:lstStyle/>
            <a:p>
              <a:pPr algn="ctr"/>
              <a:r>
                <a:rPr lang="nb-NO" sz="3600" dirty="0">
                  <a:solidFill>
                    <a:schemeClr val="bg1"/>
                  </a:solidFill>
                  <a:latin typeface="Museo Sans Rounded 500" panose="02000000000000000000" pitchFamily="50" charset="0"/>
                </a:rPr>
                <a:t>Passive fond</a:t>
              </a:r>
            </a:p>
          </p:txBody>
        </p:sp>
        <p:sp>
          <p:nvSpPr>
            <p:cNvPr id="15" name="TekstSylinder 14">
              <a:extLst>
                <a:ext uri="{FF2B5EF4-FFF2-40B4-BE49-F238E27FC236}">
                  <a16:creationId xmlns:a16="http://schemas.microsoft.com/office/drawing/2014/main" id="{058D9687-5982-4936-89A7-6ED08DEC67A9}"/>
                </a:ext>
              </a:extLst>
            </p:cNvPr>
            <p:cNvSpPr txBox="1"/>
            <p:nvPr/>
          </p:nvSpPr>
          <p:spPr>
            <a:xfrm>
              <a:off x="6524849" y="5231478"/>
              <a:ext cx="4968946" cy="1323439"/>
            </a:xfrm>
            <a:prstGeom prst="rect">
              <a:avLst/>
            </a:prstGeom>
            <a:noFill/>
          </p:spPr>
          <p:txBody>
            <a:bodyPr wrap="square">
              <a:spAutoFit/>
            </a:bodyPr>
            <a:lstStyle/>
            <a:p>
              <a:r>
                <a:rPr lang="nb-NO" sz="2000" dirty="0">
                  <a:latin typeface="Museo Sans Rounded 300" panose="02000000000000000000" pitchFamily="50" charset="0"/>
                </a:rPr>
                <a:t>Skal </a:t>
              </a:r>
              <a:r>
                <a:rPr lang="nb-NO" sz="2000" dirty="0" err="1">
                  <a:latin typeface="Museo Sans Rounded 300" panose="02000000000000000000" pitchFamily="50" charset="0"/>
                </a:rPr>
                <a:t>replikere</a:t>
              </a:r>
              <a:r>
                <a:rPr lang="nb-NO" sz="2000" dirty="0">
                  <a:latin typeface="Museo Sans Rounded 300" panose="02000000000000000000" pitchFamily="50" charset="0"/>
                </a:rPr>
                <a:t> utviklingen i en </a:t>
              </a:r>
              <a:r>
                <a:rPr lang="nb-NO" sz="2000" b="1" dirty="0">
                  <a:latin typeface="Museo Sans Rounded 300" panose="02000000000000000000" pitchFamily="50" charset="0"/>
                </a:rPr>
                <a:t>indeks</a:t>
              </a:r>
              <a:r>
                <a:rPr lang="nb-NO" sz="2000" dirty="0">
                  <a:latin typeface="Museo Sans Rounded 300" panose="02000000000000000000" pitchFamily="50" charset="0"/>
                </a:rPr>
                <a:t>.</a:t>
              </a:r>
              <a:br>
                <a:rPr lang="nb-NO" sz="2000" dirty="0">
                  <a:latin typeface="Museo Sans Rounded 300" panose="02000000000000000000" pitchFamily="50" charset="0"/>
                </a:rPr>
              </a:br>
              <a:r>
                <a:rPr lang="nb-NO" sz="2000" dirty="0">
                  <a:latin typeface="Museo Sans Rounded 300" panose="02000000000000000000" pitchFamily="50" charset="0"/>
                </a:rPr>
                <a:t>Rimeligere forvaltning.</a:t>
              </a:r>
              <a:br>
                <a:rPr lang="nb-NO" sz="2000" dirty="0">
                  <a:latin typeface="Museo Sans Rounded 300" panose="02000000000000000000" pitchFamily="50" charset="0"/>
                </a:rPr>
              </a:br>
              <a:r>
                <a:rPr lang="nb-NO" sz="2000" dirty="0">
                  <a:latin typeface="Museo Sans Rounded 300" panose="02000000000000000000" pitchFamily="50" charset="0"/>
                </a:rPr>
                <a:t>Kalles ofte indeksfond eller aksjeindeksfond</a:t>
              </a:r>
            </a:p>
          </p:txBody>
        </p:sp>
        <p:sp>
          <p:nvSpPr>
            <p:cNvPr id="16" name="TekstSylinder 15">
              <a:extLst>
                <a:ext uri="{FF2B5EF4-FFF2-40B4-BE49-F238E27FC236}">
                  <a16:creationId xmlns:a16="http://schemas.microsoft.com/office/drawing/2014/main" id="{75EF3752-DB3C-4BEA-96BC-4B98F912C5BD}"/>
                </a:ext>
              </a:extLst>
            </p:cNvPr>
            <p:cNvSpPr txBox="1"/>
            <p:nvPr/>
          </p:nvSpPr>
          <p:spPr>
            <a:xfrm>
              <a:off x="609600" y="5277644"/>
              <a:ext cx="5057552" cy="1015663"/>
            </a:xfrm>
            <a:prstGeom prst="rect">
              <a:avLst/>
            </a:prstGeom>
            <a:noFill/>
          </p:spPr>
          <p:txBody>
            <a:bodyPr wrap="square">
              <a:spAutoFit/>
            </a:bodyPr>
            <a:lstStyle/>
            <a:p>
              <a:r>
                <a:rPr lang="nb-NO" sz="2000" dirty="0">
                  <a:latin typeface="Museo Sans Rounded 300" panose="02000000000000000000" pitchFamily="50" charset="0"/>
                </a:rPr>
                <a:t>Skal slå en indeks. Forvaltes av en person/team. Har overvekt/undervekt i selskaper. Dyrere enn passive.</a:t>
              </a:r>
            </a:p>
          </p:txBody>
        </p:sp>
      </p:grpSp>
      <p:sp>
        <p:nvSpPr>
          <p:cNvPr id="17" name="TekstSylinder 16">
            <a:extLst>
              <a:ext uri="{FF2B5EF4-FFF2-40B4-BE49-F238E27FC236}">
                <a16:creationId xmlns:a16="http://schemas.microsoft.com/office/drawing/2014/main" id="{1D3D012C-4F29-49F4-A42A-420E19187183}"/>
              </a:ext>
            </a:extLst>
          </p:cNvPr>
          <p:cNvSpPr txBox="1"/>
          <p:nvPr/>
        </p:nvSpPr>
        <p:spPr>
          <a:xfrm>
            <a:off x="495300" y="6438900"/>
            <a:ext cx="9156700" cy="338554"/>
          </a:xfrm>
          <a:prstGeom prst="rect">
            <a:avLst/>
          </a:prstGeom>
          <a:noFill/>
        </p:spPr>
        <p:txBody>
          <a:bodyPr wrap="square" rtlCol="0">
            <a:spAutoFit/>
          </a:bodyPr>
          <a:lstStyle/>
          <a:p>
            <a:r>
              <a:rPr lang="nb-NO" sz="1600" i="1" dirty="0">
                <a:solidFill>
                  <a:schemeClr val="bg1">
                    <a:lumMod val="65000"/>
                  </a:schemeClr>
                </a:solidFill>
              </a:rPr>
              <a:t>*) De færreste norske tilbydere tar transaksjonsgebyr. Noen har begynt med plattformavgift.</a:t>
            </a:r>
          </a:p>
        </p:txBody>
      </p:sp>
      <p:sp>
        <p:nvSpPr>
          <p:cNvPr id="18" name="Rektangel 17">
            <a:extLst>
              <a:ext uri="{FF2B5EF4-FFF2-40B4-BE49-F238E27FC236}">
                <a16:creationId xmlns:a16="http://schemas.microsoft.com/office/drawing/2014/main" id="{D3AE7A93-80D6-4A6E-8DE6-87A8064C58D4}"/>
              </a:ext>
            </a:extLst>
          </p:cNvPr>
          <p:cNvSpPr/>
          <p:nvPr/>
        </p:nvSpPr>
        <p:spPr>
          <a:xfrm>
            <a:off x="8315661" y="1568738"/>
            <a:ext cx="3266738"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b-NO" dirty="0">
                <a:latin typeface="Museo Sans Rounded 300" panose="02000000000000000000" pitchFamily="50" charset="0"/>
              </a:rPr>
              <a:t>Anbefales å være langsiktig.</a:t>
            </a:r>
          </a:p>
          <a:p>
            <a:pPr algn="ctr"/>
            <a:r>
              <a:rPr lang="nb-NO" dirty="0">
                <a:latin typeface="Museo Sans Rounded 300" panose="02000000000000000000" pitchFamily="50" charset="0"/>
              </a:rPr>
              <a:t>Ikke for </a:t>
            </a:r>
            <a:r>
              <a:rPr lang="nb-NO" dirty="0" err="1">
                <a:latin typeface="Museo Sans Rounded 300" panose="02000000000000000000" pitchFamily="50" charset="0"/>
              </a:rPr>
              <a:t>day</a:t>
            </a:r>
            <a:r>
              <a:rPr lang="nb-NO" dirty="0">
                <a:latin typeface="Museo Sans Rounded 300" panose="02000000000000000000" pitchFamily="50" charset="0"/>
              </a:rPr>
              <a:t>-trading!</a:t>
            </a:r>
          </a:p>
        </p:txBody>
      </p:sp>
      <p:pic>
        <p:nvPicPr>
          <p:cNvPr id="6" name="Grafikk 5" descr="Blad med heldekkende fyll">
            <a:extLst>
              <a:ext uri="{FF2B5EF4-FFF2-40B4-BE49-F238E27FC236}">
                <a16:creationId xmlns:a16="http://schemas.microsoft.com/office/drawing/2014/main" id="{12ED4271-0281-4D4F-A5A5-7C71789DE3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15661" y="2726743"/>
            <a:ext cx="511861" cy="511861"/>
          </a:xfrm>
          <a:prstGeom prst="rect">
            <a:avLst/>
          </a:prstGeom>
        </p:spPr>
      </p:pic>
      <p:sp>
        <p:nvSpPr>
          <p:cNvPr id="19" name="TekstSylinder 18">
            <a:extLst>
              <a:ext uri="{FF2B5EF4-FFF2-40B4-BE49-F238E27FC236}">
                <a16:creationId xmlns:a16="http://schemas.microsoft.com/office/drawing/2014/main" id="{8BC67DB6-406A-497F-A32D-3286A566503B}"/>
              </a:ext>
            </a:extLst>
          </p:cNvPr>
          <p:cNvSpPr txBox="1"/>
          <p:nvPr/>
        </p:nvSpPr>
        <p:spPr>
          <a:xfrm>
            <a:off x="8827522" y="2726743"/>
            <a:ext cx="3143167" cy="923330"/>
          </a:xfrm>
          <a:prstGeom prst="rect">
            <a:avLst/>
          </a:prstGeom>
          <a:noFill/>
        </p:spPr>
        <p:txBody>
          <a:bodyPr wrap="square">
            <a:spAutoFit/>
          </a:bodyPr>
          <a:lstStyle/>
          <a:p>
            <a:r>
              <a:rPr lang="nb-NO" dirty="0">
                <a:latin typeface="Museo Sans Rounded 300" panose="02000000000000000000" pitchFamily="50" charset="0"/>
              </a:rPr>
              <a:t>Mulig å velge bærekrafts-kriterier (ESG): miljø, sosiale og selskapsstyring-</a:t>
            </a:r>
            <a:endParaRPr lang="nb-NO" dirty="0"/>
          </a:p>
        </p:txBody>
      </p:sp>
    </p:spTree>
    <p:extLst>
      <p:ext uri="{BB962C8B-B14F-4D97-AF65-F5344CB8AC3E}">
        <p14:creationId xmlns:p14="http://schemas.microsoft.com/office/powerpoint/2010/main" val="11561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73D463B-97FA-4980-8707-4141D4B7026F}"/>
              </a:ext>
            </a:extLst>
          </p:cNvPr>
          <p:cNvPicPr>
            <a:picLocks noChangeAspect="1"/>
          </p:cNvPicPr>
          <p:nvPr/>
        </p:nvPicPr>
        <p:blipFill rotWithShape="1">
          <a:blip r:embed="rId2"/>
          <a:srcRect l="6711" b="17119"/>
          <a:stretch/>
        </p:blipFill>
        <p:spPr>
          <a:xfrm>
            <a:off x="996245" y="1041401"/>
            <a:ext cx="10199509" cy="5207000"/>
          </a:xfrm>
          <a:prstGeom prst="rect">
            <a:avLst/>
          </a:prstGeom>
        </p:spPr>
      </p:pic>
      <p:sp>
        <p:nvSpPr>
          <p:cNvPr id="2" name="Tittel 1">
            <a:extLst>
              <a:ext uri="{FF2B5EF4-FFF2-40B4-BE49-F238E27FC236}">
                <a16:creationId xmlns:a16="http://schemas.microsoft.com/office/drawing/2014/main" id="{87BD5C08-E1FE-4065-B4F1-D2D84AC4D045}"/>
              </a:ext>
            </a:extLst>
          </p:cNvPr>
          <p:cNvSpPr>
            <a:spLocks noGrp="1"/>
          </p:cNvSpPr>
          <p:nvPr>
            <p:ph type="title"/>
          </p:nvPr>
        </p:nvSpPr>
        <p:spPr/>
        <p:txBody>
          <a:bodyPr>
            <a:normAutofit/>
          </a:bodyPr>
          <a:lstStyle/>
          <a:p>
            <a:r>
              <a:rPr lang="nb-NO" sz="3600" dirty="0"/>
              <a:t>Månedlig avkastning Oslo Børs (</a:t>
            </a:r>
            <a:r>
              <a:rPr lang="nb-NO" sz="3600" dirty="0" err="1"/>
              <a:t>Osebx</a:t>
            </a:r>
            <a:r>
              <a:rPr lang="nb-NO" sz="3600" dirty="0"/>
              <a:t>)</a:t>
            </a:r>
          </a:p>
        </p:txBody>
      </p:sp>
      <p:sp>
        <p:nvSpPr>
          <p:cNvPr id="4" name="TekstSylinder 3">
            <a:extLst>
              <a:ext uri="{FF2B5EF4-FFF2-40B4-BE49-F238E27FC236}">
                <a16:creationId xmlns:a16="http://schemas.microsoft.com/office/drawing/2014/main" id="{635D3480-4917-4FEB-916A-130D58DE4495}"/>
              </a:ext>
            </a:extLst>
          </p:cNvPr>
          <p:cNvSpPr txBox="1"/>
          <p:nvPr/>
        </p:nvSpPr>
        <p:spPr>
          <a:xfrm>
            <a:off x="444500" y="6444862"/>
            <a:ext cx="74238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Oslo Børs og Stiftelsen AksjeNorge. Avkastning basert på sluttkurser respektive måneder for OSEBX.</a:t>
            </a:r>
          </a:p>
        </p:txBody>
      </p:sp>
      <p:sp>
        <p:nvSpPr>
          <p:cNvPr id="5" name="Rektangel: avrundede hjørner 4">
            <a:extLst>
              <a:ext uri="{FF2B5EF4-FFF2-40B4-BE49-F238E27FC236}">
                <a16:creationId xmlns:a16="http://schemas.microsoft.com/office/drawing/2014/main" id="{2AB8DB9F-4772-4111-A728-666933CD4A03}"/>
              </a:ext>
            </a:extLst>
          </p:cNvPr>
          <p:cNvSpPr/>
          <p:nvPr/>
        </p:nvSpPr>
        <p:spPr>
          <a:xfrm>
            <a:off x="5166257" y="1543729"/>
            <a:ext cx="3657600" cy="1143000"/>
          </a:xfrm>
          <a:prstGeom prst="roundRect">
            <a:avLst/>
          </a:prstGeom>
          <a:solidFill>
            <a:srgbClr val="002060">
              <a:alpha val="71000"/>
            </a:srgbClr>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ysClr val="windowText" lastClr="000000"/>
                </a:solidFill>
                <a:effectLst/>
                <a:uLnTx/>
                <a:uFillTx/>
                <a:latin typeface="Museo Sans Rounded 500" panose="02000000000000000000" pitchFamily="50" charset="0"/>
                <a:ea typeface="+mn-ea"/>
                <a:cs typeface="+mn-cs"/>
              </a:rPr>
              <a:t> </a:t>
            </a:r>
          </a:p>
        </p:txBody>
      </p:sp>
      <p:graphicFrame>
        <p:nvGraphicFramePr>
          <p:cNvPr id="6" name="Diagram 5">
            <a:extLst>
              <a:ext uri="{FF2B5EF4-FFF2-40B4-BE49-F238E27FC236}">
                <a16:creationId xmlns:a16="http://schemas.microsoft.com/office/drawing/2014/main" id="{8ADE9D29-A1AB-4C05-AFC0-ED064384D579}"/>
              </a:ext>
            </a:extLst>
          </p:cNvPr>
          <p:cNvGraphicFramePr>
            <a:graphicFrameLocks/>
          </p:cNvGraphicFramePr>
          <p:nvPr/>
        </p:nvGraphicFramePr>
        <p:xfrm>
          <a:off x="5132949" y="1567647"/>
          <a:ext cx="3601128" cy="10945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avrundede hjørner 6">
            <a:extLst>
              <a:ext uri="{FF2B5EF4-FFF2-40B4-BE49-F238E27FC236}">
                <a16:creationId xmlns:a16="http://schemas.microsoft.com/office/drawing/2014/main" id="{F47C45BE-2CEE-461F-82E3-41CF99607C82}"/>
              </a:ext>
            </a:extLst>
          </p:cNvPr>
          <p:cNvSpPr/>
          <p:nvPr/>
        </p:nvSpPr>
        <p:spPr>
          <a:xfrm>
            <a:off x="5174023" y="1567647"/>
            <a:ext cx="3761820" cy="114300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err="1">
                <a:ln>
                  <a:noFill/>
                </a:ln>
                <a:solidFill>
                  <a:srgbClr val="8FE2FF"/>
                </a:solidFill>
                <a:effectLst/>
                <a:uLnTx/>
                <a:uFillTx/>
                <a:latin typeface="Museo Sans Rounded 500" panose="02000000000000000000" pitchFamily="50" charset="0"/>
                <a:ea typeface="+mn-ea"/>
                <a:cs typeface="+mn-cs"/>
              </a:rPr>
              <a:t>Osebx</a:t>
            </a:r>
            <a:r>
              <a:rPr kumimoji="0" lang="nb-NO" sz="2400" b="1" i="0" u="none" strike="noStrike" kern="1200" cap="none" spc="0" normalizeH="0" baseline="0" noProof="0" dirty="0">
                <a:ln>
                  <a:noFill/>
                </a:ln>
                <a:solidFill>
                  <a:srgbClr val="8FE2FF"/>
                </a:solidFill>
                <a:effectLst/>
                <a:uLnTx/>
                <a:uFillTx/>
                <a:latin typeface="Museo Sans Rounded 500" panose="02000000000000000000" pitchFamily="50" charset="0"/>
                <a:ea typeface="+mn-ea"/>
                <a:cs typeface="+mn-cs"/>
              </a:rPr>
              <a:t> + 23 % i år</a:t>
            </a:r>
          </a:p>
        </p:txBody>
      </p:sp>
      <p:sp>
        <p:nvSpPr>
          <p:cNvPr id="8" name="Pil: høyre 7">
            <a:extLst>
              <a:ext uri="{FF2B5EF4-FFF2-40B4-BE49-F238E27FC236}">
                <a16:creationId xmlns:a16="http://schemas.microsoft.com/office/drawing/2014/main" id="{1B33291D-9FD5-403F-9463-9A870984A4FA}"/>
              </a:ext>
            </a:extLst>
          </p:cNvPr>
          <p:cNvSpPr/>
          <p:nvPr/>
        </p:nvSpPr>
        <p:spPr>
          <a:xfrm>
            <a:off x="695325" y="1041401"/>
            <a:ext cx="386645" cy="24447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9A32DDB0-EB93-4476-A23F-51E42080F127}"/>
              </a:ext>
            </a:extLst>
          </p:cNvPr>
          <p:cNvSpPr txBox="1"/>
          <p:nvPr/>
        </p:nvSpPr>
        <p:spPr>
          <a:xfrm>
            <a:off x="10241213" y="4211149"/>
            <a:ext cx="1147864" cy="461665"/>
          </a:xfrm>
          <a:prstGeom prst="rect">
            <a:avLst/>
          </a:prstGeom>
          <a:solidFill>
            <a:schemeClr val="bg1"/>
          </a:solidFill>
          <a:ln>
            <a:solidFill>
              <a:schemeClr val="bg1"/>
            </a:solidFill>
          </a:ln>
        </p:spPr>
        <p:txBody>
          <a:bodyPr wrap="square" rtlCol="0">
            <a:spAutoFit/>
          </a:bodyPr>
          <a:lstStyle/>
          <a:p>
            <a:r>
              <a:rPr lang="nb-NO" sz="2400" dirty="0">
                <a:latin typeface="Museo Sans Rounded 500" panose="02000000000000000000" pitchFamily="50" charset="0"/>
              </a:rPr>
              <a:t>3,9 %</a:t>
            </a:r>
          </a:p>
        </p:txBody>
      </p:sp>
      <p:sp>
        <p:nvSpPr>
          <p:cNvPr id="10" name="Rektangel: avrundede hjørner 9">
            <a:extLst>
              <a:ext uri="{FF2B5EF4-FFF2-40B4-BE49-F238E27FC236}">
                <a16:creationId xmlns:a16="http://schemas.microsoft.com/office/drawing/2014/main" id="{B98613B2-B163-492B-BE56-A3C6067A6245}"/>
              </a:ext>
            </a:extLst>
          </p:cNvPr>
          <p:cNvSpPr/>
          <p:nvPr/>
        </p:nvSpPr>
        <p:spPr>
          <a:xfrm>
            <a:off x="9682755" y="1498287"/>
            <a:ext cx="2264779" cy="141429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4F868E"/>
                </a:solidFill>
              </a:rPr>
              <a:t>Det svinger på børsen, men 2021 har uvanlig mange positive måneder</a:t>
            </a:r>
          </a:p>
        </p:txBody>
      </p:sp>
    </p:spTree>
    <p:extLst>
      <p:ext uri="{BB962C8B-B14F-4D97-AF65-F5344CB8AC3E}">
        <p14:creationId xmlns:p14="http://schemas.microsoft.com/office/powerpoint/2010/main" val="3621450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246D3C8-25AC-4E0C-8C3E-51FD6E935088}"/>
              </a:ext>
            </a:extLst>
          </p:cNvPr>
          <p:cNvSpPr>
            <a:spLocks noGrp="1"/>
          </p:cNvSpPr>
          <p:nvPr>
            <p:ph type="title"/>
          </p:nvPr>
        </p:nvSpPr>
        <p:spPr/>
        <p:txBody>
          <a:bodyPr/>
          <a:lstStyle/>
          <a:p>
            <a:r>
              <a:rPr lang="nb-NO" dirty="0"/>
              <a:t>Aktivt </a:t>
            </a:r>
            <a:r>
              <a:rPr lang="nb-NO" dirty="0" err="1"/>
              <a:t>vs</a:t>
            </a:r>
            <a:r>
              <a:rPr lang="nb-NO" dirty="0"/>
              <a:t> indeks</a:t>
            </a:r>
          </a:p>
        </p:txBody>
      </p:sp>
      <p:cxnSp>
        <p:nvCxnSpPr>
          <p:cNvPr id="6" name="Rett linje 5">
            <a:extLst>
              <a:ext uri="{FF2B5EF4-FFF2-40B4-BE49-F238E27FC236}">
                <a16:creationId xmlns:a16="http://schemas.microsoft.com/office/drawing/2014/main" id="{85F8B9F4-659E-4CFB-AA25-E2A759A025D6}"/>
              </a:ext>
            </a:extLst>
          </p:cNvPr>
          <p:cNvCxnSpPr/>
          <p:nvPr/>
        </p:nvCxnSpPr>
        <p:spPr>
          <a:xfrm>
            <a:off x="622300" y="1968500"/>
            <a:ext cx="0" cy="3898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ett linje 7">
            <a:extLst>
              <a:ext uri="{FF2B5EF4-FFF2-40B4-BE49-F238E27FC236}">
                <a16:creationId xmlns:a16="http://schemas.microsoft.com/office/drawing/2014/main" id="{E42FE384-D33B-44D4-BFCF-93579B115F73}"/>
              </a:ext>
            </a:extLst>
          </p:cNvPr>
          <p:cNvCxnSpPr/>
          <p:nvPr/>
        </p:nvCxnSpPr>
        <p:spPr>
          <a:xfrm>
            <a:off x="609600" y="5842000"/>
            <a:ext cx="79375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Frihåndsform: figur 9">
            <a:extLst>
              <a:ext uri="{FF2B5EF4-FFF2-40B4-BE49-F238E27FC236}">
                <a16:creationId xmlns:a16="http://schemas.microsoft.com/office/drawing/2014/main" id="{50C4F033-46E6-4F4A-AFE3-1BDDD3F4BEAE}"/>
              </a:ext>
            </a:extLst>
          </p:cNvPr>
          <p:cNvSpPr/>
          <p:nvPr/>
        </p:nvSpPr>
        <p:spPr>
          <a:xfrm>
            <a:off x="1130300" y="2679701"/>
            <a:ext cx="7302500" cy="2349500"/>
          </a:xfrm>
          <a:custGeom>
            <a:avLst/>
            <a:gdLst>
              <a:gd name="connsiteX0" fmla="*/ 0 w 7302500"/>
              <a:gd name="connsiteY0" fmla="*/ 2349500 h 2349500"/>
              <a:gd name="connsiteX1" fmla="*/ 419100 w 7302500"/>
              <a:gd name="connsiteY1" fmla="*/ 2336800 h 2349500"/>
              <a:gd name="connsiteX2" fmla="*/ 469900 w 7302500"/>
              <a:gd name="connsiteY2" fmla="*/ 2298700 h 2349500"/>
              <a:gd name="connsiteX3" fmla="*/ 508000 w 7302500"/>
              <a:gd name="connsiteY3" fmla="*/ 2273300 h 2349500"/>
              <a:gd name="connsiteX4" fmla="*/ 546100 w 7302500"/>
              <a:gd name="connsiteY4" fmla="*/ 2235200 h 2349500"/>
              <a:gd name="connsiteX5" fmla="*/ 609600 w 7302500"/>
              <a:gd name="connsiteY5" fmla="*/ 2209800 h 2349500"/>
              <a:gd name="connsiteX6" fmla="*/ 647700 w 7302500"/>
              <a:gd name="connsiteY6" fmla="*/ 2184400 h 2349500"/>
              <a:gd name="connsiteX7" fmla="*/ 685800 w 7302500"/>
              <a:gd name="connsiteY7" fmla="*/ 2146300 h 2349500"/>
              <a:gd name="connsiteX8" fmla="*/ 800100 w 7302500"/>
              <a:gd name="connsiteY8" fmla="*/ 2108200 h 2349500"/>
              <a:gd name="connsiteX9" fmla="*/ 889000 w 7302500"/>
              <a:gd name="connsiteY9" fmla="*/ 2070100 h 2349500"/>
              <a:gd name="connsiteX10" fmla="*/ 1130300 w 7302500"/>
              <a:gd name="connsiteY10" fmla="*/ 2044700 h 2349500"/>
              <a:gd name="connsiteX11" fmla="*/ 1168400 w 7302500"/>
              <a:gd name="connsiteY11" fmla="*/ 2032000 h 2349500"/>
              <a:gd name="connsiteX12" fmla="*/ 1270000 w 7302500"/>
              <a:gd name="connsiteY12" fmla="*/ 2006600 h 2349500"/>
              <a:gd name="connsiteX13" fmla="*/ 1346200 w 7302500"/>
              <a:gd name="connsiteY13" fmla="*/ 1955800 h 2349500"/>
              <a:gd name="connsiteX14" fmla="*/ 1422400 w 7302500"/>
              <a:gd name="connsiteY14" fmla="*/ 1905000 h 2349500"/>
              <a:gd name="connsiteX15" fmla="*/ 1460500 w 7302500"/>
              <a:gd name="connsiteY15" fmla="*/ 1892300 h 2349500"/>
              <a:gd name="connsiteX16" fmla="*/ 1536700 w 7302500"/>
              <a:gd name="connsiteY16" fmla="*/ 1841500 h 2349500"/>
              <a:gd name="connsiteX17" fmla="*/ 1600200 w 7302500"/>
              <a:gd name="connsiteY17" fmla="*/ 1854200 h 2349500"/>
              <a:gd name="connsiteX18" fmla="*/ 1638300 w 7302500"/>
              <a:gd name="connsiteY18" fmla="*/ 1866900 h 2349500"/>
              <a:gd name="connsiteX19" fmla="*/ 1955800 w 7302500"/>
              <a:gd name="connsiteY19" fmla="*/ 1854200 h 2349500"/>
              <a:gd name="connsiteX20" fmla="*/ 1993900 w 7302500"/>
              <a:gd name="connsiteY20" fmla="*/ 1841500 h 2349500"/>
              <a:gd name="connsiteX21" fmla="*/ 2095500 w 7302500"/>
              <a:gd name="connsiteY21" fmla="*/ 1816100 h 2349500"/>
              <a:gd name="connsiteX22" fmla="*/ 2222500 w 7302500"/>
              <a:gd name="connsiteY22" fmla="*/ 1765300 h 2349500"/>
              <a:gd name="connsiteX23" fmla="*/ 2273300 w 7302500"/>
              <a:gd name="connsiteY23" fmla="*/ 1739900 h 2349500"/>
              <a:gd name="connsiteX24" fmla="*/ 2311400 w 7302500"/>
              <a:gd name="connsiteY24" fmla="*/ 1727200 h 2349500"/>
              <a:gd name="connsiteX25" fmla="*/ 2349500 w 7302500"/>
              <a:gd name="connsiteY25" fmla="*/ 1701800 h 2349500"/>
              <a:gd name="connsiteX26" fmla="*/ 2476500 w 7302500"/>
              <a:gd name="connsiteY26" fmla="*/ 1663700 h 2349500"/>
              <a:gd name="connsiteX27" fmla="*/ 2552700 w 7302500"/>
              <a:gd name="connsiteY27" fmla="*/ 1638300 h 2349500"/>
              <a:gd name="connsiteX28" fmla="*/ 2578100 w 7302500"/>
              <a:gd name="connsiteY28" fmla="*/ 1714500 h 2349500"/>
              <a:gd name="connsiteX29" fmla="*/ 2603500 w 7302500"/>
              <a:gd name="connsiteY29" fmla="*/ 1752600 h 2349500"/>
              <a:gd name="connsiteX30" fmla="*/ 2641600 w 7302500"/>
              <a:gd name="connsiteY30" fmla="*/ 1828800 h 2349500"/>
              <a:gd name="connsiteX31" fmla="*/ 2679700 w 7302500"/>
              <a:gd name="connsiteY31" fmla="*/ 1841500 h 2349500"/>
              <a:gd name="connsiteX32" fmla="*/ 2755900 w 7302500"/>
              <a:gd name="connsiteY32" fmla="*/ 1765300 h 2349500"/>
              <a:gd name="connsiteX33" fmla="*/ 2832100 w 7302500"/>
              <a:gd name="connsiteY33" fmla="*/ 1701800 h 2349500"/>
              <a:gd name="connsiteX34" fmla="*/ 2844800 w 7302500"/>
              <a:gd name="connsiteY34" fmla="*/ 1651000 h 2349500"/>
              <a:gd name="connsiteX35" fmla="*/ 2933700 w 7302500"/>
              <a:gd name="connsiteY35" fmla="*/ 1536700 h 2349500"/>
              <a:gd name="connsiteX36" fmla="*/ 3009900 w 7302500"/>
              <a:gd name="connsiteY36" fmla="*/ 1498600 h 2349500"/>
              <a:gd name="connsiteX37" fmla="*/ 3175000 w 7302500"/>
              <a:gd name="connsiteY37" fmla="*/ 1485900 h 2349500"/>
              <a:gd name="connsiteX38" fmla="*/ 3263900 w 7302500"/>
              <a:gd name="connsiteY38" fmla="*/ 1447800 h 2349500"/>
              <a:gd name="connsiteX39" fmla="*/ 3340100 w 7302500"/>
              <a:gd name="connsiteY39" fmla="*/ 1422400 h 2349500"/>
              <a:gd name="connsiteX40" fmla="*/ 3378200 w 7302500"/>
              <a:gd name="connsiteY40" fmla="*/ 1409700 h 2349500"/>
              <a:gd name="connsiteX41" fmla="*/ 3416300 w 7302500"/>
              <a:gd name="connsiteY41" fmla="*/ 1384300 h 2349500"/>
              <a:gd name="connsiteX42" fmla="*/ 3454400 w 7302500"/>
              <a:gd name="connsiteY42" fmla="*/ 1371600 h 2349500"/>
              <a:gd name="connsiteX43" fmla="*/ 3530600 w 7302500"/>
              <a:gd name="connsiteY43" fmla="*/ 1320800 h 2349500"/>
              <a:gd name="connsiteX44" fmla="*/ 3568700 w 7302500"/>
              <a:gd name="connsiteY44" fmla="*/ 1308100 h 2349500"/>
              <a:gd name="connsiteX45" fmla="*/ 3606800 w 7302500"/>
              <a:gd name="connsiteY45" fmla="*/ 1282700 h 2349500"/>
              <a:gd name="connsiteX46" fmla="*/ 3657600 w 7302500"/>
              <a:gd name="connsiteY46" fmla="*/ 1270000 h 2349500"/>
              <a:gd name="connsiteX47" fmla="*/ 3695700 w 7302500"/>
              <a:gd name="connsiteY47" fmla="*/ 1257300 h 2349500"/>
              <a:gd name="connsiteX48" fmla="*/ 3746500 w 7302500"/>
              <a:gd name="connsiteY48" fmla="*/ 1231900 h 2349500"/>
              <a:gd name="connsiteX49" fmla="*/ 3873500 w 7302500"/>
              <a:gd name="connsiteY49" fmla="*/ 1193800 h 2349500"/>
              <a:gd name="connsiteX50" fmla="*/ 3911600 w 7302500"/>
              <a:gd name="connsiteY50" fmla="*/ 1181100 h 2349500"/>
              <a:gd name="connsiteX51" fmla="*/ 3975100 w 7302500"/>
              <a:gd name="connsiteY51" fmla="*/ 1168400 h 2349500"/>
              <a:gd name="connsiteX52" fmla="*/ 4013200 w 7302500"/>
              <a:gd name="connsiteY52" fmla="*/ 1155700 h 2349500"/>
              <a:gd name="connsiteX53" fmla="*/ 4127500 w 7302500"/>
              <a:gd name="connsiteY53" fmla="*/ 1130300 h 2349500"/>
              <a:gd name="connsiteX54" fmla="*/ 4203700 w 7302500"/>
              <a:gd name="connsiteY54" fmla="*/ 1104900 h 2349500"/>
              <a:gd name="connsiteX55" fmla="*/ 4241800 w 7302500"/>
              <a:gd name="connsiteY55" fmla="*/ 1092200 h 2349500"/>
              <a:gd name="connsiteX56" fmla="*/ 4279900 w 7302500"/>
              <a:gd name="connsiteY56" fmla="*/ 1066800 h 2349500"/>
              <a:gd name="connsiteX57" fmla="*/ 4318000 w 7302500"/>
              <a:gd name="connsiteY57" fmla="*/ 1054100 h 2349500"/>
              <a:gd name="connsiteX58" fmla="*/ 4394200 w 7302500"/>
              <a:gd name="connsiteY58" fmla="*/ 1003300 h 2349500"/>
              <a:gd name="connsiteX59" fmla="*/ 4470400 w 7302500"/>
              <a:gd name="connsiteY59" fmla="*/ 952500 h 2349500"/>
              <a:gd name="connsiteX60" fmla="*/ 4559300 w 7302500"/>
              <a:gd name="connsiteY60" fmla="*/ 901700 h 2349500"/>
              <a:gd name="connsiteX61" fmla="*/ 4622800 w 7302500"/>
              <a:gd name="connsiteY61" fmla="*/ 889000 h 2349500"/>
              <a:gd name="connsiteX62" fmla="*/ 4660900 w 7302500"/>
              <a:gd name="connsiteY62" fmla="*/ 876300 h 2349500"/>
              <a:gd name="connsiteX63" fmla="*/ 4711700 w 7302500"/>
              <a:gd name="connsiteY63" fmla="*/ 863600 h 2349500"/>
              <a:gd name="connsiteX64" fmla="*/ 4851400 w 7302500"/>
              <a:gd name="connsiteY64" fmla="*/ 825500 h 2349500"/>
              <a:gd name="connsiteX65" fmla="*/ 4927600 w 7302500"/>
              <a:gd name="connsiteY65" fmla="*/ 800100 h 2349500"/>
              <a:gd name="connsiteX66" fmla="*/ 5029200 w 7302500"/>
              <a:gd name="connsiteY66" fmla="*/ 774700 h 2349500"/>
              <a:gd name="connsiteX67" fmla="*/ 5067300 w 7302500"/>
              <a:gd name="connsiteY67" fmla="*/ 762000 h 2349500"/>
              <a:gd name="connsiteX68" fmla="*/ 5118100 w 7302500"/>
              <a:gd name="connsiteY68" fmla="*/ 749300 h 2349500"/>
              <a:gd name="connsiteX69" fmla="*/ 5181600 w 7302500"/>
              <a:gd name="connsiteY69" fmla="*/ 711200 h 2349500"/>
              <a:gd name="connsiteX70" fmla="*/ 5283200 w 7302500"/>
              <a:gd name="connsiteY70" fmla="*/ 685800 h 2349500"/>
              <a:gd name="connsiteX71" fmla="*/ 5321300 w 7302500"/>
              <a:gd name="connsiteY71" fmla="*/ 660400 h 2349500"/>
              <a:gd name="connsiteX72" fmla="*/ 5384800 w 7302500"/>
              <a:gd name="connsiteY72" fmla="*/ 635000 h 2349500"/>
              <a:gd name="connsiteX73" fmla="*/ 5422900 w 7302500"/>
              <a:gd name="connsiteY73" fmla="*/ 609600 h 2349500"/>
              <a:gd name="connsiteX74" fmla="*/ 5511800 w 7302500"/>
              <a:gd name="connsiteY74" fmla="*/ 571500 h 2349500"/>
              <a:gd name="connsiteX75" fmla="*/ 5588000 w 7302500"/>
              <a:gd name="connsiteY75" fmla="*/ 533400 h 2349500"/>
              <a:gd name="connsiteX76" fmla="*/ 5702300 w 7302500"/>
              <a:gd name="connsiteY76" fmla="*/ 520700 h 2349500"/>
              <a:gd name="connsiteX77" fmla="*/ 5867400 w 7302500"/>
              <a:gd name="connsiteY77" fmla="*/ 482600 h 2349500"/>
              <a:gd name="connsiteX78" fmla="*/ 5905500 w 7302500"/>
              <a:gd name="connsiteY78" fmla="*/ 469900 h 2349500"/>
              <a:gd name="connsiteX79" fmla="*/ 5969000 w 7302500"/>
              <a:gd name="connsiteY79" fmla="*/ 457200 h 2349500"/>
              <a:gd name="connsiteX80" fmla="*/ 6083300 w 7302500"/>
              <a:gd name="connsiteY80" fmla="*/ 406400 h 2349500"/>
              <a:gd name="connsiteX81" fmla="*/ 6197600 w 7302500"/>
              <a:gd name="connsiteY81" fmla="*/ 342900 h 2349500"/>
              <a:gd name="connsiteX82" fmla="*/ 6248400 w 7302500"/>
              <a:gd name="connsiteY82" fmla="*/ 330200 h 2349500"/>
              <a:gd name="connsiteX83" fmla="*/ 6286500 w 7302500"/>
              <a:gd name="connsiteY83" fmla="*/ 317500 h 2349500"/>
              <a:gd name="connsiteX84" fmla="*/ 6388100 w 7302500"/>
              <a:gd name="connsiteY84" fmla="*/ 292100 h 2349500"/>
              <a:gd name="connsiteX85" fmla="*/ 6438900 w 7302500"/>
              <a:gd name="connsiteY85" fmla="*/ 266700 h 2349500"/>
              <a:gd name="connsiteX86" fmla="*/ 6565900 w 7302500"/>
              <a:gd name="connsiteY86" fmla="*/ 228600 h 2349500"/>
              <a:gd name="connsiteX87" fmla="*/ 6629400 w 7302500"/>
              <a:gd name="connsiteY87" fmla="*/ 215900 h 2349500"/>
              <a:gd name="connsiteX88" fmla="*/ 6667500 w 7302500"/>
              <a:gd name="connsiteY88" fmla="*/ 203200 h 2349500"/>
              <a:gd name="connsiteX89" fmla="*/ 6718300 w 7302500"/>
              <a:gd name="connsiteY89" fmla="*/ 190500 h 2349500"/>
              <a:gd name="connsiteX90" fmla="*/ 6756400 w 7302500"/>
              <a:gd name="connsiteY90" fmla="*/ 177800 h 2349500"/>
              <a:gd name="connsiteX91" fmla="*/ 6832600 w 7302500"/>
              <a:gd name="connsiteY91" fmla="*/ 139700 h 2349500"/>
              <a:gd name="connsiteX92" fmla="*/ 6946900 w 7302500"/>
              <a:gd name="connsiteY92" fmla="*/ 127000 h 2349500"/>
              <a:gd name="connsiteX93" fmla="*/ 7035800 w 7302500"/>
              <a:gd name="connsiteY93" fmla="*/ 101600 h 2349500"/>
              <a:gd name="connsiteX94" fmla="*/ 7112000 w 7302500"/>
              <a:gd name="connsiteY94" fmla="*/ 88900 h 2349500"/>
              <a:gd name="connsiteX95" fmla="*/ 7175500 w 7302500"/>
              <a:gd name="connsiteY95" fmla="*/ 63500 h 2349500"/>
              <a:gd name="connsiteX96" fmla="*/ 7213600 w 7302500"/>
              <a:gd name="connsiteY96" fmla="*/ 38100 h 2349500"/>
              <a:gd name="connsiteX97" fmla="*/ 7302500 w 7302500"/>
              <a:gd name="connsiteY97" fmla="*/ 0 h 234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02500" h="2349500">
                <a:moveTo>
                  <a:pt x="0" y="2349500"/>
                </a:moveTo>
                <a:cubicBezTo>
                  <a:pt x="139700" y="2345267"/>
                  <a:pt x="280146" y="2351822"/>
                  <a:pt x="419100" y="2336800"/>
                </a:cubicBezTo>
                <a:cubicBezTo>
                  <a:pt x="440144" y="2334525"/>
                  <a:pt x="452676" y="2311003"/>
                  <a:pt x="469900" y="2298700"/>
                </a:cubicBezTo>
                <a:cubicBezTo>
                  <a:pt x="482320" y="2289828"/>
                  <a:pt x="496274" y="2283071"/>
                  <a:pt x="508000" y="2273300"/>
                </a:cubicBezTo>
                <a:cubicBezTo>
                  <a:pt x="521798" y="2261802"/>
                  <a:pt x="530870" y="2244719"/>
                  <a:pt x="546100" y="2235200"/>
                </a:cubicBezTo>
                <a:cubicBezTo>
                  <a:pt x="565432" y="2223118"/>
                  <a:pt x="589210" y="2219995"/>
                  <a:pt x="609600" y="2209800"/>
                </a:cubicBezTo>
                <a:cubicBezTo>
                  <a:pt x="623252" y="2202974"/>
                  <a:pt x="635974" y="2194171"/>
                  <a:pt x="647700" y="2184400"/>
                </a:cubicBezTo>
                <a:cubicBezTo>
                  <a:pt x="661498" y="2172902"/>
                  <a:pt x="670100" y="2155022"/>
                  <a:pt x="685800" y="2146300"/>
                </a:cubicBezTo>
                <a:cubicBezTo>
                  <a:pt x="800100" y="2082800"/>
                  <a:pt x="723900" y="2146300"/>
                  <a:pt x="800100" y="2108200"/>
                </a:cubicBezTo>
                <a:cubicBezTo>
                  <a:pt x="827637" y="2094431"/>
                  <a:pt x="857855" y="2076329"/>
                  <a:pt x="889000" y="2070100"/>
                </a:cubicBezTo>
                <a:cubicBezTo>
                  <a:pt x="960104" y="2055879"/>
                  <a:pt x="1064311" y="2050199"/>
                  <a:pt x="1130300" y="2044700"/>
                </a:cubicBezTo>
                <a:cubicBezTo>
                  <a:pt x="1143000" y="2040467"/>
                  <a:pt x="1155485" y="2035522"/>
                  <a:pt x="1168400" y="2032000"/>
                </a:cubicBezTo>
                <a:cubicBezTo>
                  <a:pt x="1202079" y="2022815"/>
                  <a:pt x="1270000" y="2006600"/>
                  <a:pt x="1270000" y="2006600"/>
                </a:cubicBezTo>
                <a:cubicBezTo>
                  <a:pt x="1354554" y="1922046"/>
                  <a:pt x="1263492" y="2001749"/>
                  <a:pt x="1346200" y="1955800"/>
                </a:cubicBezTo>
                <a:cubicBezTo>
                  <a:pt x="1372885" y="1940975"/>
                  <a:pt x="1393440" y="1914653"/>
                  <a:pt x="1422400" y="1905000"/>
                </a:cubicBezTo>
                <a:cubicBezTo>
                  <a:pt x="1435100" y="1900767"/>
                  <a:pt x="1448798" y="1898801"/>
                  <a:pt x="1460500" y="1892300"/>
                </a:cubicBezTo>
                <a:cubicBezTo>
                  <a:pt x="1487185" y="1877475"/>
                  <a:pt x="1536700" y="1841500"/>
                  <a:pt x="1536700" y="1841500"/>
                </a:cubicBezTo>
                <a:cubicBezTo>
                  <a:pt x="1557867" y="1845733"/>
                  <a:pt x="1579259" y="1848965"/>
                  <a:pt x="1600200" y="1854200"/>
                </a:cubicBezTo>
                <a:cubicBezTo>
                  <a:pt x="1613187" y="1857447"/>
                  <a:pt x="1624913" y="1866900"/>
                  <a:pt x="1638300" y="1866900"/>
                </a:cubicBezTo>
                <a:cubicBezTo>
                  <a:pt x="1744218" y="1866900"/>
                  <a:pt x="1849967" y="1858433"/>
                  <a:pt x="1955800" y="1854200"/>
                </a:cubicBezTo>
                <a:cubicBezTo>
                  <a:pt x="1968500" y="1849967"/>
                  <a:pt x="1980913" y="1844747"/>
                  <a:pt x="1993900" y="1841500"/>
                </a:cubicBezTo>
                <a:cubicBezTo>
                  <a:pt x="2063006" y="1824224"/>
                  <a:pt x="2041586" y="1836836"/>
                  <a:pt x="2095500" y="1816100"/>
                </a:cubicBezTo>
                <a:cubicBezTo>
                  <a:pt x="2138055" y="1799733"/>
                  <a:pt x="2181719" y="1785690"/>
                  <a:pt x="2222500" y="1765300"/>
                </a:cubicBezTo>
                <a:cubicBezTo>
                  <a:pt x="2239433" y="1756833"/>
                  <a:pt x="2255899" y="1747358"/>
                  <a:pt x="2273300" y="1739900"/>
                </a:cubicBezTo>
                <a:cubicBezTo>
                  <a:pt x="2285605" y="1734627"/>
                  <a:pt x="2299426" y="1733187"/>
                  <a:pt x="2311400" y="1727200"/>
                </a:cubicBezTo>
                <a:cubicBezTo>
                  <a:pt x="2325052" y="1720374"/>
                  <a:pt x="2335552" y="1707999"/>
                  <a:pt x="2349500" y="1701800"/>
                </a:cubicBezTo>
                <a:cubicBezTo>
                  <a:pt x="2411671" y="1674168"/>
                  <a:pt x="2419666" y="1680750"/>
                  <a:pt x="2476500" y="1663700"/>
                </a:cubicBezTo>
                <a:cubicBezTo>
                  <a:pt x="2502145" y="1656007"/>
                  <a:pt x="2552700" y="1638300"/>
                  <a:pt x="2552700" y="1638300"/>
                </a:cubicBezTo>
                <a:cubicBezTo>
                  <a:pt x="2561167" y="1663700"/>
                  <a:pt x="2563248" y="1692223"/>
                  <a:pt x="2578100" y="1714500"/>
                </a:cubicBezTo>
                <a:cubicBezTo>
                  <a:pt x="2586567" y="1727200"/>
                  <a:pt x="2596674" y="1738948"/>
                  <a:pt x="2603500" y="1752600"/>
                </a:cubicBezTo>
                <a:cubicBezTo>
                  <a:pt x="2618838" y="1783276"/>
                  <a:pt x="2611270" y="1804536"/>
                  <a:pt x="2641600" y="1828800"/>
                </a:cubicBezTo>
                <a:cubicBezTo>
                  <a:pt x="2652053" y="1837163"/>
                  <a:pt x="2667000" y="1837267"/>
                  <a:pt x="2679700" y="1841500"/>
                </a:cubicBezTo>
                <a:cubicBezTo>
                  <a:pt x="2746771" y="1796786"/>
                  <a:pt x="2692889" y="1838813"/>
                  <a:pt x="2755900" y="1765300"/>
                </a:cubicBezTo>
                <a:cubicBezTo>
                  <a:pt x="2788495" y="1727272"/>
                  <a:pt x="2792906" y="1727929"/>
                  <a:pt x="2832100" y="1701800"/>
                </a:cubicBezTo>
                <a:cubicBezTo>
                  <a:pt x="2836333" y="1684867"/>
                  <a:pt x="2836994" y="1666612"/>
                  <a:pt x="2844800" y="1651000"/>
                </a:cubicBezTo>
                <a:cubicBezTo>
                  <a:pt x="2865029" y="1610542"/>
                  <a:pt x="2897862" y="1566565"/>
                  <a:pt x="2933700" y="1536700"/>
                </a:cubicBezTo>
                <a:cubicBezTo>
                  <a:pt x="2953721" y="1520016"/>
                  <a:pt x="2982946" y="1501969"/>
                  <a:pt x="3009900" y="1498600"/>
                </a:cubicBezTo>
                <a:cubicBezTo>
                  <a:pt x="3064670" y="1491754"/>
                  <a:pt x="3119967" y="1490133"/>
                  <a:pt x="3175000" y="1485900"/>
                </a:cubicBezTo>
                <a:cubicBezTo>
                  <a:pt x="3309381" y="1452305"/>
                  <a:pt x="3151136" y="1497917"/>
                  <a:pt x="3263900" y="1447800"/>
                </a:cubicBezTo>
                <a:cubicBezTo>
                  <a:pt x="3288366" y="1436926"/>
                  <a:pt x="3314700" y="1430867"/>
                  <a:pt x="3340100" y="1422400"/>
                </a:cubicBezTo>
                <a:cubicBezTo>
                  <a:pt x="3352800" y="1418167"/>
                  <a:pt x="3367061" y="1417126"/>
                  <a:pt x="3378200" y="1409700"/>
                </a:cubicBezTo>
                <a:cubicBezTo>
                  <a:pt x="3390900" y="1401233"/>
                  <a:pt x="3402648" y="1391126"/>
                  <a:pt x="3416300" y="1384300"/>
                </a:cubicBezTo>
                <a:cubicBezTo>
                  <a:pt x="3428274" y="1378313"/>
                  <a:pt x="3442698" y="1378101"/>
                  <a:pt x="3454400" y="1371600"/>
                </a:cubicBezTo>
                <a:cubicBezTo>
                  <a:pt x="3481085" y="1356775"/>
                  <a:pt x="3501640" y="1330453"/>
                  <a:pt x="3530600" y="1320800"/>
                </a:cubicBezTo>
                <a:cubicBezTo>
                  <a:pt x="3543300" y="1316567"/>
                  <a:pt x="3556726" y="1314087"/>
                  <a:pt x="3568700" y="1308100"/>
                </a:cubicBezTo>
                <a:cubicBezTo>
                  <a:pt x="3582352" y="1301274"/>
                  <a:pt x="3592771" y="1288713"/>
                  <a:pt x="3606800" y="1282700"/>
                </a:cubicBezTo>
                <a:cubicBezTo>
                  <a:pt x="3622843" y="1275824"/>
                  <a:pt x="3640817" y="1274795"/>
                  <a:pt x="3657600" y="1270000"/>
                </a:cubicBezTo>
                <a:cubicBezTo>
                  <a:pt x="3670472" y="1266322"/>
                  <a:pt x="3683395" y="1262573"/>
                  <a:pt x="3695700" y="1257300"/>
                </a:cubicBezTo>
                <a:cubicBezTo>
                  <a:pt x="3713101" y="1249842"/>
                  <a:pt x="3728922" y="1238931"/>
                  <a:pt x="3746500" y="1231900"/>
                </a:cubicBezTo>
                <a:cubicBezTo>
                  <a:pt x="3821952" y="1201719"/>
                  <a:pt x="3808008" y="1212512"/>
                  <a:pt x="3873500" y="1193800"/>
                </a:cubicBezTo>
                <a:cubicBezTo>
                  <a:pt x="3886372" y="1190122"/>
                  <a:pt x="3898613" y="1184347"/>
                  <a:pt x="3911600" y="1181100"/>
                </a:cubicBezTo>
                <a:cubicBezTo>
                  <a:pt x="3932541" y="1175865"/>
                  <a:pt x="3954159" y="1173635"/>
                  <a:pt x="3975100" y="1168400"/>
                </a:cubicBezTo>
                <a:cubicBezTo>
                  <a:pt x="3988087" y="1165153"/>
                  <a:pt x="4000213" y="1158947"/>
                  <a:pt x="4013200" y="1155700"/>
                </a:cubicBezTo>
                <a:cubicBezTo>
                  <a:pt x="4085709" y="1137573"/>
                  <a:pt x="4062314" y="1149856"/>
                  <a:pt x="4127500" y="1130300"/>
                </a:cubicBezTo>
                <a:cubicBezTo>
                  <a:pt x="4153145" y="1122607"/>
                  <a:pt x="4178300" y="1113367"/>
                  <a:pt x="4203700" y="1104900"/>
                </a:cubicBezTo>
                <a:cubicBezTo>
                  <a:pt x="4216400" y="1100667"/>
                  <a:pt x="4230661" y="1099626"/>
                  <a:pt x="4241800" y="1092200"/>
                </a:cubicBezTo>
                <a:cubicBezTo>
                  <a:pt x="4254500" y="1083733"/>
                  <a:pt x="4266248" y="1073626"/>
                  <a:pt x="4279900" y="1066800"/>
                </a:cubicBezTo>
                <a:cubicBezTo>
                  <a:pt x="4291874" y="1060813"/>
                  <a:pt x="4306298" y="1060601"/>
                  <a:pt x="4318000" y="1054100"/>
                </a:cubicBezTo>
                <a:cubicBezTo>
                  <a:pt x="4344685" y="1039275"/>
                  <a:pt x="4368800" y="1020233"/>
                  <a:pt x="4394200" y="1003300"/>
                </a:cubicBezTo>
                <a:lnTo>
                  <a:pt x="4470400" y="952500"/>
                </a:lnTo>
                <a:cubicBezTo>
                  <a:pt x="4498271" y="933919"/>
                  <a:pt x="4527074" y="912442"/>
                  <a:pt x="4559300" y="901700"/>
                </a:cubicBezTo>
                <a:cubicBezTo>
                  <a:pt x="4579778" y="894874"/>
                  <a:pt x="4601859" y="894235"/>
                  <a:pt x="4622800" y="889000"/>
                </a:cubicBezTo>
                <a:cubicBezTo>
                  <a:pt x="4635787" y="885753"/>
                  <a:pt x="4648028" y="879978"/>
                  <a:pt x="4660900" y="876300"/>
                </a:cubicBezTo>
                <a:cubicBezTo>
                  <a:pt x="4677683" y="871505"/>
                  <a:pt x="4694767" y="867833"/>
                  <a:pt x="4711700" y="863600"/>
                </a:cubicBezTo>
                <a:cubicBezTo>
                  <a:pt x="4788503" y="812398"/>
                  <a:pt x="4711612" y="855454"/>
                  <a:pt x="4851400" y="825500"/>
                </a:cubicBezTo>
                <a:cubicBezTo>
                  <a:pt x="4877580" y="819890"/>
                  <a:pt x="4901625" y="806594"/>
                  <a:pt x="4927600" y="800100"/>
                </a:cubicBezTo>
                <a:cubicBezTo>
                  <a:pt x="4961467" y="791633"/>
                  <a:pt x="4995521" y="783885"/>
                  <a:pt x="5029200" y="774700"/>
                </a:cubicBezTo>
                <a:cubicBezTo>
                  <a:pt x="5042115" y="771178"/>
                  <a:pt x="5054428" y="765678"/>
                  <a:pt x="5067300" y="762000"/>
                </a:cubicBezTo>
                <a:cubicBezTo>
                  <a:pt x="5084083" y="757205"/>
                  <a:pt x="5101167" y="753533"/>
                  <a:pt x="5118100" y="749300"/>
                </a:cubicBezTo>
                <a:cubicBezTo>
                  <a:pt x="5139267" y="736600"/>
                  <a:pt x="5158681" y="720368"/>
                  <a:pt x="5181600" y="711200"/>
                </a:cubicBezTo>
                <a:cubicBezTo>
                  <a:pt x="5254057" y="682217"/>
                  <a:pt x="5227208" y="713796"/>
                  <a:pt x="5283200" y="685800"/>
                </a:cubicBezTo>
                <a:cubicBezTo>
                  <a:pt x="5296852" y="678974"/>
                  <a:pt x="5307648" y="667226"/>
                  <a:pt x="5321300" y="660400"/>
                </a:cubicBezTo>
                <a:cubicBezTo>
                  <a:pt x="5341690" y="650205"/>
                  <a:pt x="5364410" y="645195"/>
                  <a:pt x="5384800" y="635000"/>
                </a:cubicBezTo>
                <a:cubicBezTo>
                  <a:pt x="5398452" y="628174"/>
                  <a:pt x="5409648" y="617173"/>
                  <a:pt x="5422900" y="609600"/>
                </a:cubicBezTo>
                <a:cubicBezTo>
                  <a:pt x="5607890" y="503891"/>
                  <a:pt x="5369319" y="642740"/>
                  <a:pt x="5511800" y="571500"/>
                </a:cubicBezTo>
                <a:cubicBezTo>
                  <a:pt x="5555683" y="549559"/>
                  <a:pt x="5540117" y="541380"/>
                  <a:pt x="5588000" y="533400"/>
                </a:cubicBezTo>
                <a:cubicBezTo>
                  <a:pt x="5625813" y="527098"/>
                  <a:pt x="5664200" y="524933"/>
                  <a:pt x="5702300" y="520700"/>
                </a:cubicBezTo>
                <a:cubicBezTo>
                  <a:pt x="5819097" y="473981"/>
                  <a:pt x="5710830" y="511067"/>
                  <a:pt x="5867400" y="482600"/>
                </a:cubicBezTo>
                <a:cubicBezTo>
                  <a:pt x="5880571" y="480205"/>
                  <a:pt x="5892513" y="473147"/>
                  <a:pt x="5905500" y="469900"/>
                </a:cubicBezTo>
                <a:cubicBezTo>
                  <a:pt x="5926441" y="464665"/>
                  <a:pt x="5947833" y="461433"/>
                  <a:pt x="5969000" y="457200"/>
                </a:cubicBezTo>
                <a:cubicBezTo>
                  <a:pt x="6108249" y="352764"/>
                  <a:pt x="5926455" y="477693"/>
                  <a:pt x="6083300" y="406400"/>
                </a:cubicBezTo>
                <a:cubicBezTo>
                  <a:pt x="6237240" y="336427"/>
                  <a:pt x="6101333" y="370405"/>
                  <a:pt x="6197600" y="342900"/>
                </a:cubicBezTo>
                <a:cubicBezTo>
                  <a:pt x="6214383" y="338105"/>
                  <a:pt x="6231617" y="334995"/>
                  <a:pt x="6248400" y="330200"/>
                </a:cubicBezTo>
                <a:cubicBezTo>
                  <a:pt x="6261272" y="326522"/>
                  <a:pt x="6273585" y="321022"/>
                  <a:pt x="6286500" y="317500"/>
                </a:cubicBezTo>
                <a:cubicBezTo>
                  <a:pt x="6320179" y="308315"/>
                  <a:pt x="6356876" y="307712"/>
                  <a:pt x="6388100" y="292100"/>
                </a:cubicBezTo>
                <a:cubicBezTo>
                  <a:pt x="6405033" y="283633"/>
                  <a:pt x="6421322" y="273731"/>
                  <a:pt x="6438900" y="266700"/>
                </a:cubicBezTo>
                <a:cubicBezTo>
                  <a:pt x="6478473" y="250871"/>
                  <a:pt x="6523798" y="237956"/>
                  <a:pt x="6565900" y="228600"/>
                </a:cubicBezTo>
                <a:cubicBezTo>
                  <a:pt x="6586972" y="223917"/>
                  <a:pt x="6608459" y="221135"/>
                  <a:pt x="6629400" y="215900"/>
                </a:cubicBezTo>
                <a:cubicBezTo>
                  <a:pt x="6642387" y="212653"/>
                  <a:pt x="6654628" y="206878"/>
                  <a:pt x="6667500" y="203200"/>
                </a:cubicBezTo>
                <a:cubicBezTo>
                  <a:pt x="6684283" y="198405"/>
                  <a:pt x="6701517" y="195295"/>
                  <a:pt x="6718300" y="190500"/>
                </a:cubicBezTo>
                <a:cubicBezTo>
                  <a:pt x="6731172" y="186822"/>
                  <a:pt x="6744426" y="183787"/>
                  <a:pt x="6756400" y="177800"/>
                </a:cubicBezTo>
                <a:cubicBezTo>
                  <a:pt x="6800283" y="155859"/>
                  <a:pt x="6784717" y="147680"/>
                  <a:pt x="6832600" y="139700"/>
                </a:cubicBezTo>
                <a:cubicBezTo>
                  <a:pt x="6870413" y="133398"/>
                  <a:pt x="6908800" y="131233"/>
                  <a:pt x="6946900" y="127000"/>
                </a:cubicBezTo>
                <a:cubicBezTo>
                  <a:pt x="6983213" y="114896"/>
                  <a:pt x="6995933" y="109573"/>
                  <a:pt x="7035800" y="101600"/>
                </a:cubicBezTo>
                <a:cubicBezTo>
                  <a:pt x="7061050" y="96550"/>
                  <a:pt x="7086600" y="93133"/>
                  <a:pt x="7112000" y="88900"/>
                </a:cubicBezTo>
                <a:cubicBezTo>
                  <a:pt x="7133167" y="80433"/>
                  <a:pt x="7155110" y="73695"/>
                  <a:pt x="7175500" y="63500"/>
                </a:cubicBezTo>
                <a:cubicBezTo>
                  <a:pt x="7189152" y="56674"/>
                  <a:pt x="7199652" y="44299"/>
                  <a:pt x="7213600" y="38100"/>
                </a:cubicBezTo>
                <a:cubicBezTo>
                  <a:pt x="7311856" y="-5569"/>
                  <a:pt x="7267206" y="35294"/>
                  <a:pt x="7302500" y="0"/>
                </a:cubicBezTo>
              </a:path>
            </a:pathLst>
          </a:cu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Frihåndsform: figur 10">
            <a:extLst>
              <a:ext uri="{FF2B5EF4-FFF2-40B4-BE49-F238E27FC236}">
                <a16:creationId xmlns:a16="http://schemas.microsoft.com/office/drawing/2014/main" id="{9C94E748-5908-44D3-B975-3620C36A5FB4}"/>
              </a:ext>
            </a:extLst>
          </p:cNvPr>
          <p:cNvSpPr/>
          <p:nvPr/>
        </p:nvSpPr>
        <p:spPr>
          <a:xfrm>
            <a:off x="1130300" y="2667001"/>
            <a:ext cx="7302500" cy="2349500"/>
          </a:xfrm>
          <a:custGeom>
            <a:avLst/>
            <a:gdLst>
              <a:gd name="connsiteX0" fmla="*/ 0 w 7302500"/>
              <a:gd name="connsiteY0" fmla="*/ 2349500 h 2349500"/>
              <a:gd name="connsiteX1" fmla="*/ 419100 w 7302500"/>
              <a:gd name="connsiteY1" fmla="*/ 2336800 h 2349500"/>
              <a:gd name="connsiteX2" fmla="*/ 469900 w 7302500"/>
              <a:gd name="connsiteY2" fmla="*/ 2298700 h 2349500"/>
              <a:gd name="connsiteX3" fmla="*/ 508000 w 7302500"/>
              <a:gd name="connsiteY3" fmla="*/ 2273300 h 2349500"/>
              <a:gd name="connsiteX4" fmla="*/ 546100 w 7302500"/>
              <a:gd name="connsiteY4" fmla="*/ 2235200 h 2349500"/>
              <a:gd name="connsiteX5" fmla="*/ 609600 w 7302500"/>
              <a:gd name="connsiteY5" fmla="*/ 2209800 h 2349500"/>
              <a:gd name="connsiteX6" fmla="*/ 647700 w 7302500"/>
              <a:gd name="connsiteY6" fmla="*/ 2184400 h 2349500"/>
              <a:gd name="connsiteX7" fmla="*/ 685800 w 7302500"/>
              <a:gd name="connsiteY7" fmla="*/ 2146300 h 2349500"/>
              <a:gd name="connsiteX8" fmla="*/ 800100 w 7302500"/>
              <a:gd name="connsiteY8" fmla="*/ 2108200 h 2349500"/>
              <a:gd name="connsiteX9" fmla="*/ 889000 w 7302500"/>
              <a:gd name="connsiteY9" fmla="*/ 2070100 h 2349500"/>
              <a:gd name="connsiteX10" fmla="*/ 1130300 w 7302500"/>
              <a:gd name="connsiteY10" fmla="*/ 2044700 h 2349500"/>
              <a:gd name="connsiteX11" fmla="*/ 1168400 w 7302500"/>
              <a:gd name="connsiteY11" fmla="*/ 2032000 h 2349500"/>
              <a:gd name="connsiteX12" fmla="*/ 1270000 w 7302500"/>
              <a:gd name="connsiteY12" fmla="*/ 2006600 h 2349500"/>
              <a:gd name="connsiteX13" fmla="*/ 1346200 w 7302500"/>
              <a:gd name="connsiteY13" fmla="*/ 1955800 h 2349500"/>
              <a:gd name="connsiteX14" fmla="*/ 1422400 w 7302500"/>
              <a:gd name="connsiteY14" fmla="*/ 1905000 h 2349500"/>
              <a:gd name="connsiteX15" fmla="*/ 1460500 w 7302500"/>
              <a:gd name="connsiteY15" fmla="*/ 1892300 h 2349500"/>
              <a:gd name="connsiteX16" fmla="*/ 1536700 w 7302500"/>
              <a:gd name="connsiteY16" fmla="*/ 1841500 h 2349500"/>
              <a:gd name="connsiteX17" fmla="*/ 1600200 w 7302500"/>
              <a:gd name="connsiteY17" fmla="*/ 1854200 h 2349500"/>
              <a:gd name="connsiteX18" fmla="*/ 1638300 w 7302500"/>
              <a:gd name="connsiteY18" fmla="*/ 1866900 h 2349500"/>
              <a:gd name="connsiteX19" fmla="*/ 1955800 w 7302500"/>
              <a:gd name="connsiteY19" fmla="*/ 1854200 h 2349500"/>
              <a:gd name="connsiteX20" fmla="*/ 1993900 w 7302500"/>
              <a:gd name="connsiteY20" fmla="*/ 1841500 h 2349500"/>
              <a:gd name="connsiteX21" fmla="*/ 2095500 w 7302500"/>
              <a:gd name="connsiteY21" fmla="*/ 1816100 h 2349500"/>
              <a:gd name="connsiteX22" fmla="*/ 2222500 w 7302500"/>
              <a:gd name="connsiteY22" fmla="*/ 1765300 h 2349500"/>
              <a:gd name="connsiteX23" fmla="*/ 2273300 w 7302500"/>
              <a:gd name="connsiteY23" fmla="*/ 1739900 h 2349500"/>
              <a:gd name="connsiteX24" fmla="*/ 2311400 w 7302500"/>
              <a:gd name="connsiteY24" fmla="*/ 1727200 h 2349500"/>
              <a:gd name="connsiteX25" fmla="*/ 2349500 w 7302500"/>
              <a:gd name="connsiteY25" fmla="*/ 1701800 h 2349500"/>
              <a:gd name="connsiteX26" fmla="*/ 2476500 w 7302500"/>
              <a:gd name="connsiteY26" fmla="*/ 1663700 h 2349500"/>
              <a:gd name="connsiteX27" fmla="*/ 2552700 w 7302500"/>
              <a:gd name="connsiteY27" fmla="*/ 1638300 h 2349500"/>
              <a:gd name="connsiteX28" fmla="*/ 2578100 w 7302500"/>
              <a:gd name="connsiteY28" fmla="*/ 1714500 h 2349500"/>
              <a:gd name="connsiteX29" fmla="*/ 2603500 w 7302500"/>
              <a:gd name="connsiteY29" fmla="*/ 1752600 h 2349500"/>
              <a:gd name="connsiteX30" fmla="*/ 2641600 w 7302500"/>
              <a:gd name="connsiteY30" fmla="*/ 1828800 h 2349500"/>
              <a:gd name="connsiteX31" fmla="*/ 2679700 w 7302500"/>
              <a:gd name="connsiteY31" fmla="*/ 1841500 h 2349500"/>
              <a:gd name="connsiteX32" fmla="*/ 2755900 w 7302500"/>
              <a:gd name="connsiteY32" fmla="*/ 1765300 h 2349500"/>
              <a:gd name="connsiteX33" fmla="*/ 2832100 w 7302500"/>
              <a:gd name="connsiteY33" fmla="*/ 1701800 h 2349500"/>
              <a:gd name="connsiteX34" fmla="*/ 2844800 w 7302500"/>
              <a:gd name="connsiteY34" fmla="*/ 1651000 h 2349500"/>
              <a:gd name="connsiteX35" fmla="*/ 2933700 w 7302500"/>
              <a:gd name="connsiteY35" fmla="*/ 1536700 h 2349500"/>
              <a:gd name="connsiteX36" fmla="*/ 3009900 w 7302500"/>
              <a:gd name="connsiteY36" fmla="*/ 1498600 h 2349500"/>
              <a:gd name="connsiteX37" fmla="*/ 3175000 w 7302500"/>
              <a:gd name="connsiteY37" fmla="*/ 1485900 h 2349500"/>
              <a:gd name="connsiteX38" fmla="*/ 3263900 w 7302500"/>
              <a:gd name="connsiteY38" fmla="*/ 1447800 h 2349500"/>
              <a:gd name="connsiteX39" fmla="*/ 3340100 w 7302500"/>
              <a:gd name="connsiteY39" fmla="*/ 1422400 h 2349500"/>
              <a:gd name="connsiteX40" fmla="*/ 3378200 w 7302500"/>
              <a:gd name="connsiteY40" fmla="*/ 1409700 h 2349500"/>
              <a:gd name="connsiteX41" fmla="*/ 3416300 w 7302500"/>
              <a:gd name="connsiteY41" fmla="*/ 1384300 h 2349500"/>
              <a:gd name="connsiteX42" fmla="*/ 3454400 w 7302500"/>
              <a:gd name="connsiteY42" fmla="*/ 1371600 h 2349500"/>
              <a:gd name="connsiteX43" fmla="*/ 3530600 w 7302500"/>
              <a:gd name="connsiteY43" fmla="*/ 1320800 h 2349500"/>
              <a:gd name="connsiteX44" fmla="*/ 3568700 w 7302500"/>
              <a:gd name="connsiteY44" fmla="*/ 1308100 h 2349500"/>
              <a:gd name="connsiteX45" fmla="*/ 3606800 w 7302500"/>
              <a:gd name="connsiteY45" fmla="*/ 1282700 h 2349500"/>
              <a:gd name="connsiteX46" fmla="*/ 3657600 w 7302500"/>
              <a:gd name="connsiteY46" fmla="*/ 1270000 h 2349500"/>
              <a:gd name="connsiteX47" fmla="*/ 3695700 w 7302500"/>
              <a:gd name="connsiteY47" fmla="*/ 1257300 h 2349500"/>
              <a:gd name="connsiteX48" fmla="*/ 3746500 w 7302500"/>
              <a:gd name="connsiteY48" fmla="*/ 1231900 h 2349500"/>
              <a:gd name="connsiteX49" fmla="*/ 3873500 w 7302500"/>
              <a:gd name="connsiteY49" fmla="*/ 1193800 h 2349500"/>
              <a:gd name="connsiteX50" fmla="*/ 3911600 w 7302500"/>
              <a:gd name="connsiteY50" fmla="*/ 1181100 h 2349500"/>
              <a:gd name="connsiteX51" fmla="*/ 3975100 w 7302500"/>
              <a:gd name="connsiteY51" fmla="*/ 1168400 h 2349500"/>
              <a:gd name="connsiteX52" fmla="*/ 4013200 w 7302500"/>
              <a:gd name="connsiteY52" fmla="*/ 1155700 h 2349500"/>
              <a:gd name="connsiteX53" fmla="*/ 4127500 w 7302500"/>
              <a:gd name="connsiteY53" fmla="*/ 1130300 h 2349500"/>
              <a:gd name="connsiteX54" fmla="*/ 4203700 w 7302500"/>
              <a:gd name="connsiteY54" fmla="*/ 1104900 h 2349500"/>
              <a:gd name="connsiteX55" fmla="*/ 4241800 w 7302500"/>
              <a:gd name="connsiteY55" fmla="*/ 1092200 h 2349500"/>
              <a:gd name="connsiteX56" fmla="*/ 4279900 w 7302500"/>
              <a:gd name="connsiteY56" fmla="*/ 1066800 h 2349500"/>
              <a:gd name="connsiteX57" fmla="*/ 4318000 w 7302500"/>
              <a:gd name="connsiteY57" fmla="*/ 1054100 h 2349500"/>
              <a:gd name="connsiteX58" fmla="*/ 4394200 w 7302500"/>
              <a:gd name="connsiteY58" fmla="*/ 1003300 h 2349500"/>
              <a:gd name="connsiteX59" fmla="*/ 4470400 w 7302500"/>
              <a:gd name="connsiteY59" fmla="*/ 952500 h 2349500"/>
              <a:gd name="connsiteX60" fmla="*/ 4559300 w 7302500"/>
              <a:gd name="connsiteY60" fmla="*/ 901700 h 2349500"/>
              <a:gd name="connsiteX61" fmla="*/ 4622800 w 7302500"/>
              <a:gd name="connsiteY61" fmla="*/ 889000 h 2349500"/>
              <a:gd name="connsiteX62" fmla="*/ 4660900 w 7302500"/>
              <a:gd name="connsiteY62" fmla="*/ 876300 h 2349500"/>
              <a:gd name="connsiteX63" fmla="*/ 4711700 w 7302500"/>
              <a:gd name="connsiteY63" fmla="*/ 863600 h 2349500"/>
              <a:gd name="connsiteX64" fmla="*/ 4851400 w 7302500"/>
              <a:gd name="connsiteY64" fmla="*/ 825500 h 2349500"/>
              <a:gd name="connsiteX65" fmla="*/ 4927600 w 7302500"/>
              <a:gd name="connsiteY65" fmla="*/ 800100 h 2349500"/>
              <a:gd name="connsiteX66" fmla="*/ 5029200 w 7302500"/>
              <a:gd name="connsiteY66" fmla="*/ 774700 h 2349500"/>
              <a:gd name="connsiteX67" fmla="*/ 5067300 w 7302500"/>
              <a:gd name="connsiteY67" fmla="*/ 762000 h 2349500"/>
              <a:gd name="connsiteX68" fmla="*/ 5118100 w 7302500"/>
              <a:gd name="connsiteY68" fmla="*/ 749300 h 2349500"/>
              <a:gd name="connsiteX69" fmla="*/ 5181600 w 7302500"/>
              <a:gd name="connsiteY69" fmla="*/ 711200 h 2349500"/>
              <a:gd name="connsiteX70" fmla="*/ 5283200 w 7302500"/>
              <a:gd name="connsiteY70" fmla="*/ 685800 h 2349500"/>
              <a:gd name="connsiteX71" fmla="*/ 5321300 w 7302500"/>
              <a:gd name="connsiteY71" fmla="*/ 660400 h 2349500"/>
              <a:gd name="connsiteX72" fmla="*/ 5384800 w 7302500"/>
              <a:gd name="connsiteY72" fmla="*/ 635000 h 2349500"/>
              <a:gd name="connsiteX73" fmla="*/ 5422900 w 7302500"/>
              <a:gd name="connsiteY73" fmla="*/ 609600 h 2349500"/>
              <a:gd name="connsiteX74" fmla="*/ 5511800 w 7302500"/>
              <a:gd name="connsiteY74" fmla="*/ 571500 h 2349500"/>
              <a:gd name="connsiteX75" fmla="*/ 5588000 w 7302500"/>
              <a:gd name="connsiteY75" fmla="*/ 533400 h 2349500"/>
              <a:gd name="connsiteX76" fmla="*/ 5702300 w 7302500"/>
              <a:gd name="connsiteY76" fmla="*/ 520700 h 2349500"/>
              <a:gd name="connsiteX77" fmla="*/ 5867400 w 7302500"/>
              <a:gd name="connsiteY77" fmla="*/ 482600 h 2349500"/>
              <a:gd name="connsiteX78" fmla="*/ 5905500 w 7302500"/>
              <a:gd name="connsiteY78" fmla="*/ 469900 h 2349500"/>
              <a:gd name="connsiteX79" fmla="*/ 5969000 w 7302500"/>
              <a:gd name="connsiteY79" fmla="*/ 457200 h 2349500"/>
              <a:gd name="connsiteX80" fmla="*/ 6083300 w 7302500"/>
              <a:gd name="connsiteY80" fmla="*/ 406400 h 2349500"/>
              <a:gd name="connsiteX81" fmla="*/ 6197600 w 7302500"/>
              <a:gd name="connsiteY81" fmla="*/ 342900 h 2349500"/>
              <a:gd name="connsiteX82" fmla="*/ 6248400 w 7302500"/>
              <a:gd name="connsiteY82" fmla="*/ 330200 h 2349500"/>
              <a:gd name="connsiteX83" fmla="*/ 6286500 w 7302500"/>
              <a:gd name="connsiteY83" fmla="*/ 317500 h 2349500"/>
              <a:gd name="connsiteX84" fmla="*/ 6388100 w 7302500"/>
              <a:gd name="connsiteY84" fmla="*/ 292100 h 2349500"/>
              <a:gd name="connsiteX85" fmla="*/ 6438900 w 7302500"/>
              <a:gd name="connsiteY85" fmla="*/ 266700 h 2349500"/>
              <a:gd name="connsiteX86" fmla="*/ 6565900 w 7302500"/>
              <a:gd name="connsiteY86" fmla="*/ 228600 h 2349500"/>
              <a:gd name="connsiteX87" fmla="*/ 6629400 w 7302500"/>
              <a:gd name="connsiteY87" fmla="*/ 215900 h 2349500"/>
              <a:gd name="connsiteX88" fmla="*/ 6667500 w 7302500"/>
              <a:gd name="connsiteY88" fmla="*/ 203200 h 2349500"/>
              <a:gd name="connsiteX89" fmla="*/ 6718300 w 7302500"/>
              <a:gd name="connsiteY89" fmla="*/ 190500 h 2349500"/>
              <a:gd name="connsiteX90" fmla="*/ 6756400 w 7302500"/>
              <a:gd name="connsiteY90" fmla="*/ 177800 h 2349500"/>
              <a:gd name="connsiteX91" fmla="*/ 6832600 w 7302500"/>
              <a:gd name="connsiteY91" fmla="*/ 139700 h 2349500"/>
              <a:gd name="connsiteX92" fmla="*/ 6946900 w 7302500"/>
              <a:gd name="connsiteY92" fmla="*/ 127000 h 2349500"/>
              <a:gd name="connsiteX93" fmla="*/ 7035800 w 7302500"/>
              <a:gd name="connsiteY93" fmla="*/ 101600 h 2349500"/>
              <a:gd name="connsiteX94" fmla="*/ 7112000 w 7302500"/>
              <a:gd name="connsiteY94" fmla="*/ 88900 h 2349500"/>
              <a:gd name="connsiteX95" fmla="*/ 7175500 w 7302500"/>
              <a:gd name="connsiteY95" fmla="*/ 63500 h 2349500"/>
              <a:gd name="connsiteX96" fmla="*/ 7213600 w 7302500"/>
              <a:gd name="connsiteY96" fmla="*/ 38100 h 2349500"/>
              <a:gd name="connsiteX97" fmla="*/ 7302500 w 7302500"/>
              <a:gd name="connsiteY97" fmla="*/ 0 h 234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02500" h="2349500">
                <a:moveTo>
                  <a:pt x="0" y="2349500"/>
                </a:moveTo>
                <a:cubicBezTo>
                  <a:pt x="139700" y="2345267"/>
                  <a:pt x="280146" y="2351822"/>
                  <a:pt x="419100" y="2336800"/>
                </a:cubicBezTo>
                <a:cubicBezTo>
                  <a:pt x="440144" y="2334525"/>
                  <a:pt x="452676" y="2311003"/>
                  <a:pt x="469900" y="2298700"/>
                </a:cubicBezTo>
                <a:cubicBezTo>
                  <a:pt x="482320" y="2289828"/>
                  <a:pt x="496274" y="2283071"/>
                  <a:pt x="508000" y="2273300"/>
                </a:cubicBezTo>
                <a:cubicBezTo>
                  <a:pt x="521798" y="2261802"/>
                  <a:pt x="530870" y="2244719"/>
                  <a:pt x="546100" y="2235200"/>
                </a:cubicBezTo>
                <a:cubicBezTo>
                  <a:pt x="565432" y="2223118"/>
                  <a:pt x="589210" y="2219995"/>
                  <a:pt x="609600" y="2209800"/>
                </a:cubicBezTo>
                <a:cubicBezTo>
                  <a:pt x="623252" y="2202974"/>
                  <a:pt x="635974" y="2194171"/>
                  <a:pt x="647700" y="2184400"/>
                </a:cubicBezTo>
                <a:cubicBezTo>
                  <a:pt x="661498" y="2172902"/>
                  <a:pt x="670100" y="2155022"/>
                  <a:pt x="685800" y="2146300"/>
                </a:cubicBezTo>
                <a:cubicBezTo>
                  <a:pt x="800100" y="2082800"/>
                  <a:pt x="723900" y="2146300"/>
                  <a:pt x="800100" y="2108200"/>
                </a:cubicBezTo>
                <a:cubicBezTo>
                  <a:pt x="827637" y="2094431"/>
                  <a:pt x="857855" y="2076329"/>
                  <a:pt x="889000" y="2070100"/>
                </a:cubicBezTo>
                <a:cubicBezTo>
                  <a:pt x="960104" y="2055879"/>
                  <a:pt x="1064311" y="2050199"/>
                  <a:pt x="1130300" y="2044700"/>
                </a:cubicBezTo>
                <a:cubicBezTo>
                  <a:pt x="1143000" y="2040467"/>
                  <a:pt x="1155485" y="2035522"/>
                  <a:pt x="1168400" y="2032000"/>
                </a:cubicBezTo>
                <a:cubicBezTo>
                  <a:pt x="1202079" y="2022815"/>
                  <a:pt x="1270000" y="2006600"/>
                  <a:pt x="1270000" y="2006600"/>
                </a:cubicBezTo>
                <a:cubicBezTo>
                  <a:pt x="1354554" y="1922046"/>
                  <a:pt x="1263492" y="2001749"/>
                  <a:pt x="1346200" y="1955800"/>
                </a:cubicBezTo>
                <a:cubicBezTo>
                  <a:pt x="1372885" y="1940975"/>
                  <a:pt x="1393440" y="1914653"/>
                  <a:pt x="1422400" y="1905000"/>
                </a:cubicBezTo>
                <a:cubicBezTo>
                  <a:pt x="1435100" y="1900767"/>
                  <a:pt x="1448798" y="1898801"/>
                  <a:pt x="1460500" y="1892300"/>
                </a:cubicBezTo>
                <a:cubicBezTo>
                  <a:pt x="1487185" y="1877475"/>
                  <a:pt x="1536700" y="1841500"/>
                  <a:pt x="1536700" y="1841500"/>
                </a:cubicBezTo>
                <a:cubicBezTo>
                  <a:pt x="1557867" y="1845733"/>
                  <a:pt x="1579259" y="1848965"/>
                  <a:pt x="1600200" y="1854200"/>
                </a:cubicBezTo>
                <a:cubicBezTo>
                  <a:pt x="1613187" y="1857447"/>
                  <a:pt x="1624913" y="1866900"/>
                  <a:pt x="1638300" y="1866900"/>
                </a:cubicBezTo>
                <a:cubicBezTo>
                  <a:pt x="1744218" y="1866900"/>
                  <a:pt x="1849967" y="1858433"/>
                  <a:pt x="1955800" y="1854200"/>
                </a:cubicBezTo>
                <a:cubicBezTo>
                  <a:pt x="1968500" y="1849967"/>
                  <a:pt x="1980913" y="1844747"/>
                  <a:pt x="1993900" y="1841500"/>
                </a:cubicBezTo>
                <a:cubicBezTo>
                  <a:pt x="2063006" y="1824224"/>
                  <a:pt x="2041586" y="1836836"/>
                  <a:pt x="2095500" y="1816100"/>
                </a:cubicBezTo>
                <a:cubicBezTo>
                  <a:pt x="2138055" y="1799733"/>
                  <a:pt x="2181719" y="1785690"/>
                  <a:pt x="2222500" y="1765300"/>
                </a:cubicBezTo>
                <a:cubicBezTo>
                  <a:pt x="2239433" y="1756833"/>
                  <a:pt x="2255899" y="1747358"/>
                  <a:pt x="2273300" y="1739900"/>
                </a:cubicBezTo>
                <a:cubicBezTo>
                  <a:pt x="2285605" y="1734627"/>
                  <a:pt x="2299426" y="1733187"/>
                  <a:pt x="2311400" y="1727200"/>
                </a:cubicBezTo>
                <a:cubicBezTo>
                  <a:pt x="2325052" y="1720374"/>
                  <a:pt x="2335552" y="1707999"/>
                  <a:pt x="2349500" y="1701800"/>
                </a:cubicBezTo>
                <a:cubicBezTo>
                  <a:pt x="2411671" y="1674168"/>
                  <a:pt x="2419666" y="1680750"/>
                  <a:pt x="2476500" y="1663700"/>
                </a:cubicBezTo>
                <a:cubicBezTo>
                  <a:pt x="2502145" y="1656007"/>
                  <a:pt x="2552700" y="1638300"/>
                  <a:pt x="2552700" y="1638300"/>
                </a:cubicBezTo>
                <a:cubicBezTo>
                  <a:pt x="2561167" y="1663700"/>
                  <a:pt x="2563248" y="1692223"/>
                  <a:pt x="2578100" y="1714500"/>
                </a:cubicBezTo>
                <a:cubicBezTo>
                  <a:pt x="2586567" y="1727200"/>
                  <a:pt x="2596674" y="1738948"/>
                  <a:pt x="2603500" y="1752600"/>
                </a:cubicBezTo>
                <a:cubicBezTo>
                  <a:pt x="2618838" y="1783276"/>
                  <a:pt x="2611270" y="1804536"/>
                  <a:pt x="2641600" y="1828800"/>
                </a:cubicBezTo>
                <a:cubicBezTo>
                  <a:pt x="2652053" y="1837163"/>
                  <a:pt x="2667000" y="1837267"/>
                  <a:pt x="2679700" y="1841500"/>
                </a:cubicBezTo>
                <a:cubicBezTo>
                  <a:pt x="2746771" y="1796786"/>
                  <a:pt x="2692889" y="1838813"/>
                  <a:pt x="2755900" y="1765300"/>
                </a:cubicBezTo>
                <a:cubicBezTo>
                  <a:pt x="2788495" y="1727272"/>
                  <a:pt x="2792906" y="1727929"/>
                  <a:pt x="2832100" y="1701800"/>
                </a:cubicBezTo>
                <a:cubicBezTo>
                  <a:pt x="2836333" y="1684867"/>
                  <a:pt x="2836994" y="1666612"/>
                  <a:pt x="2844800" y="1651000"/>
                </a:cubicBezTo>
                <a:cubicBezTo>
                  <a:pt x="2865029" y="1610542"/>
                  <a:pt x="2897862" y="1566565"/>
                  <a:pt x="2933700" y="1536700"/>
                </a:cubicBezTo>
                <a:cubicBezTo>
                  <a:pt x="2953721" y="1520016"/>
                  <a:pt x="2982946" y="1501969"/>
                  <a:pt x="3009900" y="1498600"/>
                </a:cubicBezTo>
                <a:cubicBezTo>
                  <a:pt x="3064670" y="1491754"/>
                  <a:pt x="3119967" y="1490133"/>
                  <a:pt x="3175000" y="1485900"/>
                </a:cubicBezTo>
                <a:cubicBezTo>
                  <a:pt x="3309381" y="1452305"/>
                  <a:pt x="3151136" y="1497917"/>
                  <a:pt x="3263900" y="1447800"/>
                </a:cubicBezTo>
                <a:cubicBezTo>
                  <a:pt x="3288366" y="1436926"/>
                  <a:pt x="3314700" y="1430867"/>
                  <a:pt x="3340100" y="1422400"/>
                </a:cubicBezTo>
                <a:cubicBezTo>
                  <a:pt x="3352800" y="1418167"/>
                  <a:pt x="3367061" y="1417126"/>
                  <a:pt x="3378200" y="1409700"/>
                </a:cubicBezTo>
                <a:cubicBezTo>
                  <a:pt x="3390900" y="1401233"/>
                  <a:pt x="3402648" y="1391126"/>
                  <a:pt x="3416300" y="1384300"/>
                </a:cubicBezTo>
                <a:cubicBezTo>
                  <a:pt x="3428274" y="1378313"/>
                  <a:pt x="3442698" y="1378101"/>
                  <a:pt x="3454400" y="1371600"/>
                </a:cubicBezTo>
                <a:cubicBezTo>
                  <a:pt x="3481085" y="1356775"/>
                  <a:pt x="3501640" y="1330453"/>
                  <a:pt x="3530600" y="1320800"/>
                </a:cubicBezTo>
                <a:cubicBezTo>
                  <a:pt x="3543300" y="1316567"/>
                  <a:pt x="3556726" y="1314087"/>
                  <a:pt x="3568700" y="1308100"/>
                </a:cubicBezTo>
                <a:cubicBezTo>
                  <a:pt x="3582352" y="1301274"/>
                  <a:pt x="3592771" y="1288713"/>
                  <a:pt x="3606800" y="1282700"/>
                </a:cubicBezTo>
                <a:cubicBezTo>
                  <a:pt x="3622843" y="1275824"/>
                  <a:pt x="3640817" y="1274795"/>
                  <a:pt x="3657600" y="1270000"/>
                </a:cubicBezTo>
                <a:cubicBezTo>
                  <a:pt x="3670472" y="1266322"/>
                  <a:pt x="3683395" y="1262573"/>
                  <a:pt x="3695700" y="1257300"/>
                </a:cubicBezTo>
                <a:cubicBezTo>
                  <a:pt x="3713101" y="1249842"/>
                  <a:pt x="3728922" y="1238931"/>
                  <a:pt x="3746500" y="1231900"/>
                </a:cubicBezTo>
                <a:cubicBezTo>
                  <a:pt x="3821952" y="1201719"/>
                  <a:pt x="3808008" y="1212512"/>
                  <a:pt x="3873500" y="1193800"/>
                </a:cubicBezTo>
                <a:cubicBezTo>
                  <a:pt x="3886372" y="1190122"/>
                  <a:pt x="3898613" y="1184347"/>
                  <a:pt x="3911600" y="1181100"/>
                </a:cubicBezTo>
                <a:cubicBezTo>
                  <a:pt x="3932541" y="1175865"/>
                  <a:pt x="3954159" y="1173635"/>
                  <a:pt x="3975100" y="1168400"/>
                </a:cubicBezTo>
                <a:cubicBezTo>
                  <a:pt x="3988087" y="1165153"/>
                  <a:pt x="4000213" y="1158947"/>
                  <a:pt x="4013200" y="1155700"/>
                </a:cubicBezTo>
                <a:cubicBezTo>
                  <a:pt x="4085709" y="1137573"/>
                  <a:pt x="4062314" y="1149856"/>
                  <a:pt x="4127500" y="1130300"/>
                </a:cubicBezTo>
                <a:cubicBezTo>
                  <a:pt x="4153145" y="1122607"/>
                  <a:pt x="4178300" y="1113367"/>
                  <a:pt x="4203700" y="1104900"/>
                </a:cubicBezTo>
                <a:cubicBezTo>
                  <a:pt x="4216400" y="1100667"/>
                  <a:pt x="4230661" y="1099626"/>
                  <a:pt x="4241800" y="1092200"/>
                </a:cubicBezTo>
                <a:cubicBezTo>
                  <a:pt x="4254500" y="1083733"/>
                  <a:pt x="4266248" y="1073626"/>
                  <a:pt x="4279900" y="1066800"/>
                </a:cubicBezTo>
                <a:cubicBezTo>
                  <a:pt x="4291874" y="1060813"/>
                  <a:pt x="4306298" y="1060601"/>
                  <a:pt x="4318000" y="1054100"/>
                </a:cubicBezTo>
                <a:cubicBezTo>
                  <a:pt x="4344685" y="1039275"/>
                  <a:pt x="4368800" y="1020233"/>
                  <a:pt x="4394200" y="1003300"/>
                </a:cubicBezTo>
                <a:lnTo>
                  <a:pt x="4470400" y="952500"/>
                </a:lnTo>
                <a:cubicBezTo>
                  <a:pt x="4498271" y="933919"/>
                  <a:pt x="4527074" y="912442"/>
                  <a:pt x="4559300" y="901700"/>
                </a:cubicBezTo>
                <a:cubicBezTo>
                  <a:pt x="4579778" y="894874"/>
                  <a:pt x="4601859" y="894235"/>
                  <a:pt x="4622800" y="889000"/>
                </a:cubicBezTo>
                <a:cubicBezTo>
                  <a:pt x="4635787" y="885753"/>
                  <a:pt x="4648028" y="879978"/>
                  <a:pt x="4660900" y="876300"/>
                </a:cubicBezTo>
                <a:cubicBezTo>
                  <a:pt x="4677683" y="871505"/>
                  <a:pt x="4694767" y="867833"/>
                  <a:pt x="4711700" y="863600"/>
                </a:cubicBezTo>
                <a:cubicBezTo>
                  <a:pt x="4788503" y="812398"/>
                  <a:pt x="4711612" y="855454"/>
                  <a:pt x="4851400" y="825500"/>
                </a:cubicBezTo>
                <a:cubicBezTo>
                  <a:pt x="4877580" y="819890"/>
                  <a:pt x="4901625" y="806594"/>
                  <a:pt x="4927600" y="800100"/>
                </a:cubicBezTo>
                <a:cubicBezTo>
                  <a:pt x="4961467" y="791633"/>
                  <a:pt x="4995521" y="783885"/>
                  <a:pt x="5029200" y="774700"/>
                </a:cubicBezTo>
                <a:cubicBezTo>
                  <a:pt x="5042115" y="771178"/>
                  <a:pt x="5054428" y="765678"/>
                  <a:pt x="5067300" y="762000"/>
                </a:cubicBezTo>
                <a:cubicBezTo>
                  <a:pt x="5084083" y="757205"/>
                  <a:pt x="5101167" y="753533"/>
                  <a:pt x="5118100" y="749300"/>
                </a:cubicBezTo>
                <a:cubicBezTo>
                  <a:pt x="5139267" y="736600"/>
                  <a:pt x="5158681" y="720368"/>
                  <a:pt x="5181600" y="711200"/>
                </a:cubicBezTo>
                <a:cubicBezTo>
                  <a:pt x="5254057" y="682217"/>
                  <a:pt x="5227208" y="713796"/>
                  <a:pt x="5283200" y="685800"/>
                </a:cubicBezTo>
                <a:cubicBezTo>
                  <a:pt x="5296852" y="678974"/>
                  <a:pt x="5307648" y="667226"/>
                  <a:pt x="5321300" y="660400"/>
                </a:cubicBezTo>
                <a:cubicBezTo>
                  <a:pt x="5341690" y="650205"/>
                  <a:pt x="5364410" y="645195"/>
                  <a:pt x="5384800" y="635000"/>
                </a:cubicBezTo>
                <a:cubicBezTo>
                  <a:pt x="5398452" y="628174"/>
                  <a:pt x="5409648" y="617173"/>
                  <a:pt x="5422900" y="609600"/>
                </a:cubicBezTo>
                <a:cubicBezTo>
                  <a:pt x="5607890" y="503891"/>
                  <a:pt x="5369319" y="642740"/>
                  <a:pt x="5511800" y="571500"/>
                </a:cubicBezTo>
                <a:cubicBezTo>
                  <a:pt x="5555683" y="549559"/>
                  <a:pt x="5540117" y="541380"/>
                  <a:pt x="5588000" y="533400"/>
                </a:cubicBezTo>
                <a:cubicBezTo>
                  <a:pt x="5625813" y="527098"/>
                  <a:pt x="5664200" y="524933"/>
                  <a:pt x="5702300" y="520700"/>
                </a:cubicBezTo>
                <a:cubicBezTo>
                  <a:pt x="5819097" y="473981"/>
                  <a:pt x="5710830" y="511067"/>
                  <a:pt x="5867400" y="482600"/>
                </a:cubicBezTo>
                <a:cubicBezTo>
                  <a:pt x="5880571" y="480205"/>
                  <a:pt x="5892513" y="473147"/>
                  <a:pt x="5905500" y="469900"/>
                </a:cubicBezTo>
                <a:cubicBezTo>
                  <a:pt x="5926441" y="464665"/>
                  <a:pt x="5947833" y="461433"/>
                  <a:pt x="5969000" y="457200"/>
                </a:cubicBezTo>
                <a:cubicBezTo>
                  <a:pt x="6108249" y="352764"/>
                  <a:pt x="5926455" y="477693"/>
                  <a:pt x="6083300" y="406400"/>
                </a:cubicBezTo>
                <a:cubicBezTo>
                  <a:pt x="6237240" y="336427"/>
                  <a:pt x="6101333" y="370405"/>
                  <a:pt x="6197600" y="342900"/>
                </a:cubicBezTo>
                <a:cubicBezTo>
                  <a:pt x="6214383" y="338105"/>
                  <a:pt x="6231617" y="334995"/>
                  <a:pt x="6248400" y="330200"/>
                </a:cubicBezTo>
                <a:cubicBezTo>
                  <a:pt x="6261272" y="326522"/>
                  <a:pt x="6273585" y="321022"/>
                  <a:pt x="6286500" y="317500"/>
                </a:cubicBezTo>
                <a:cubicBezTo>
                  <a:pt x="6320179" y="308315"/>
                  <a:pt x="6356876" y="307712"/>
                  <a:pt x="6388100" y="292100"/>
                </a:cubicBezTo>
                <a:cubicBezTo>
                  <a:pt x="6405033" y="283633"/>
                  <a:pt x="6421322" y="273731"/>
                  <a:pt x="6438900" y="266700"/>
                </a:cubicBezTo>
                <a:cubicBezTo>
                  <a:pt x="6478473" y="250871"/>
                  <a:pt x="6523798" y="237956"/>
                  <a:pt x="6565900" y="228600"/>
                </a:cubicBezTo>
                <a:cubicBezTo>
                  <a:pt x="6586972" y="223917"/>
                  <a:pt x="6608459" y="221135"/>
                  <a:pt x="6629400" y="215900"/>
                </a:cubicBezTo>
                <a:cubicBezTo>
                  <a:pt x="6642387" y="212653"/>
                  <a:pt x="6654628" y="206878"/>
                  <a:pt x="6667500" y="203200"/>
                </a:cubicBezTo>
                <a:cubicBezTo>
                  <a:pt x="6684283" y="198405"/>
                  <a:pt x="6701517" y="195295"/>
                  <a:pt x="6718300" y="190500"/>
                </a:cubicBezTo>
                <a:cubicBezTo>
                  <a:pt x="6731172" y="186822"/>
                  <a:pt x="6744426" y="183787"/>
                  <a:pt x="6756400" y="177800"/>
                </a:cubicBezTo>
                <a:cubicBezTo>
                  <a:pt x="6800283" y="155859"/>
                  <a:pt x="6784717" y="147680"/>
                  <a:pt x="6832600" y="139700"/>
                </a:cubicBezTo>
                <a:cubicBezTo>
                  <a:pt x="6870413" y="133398"/>
                  <a:pt x="6908800" y="131233"/>
                  <a:pt x="6946900" y="127000"/>
                </a:cubicBezTo>
                <a:cubicBezTo>
                  <a:pt x="6983213" y="114896"/>
                  <a:pt x="6995933" y="109573"/>
                  <a:pt x="7035800" y="101600"/>
                </a:cubicBezTo>
                <a:cubicBezTo>
                  <a:pt x="7061050" y="96550"/>
                  <a:pt x="7086600" y="93133"/>
                  <a:pt x="7112000" y="88900"/>
                </a:cubicBezTo>
                <a:cubicBezTo>
                  <a:pt x="7133167" y="80433"/>
                  <a:pt x="7155110" y="73695"/>
                  <a:pt x="7175500" y="63500"/>
                </a:cubicBezTo>
                <a:cubicBezTo>
                  <a:pt x="7189152" y="56674"/>
                  <a:pt x="7199652" y="44299"/>
                  <a:pt x="7213600" y="38100"/>
                </a:cubicBezTo>
                <a:cubicBezTo>
                  <a:pt x="7311856" y="-5569"/>
                  <a:pt x="7267206" y="35294"/>
                  <a:pt x="7302500" y="0"/>
                </a:cubicBezTo>
              </a:path>
            </a:pathLst>
          </a:custGeom>
          <a:noFill/>
          <a:ln w="38100">
            <a:solidFill>
              <a:schemeClr val="tx2">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Frihåndsform: figur 11">
            <a:extLst>
              <a:ext uri="{FF2B5EF4-FFF2-40B4-BE49-F238E27FC236}">
                <a16:creationId xmlns:a16="http://schemas.microsoft.com/office/drawing/2014/main" id="{0B8B3B17-FC49-4051-A02C-0C1881F65A0A}"/>
              </a:ext>
            </a:extLst>
          </p:cNvPr>
          <p:cNvSpPr/>
          <p:nvPr/>
        </p:nvSpPr>
        <p:spPr>
          <a:xfrm>
            <a:off x="1155700" y="2602758"/>
            <a:ext cx="7200900" cy="2324842"/>
          </a:xfrm>
          <a:custGeom>
            <a:avLst/>
            <a:gdLst>
              <a:gd name="connsiteX0" fmla="*/ 0 w 7200900"/>
              <a:gd name="connsiteY0" fmla="*/ 2324842 h 2324842"/>
              <a:gd name="connsiteX1" fmla="*/ 330200 w 7200900"/>
              <a:gd name="connsiteY1" fmla="*/ 2299442 h 2324842"/>
              <a:gd name="connsiteX2" fmla="*/ 368300 w 7200900"/>
              <a:gd name="connsiteY2" fmla="*/ 2286742 h 2324842"/>
              <a:gd name="connsiteX3" fmla="*/ 406400 w 7200900"/>
              <a:gd name="connsiteY3" fmla="*/ 2261342 h 2324842"/>
              <a:gd name="connsiteX4" fmla="*/ 431800 w 7200900"/>
              <a:gd name="connsiteY4" fmla="*/ 2223242 h 2324842"/>
              <a:gd name="connsiteX5" fmla="*/ 508000 w 7200900"/>
              <a:gd name="connsiteY5" fmla="*/ 2172442 h 2324842"/>
              <a:gd name="connsiteX6" fmla="*/ 584200 w 7200900"/>
              <a:gd name="connsiteY6" fmla="*/ 2121642 h 2324842"/>
              <a:gd name="connsiteX7" fmla="*/ 622300 w 7200900"/>
              <a:gd name="connsiteY7" fmla="*/ 2096242 h 2324842"/>
              <a:gd name="connsiteX8" fmla="*/ 698500 w 7200900"/>
              <a:gd name="connsiteY8" fmla="*/ 2045442 h 2324842"/>
              <a:gd name="connsiteX9" fmla="*/ 762000 w 7200900"/>
              <a:gd name="connsiteY9" fmla="*/ 2058142 h 2324842"/>
              <a:gd name="connsiteX10" fmla="*/ 838200 w 7200900"/>
              <a:gd name="connsiteY10" fmla="*/ 2083542 h 2324842"/>
              <a:gd name="connsiteX11" fmla="*/ 876300 w 7200900"/>
              <a:gd name="connsiteY11" fmla="*/ 2096242 h 2324842"/>
              <a:gd name="connsiteX12" fmla="*/ 965200 w 7200900"/>
              <a:gd name="connsiteY12" fmla="*/ 2121642 h 2324842"/>
              <a:gd name="connsiteX13" fmla="*/ 990600 w 7200900"/>
              <a:gd name="connsiteY13" fmla="*/ 2197842 h 2324842"/>
              <a:gd name="connsiteX14" fmla="*/ 1028700 w 7200900"/>
              <a:gd name="connsiteY14" fmla="*/ 2312142 h 2324842"/>
              <a:gd name="connsiteX15" fmla="*/ 1066800 w 7200900"/>
              <a:gd name="connsiteY15" fmla="*/ 2324842 h 2324842"/>
              <a:gd name="connsiteX16" fmla="*/ 1155700 w 7200900"/>
              <a:gd name="connsiteY16" fmla="*/ 2299442 h 2324842"/>
              <a:gd name="connsiteX17" fmla="*/ 1219200 w 7200900"/>
              <a:gd name="connsiteY17" fmla="*/ 2223242 h 2324842"/>
              <a:gd name="connsiteX18" fmla="*/ 1244600 w 7200900"/>
              <a:gd name="connsiteY18" fmla="*/ 2147042 h 2324842"/>
              <a:gd name="connsiteX19" fmla="*/ 1257300 w 7200900"/>
              <a:gd name="connsiteY19" fmla="*/ 1994642 h 2324842"/>
              <a:gd name="connsiteX20" fmla="*/ 1320800 w 7200900"/>
              <a:gd name="connsiteY20" fmla="*/ 1931142 h 2324842"/>
              <a:gd name="connsiteX21" fmla="*/ 1397000 w 7200900"/>
              <a:gd name="connsiteY21" fmla="*/ 1854942 h 2324842"/>
              <a:gd name="connsiteX22" fmla="*/ 1435100 w 7200900"/>
              <a:gd name="connsiteY22" fmla="*/ 1829542 h 2324842"/>
              <a:gd name="connsiteX23" fmla="*/ 1638300 w 7200900"/>
              <a:gd name="connsiteY23" fmla="*/ 1816842 h 2324842"/>
              <a:gd name="connsiteX24" fmla="*/ 1714500 w 7200900"/>
              <a:gd name="connsiteY24" fmla="*/ 1766042 h 2324842"/>
              <a:gd name="connsiteX25" fmla="*/ 1778000 w 7200900"/>
              <a:gd name="connsiteY25" fmla="*/ 1715242 h 2324842"/>
              <a:gd name="connsiteX26" fmla="*/ 1803400 w 7200900"/>
              <a:gd name="connsiteY26" fmla="*/ 1677142 h 2324842"/>
              <a:gd name="connsiteX27" fmla="*/ 1879600 w 7200900"/>
              <a:gd name="connsiteY27" fmla="*/ 1715242 h 2324842"/>
              <a:gd name="connsiteX28" fmla="*/ 2273300 w 7200900"/>
              <a:gd name="connsiteY28" fmla="*/ 1702542 h 2324842"/>
              <a:gd name="connsiteX29" fmla="*/ 2425700 w 7200900"/>
              <a:gd name="connsiteY29" fmla="*/ 1626342 h 2324842"/>
              <a:gd name="connsiteX30" fmla="*/ 2489200 w 7200900"/>
              <a:gd name="connsiteY30" fmla="*/ 1613642 h 2324842"/>
              <a:gd name="connsiteX31" fmla="*/ 2565400 w 7200900"/>
              <a:gd name="connsiteY31" fmla="*/ 1575542 h 2324842"/>
              <a:gd name="connsiteX32" fmla="*/ 2578100 w 7200900"/>
              <a:gd name="connsiteY32" fmla="*/ 1613642 h 2324842"/>
              <a:gd name="connsiteX33" fmla="*/ 2590800 w 7200900"/>
              <a:gd name="connsiteY33" fmla="*/ 1664442 h 2324842"/>
              <a:gd name="connsiteX34" fmla="*/ 2616200 w 7200900"/>
              <a:gd name="connsiteY34" fmla="*/ 1740642 h 2324842"/>
              <a:gd name="connsiteX35" fmla="*/ 2628900 w 7200900"/>
              <a:gd name="connsiteY35" fmla="*/ 1778742 h 2324842"/>
              <a:gd name="connsiteX36" fmla="*/ 2641600 w 7200900"/>
              <a:gd name="connsiteY36" fmla="*/ 1867642 h 2324842"/>
              <a:gd name="connsiteX37" fmla="*/ 2654300 w 7200900"/>
              <a:gd name="connsiteY37" fmla="*/ 1905742 h 2324842"/>
              <a:gd name="connsiteX38" fmla="*/ 2667000 w 7200900"/>
              <a:gd name="connsiteY38" fmla="*/ 1956542 h 2324842"/>
              <a:gd name="connsiteX39" fmla="*/ 2679700 w 7200900"/>
              <a:gd name="connsiteY39" fmla="*/ 2032742 h 2324842"/>
              <a:gd name="connsiteX40" fmla="*/ 2705100 w 7200900"/>
              <a:gd name="connsiteY40" fmla="*/ 2108942 h 2324842"/>
              <a:gd name="connsiteX41" fmla="*/ 2717800 w 7200900"/>
              <a:gd name="connsiteY41" fmla="*/ 2070842 h 2324842"/>
              <a:gd name="connsiteX42" fmla="*/ 2743200 w 7200900"/>
              <a:gd name="connsiteY42" fmla="*/ 2032742 h 2324842"/>
              <a:gd name="connsiteX43" fmla="*/ 2768600 w 7200900"/>
              <a:gd name="connsiteY43" fmla="*/ 1956542 h 2324842"/>
              <a:gd name="connsiteX44" fmla="*/ 2806700 w 7200900"/>
              <a:gd name="connsiteY44" fmla="*/ 1639042 h 2324842"/>
              <a:gd name="connsiteX45" fmla="*/ 2832100 w 7200900"/>
              <a:gd name="connsiteY45" fmla="*/ 1537442 h 2324842"/>
              <a:gd name="connsiteX46" fmla="*/ 2870200 w 7200900"/>
              <a:gd name="connsiteY46" fmla="*/ 1512042 h 2324842"/>
              <a:gd name="connsiteX47" fmla="*/ 2959100 w 7200900"/>
              <a:gd name="connsiteY47" fmla="*/ 1423142 h 2324842"/>
              <a:gd name="connsiteX48" fmla="*/ 3073400 w 7200900"/>
              <a:gd name="connsiteY48" fmla="*/ 1410442 h 2324842"/>
              <a:gd name="connsiteX49" fmla="*/ 3251200 w 7200900"/>
              <a:gd name="connsiteY49" fmla="*/ 1359642 h 2324842"/>
              <a:gd name="connsiteX50" fmla="*/ 3378200 w 7200900"/>
              <a:gd name="connsiteY50" fmla="*/ 1321542 h 2324842"/>
              <a:gd name="connsiteX51" fmla="*/ 3429000 w 7200900"/>
              <a:gd name="connsiteY51" fmla="*/ 1296142 h 2324842"/>
              <a:gd name="connsiteX52" fmla="*/ 3467100 w 7200900"/>
              <a:gd name="connsiteY52" fmla="*/ 1283442 h 2324842"/>
              <a:gd name="connsiteX53" fmla="*/ 3543300 w 7200900"/>
              <a:gd name="connsiteY53" fmla="*/ 1245342 h 2324842"/>
              <a:gd name="connsiteX54" fmla="*/ 3568700 w 7200900"/>
              <a:gd name="connsiteY54" fmla="*/ 1207242 h 2324842"/>
              <a:gd name="connsiteX55" fmla="*/ 3644900 w 7200900"/>
              <a:gd name="connsiteY55" fmla="*/ 1169142 h 2324842"/>
              <a:gd name="connsiteX56" fmla="*/ 3683000 w 7200900"/>
              <a:gd name="connsiteY56" fmla="*/ 1143742 h 2324842"/>
              <a:gd name="connsiteX57" fmla="*/ 3949700 w 7200900"/>
              <a:gd name="connsiteY57" fmla="*/ 1118342 h 2324842"/>
              <a:gd name="connsiteX58" fmla="*/ 4114800 w 7200900"/>
              <a:gd name="connsiteY58" fmla="*/ 1105642 h 2324842"/>
              <a:gd name="connsiteX59" fmla="*/ 4191000 w 7200900"/>
              <a:gd name="connsiteY59" fmla="*/ 1067542 h 2324842"/>
              <a:gd name="connsiteX60" fmla="*/ 4229100 w 7200900"/>
              <a:gd name="connsiteY60" fmla="*/ 1054842 h 2324842"/>
              <a:gd name="connsiteX61" fmla="*/ 4267200 w 7200900"/>
              <a:gd name="connsiteY61" fmla="*/ 1029442 h 2324842"/>
              <a:gd name="connsiteX62" fmla="*/ 4343400 w 7200900"/>
              <a:gd name="connsiteY62" fmla="*/ 1004042 h 2324842"/>
              <a:gd name="connsiteX63" fmla="*/ 4419600 w 7200900"/>
              <a:gd name="connsiteY63" fmla="*/ 965942 h 2324842"/>
              <a:gd name="connsiteX64" fmla="*/ 4457700 w 7200900"/>
              <a:gd name="connsiteY64" fmla="*/ 940542 h 2324842"/>
              <a:gd name="connsiteX65" fmla="*/ 4533900 w 7200900"/>
              <a:gd name="connsiteY65" fmla="*/ 915142 h 2324842"/>
              <a:gd name="connsiteX66" fmla="*/ 4610100 w 7200900"/>
              <a:gd name="connsiteY66" fmla="*/ 877042 h 2324842"/>
              <a:gd name="connsiteX67" fmla="*/ 4660900 w 7200900"/>
              <a:gd name="connsiteY67" fmla="*/ 851642 h 2324842"/>
              <a:gd name="connsiteX68" fmla="*/ 4699000 w 7200900"/>
              <a:gd name="connsiteY68" fmla="*/ 838942 h 2324842"/>
              <a:gd name="connsiteX69" fmla="*/ 4775200 w 7200900"/>
              <a:gd name="connsiteY69" fmla="*/ 788142 h 2324842"/>
              <a:gd name="connsiteX70" fmla="*/ 4851400 w 7200900"/>
              <a:gd name="connsiteY70" fmla="*/ 737342 h 2324842"/>
              <a:gd name="connsiteX71" fmla="*/ 4889500 w 7200900"/>
              <a:gd name="connsiteY71" fmla="*/ 711942 h 2324842"/>
              <a:gd name="connsiteX72" fmla="*/ 4965700 w 7200900"/>
              <a:gd name="connsiteY72" fmla="*/ 686542 h 2324842"/>
              <a:gd name="connsiteX73" fmla="*/ 5003800 w 7200900"/>
              <a:gd name="connsiteY73" fmla="*/ 661142 h 2324842"/>
              <a:gd name="connsiteX74" fmla="*/ 5080000 w 7200900"/>
              <a:gd name="connsiteY74" fmla="*/ 635742 h 2324842"/>
              <a:gd name="connsiteX75" fmla="*/ 5194300 w 7200900"/>
              <a:gd name="connsiteY75" fmla="*/ 546842 h 2324842"/>
              <a:gd name="connsiteX76" fmla="*/ 5308600 w 7200900"/>
              <a:gd name="connsiteY76" fmla="*/ 496042 h 2324842"/>
              <a:gd name="connsiteX77" fmla="*/ 5346700 w 7200900"/>
              <a:gd name="connsiteY77" fmla="*/ 483342 h 2324842"/>
              <a:gd name="connsiteX78" fmla="*/ 5422900 w 7200900"/>
              <a:gd name="connsiteY78" fmla="*/ 432542 h 2324842"/>
              <a:gd name="connsiteX79" fmla="*/ 5461000 w 7200900"/>
              <a:gd name="connsiteY79" fmla="*/ 407142 h 2324842"/>
              <a:gd name="connsiteX80" fmla="*/ 5499100 w 7200900"/>
              <a:gd name="connsiteY80" fmla="*/ 381742 h 2324842"/>
              <a:gd name="connsiteX81" fmla="*/ 5511800 w 7200900"/>
              <a:gd name="connsiteY81" fmla="*/ 343642 h 2324842"/>
              <a:gd name="connsiteX82" fmla="*/ 5549900 w 7200900"/>
              <a:gd name="connsiteY82" fmla="*/ 305542 h 2324842"/>
              <a:gd name="connsiteX83" fmla="*/ 5930900 w 7200900"/>
              <a:gd name="connsiteY83" fmla="*/ 267442 h 2324842"/>
              <a:gd name="connsiteX84" fmla="*/ 6184900 w 7200900"/>
              <a:gd name="connsiteY84" fmla="*/ 242042 h 2324842"/>
              <a:gd name="connsiteX85" fmla="*/ 6261100 w 7200900"/>
              <a:gd name="connsiteY85" fmla="*/ 229342 h 2324842"/>
              <a:gd name="connsiteX86" fmla="*/ 6413500 w 7200900"/>
              <a:gd name="connsiteY86" fmla="*/ 153142 h 2324842"/>
              <a:gd name="connsiteX87" fmla="*/ 6413500 w 7200900"/>
              <a:gd name="connsiteY87" fmla="*/ 153142 h 2324842"/>
              <a:gd name="connsiteX88" fmla="*/ 6654800 w 7200900"/>
              <a:gd name="connsiteY88" fmla="*/ 115042 h 2324842"/>
              <a:gd name="connsiteX89" fmla="*/ 6781800 w 7200900"/>
              <a:gd name="connsiteY89" fmla="*/ 76942 h 2324842"/>
              <a:gd name="connsiteX90" fmla="*/ 6819900 w 7200900"/>
              <a:gd name="connsiteY90" fmla="*/ 64242 h 2324842"/>
              <a:gd name="connsiteX91" fmla="*/ 6858000 w 7200900"/>
              <a:gd name="connsiteY91" fmla="*/ 51542 h 2324842"/>
              <a:gd name="connsiteX92" fmla="*/ 6972300 w 7200900"/>
              <a:gd name="connsiteY92" fmla="*/ 38842 h 2324842"/>
              <a:gd name="connsiteX93" fmla="*/ 7112000 w 7200900"/>
              <a:gd name="connsiteY93" fmla="*/ 13442 h 2324842"/>
              <a:gd name="connsiteX94" fmla="*/ 7200900 w 7200900"/>
              <a:gd name="connsiteY94" fmla="*/ 742 h 232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200900" h="2324842">
                <a:moveTo>
                  <a:pt x="0" y="2324842"/>
                </a:moveTo>
                <a:cubicBezTo>
                  <a:pt x="134677" y="2318429"/>
                  <a:pt x="216677" y="2327823"/>
                  <a:pt x="330200" y="2299442"/>
                </a:cubicBezTo>
                <a:cubicBezTo>
                  <a:pt x="343187" y="2296195"/>
                  <a:pt x="356326" y="2292729"/>
                  <a:pt x="368300" y="2286742"/>
                </a:cubicBezTo>
                <a:cubicBezTo>
                  <a:pt x="381952" y="2279916"/>
                  <a:pt x="393700" y="2269809"/>
                  <a:pt x="406400" y="2261342"/>
                </a:cubicBezTo>
                <a:cubicBezTo>
                  <a:pt x="414867" y="2248642"/>
                  <a:pt x="420313" y="2233293"/>
                  <a:pt x="431800" y="2223242"/>
                </a:cubicBezTo>
                <a:cubicBezTo>
                  <a:pt x="454774" y="2203140"/>
                  <a:pt x="482600" y="2189375"/>
                  <a:pt x="508000" y="2172442"/>
                </a:cubicBezTo>
                <a:lnTo>
                  <a:pt x="584200" y="2121642"/>
                </a:lnTo>
                <a:cubicBezTo>
                  <a:pt x="596900" y="2113175"/>
                  <a:pt x="611507" y="2107035"/>
                  <a:pt x="622300" y="2096242"/>
                </a:cubicBezTo>
                <a:cubicBezTo>
                  <a:pt x="669866" y="2048676"/>
                  <a:pt x="643361" y="2063822"/>
                  <a:pt x="698500" y="2045442"/>
                </a:cubicBezTo>
                <a:cubicBezTo>
                  <a:pt x="719667" y="2049675"/>
                  <a:pt x="741175" y="2052462"/>
                  <a:pt x="762000" y="2058142"/>
                </a:cubicBezTo>
                <a:cubicBezTo>
                  <a:pt x="787831" y="2065187"/>
                  <a:pt x="812800" y="2075075"/>
                  <a:pt x="838200" y="2083542"/>
                </a:cubicBezTo>
                <a:cubicBezTo>
                  <a:pt x="850900" y="2087775"/>
                  <a:pt x="863313" y="2092995"/>
                  <a:pt x="876300" y="2096242"/>
                </a:cubicBezTo>
                <a:cubicBezTo>
                  <a:pt x="940087" y="2112189"/>
                  <a:pt x="910541" y="2103422"/>
                  <a:pt x="965200" y="2121642"/>
                </a:cubicBezTo>
                <a:cubicBezTo>
                  <a:pt x="973667" y="2147042"/>
                  <a:pt x="986198" y="2171432"/>
                  <a:pt x="990600" y="2197842"/>
                </a:cubicBezTo>
                <a:cubicBezTo>
                  <a:pt x="996797" y="2235024"/>
                  <a:pt x="994358" y="2284669"/>
                  <a:pt x="1028700" y="2312142"/>
                </a:cubicBezTo>
                <a:cubicBezTo>
                  <a:pt x="1039153" y="2320505"/>
                  <a:pt x="1054100" y="2320609"/>
                  <a:pt x="1066800" y="2324842"/>
                </a:cubicBezTo>
                <a:cubicBezTo>
                  <a:pt x="1073574" y="2323148"/>
                  <a:pt x="1144768" y="2306730"/>
                  <a:pt x="1155700" y="2299442"/>
                </a:cubicBezTo>
                <a:cubicBezTo>
                  <a:pt x="1174589" y="2286849"/>
                  <a:pt x="1209336" y="2245437"/>
                  <a:pt x="1219200" y="2223242"/>
                </a:cubicBezTo>
                <a:cubicBezTo>
                  <a:pt x="1230074" y="2198776"/>
                  <a:pt x="1244600" y="2147042"/>
                  <a:pt x="1244600" y="2147042"/>
                </a:cubicBezTo>
                <a:cubicBezTo>
                  <a:pt x="1248833" y="2096242"/>
                  <a:pt x="1247303" y="2044628"/>
                  <a:pt x="1257300" y="1994642"/>
                </a:cubicBezTo>
                <a:cubicBezTo>
                  <a:pt x="1265080" y="1955741"/>
                  <a:pt x="1296086" y="1953110"/>
                  <a:pt x="1320800" y="1931142"/>
                </a:cubicBezTo>
                <a:cubicBezTo>
                  <a:pt x="1347648" y="1907277"/>
                  <a:pt x="1367112" y="1874867"/>
                  <a:pt x="1397000" y="1854942"/>
                </a:cubicBezTo>
                <a:cubicBezTo>
                  <a:pt x="1409700" y="1846475"/>
                  <a:pt x="1420023" y="1831923"/>
                  <a:pt x="1435100" y="1829542"/>
                </a:cubicBezTo>
                <a:cubicBezTo>
                  <a:pt x="1502135" y="1818958"/>
                  <a:pt x="1570567" y="1821075"/>
                  <a:pt x="1638300" y="1816842"/>
                </a:cubicBezTo>
                <a:cubicBezTo>
                  <a:pt x="1663700" y="1799909"/>
                  <a:pt x="1697567" y="1791442"/>
                  <a:pt x="1714500" y="1766042"/>
                </a:cubicBezTo>
                <a:cubicBezTo>
                  <a:pt x="1747326" y="1716803"/>
                  <a:pt x="1725420" y="1732769"/>
                  <a:pt x="1778000" y="1715242"/>
                </a:cubicBezTo>
                <a:cubicBezTo>
                  <a:pt x="1786467" y="1702542"/>
                  <a:pt x="1789228" y="1682811"/>
                  <a:pt x="1803400" y="1677142"/>
                </a:cubicBezTo>
                <a:cubicBezTo>
                  <a:pt x="1819831" y="1670569"/>
                  <a:pt x="1871577" y="1709894"/>
                  <a:pt x="1879600" y="1715242"/>
                </a:cubicBezTo>
                <a:cubicBezTo>
                  <a:pt x="2010833" y="1711009"/>
                  <a:pt x="2142428" y="1713153"/>
                  <a:pt x="2273300" y="1702542"/>
                </a:cubicBezTo>
                <a:cubicBezTo>
                  <a:pt x="2494331" y="1684621"/>
                  <a:pt x="2195110" y="1672460"/>
                  <a:pt x="2425700" y="1626342"/>
                </a:cubicBezTo>
                <a:lnTo>
                  <a:pt x="2489200" y="1613642"/>
                </a:lnTo>
                <a:cubicBezTo>
                  <a:pt x="2495617" y="1609364"/>
                  <a:pt x="2550377" y="1568031"/>
                  <a:pt x="2565400" y="1575542"/>
                </a:cubicBezTo>
                <a:cubicBezTo>
                  <a:pt x="2577374" y="1581529"/>
                  <a:pt x="2574422" y="1600770"/>
                  <a:pt x="2578100" y="1613642"/>
                </a:cubicBezTo>
                <a:cubicBezTo>
                  <a:pt x="2582895" y="1630425"/>
                  <a:pt x="2585784" y="1647724"/>
                  <a:pt x="2590800" y="1664442"/>
                </a:cubicBezTo>
                <a:cubicBezTo>
                  <a:pt x="2598493" y="1690087"/>
                  <a:pt x="2607733" y="1715242"/>
                  <a:pt x="2616200" y="1740642"/>
                </a:cubicBezTo>
                <a:lnTo>
                  <a:pt x="2628900" y="1778742"/>
                </a:lnTo>
                <a:cubicBezTo>
                  <a:pt x="2633133" y="1808375"/>
                  <a:pt x="2635729" y="1838289"/>
                  <a:pt x="2641600" y="1867642"/>
                </a:cubicBezTo>
                <a:cubicBezTo>
                  <a:pt x="2644225" y="1880769"/>
                  <a:pt x="2650622" y="1892870"/>
                  <a:pt x="2654300" y="1905742"/>
                </a:cubicBezTo>
                <a:cubicBezTo>
                  <a:pt x="2659095" y="1922525"/>
                  <a:pt x="2663577" y="1939426"/>
                  <a:pt x="2667000" y="1956542"/>
                </a:cubicBezTo>
                <a:cubicBezTo>
                  <a:pt x="2672050" y="1981792"/>
                  <a:pt x="2673455" y="2007760"/>
                  <a:pt x="2679700" y="2032742"/>
                </a:cubicBezTo>
                <a:cubicBezTo>
                  <a:pt x="2686194" y="2058717"/>
                  <a:pt x="2705100" y="2108942"/>
                  <a:pt x="2705100" y="2108942"/>
                </a:cubicBezTo>
                <a:cubicBezTo>
                  <a:pt x="2709333" y="2096242"/>
                  <a:pt x="2711813" y="2082816"/>
                  <a:pt x="2717800" y="2070842"/>
                </a:cubicBezTo>
                <a:cubicBezTo>
                  <a:pt x="2724626" y="2057190"/>
                  <a:pt x="2737001" y="2046690"/>
                  <a:pt x="2743200" y="2032742"/>
                </a:cubicBezTo>
                <a:cubicBezTo>
                  <a:pt x="2754074" y="2008276"/>
                  <a:pt x="2768600" y="1956542"/>
                  <a:pt x="2768600" y="1956542"/>
                </a:cubicBezTo>
                <a:cubicBezTo>
                  <a:pt x="2778386" y="1848896"/>
                  <a:pt x="2785358" y="1745751"/>
                  <a:pt x="2806700" y="1639042"/>
                </a:cubicBezTo>
                <a:cubicBezTo>
                  <a:pt x="2807332" y="1635880"/>
                  <a:pt x="2821686" y="1550459"/>
                  <a:pt x="2832100" y="1537442"/>
                </a:cubicBezTo>
                <a:cubicBezTo>
                  <a:pt x="2841635" y="1525523"/>
                  <a:pt x="2857500" y="1520509"/>
                  <a:pt x="2870200" y="1512042"/>
                </a:cubicBezTo>
                <a:cubicBezTo>
                  <a:pt x="2909311" y="1453376"/>
                  <a:pt x="2900422" y="1432922"/>
                  <a:pt x="2959100" y="1423142"/>
                </a:cubicBezTo>
                <a:cubicBezTo>
                  <a:pt x="2996913" y="1416840"/>
                  <a:pt x="3035300" y="1414675"/>
                  <a:pt x="3073400" y="1410442"/>
                </a:cubicBezTo>
                <a:cubicBezTo>
                  <a:pt x="3182718" y="1374003"/>
                  <a:pt x="3123625" y="1391536"/>
                  <a:pt x="3251200" y="1359642"/>
                </a:cubicBezTo>
                <a:cubicBezTo>
                  <a:pt x="3287660" y="1350527"/>
                  <a:pt x="3347280" y="1337002"/>
                  <a:pt x="3378200" y="1321542"/>
                </a:cubicBezTo>
                <a:cubicBezTo>
                  <a:pt x="3395133" y="1313075"/>
                  <a:pt x="3411599" y="1303600"/>
                  <a:pt x="3429000" y="1296142"/>
                </a:cubicBezTo>
                <a:cubicBezTo>
                  <a:pt x="3441305" y="1290869"/>
                  <a:pt x="3455126" y="1289429"/>
                  <a:pt x="3467100" y="1283442"/>
                </a:cubicBezTo>
                <a:cubicBezTo>
                  <a:pt x="3565577" y="1234203"/>
                  <a:pt x="3447535" y="1277264"/>
                  <a:pt x="3543300" y="1245342"/>
                </a:cubicBezTo>
                <a:cubicBezTo>
                  <a:pt x="3551767" y="1232642"/>
                  <a:pt x="3557907" y="1218035"/>
                  <a:pt x="3568700" y="1207242"/>
                </a:cubicBezTo>
                <a:cubicBezTo>
                  <a:pt x="3605096" y="1170846"/>
                  <a:pt x="3603583" y="1189800"/>
                  <a:pt x="3644900" y="1169142"/>
                </a:cubicBezTo>
                <a:cubicBezTo>
                  <a:pt x="3658552" y="1162316"/>
                  <a:pt x="3669348" y="1150568"/>
                  <a:pt x="3683000" y="1143742"/>
                </a:cubicBezTo>
                <a:cubicBezTo>
                  <a:pt x="3752084" y="1109200"/>
                  <a:pt x="3943848" y="1118720"/>
                  <a:pt x="3949700" y="1118342"/>
                </a:cubicBezTo>
                <a:cubicBezTo>
                  <a:pt x="4004781" y="1114788"/>
                  <a:pt x="4059767" y="1109875"/>
                  <a:pt x="4114800" y="1105642"/>
                </a:cubicBezTo>
                <a:cubicBezTo>
                  <a:pt x="4210565" y="1073720"/>
                  <a:pt x="4092523" y="1116781"/>
                  <a:pt x="4191000" y="1067542"/>
                </a:cubicBezTo>
                <a:cubicBezTo>
                  <a:pt x="4202974" y="1061555"/>
                  <a:pt x="4217126" y="1060829"/>
                  <a:pt x="4229100" y="1054842"/>
                </a:cubicBezTo>
                <a:cubicBezTo>
                  <a:pt x="4242752" y="1048016"/>
                  <a:pt x="4253252" y="1035641"/>
                  <a:pt x="4267200" y="1029442"/>
                </a:cubicBezTo>
                <a:cubicBezTo>
                  <a:pt x="4291666" y="1018568"/>
                  <a:pt x="4321123" y="1018894"/>
                  <a:pt x="4343400" y="1004042"/>
                </a:cubicBezTo>
                <a:cubicBezTo>
                  <a:pt x="4452589" y="931249"/>
                  <a:pt x="4314440" y="1018522"/>
                  <a:pt x="4419600" y="965942"/>
                </a:cubicBezTo>
                <a:cubicBezTo>
                  <a:pt x="4433252" y="959116"/>
                  <a:pt x="4443752" y="946741"/>
                  <a:pt x="4457700" y="940542"/>
                </a:cubicBezTo>
                <a:cubicBezTo>
                  <a:pt x="4482166" y="929668"/>
                  <a:pt x="4511623" y="929994"/>
                  <a:pt x="4533900" y="915142"/>
                </a:cubicBezTo>
                <a:cubicBezTo>
                  <a:pt x="4607119" y="866329"/>
                  <a:pt x="4536488" y="908590"/>
                  <a:pt x="4610100" y="877042"/>
                </a:cubicBezTo>
                <a:cubicBezTo>
                  <a:pt x="4627501" y="869584"/>
                  <a:pt x="4643499" y="859100"/>
                  <a:pt x="4660900" y="851642"/>
                </a:cubicBezTo>
                <a:cubicBezTo>
                  <a:pt x="4673205" y="846369"/>
                  <a:pt x="4687298" y="845443"/>
                  <a:pt x="4699000" y="838942"/>
                </a:cubicBezTo>
                <a:cubicBezTo>
                  <a:pt x="4725685" y="824117"/>
                  <a:pt x="4749800" y="805075"/>
                  <a:pt x="4775200" y="788142"/>
                </a:cubicBezTo>
                <a:lnTo>
                  <a:pt x="4851400" y="737342"/>
                </a:lnTo>
                <a:cubicBezTo>
                  <a:pt x="4864100" y="728875"/>
                  <a:pt x="4875020" y="716769"/>
                  <a:pt x="4889500" y="711942"/>
                </a:cubicBezTo>
                <a:cubicBezTo>
                  <a:pt x="4914900" y="703475"/>
                  <a:pt x="4943423" y="701394"/>
                  <a:pt x="4965700" y="686542"/>
                </a:cubicBezTo>
                <a:cubicBezTo>
                  <a:pt x="4978400" y="678075"/>
                  <a:pt x="4989852" y="667341"/>
                  <a:pt x="5003800" y="661142"/>
                </a:cubicBezTo>
                <a:cubicBezTo>
                  <a:pt x="5028266" y="650268"/>
                  <a:pt x="5080000" y="635742"/>
                  <a:pt x="5080000" y="635742"/>
                </a:cubicBezTo>
                <a:cubicBezTo>
                  <a:pt x="5112874" y="602868"/>
                  <a:pt x="5148728" y="562033"/>
                  <a:pt x="5194300" y="546842"/>
                </a:cubicBezTo>
                <a:cubicBezTo>
                  <a:pt x="5390889" y="481312"/>
                  <a:pt x="5187845" y="556419"/>
                  <a:pt x="5308600" y="496042"/>
                </a:cubicBezTo>
                <a:cubicBezTo>
                  <a:pt x="5320574" y="490055"/>
                  <a:pt x="5334998" y="489843"/>
                  <a:pt x="5346700" y="483342"/>
                </a:cubicBezTo>
                <a:cubicBezTo>
                  <a:pt x="5373385" y="468517"/>
                  <a:pt x="5397500" y="449475"/>
                  <a:pt x="5422900" y="432542"/>
                </a:cubicBezTo>
                <a:lnTo>
                  <a:pt x="5461000" y="407142"/>
                </a:lnTo>
                <a:lnTo>
                  <a:pt x="5499100" y="381742"/>
                </a:lnTo>
                <a:cubicBezTo>
                  <a:pt x="5503333" y="369042"/>
                  <a:pt x="5504374" y="354781"/>
                  <a:pt x="5511800" y="343642"/>
                </a:cubicBezTo>
                <a:cubicBezTo>
                  <a:pt x="5521763" y="328698"/>
                  <a:pt x="5534200" y="314264"/>
                  <a:pt x="5549900" y="305542"/>
                </a:cubicBezTo>
                <a:cubicBezTo>
                  <a:pt x="5648214" y="250923"/>
                  <a:pt x="5881756" y="270098"/>
                  <a:pt x="5930900" y="267442"/>
                </a:cubicBezTo>
                <a:cubicBezTo>
                  <a:pt x="6052025" y="260895"/>
                  <a:pt x="6081394" y="257966"/>
                  <a:pt x="6184900" y="242042"/>
                </a:cubicBezTo>
                <a:cubicBezTo>
                  <a:pt x="6210351" y="238126"/>
                  <a:pt x="6236118" y="235587"/>
                  <a:pt x="6261100" y="229342"/>
                </a:cubicBezTo>
                <a:cubicBezTo>
                  <a:pt x="6345228" y="208310"/>
                  <a:pt x="6339003" y="202807"/>
                  <a:pt x="6413500" y="153142"/>
                </a:cubicBezTo>
                <a:lnTo>
                  <a:pt x="6413500" y="153142"/>
                </a:lnTo>
                <a:cubicBezTo>
                  <a:pt x="6542063" y="110288"/>
                  <a:pt x="6463005" y="129795"/>
                  <a:pt x="6654800" y="115042"/>
                </a:cubicBezTo>
                <a:cubicBezTo>
                  <a:pt x="6731575" y="95848"/>
                  <a:pt x="6689041" y="107862"/>
                  <a:pt x="6781800" y="76942"/>
                </a:cubicBezTo>
                <a:lnTo>
                  <a:pt x="6819900" y="64242"/>
                </a:lnTo>
                <a:cubicBezTo>
                  <a:pt x="6832600" y="60009"/>
                  <a:pt x="6844695" y="53020"/>
                  <a:pt x="6858000" y="51542"/>
                </a:cubicBezTo>
                <a:lnTo>
                  <a:pt x="6972300" y="38842"/>
                </a:lnTo>
                <a:cubicBezTo>
                  <a:pt x="7059677" y="9716"/>
                  <a:pt x="6954035" y="42163"/>
                  <a:pt x="7112000" y="13442"/>
                </a:cubicBezTo>
                <a:cubicBezTo>
                  <a:pt x="7211301" y="-4613"/>
                  <a:pt x="7079619" y="742"/>
                  <a:pt x="7200900" y="742"/>
                </a:cubicBezTo>
              </a:path>
            </a:pathLst>
          </a:cu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018401DD-2C0C-4015-B92A-F77CCC2C4397}"/>
              </a:ext>
            </a:extLst>
          </p:cNvPr>
          <p:cNvSpPr/>
          <p:nvPr/>
        </p:nvSpPr>
        <p:spPr>
          <a:xfrm>
            <a:off x="5581652" y="4150313"/>
            <a:ext cx="342899" cy="3174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9445ED13-83E1-4DBB-8CE0-74809302189B}"/>
              </a:ext>
            </a:extLst>
          </p:cNvPr>
          <p:cNvSpPr txBox="1"/>
          <p:nvPr/>
        </p:nvSpPr>
        <p:spPr>
          <a:xfrm>
            <a:off x="5924551" y="4149226"/>
            <a:ext cx="2298700" cy="369332"/>
          </a:xfrm>
          <a:prstGeom prst="rect">
            <a:avLst/>
          </a:prstGeom>
          <a:noFill/>
        </p:spPr>
        <p:txBody>
          <a:bodyPr wrap="square" rtlCol="0">
            <a:spAutoFit/>
          </a:bodyPr>
          <a:lstStyle/>
          <a:p>
            <a:r>
              <a:rPr lang="nb-NO" dirty="0">
                <a:latin typeface="Museo Sans Rounded 500" panose="02000000000000000000" pitchFamily="50" charset="0"/>
              </a:rPr>
              <a:t>Indeksen</a:t>
            </a:r>
          </a:p>
        </p:txBody>
      </p:sp>
      <p:sp>
        <p:nvSpPr>
          <p:cNvPr id="15" name="Rektangel 14">
            <a:extLst>
              <a:ext uri="{FF2B5EF4-FFF2-40B4-BE49-F238E27FC236}">
                <a16:creationId xmlns:a16="http://schemas.microsoft.com/office/drawing/2014/main" id="{B7F09C97-1BC1-4F26-A3A0-12567BED5423}"/>
              </a:ext>
            </a:extLst>
          </p:cNvPr>
          <p:cNvSpPr/>
          <p:nvPr/>
        </p:nvSpPr>
        <p:spPr>
          <a:xfrm>
            <a:off x="5581652" y="4620213"/>
            <a:ext cx="342899" cy="317445"/>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91DC25AF-3444-433B-8FA0-A98AE089FE43}"/>
              </a:ext>
            </a:extLst>
          </p:cNvPr>
          <p:cNvSpPr txBox="1"/>
          <p:nvPr/>
        </p:nvSpPr>
        <p:spPr>
          <a:xfrm>
            <a:off x="5924551" y="4619126"/>
            <a:ext cx="2298700" cy="369332"/>
          </a:xfrm>
          <a:prstGeom prst="rect">
            <a:avLst/>
          </a:prstGeom>
          <a:noFill/>
        </p:spPr>
        <p:txBody>
          <a:bodyPr wrap="square" rtlCol="0">
            <a:spAutoFit/>
          </a:bodyPr>
          <a:lstStyle/>
          <a:p>
            <a:r>
              <a:rPr lang="nb-NO" dirty="0">
                <a:latin typeface="Museo Sans Rounded 500" panose="02000000000000000000" pitchFamily="50" charset="0"/>
              </a:rPr>
              <a:t>Indeksfond</a:t>
            </a:r>
          </a:p>
        </p:txBody>
      </p:sp>
      <p:sp>
        <p:nvSpPr>
          <p:cNvPr id="17" name="Rektangel 16">
            <a:extLst>
              <a:ext uri="{FF2B5EF4-FFF2-40B4-BE49-F238E27FC236}">
                <a16:creationId xmlns:a16="http://schemas.microsoft.com/office/drawing/2014/main" id="{40B4F317-4DFF-4DE0-9BE1-C1772AD0053E}"/>
              </a:ext>
            </a:extLst>
          </p:cNvPr>
          <p:cNvSpPr/>
          <p:nvPr/>
        </p:nvSpPr>
        <p:spPr>
          <a:xfrm>
            <a:off x="5581652" y="5102868"/>
            <a:ext cx="342899" cy="317445"/>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BFE2288A-BEC9-49B9-B178-7A69977256D2}"/>
              </a:ext>
            </a:extLst>
          </p:cNvPr>
          <p:cNvSpPr txBox="1"/>
          <p:nvPr/>
        </p:nvSpPr>
        <p:spPr>
          <a:xfrm>
            <a:off x="5924551" y="5101781"/>
            <a:ext cx="2298700" cy="369332"/>
          </a:xfrm>
          <a:prstGeom prst="rect">
            <a:avLst/>
          </a:prstGeom>
          <a:noFill/>
        </p:spPr>
        <p:txBody>
          <a:bodyPr wrap="square" rtlCol="0">
            <a:spAutoFit/>
          </a:bodyPr>
          <a:lstStyle/>
          <a:p>
            <a:r>
              <a:rPr lang="nb-NO" dirty="0">
                <a:latin typeface="Museo Sans Rounded 500" panose="02000000000000000000" pitchFamily="50" charset="0"/>
              </a:rPr>
              <a:t>Aktivt fond</a:t>
            </a:r>
          </a:p>
        </p:txBody>
      </p:sp>
      <p:sp>
        <p:nvSpPr>
          <p:cNvPr id="19" name="TekstSylinder 18">
            <a:extLst>
              <a:ext uri="{FF2B5EF4-FFF2-40B4-BE49-F238E27FC236}">
                <a16:creationId xmlns:a16="http://schemas.microsoft.com/office/drawing/2014/main" id="{5488A047-65AD-492C-8671-BD1931768C9F}"/>
              </a:ext>
            </a:extLst>
          </p:cNvPr>
          <p:cNvSpPr txBox="1"/>
          <p:nvPr/>
        </p:nvSpPr>
        <p:spPr>
          <a:xfrm>
            <a:off x="609599" y="6451751"/>
            <a:ext cx="8725320" cy="338554"/>
          </a:xfrm>
          <a:prstGeom prst="rect">
            <a:avLst/>
          </a:prstGeom>
          <a:noFill/>
        </p:spPr>
        <p:txBody>
          <a:bodyPr wrap="square" rtlCol="0">
            <a:spAutoFit/>
          </a:bodyPr>
          <a:lstStyle/>
          <a:p>
            <a:r>
              <a:rPr lang="nb-NO" sz="1600" i="1" dirty="0">
                <a:solidFill>
                  <a:schemeClr val="bg1">
                    <a:lumMod val="65000"/>
                  </a:schemeClr>
                </a:solidFill>
              </a:rPr>
              <a:t>Grov illustrasjon . Historisk avkastning er ingen garanti for fremtidig avkastning.</a:t>
            </a:r>
          </a:p>
        </p:txBody>
      </p:sp>
      <p:sp>
        <p:nvSpPr>
          <p:cNvPr id="2" name="Snakkeboble: oval 1">
            <a:extLst>
              <a:ext uri="{FF2B5EF4-FFF2-40B4-BE49-F238E27FC236}">
                <a16:creationId xmlns:a16="http://schemas.microsoft.com/office/drawing/2014/main" id="{24518B06-1C5D-4F60-AA08-16276E2F5195}"/>
              </a:ext>
            </a:extLst>
          </p:cNvPr>
          <p:cNvSpPr/>
          <p:nvPr/>
        </p:nvSpPr>
        <p:spPr>
          <a:xfrm>
            <a:off x="7508076" y="910706"/>
            <a:ext cx="4582323" cy="3898899"/>
          </a:xfrm>
          <a:prstGeom prst="wedgeEllipseCallout">
            <a:avLst>
              <a:gd name="adj1" fmla="val -55659"/>
              <a:gd name="adj2" fmla="val 25815"/>
            </a:avLst>
          </a:prstGeom>
          <a:solidFill>
            <a:schemeClr val="tx2">
              <a:lumMod val="10000"/>
              <a:lumOff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dirty="0">
                <a:solidFill>
                  <a:schemeClr val="tx1"/>
                </a:solidFill>
              </a:rPr>
              <a:t>Hele poenget med aktive fond er å forsøke å gjøre bedre valgt en indeksen. Disse valgene krever mer oppfølging som koster mer. Derfor koster også aktive fond mer enn passive.</a:t>
            </a:r>
            <a:br>
              <a:rPr lang="nb-NO" dirty="0">
                <a:solidFill>
                  <a:schemeClr val="tx1"/>
                </a:solidFill>
              </a:rPr>
            </a:br>
            <a:br>
              <a:rPr lang="nb-NO" dirty="0">
                <a:solidFill>
                  <a:schemeClr val="tx1"/>
                </a:solidFill>
              </a:rPr>
            </a:br>
            <a:r>
              <a:rPr lang="nb-NO" dirty="0">
                <a:solidFill>
                  <a:schemeClr val="tx1"/>
                </a:solidFill>
              </a:rPr>
              <a:t>For eksempel vekte ned i en sektor man har mindre tro på og vekte opp i en sektor man har større tro på</a:t>
            </a:r>
          </a:p>
        </p:txBody>
      </p:sp>
    </p:spTree>
    <p:extLst>
      <p:ext uri="{BB962C8B-B14F-4D97-AF65-F5344CB8AC3E}">
        <p14:creationId xmlns:p14="http://schemas.microsoft.com/office/powerpoint/2010/main" val="1286506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2819BC-0EEC-41AB-B547-17E80737AAD8}"/>
              </a:ext>
            </a:extLst>
          </p:cNvPr>
          <p:cNvSpPr>
            <a:spLocks noGrp="1"/>
          </p:cNvSpPr>
          <p:nvPr>
            <p:ph type="title"/>
          </p:nvPr>
        </p:nvSpPr>
        <p:spPr/>
        <p:txBody>
          <a:bodyPr>
            <a:normAutofit fontScale="90000"/>
          </a:bodyPr>
          <a:lstStyle/>
          <a:p>
            <a:r>
              <a:rPr lang="nb-NO" sz="4000" b="1" dirty="0">
                <a:latin typeface="Museo Sans Rounded 500" panose="02000000000000000000" pitchFamily="50" charset="0"/>
              </a:rPr>
              <a:t>Aksjeindeks = </a:t>
            </a:r>
            <a:br>
              <a:rPr lang="nb-NO" sz="4000" b="1" dirty="0">
                <a:latin typeface="Museo Sans Rounded 500" panose="02000000000000000000" pitchFamily="50" charset="0"/>
              </a:rPr>
            </a:br>
            <a:r>
              <a:rPr lang="nb-NO" sz="4000" b="1" dirty="0">
                <a:latin typeface="Museo Sans Rounded 500" panose="02000000000000000000" pitchFamily="50" charset="0"/>
              </a:rPr>
              <a:t>utviklingen av summen av verdiene</a:t>
            </a:r>
          </a:p>
        </p:txBody>
      </p:sp>
      <p:sp>
        <p:nvSpPr>
          <p:cNvPr id="3" name="Plassholder for innhold 2">
            <a:extLst>
              <a:ext uri="{FF2B5EF4-FFF2-40B4-BE49-F238E27FC236}">
                <a16:creationId xmlns:a16="http://schemas.microsoft.com/office/drawing/2014/main" id="{F7E9A9DB-E84D-4864-9756-75C850B82B6A}"/>
              </a:ext>
            </a:extLst>
          </p:cNvPr>
          <p:cNvSpPr>
            <a:spLocks noGrp="1"/>
          </p:cNvSpPr>
          <p:nvPr>
            <p:ph idx="1"/>
          </p:nvPr>
        </p:nvSpPr>
        <p:spPr>
          <a:xfrm>
            <a:off x="609600" y="1600201"/>
            <a:ext cx="8305800" cy="4742542"/>
          </a:xfrm>
        </p:spPr>
        <p:txBody>
          <a:bodyPr>
            <a:normAutofit fontScale="92500" lnSpcReduction="20000"/>
          </a:bodyPr>
          <a:lstStyle/>
          <a:p>
            <a:pPr>
              <a:lnSpc>
                <a:spcPct val="170000"/>
              </a:lnSpc>
              <a:spcBef>
                <a:spcPts val="0"/>
              </a:spcBef>
            </a:pPr>
            <a:r>
              <a:rPr lang="nb-NO" sz="2400" dirty="0">
                <a:latin typeface="Museo Sans Rounded 500" panose="02000000000000000000" pitchFamily="50" charset="0"/>
              </a:rPr>
              <a:t>Alle aksjer tilhører en eller flere indekser</a:t>
            </a:r>
          </a:p>
          <a:p>
            <a:pPr>
              <a:lnSpc>
                <a:spcPct val="170000"/>
              </a:lnSpc>
              <a:spcBef>
                <a:spcPts val="0"/>
              </a:spcBef>
            </a:pPr>
            <a:r>
              <a:rPr lang="nb-NO" sz="2400" dirty="0">
                <a:latin typeface="Museo Sans Rounded 500" panose="02000000000000000000" pitchFamily="50" charset="0"/>
              </a:rPr>
              <a:t>En indeks er en slags </a:t>
            </a:r>
            <a:r>
              <a:rPr lang="nb-NO" sz="2400" b="1" dirty="0">
                <a:latin typeface="Museo Sans Rounded 500" panose="02000000000000000000" pitchFamily="50" charset="0"/>
              </a:rPr>
              <a:t>temperatur-måler</a:t>
            </a:r>
            <a:r>
              <a:rPr lang="nb-NO" sz="2400" dirty="0">
                <a:latin typeface="Museo Sans Rounded 500" panose="02000000000000000000" pitchFamily="50" charset="0"/>
              </a:rPr>
              <a:t> på gruppen av aksjer som tilhører indeksen</a:t>
            </a:r>
          </a:p>
          <a:p>
            <a:pPr>
              <a:lnSpc>
                <a:spcPct val="170000"/>
              </a:lnSpc>
              <a:spcBef>
                <a:spcPts val="0"/>
              </a:spcBef>
            </a:pPr>
            <a:r>
              <a:rPr lang="nb-NO" sz="2400" dirty="0">
                <a:latin typeface="Museo Sans Rounded 500" panose="02000000000000000000" pitchFamily="50" charset="0"/>
              </a:rPr>
              <a:t>Eksempler på indekser:</a:t>
            </a:r>
          </a:p>
          <a:p>
            <a:pPr lvl="1">
              <a:lnSpc>
                <a:spcPct val="170000"/>
              </a:lnSpc>
              <a:spcBef>
                <a:spcPts val="0"/>
              </a:spcBef>
            </a:pPr>
            <a:r>
              <a:rPr lang="nb-NO" sz="2000" dirty="0">
                <a:latin typeface="Museo Sans Rounded 500" panose="02000000000000000000" pitchFamily="50" charset="0"/>
              </a:rPr>
              <a:t>OSEBX = Oslo Børs Hovedindeks (ut representativt utvalg)</a:t>
            </a:r>
          </a:p>
          <a:p>
            <a:pPr lvl="1">
              <a:lnSpc>
                <a:spcPct val="170000"/>
              </a:lnSpc>
              <a:spcBef>
                <a:spcPts val="0"/>
              </a:spcBef>
            </a:pPr>
            <a:r>
              <a:rPr lang="nb-NO" sz="2000" dirty="0">
                <a:latin typeface="Museo Sans Rounded 500" panose="02000000000000000000" pitchFamily="50" charset="0"/>
              </a:rPr>
              <a:t>OBX = Oslo Børs 25 mest likvide aksjer</a:t>
            </a:r>
          </a:p>
          <a:p>
            <a:pPr lvl="1">
              <a:lnSpc>
                <a:spcPct val="170000"/>
              </a:lnSpc>
              <a:spcBef>
                <a:spcPts val="0"/>
              </a:spcBef>
            </a:pPr>
            <a:r>
              <a:rPr lang="nb-NO" sz="2000" dirty="0">
                <a:latin typeface="Museo Sans Rounded 500" panose="02000000000000000000" pitchFamily="50" charset="0"/>
              </a:rPr>
              <a:t>Sektorindekser:</a:t>
            </a:r>
          </a:p>
          <a:p>
            <a:pPr lvl="2">
              <a:lnSpc>
                <a:spcPct val="170000"/>
              </a:lnSpc>
              <a:spcBef>
                <a:spcPts val="0"/>
              </a:spcBef>
            </a:pPr>
            <a:r>
              <a:rPr lang="nb-NO" sz="1800" dirty="0">
                <a:latin typeface="Museo Sans Rounded 500" panose="02000000000000000000" pitchFamily="50" charset="0"/>
              </a:rPr>
              <a:t>Norge: Energi-indeksen, Sjømat-indeksen, Shipping </a:t>
            </a:r>
            <a:r>
              <a:rPr lang="nb-NO" sz="1800" dirty="0" err="1">
                <a:latin typeface="Museo Sans Rounded 500" panose="02000000000000000000" pitchFamily="50" charset="0"/>
              </a:rPr>
              <a:t>etc</a:t>
            </a:r>
            <a:endParaRPr lang="nb-NO" sz="1800" dirty="0">
              <a:latin typeface="Museo Sans Rounded 500" panose="02000000000000000000" pitchFamily="50" charset="0"/>
            </a:endParaRPr>
          </a:p>
          <a:p>
            <a:pPr lvl="2">
              <a:lnSpc>
                <a:spcPct val="170000"/>
              </a:lnSpc>
              <a:spcBef>
                <a:spcPts val="0"/>
              </a:spcBef>
            </a:pPr>
            <a:r>
              <a:rPr lang="nb-NO" sz="1800" dirty="0">
                <a:latin typeface="Museo Sans Rounded 500" panose="02000000000000000000" pitchFamily="50" charset="0"/>
              </a:rPr>
              <a:t>Internasjonalt: Financials, Materials, </a:t>
            </a:r>
            <a:r>
              <a:rPr lang="nb-NO" sz="1800" dirty="0" err="1">
                <a:latin typeface="Museo Sans Rounded 500" panose="02000000000000000000" pitchFamily="50" charset="0"/>
              </a:rPr>
              <a:t>Semi</a:t>
            </a:r>
            <a:r>
              <a:rPr lang="nb-NO" sz="1800" dirty="0">
                <a:latin typeface="Museo Sans Rounded 500" panose="02000000000000000000" pitchFamily="50" charset="0"/>
              </a:rPr>
              <a:t> </a:t>
            </a:r>
            <a:r>
              <a:rPr lang="nb-NO" sz="1800" dirty="0" err="1">
                <a:latin typeface="Museo Sans Rounded 500" panose="02000000000000000000" pitchFamily="50" charset="0"/>
              </a:rPr>
              <a:t>conductors</a:t>
            </a:r>
            <a:r>
              <a:rPr lang="nb-NO" sz="1800" dirty="0">
                <a:latin typeface="Museo Sans Rounded 500" panose="02000000000000000000" pitchFamily="50" charset="0"/>
              </a:rPr>
              <a:t> er sektor</a:t>
            </a:r>
          </a:p>
          <a:p>
            <a:pPr lvl="1">
              <a:lnSpc>
                <a:spcPct val="170000"/>
              </a:lnSpc>
              <a:spcBef>
                <a:spcPts val="0"/>
              </a:spcBef>
            </a:pPr>
            <a:r>
              <a:rPr lang="nb-NO" sz="2000" dirty="0">
                <a:latin typeface="Museo Sans Rounded 500" panose="02000000000000000000" pitchFamily="50" charset="0"/>
              </a:rPr>
              <a:t>OMX (</a:t>
            </a:r>
            <a:r>
              <a:rPr lang="nb-NO" sz="2000" dirty="0" err="1">
                <a:latin typeface="Museo Sans Rounded 500" panose="02000000000000000000" pitchFamily="50" charset="0"/>
              </a:rPr>
              <a:t>sv</a:t>
            </a:r>
            <a:r>
              <a:rPr lang="nb-NO" sz="2000" dirty="0">
                <a:latin typeface="Museo Sans Rounded 500" panose="02000000000000000000" pitchFamily="50" charset="0"/>
              </a:rPr>
              <a:t>), DAX (Ty), </a:t>
            </a:r>
            <a:r>
              <a:rPr lang="nb-NO" sz="2000" dirty="0" err="1">
                <a:latin typeface="Museo Sans Rounded 500" panose="02000000000000000000" pitchFamily="50" charset="0"/>
              </a:rPr>
              <a:t>Nasdaq</a:t>
            </a:r>
            <a:r>
              <a:rPr lang="nb-NO" sz="2000" dirty="0">
                <a:latin typeface="Museo Sans Rounded 500" panose="02000000000000000000" pitchFamily="50" charset="0"/>
              </a:rPr>
              <a:t>, S&amp;P 500, </a:t>
            </a:r>
            <a:r>
              <a:rPr lang="nb-NO" sz="2000" dirty="0" err="1">
                <a:latin typeface="Museo Sans Rounded 500" panose="02000000000000000000" pitchFamily="50" charset="0"/>
              </a:rPr>
              <a:t>Russel</a:t>
            </a:r>
            <a:r>
              <a:rPr lang="nb-NO" sz="2000" dirty="0">
                <a:latin typeface="Museo Sans Rounded 500" panose="02000000000000000000" pitchFamily="50" charset="0"/>
              </a:rPr>
              <a:t> 2000</a:t>
            </a:r>
          </a:p>
          <a:p>
            <a:pPr>
              <a:lnSpc>
                <a:spcPct val="170000"/>
              </a:lnSpc>
              <a:spcBef>
                <a:spcPts val="0"/>
              </a:spcBef>
            </a:pPr>
            <a:endParaRPr lang="nb-NO" sz="2400" dirty="0">
              <a:latin typeface="Museo Sans Rounded 500" panose="02000000000000000000" pitchFamily="50" charset="0"/>
            </a:endParaRPr>
          </a:p>
        </p:txBody>
      </p:sp>
      <p:pic>
        <p:nvPicPr>
          <p:cNvPr id="10" name="Grafikk 9" descr="Ugle">
            <a:extLst>
              <a:ext uri="{FF2B5EF4-FFF2-40B4-BE49-F238E27FC236}">
                <a16:creationId xmlns:a16="http://schemas.microsoft.com/office/drawing/2014/main" id="{2D95BF7B-7A0B-4C83-B002-ECA8F555C48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4" y="4800599"/>
            <a:ext cx="914400" cy="914400"/>
          </a:xfrm>
          <a:prstGeom prst="rect">
            <a:avLst/>
          </a:prstGeom>
        </p:spPr>
      </p:pic>
      <p:pic>
        <p:nvPicPr>
          <p:cNvPr id="8" name="Bilde 7">
            <a:extLst>
              <a:ext uri="{FF2B5EF4-FFF2-40B4-BE49-F238E27FC236}">
                <a16:creationId xmlns:a16="http://schemas.microsoft.com/office/drawing/2014/main" id="{EABB9F60-5178-4400-A0A0-50B279769C40}"/>
              </a:ext>
            </a:extLst>
          </p:cNvPr>
          <p:cNvPicPr>
            <a:picLocks noChangeAspect="1"/>
          </p:cNvPicPr>
          <p:nvPr/>
        </p:nvPicPr>
        <p:blipFill>
          <a:blip r:embed="rId4"/>
          <a:stretch>
            <a:fillRect/>
          </a:stretch>
        </p:blipFill>
        <p:spPr>
          <a:xfrm>
            <a:off x="9040812" y="1600201"/>
            <a:ext cx="2847975" cy="4467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093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1F2C519-1729-4FE4-A064-7CC6BE7AAB12}"/>
              </a:ext>
            </a:extLst>
          </p:cNvPr>
          <p:cNvSpPr>
            <a:spLocks noGrp="1"/>
          </p:cNvSpPr>
          <p:nvPr>
            <p:ph type="title"/>
          </p:nvPr>
        </p:nvSpPr>
        <p:spPr>
          <a:xfrm>
            <a:off x="609600" y="122239"/>
            <a:ext cx="10972800" cy="1143000"/>
          </a:xfrm>
        </p:spPr>
        <p:txBody>
          <a:bodyPr>
            <a:normAutofit fontScale="90000"/>
          </a:bodyPr>
          <a:lstStyle/>
          <a:p>
            <a:r>
              <a:rPr lang="nb-NO" sz="4000" b="1" dirty="0">
                <a:latin typeface="+mn-lt"/>
              </a:rPr>
              <a:t>Verdensindeksen brukes av mange indeksfond</a:t>
            </a:r>
            <a:r>
              <a:rPr lang="nb-NO" sz="5400" b="1" dirty="0">
                <a:latin typeface="+mn-lt"/>
              </a:rPr>
              <a:t> </a:t>
            </a:r>
            <a:br>
              <a:rPr lang="nb-NO" sz="5400" b="1" dirty="0">
                <a:latin typeface="+mn-lt"/>
              </a:rPr>
            </a:br>
            <a:r>
              <a:rPr lang="nb-NO" sz="2700" b="1" dirty="0">
                <a:latin typeface="+mn-lt"/>
              </a:rPr>
              <a:t>men husk at du får ikke med deg mye fra vekstmarkeder i Asia</a:t>
            </a:r>
          </a:p>
        </p:txBody>
      </p:sp>
      <p:sp>
        <p:nvSpPr>
          <p:cNvPr id="5" name="TekstSylinder 4">
            <a:extLst>
              <a:ext uri="{FF2B5EF4-FFF2-40B4-BE49-F238E27FC236}">
                <a16:creationId xmlns:a16="http://schemas.microsoft.com/office/drawing/2014/main" id="{992E9A47-C8A8-42EA-86B0-72EEB2D99773}"/>
              </a:ext>
            </a:extLst>
          </p:cNvPr>
          <p:cNvSpPr txBox="1"/>
          <p:nvPr/>
        </p:nvSpPr>
        <p:spPr>
          <a:xfrm>
            <a:off x="889000" y="6035604"/>
            <a:ext cx="10693400" cy="369332"/>
          </a:xfrm>
          <a:prstGeom prst="rect">
            <a:avLst/>
          </a:prstGeom>
          <a:noFill/>
        </p:spPr>
        <p:txBody>
          <a:bodyPr wrap="square" rtlCol="0">
            <a:spAutoFit/>
          </a:bodyPr>
          <a:lstStyle/>
          <a:p>
            <a:r>
              <a:rPr lang="nb-NO" dirty="0"/>
              <a:t>Brukes som </a:t>
            </a:r>
            <a:r>
              <a:rPr lang="nb-NO" dirty="0" err="1"/>
              <a:t>benchmark</a:t>
            </a:r>
            <a:r>
              <a:rPr lang="nb-NO" dirty="0"/>
              <a:t> (målestokk) til Indeksfond. Merk at 66 % er i USA og svært lite i EM (vekst-regioner).</a:t>
            </a:r>
          </a:p>
        </p:txBody>
      </p:sp>
      <p:sp>
        <p:nvSpPr>
          <p:cNvPr id="6" name="TekstSylinder 5">
            <a:extLst>
              <a:ext uri="{FF2B5EF4-FFF2-40B4-BE49-F238E27FC236}">
                <a16:creationId xmlns:a16="http://schemas.microsoft.com/office/drawing/2014/main" id="{09B64AEA-3609-4F12-AD46-5ADEEAFDB8C4}"/>
              </a:ext>
            </a:extLst>
          </p:cNvPr>
          <p:cNvSpPr txBox="1"/>
          <p:nvPr/>
        </p:nvSpPr>
        <p:spPr>
          <a:xfrm>
            <a:off x="889000" y="6404936"/>
            <a:ext cx="8839200" cy="307777"/>
          </a:xfrm>
          <a:prstGeom prst="rect">
            <a:avLst/>
          </a:prstGeom>
          <a:noFill/>
        </p:spPr>
        <p:txBody>
          <a:bodyPr wrap="square" rtlCol="0">
            <a:spAutoFit/>
          </a:bodyPr>
          <a:lstStyle/>
          <a:p>
            <a:r>
              <a:rPr lang="nb-NO" sz="1400" dirty="0">
                <a:hlinkClick r:id="rId3"/>
              </a:rPr>
              <a:t>https://www.msci.com/documents/10199/149ed7bc-316e-4b4c-8ea4-43fcb5bd6523</a:t>
            </a:r>
            <a:r>
              <a:rPr lang="nb-NO" sz="1400" dirty="0"/>
              <a:t> </a:t>
            </a:r>
          </a:p>
        </p:txBody>
      </p:sp>
      <p:pic>
        <p:nvPicPr>
          <p:cNvPr id="7" name="Bilde 6">
            <a:extLst>
              <a:ext uri="{FF2B5EF4-FFF2-40B4-BE49-F238E27FC236}">
                <a16:creationId xmlns:a16="http://schemas.microsoft.com/office/drawing/2014/main" id="{F1EA3B68-44CC-48A5-9201-2C6E34EE3C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7500" y="1999621"/>
            <a:ext cx="7711133" cy="4033161"/>
          </a:xfrm>
          <a:prstGeom prst="rect">
            <a:avLst/>
          </a:prstGeom>
        </p:spPr>
      </p:pic>
      <p:sp>
        <p:nvSpPr>
          <p:cNvPr id="2" name="Rektangel 1">
            <a:extLst>
              <a:ext uri="{FF2B5EF4-FFF2-40B4-BE49-F238E27FC236}">
                <a16:creationId xmlns:a16="http://schemas.microsoft.com/office/drawing/2014/main" id="{B32879E2-70AA-4EEB-98EE-427DF700A1D8}"/>
              </a:ext>
            </a:extLst>
          </p:cNvPr>
          <p:cNvSpPr/>
          <p:nvPr/>
        </p:nvSpPr>
        <p:spPr>
          <a:xfrm>
            <a:off x="8028633" y="1999622"/>
            <a:ext cx="3205424" cy="39088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8D141C16-C1F6-4DB7-B78C-9CD6C489865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28633" y="2697982"/>
            <a:ext cx="4042788" cy="2512088"/>
          </a:xfrm>
          <a:prstGeom prst="rect">
            <a:avLst/>
          </a:prstGeom>
        </p:spPr>
      </p:pic>
      <p:sp>
        <p:nvSpPr>
          <p:cNvPr id="9" name="TekstSylinder 8">
            <a:extLst>
              <a:ext uri="{FF2B5EF4-FFF2-40B4-BE49-F238E27FC236}">
                <a16:creationId xmlns:a16="http://schemas.microsoft.com/office/drawing/2014/main" id="{0A874E4C-6FC2-4730-858E-DD9A2EBF20A2}"/>
              </a:ext>
            </a:extLst>
          </p:cNvPr>
          <p:cNvSpPr txBox="1"/>
          <p:nvPr/>
        </p:nvSpPr>
        <p:spPr>
          <a:xfrm>
            <a:off x="548336" y="1365616"/>
            <a:ext cx="10685721" cy="646331"/>
          </a:xfrm>
          <a:prstGeom prst="rect">
            <a:avLst/>
          </a:prstGeom>
          <a:noFill/>
        </p:spPr>
        <p:txBody>
          <a:bodyPr wrap="square" rtlCol="0">
            <a:spAutoFit/>
          </a:bodyPr>
          <a:lstStyle/>
          <a:p>
            <a:r>
              <a:rPr lang="nb-NO" dirty="0"/>
              <a:t>Verdensindeksen representerer store og mellomstore selskaper i 23 utviklede markeder (DM) med </a:t>
            </a:r>
            <a:r>
              <a:rPr lang="nb-NO" dirty="0" err="1"/>
              <a:t>ca</a:t>
            </a:r>
            <a:r>
              <a:rPr lang="nb-NO" dirty="0"/>
              <a:t> 1.585 selskaper. Indeksen dekker </a:t>
            </a:r>
            <a:r>
              <a:rPr lang="nb-NO" dirty="0" err="1"/>
              <a:t>ca</a:t>
            </a:r>
            <a:r>
              <a:rPr lang="nb-NO" dirty="0"/>
              <a:t> 85% av fri-flyt i respektive markeder.</a:t>
            </a:r>
          </a:p>
        </p:txBody>
      </p:sp>
    </p:spTree>
    <p:extLst>
      <p:ext uri="{BB962C8B-B14F-4D97-AF65-F5344CB8AC3E}">
        <p14:creationId xmlns:p14="http://schemas.microsoft.com/office/powerpoint/2010/main" val="2205615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D6BB6-ABB5-4670-BF24-54E030365CDD}"/>
              </a:ext>
            </a:extLst>
          </p:cNvPr>
          <p:cNvSpPr>
            <a:spLocks noGrp="1"/>
          </p:cNvSpPr>
          <p:nvPr>
            <p:ph type="title"/>
          </p:nvPr>
        </p:nvSpPr>
        <p:spPr/>
        <p:txBody>
          <a:bodyPr/>
          <a:lstStyle/>
          <a:p>
            <a:r>
              <a:rPr lang="nb-NO" dirty="0"/>
              <a:t>Når du handler fond</a:t>
            </a:r>
          </a:p>
        </p:txBody>
      </p:sp>
      <p:cxnSp>
        <p:nvCxnSpPr>
          <p:cNvPr id="5" name="Rett linje 4">
            <a:extLst>
              <a:ext uri="{FF2B5EF4-FFF2-40B4-BE49-F238E27FC236}">
                <a16:creationId xmlns:a16="http://schemas.microsoft.com/office/drawing/2014/main" id="{F47AB6C8-7D67-487E-B507-10795A2E1190}"/>
              </a:ext>
            </a:extLst>
          </p:cNvPr>
          <p:cNvCxnSpPr>
            <a:cxnSpLocks/>
          </p:cNvCxnSpPr>
          <p:nvPr/>
        </p:nvCxnSpPr>
        <p:spPr>
          <a:xfrm flipV="1">
            <a:off x="609600" y="2936619"/>
            <a:ext cx="10632141" cy="7530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ktangel 5">
            <a:extLst>
              <a:ext uri="{FF2B5EF4-FFF2-40B4-BE49-F238E27FC236}">
                <a16:creationId xmlns:a16="http://schemas.microsoft.com/office/drawing/2014/main" id="{FE9D316F-DBD4-44A7-95BE-0A3BF14AC113}"/>
              </a:ext>
            </a:extLst>
          </p:cNvPr>
          <p:cNvSpPr/>
          <p:nvPr/>
        </p:nvSpPr>
        <p:spPr>
          <a:xfrm>
            <a:off x="9040907" y="2834422"/>
            <a:ext cx="118334" cy="279698"/>
          </a:xfrm>
          <a:prstGeom prst="rect">
            <a:avLst/>
          </a:prstGeom>
          <a:solidFill>
            <a:srgbClr val="4F868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1A78CC48-E0B1-4B9A-A0A6-49B30C853272}"/>
              </a:ext>
            </a:extLst>
          </p:cNvPr>
          <p:cNvSpPr/>
          <p:nvPr/>
        </p:nvSpPr>
        <p:spPr>
          <a:xfrm>
            <a:off x="5802630" y="2834422"/>
            <a:ext cx="118334" cy="279698"/>
          </a:xfrm>
          <a:prstGeom prst="rect">
            <a:avLst/>
          </a:prstGeom>
          <a:solidFill>
            <a:srgbClr val="4F868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Snakkeboble: oval 7">
            <a:extLst>
              <a:ext uri="{FF2B5EF4-FFF2-40B4-BE49-F238E27FC236}">
                <a16:creationId xmlns:a16="http://schemas.microsoft.com/office/drawing/2014/main" id="{4730B7BD-B2D0-4909-A397-B82C035B0A31}"/>
              </a:ext>
            </a:extLst>
          </p:cNvPr>
          <p:cNvSpPr/>
          <p:nvPr/>
        </p:nvSpPr>
        <p:spPr>
          <a:xfrm>
            <a:off x="236669" y="885135"/>
            <a:ext cx="2495774" cy="1065008"/>
          </a:xfrm>
          <a:prstGeom prst="wedgeEllipseCallout">
            <a:avLst>
              <a:gd name="adj1" fmla="val 13650"/>
              <a:gd name="adj2" fmla="val 64520"/>
            </a:avLst>
          </a:prstGeom>
          <a:solidFill>
            <a:srgbClr val="4F868E"/>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latin typeface="Museo Sans Rounded 500" panose="02000000000000000000" pitchFamily="50" charset="0"/>
              </a:rPr>
              <a:t>Jeg vil kjøpe fond!</a:t>
            </a:r>
          </a:p>
        </p:txBody>
      </p:sp>
      <p:sp>
        <p:nvSpPr>
          <p:cNvPr id="9" name="TekstSylinder 8">
            <a:extLst>
              <a:ext uri="{FF2B5EF4-FFF2-40B4-BE49-F238E27FC236}">
                <a16:creationId xmlns:a16="http://schemas.microsoft.com/office/drawing/2014/main" id="{C2389342-8FBF-46A9-9184-2219CBCDB533}"/>
              </a:ext>
            </a:extLst>
          </p:cNvPr>
          <p:cNvSpPr txBox="1"/>
          <p:nvPr/>
        </p:nvSpPr>
        <p:spPr>
          <a:xfrm>
            <a:off x="2482326" y="2512380"/>
            <a:ext cx="1100866" cy="461665"/>
          </a:xfrm>
          <a:prstGeom prst="rect">
            <a:avLst/>
          </a:prstGeom>
          <a:noFill/>
        </p:spPr>
        <p:txBody>
          <a:bodyPr wrap="square" rtlCol="0">
            <a:spAutoFit/>
          </a:bodyPr>
          <a:lstStyle/>
          <a:p>
            <a:r>
              <a:rPr lang="nb-NO" sz="2400" dirty="0">
                <a:latin typeface="Museo Sans Rounded 500" panose="02000000000000000000" pitchFamily="50" charset="0"/>
              </a:rPr>
              <a:t>I dag</a:t>
            </a:r>
          </a:p>
        </p:txBody>
      </p:sp>
      <p:sp>
        <p:nvSpPr>
          <p:cNvPr id="11" name="TekstSylinder 10">
            <a:extLst>
              <a:ext uri="{FF2B5EF4-FFF2-40B4-BE49-F238E27FC236}">
                <a16:creationId xmlns:a16="http://schemas.microsoft.com/office/drawing/2014/main" id="{2F0FF546-197B-43A3-AB2F-16E8D32F1508}"/>
              </a:ext>
            </a:extLst>
          </p:cNvPr>
          <p:cNvSpPr txBox="1"/>
          <p:nvPr/>
        </p:nvSpPr>
        <p:spPr>
          <a:xfrm>
            <a:off x="542365" y="3258433"/>
            <a:ext cx="2495774" cy="1200329"/>
          </a:xfrm>
          <a:prstGeom prst="rect">
            <a:avLst/>
          </a:prstGeom>
          <a:noFill/>
        </p:spPr>
        <p:txBody>
          <a:bodyPr wrap="square" rtlCol="0">
            <a:spAutoFit/>
          </a:bodyPr>
          <a:lstStyle/>
          <a:p>
            <a:r>
              <a:rPr lang="nb-NO" sz="2400" dirty="0">
                <a:latin typeface="Museo Sans Rounded 500" panose="02000000000000000000" pitchFamily="50" charset="0"/>
              </a:rPr>
              <a:t>Før klokken XX:</a:t>
            </a:r>
          </a:p>
          <a:p>
            <a:r>
              <a:rPr lang="nb-NO" sz="2400" dirty="0">
                <a:latin typeface="Museo Sans Rounded 500" panose="02000000000000000000" pitchFamily="50" charset="0"/>
              </a:rPr>
              <a:t>Velge fond og beløp</a:t>
            </a:r>
          </a:p>
        </p:txBody>
      </p:sp>
      <p:sp>
        <p:nvSpPr>
          <p:cNvPr id="14" name="TekstSylinder 13">
            <a:extLst>
              <a:ext uri="{FF2B5EF4-FFF2-40B4-BE49-F238E27FC236}">
                <a16:creationId xmlns:a16="http://schemas.microsoft.com/office/drawing/2014/main" id="{3040BF8D-FF67-43E9-9084-AAC45E6CBBA8}"/>
              </a:ext>
            </a:extLst>
          </p:cNvPr>
          <p:cNvSpPr txBox="1"/>
          <p:nvPr/>
        </p:nvSpPr>
        <p:spPr>
          <a:xfrm>
            <a:off x="3179781" y="3216317"/>
            <a:ext cx="2495774" cy="1569660"/>
          </a:xfrm>
          <a:prstGeom prst="rect">
            <a:avLst/>
          </a:prstGeom>
          <a:noFill/>
        </p:spPr>
        <p:txBody>
          <a:bodyPr wrap="square" rtlCol="0">
            <a:spAutoFit/>
          </a:bodyPr>
          <a:lstStyle/>
          <a:p>
            <a:r>
              <a:rPr lang="nb-NO" sz="2400" dirty="0">
                <a:latin typeface="Museo Sans Rounded 500" panose="02000000000000000000" pitchFamily="50" charset="0"/>
              </a:rPr>
              <a:t>Forvalter teller over alle ordre for kjøp og salg. Netto handles.</a:t>
            </a:r>
          </a:p>
        </p:txBody>
      </p:sp>
      <p:sp>
        <p:nvSpPr>
          <p:cNvPr id="15" name="TekstSylinder 14">
            <a:extLst>
              <a:ext uri="{FF2B5EF4-FFF2-40B4-BE49-F238E27FC236}">
                <a16:creationId xmlns:a16="http://schemas.microsoft.com/office/drawing/2014/main" id="{9D966EC6-81F5-40C4-A087-F6F57D40373D}"/>
              </a:ext>
            </a:extLst>
          </p:cNvPr>
          <p:cNvSpPr txBox="1"/>
          <p:nvPr/>
        </p:nvSpPr>
        <p:spPr>
          <a:xfrm>
            <a:off x="9159241" y="3216317"/>
            <a:ext cx="2771889" cy="1569660"/>
          </a:xfrm>
          <a:prstGeom prst="rect">
            <a:avLst/>
          </a:prstGeom>
          <a:noFill/>
        </p:spPr>
        <p:txBody>
          <a:bodyPr wrap="square" rtlCol="0">
            <a:spAutoFit/>
          </a:bodyPr>
          <a:lstStyle/>
          <a:p>
            <a:r>
              <a:rPr lang="nb-NO" sz="2400" dirty="0">
                <a:latin typeface="Museo Sans Rounded 500" panose="02000000000000000000" pitchFamily="50" charset="0"/>
              </a:rPr>
              <a:t>Som regel 2-3 dagers oppgjør før ditt kjøp er synlig i nettbanken</a:t>
            </a:r>
          </a:p>
        </p:txBody>
      </p:sp>
      <p:sp>
        <p:nvSpPr>
          <p:cNvPr id="17" name="TekstSylinder 16">
            <a:extLst>
              <a:ext uri="{FF2B5EF4-FFF2-40B4-BE49-F238E27FC236}">
                <a16:creationId xmlns:a16="http://schemas.microsoft.com/office/drawing/2014/main" id="{BA70AF20-4277-4A42-9BE4-2366D02EAE9A}"/>
              </a:ext>
            </a:extLst>
          </p:cNvPr>
          <p:cNvSpPr txBox="1"/>
          <p:nvPr/>
        </p:nvSpPr>
        <p:spPr>
          <a:xfrm>
            <a:off x="6466466" y="2534630"/>
            <a:ext cx="2329031" cy="461665"/>
          </a:xfrm>
          <a:prstGeom prst="rect">
            <a:avLst/>
          </a:prstGeom>
          <a:noFill/>
        </p:spPr>
        <p:txBody>
          <a:bodyPr wrap="square" rtlCol="0">
            <a:spAutoFit/>
          </a:bodyPr>
          <a:lstStyle/>
          <a:p>
            <a:r>
              <a:rPr lang="nb-NO" sz="2400" dirty="0">
                <a:latin typeface="Museo Sans Rounded 500" panose="02000000000000000000" pitchFamily="50" charset="0"/>
              </a:rPr>
              <a:t>2-3 dager</a:t>
            </a:r>
          </a:p>
        </p:txBody>
      </p:sp>
      <p:sp>
        <p:nvSpPr>
          <p:cNvPr id="18" name="TekstSylinder 17">
            <a:extLst>
              <a:ext uri="{FF2B5EF4-FFF2-40B4-BE49-F238E27FC236}">
                <a16:creationId xmlns:a16="http://schemas.microsoft.com/office/drawing/2014/main" id="{142B8744-420C-4E5C-9448-3D03E5BCB830}"/>
              </a:ext>
            </a:extLst>
          </p:cNvPr>
          <p:cNvSpPr txBox="1"/>
          <p:nvPr/>
        </p:nvSpPr>
        <p:spPr>
          <a:xfrm>
            <a:off x="573666" y="5051622"/>
            <a:ext cx="11008734" cy="1569660"/>
          </a:xfrm>
          <a:prstGeom prst="rect">
            <a:avLst/>
          </a:prstGeom>
          <a:solidFill>
            <a:srgbClr val="D5EBE8"/>
          </a:solidFill>
        </p:spPr>
        <p:txBody>
          <a:bodyPr wrap="square" rtlCol="0">
            <a:spAutoFit/>
          </a:bodyPr>
          <a:lstStyle/>
          <a:p>
            <a:pPr marL="342900" indent="-342900">
              <a:buFont typeface="Wingdings" panose="05000000000000000000" pitchFamily="2" charset="2"/>
              <a:buChar char="ü"/>
            </a:pPr>
            <a:r>
              <a:rPr lang="nb-NO" sz="2400" dirty="0">
                <a:latin typeface="Museo Sans Rounded 500" panose="02000000000000000000" pitchFamily="50" charset="0"/>
              </a:rPr>
              <a:t>Fond med internasjonale investeringer handles når disse børsene er åpne.</a:t>
            </a:r>
          </a:p>
          <a:p>
            <a:pPr marL="342900" indent="-342900">
              <a:buFont typeface="Wingdings" panose="05000000000000000000" pitchFamily="2" charset="2"/>
              <a:buChar char="ü"/>
            </a:pPr>
            <a:r>
              <a:rPr lang="nb-NO" sz="2400" dirty="0">
                <a:latin typeface="Museo Sans Rounded 500" panose="02000000000000000000" pitchFamily="50" charset="0"/>
              </a:rPr>
              <a:t>Du handler alltid på ukjent kurs</a:t>
            </a:r>
          </a:p>
          <a:p>
            <a:pPr marL="342900" indent="-342900">
              <a:buFont typeface="Wingdings" panose="05000000000000000000" pitchFamily="2" charset="2"/>
              <a:buChar char="ü"/>
            </a:pPr>
            <a:r>
              <a:rPr lang="nb-NO" sz="2400" dirty="0">
                <a:latin typeface="Museo Sans Rounded 500" panose="02000000000000000000" pitchFamily="50" charset="0"/>
              </a:rPr>
              <a:t>Alle kostnader er inklusive daglig fonds-kurs</a:t>
            </a:r>
          </a:p>
          <a:p>
            <a:pPr marL="342900" indent="-342900">
              <a:buFont typeface="Wingdings" panose="05000000000000000000" pitchFamily="2" charset="2"/>
              <a:buChar char="ü"/>
            </a:pPr>
            <a:endParaRPr lang="nb-NO" sz="2400" dirty="0">
              <a:latin typeface="Museo Sans Rounded 500" panose="02000000000000000000" pitchFamily="50" charset="0"/>
            </a:endParaRPr>
          </a:p>
        </p:txBody>
      </p:sp>
      <p:sp>
        <p:nvSpPr>
          <p:cNvPr id="3" name="Pil: høyre 2">
            <a:extLst>
              <a:ext uri="{FF2B5EF4-FFF2-40B4-BE49-F238E27FC236}">
                <a16:creationId xmlns:a16="http://schemas.microsoft.com/office/drawing/2014/main" id="{F86D8F12-DB5B-4FD9-8466-7D620E9245CC}"/>
              </a:ext>
            </a:extLst>
          </p:cNvPr>
          <p:cNvSpPr/>
          <p:nvPr/>
        </p:nvSpPr>
        <p:spPr>
          <a:xfrm>
            <a:off x="5493236" y="2852662"/>
            <a:ext cx="309394" cy="2796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Pil: høyre 15">
            <a:extLst>
              <a:ext uri="{FF2B5EF4-FFF2-40B4-BE49-F238E27FC236}">
                <a16:creationId xmlns:a16="http://schemas.microsoft.com/office/drawing/2014/main" id="{99DEAFB8-32C4-4A84-A2D7-DF0074751D7E}"/>
              </a:ext>
            </a:extLst>
          </p:cNvPr>
          <p:cNvSpPr/>
          <p:nvPr/>
        </p:nvSpPr>
        <p:spPr>
          <a:xfrm>
            <a:off x="8733810" y="2843373"/>
            <a:ext cx="309394" cy="2796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Snakkeboble: oval 18">
            <a:extLst>
              <a:ext uri="{FF2B5EF4-FFF2-40B4-BE49-F238E27FC236}">
                <a16:creationId xmlns:a16="http://schemas.microsoft.com/office/drawing/2014/main" id="{06ABB7B3-A66A-4E0F-A824-CA10CABD217C}"/>
              </a:ext>
            </a:extLst>
          </p:cNvPr>
          <p:cNvSpPr/>
          <p:nvPr/>
        </p:nvSpPr>
        <p:spPr>
          <a:xfrm>
            <a:off x="9159241" y="1061022"/>
            <a:ext cx="2495774" cy="1065008"/>
          </a:xfrm>
          <a:prstGeom prst="wedgeEllipseCallout">
            <a:avLst>
              <a:gd name="adj1" fmla="val -15568"/>
              <a:gd name="adj2" fmla="val 68867"/>
            </a:avLst>
          </a:prstGeom>
          <a:solidFill>
            <a:srgbClr val="4F868E"/>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latin typeface="Museo Sans Rounded 500" panose="02000000000000000000" pitchFamily="50" charset="0"/>
              </a:rPr>
              <a:t>Nå eier du fond!</a:t>
            </a:r>
          </a:p>
        </p:txBody>
      </p:sp>
    </p:spTree>
    <p:extLst>
      <p:ext uri="{BB962C8B-B14F-4D97-AF65-F5344CB8AC3E}">
        <p14:creationId xmlns:p14="http://schemas.microsoft.com/office/powerpoint/2010/main" val="355541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9F88F-DAAE-4C86-B29D-AA7253536979}"/>
              </a:ext>
            </a:extLst>
          </p:cNvPr>
          <p:cNvSpPr>
            <a:spLocks noGrp="1"/>
          </p:cNvSpPr>
          <p:nvPr>
            <p:ph type="title"/>
          </p:nvPr>
        </p:nvSpPr>
        <p:spPr>
          <a:xfrm>
            <a:off x="609600" y="274639"/>
            <a:ext cx="10972800" cy="949398"/>
          </a:xfrm>
        </p:spPr>
        <p:txBody>
          <a:bodyPr>
            <a:normAutofit/>
          </a:bodyPr>
          <a:lstStyle/>
          <a:p>
            <a:r>
              <a:rPr lang="nb-NO" dirty="0"/>
              <a:t>Spare i Aksjefond på 1-2-3</a:t>
            </a:r>
            <a:endParaRPr lang="nb-NO" sz="2200" dirty="0"/>
          </a:p>
        </p:txBody>
      </p:sp>
      <p:sp>
        <p:nvSpPr>
          <p:cNvPr id="8" name="Ellipse 7">
            <a:extLst>
              <a:ext uri="{FF2B5EF4-FFF2-40B4-BE49-F238E27FC236}">
                <a16:creationId xmlns:a16="http://schemas.microsoft.com/office/drawing/2014/main" id="{973CC08E-9F00-4F66-BF29-AC5CB3FAC2C1}"/>
              </a:ext>
            </a:extLst>
          </p:cNvPr>
          <p:cNvSpPr/>
          <p:nvPr/>
        </p:nvSpPr>
        <p:spPr>
          <a:xfrm>
            <a:off x="400259" y="1547446"/>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a:solidFill>
                  <a:schemeClr val="tx1"/>
                </a:solidFill>
              </a:rPr>
              <a:t>1</a:t>
            </a:r>
          </a:p>
        </p:txBody>
      </p:sp>
      <p:sp>
        <p:nvSpPr>
          <p:cNvPr id="9" name="TekstSylinder 8">
            <a:extLst>
              <a:ext uri="{FF2B5EF4-FFF2-40B4-BE49-F238E27FC236}">
                <a16:creationId xmlns:a16="http://schemas.microsoft.com/office/drawing/2014/main" id="{B642D14E-92D3-452F-9036-B5D0F3254025}"/>
              </a:ext>
            </a:extLst>
          </p:cNvPr>
          <p:cNvSpPr txBox="1"/>
          <p:nvPr/>
        </p:nvSpPr>
        <p:spPr>
          <a:xfrm>
            <a:off x="12177792" y="478934"/>
            <a:ext cx="8382419" cy="923330"/>
          </a:xfrm>
          <a:prstGeom prst="rect">
            <a:avLst/>
          </a:prstGeom>
          <a:noFill/>
        </p:spPr>
        <p:txBody>
          <a:bodyPr wrap="square" rtlCol="0">
            <a:spAutoFit/>
          </a:bodyPr>
          <a:lstStyle/>
          <a:p>
            <a:r>
              <a:rPr lang="nb-NO" b="1" dirty="0">
                <a:latin typeface="Museo Sans Rounded 500" panose="02000000000000000000" pitchFamily="50" charset="0"/>
              </a:rPr>
              <a:t>Skaff tilgang til </a:t>
            </a:r>
            <a:r>
              <a:rPr lang="nb-NO" b="1" dirty="0" err="1">
                <a:latin typeface="Museo Sans Rounded 500" panose="02000000000000000000" pitchFamily="50" charset="0"/>
              </a:rPr>
              <a:t>Fondshandel</a:t>
            </a:r>
            <a:r>
              <a:rPr lang="nb-NO" b="1" dirty="0">
                <a:latin typeface="Museo Sans Rounded 500" panose="02000000000000000000" pitchFamily="50" charset="0"/>
              </a:rPr>
              <a:t> i nettbanken </a:t>
            </a:r>
            <a:br>
              <a:rPr lang="nb-NO" b="1" dirty="0">
                <a:latin typeface="Museo Sans Rounded 500" panose="02000000000000000000" pitchFamily="50" charset="0"/>
              </a:rPr>
            </a:br>
            <a:r>
              <a:rPr lang="nb-NO" dirty="0">
                <a:solidFill>
                  <a:schemeClr val="bg1">
                    <a:lumMod val="65000"/>
                  </a:schemeClr>
                </a:solidFill>
                <a:latin typeface="Museo Sans Rounded 500" panose="02000000000000000000" pitchFamily="50" charset="0"/>
              </a:rPr>
              <a:t>De fleste velger å bruke Aksjesparekonto (ASK) for å ha utsatt skatt på gevinst. Sikre at du har penger på konto.</a:t>
            </a:r>
          </a:p>
        </p:txBody>
      </p:sp>
      <p:sp>
        <p:nvSpPr>
          <p:cNvPr id="10" name="Ellipse 9">
            <a:extLst>
              <a:ext uri="{FF2B5EF4-FFF2-40B4-BE49-F238E27FC236}">
                <a16:creationId xmlns:a16="http://schemas.microsoft.com/office/drawing/2014/main" id="{68D58C32-BBBE-423A-85E9-4C05C6B1DB0A}"/>
              </a:ext>
            </a:extLst>
          </p:cNvPr>
          <p:cNvSpPr/>
          <p:nvPr/>
        </p:nvSpPr>
        <p:spPr>
          <a:xfrm>
            <a:off x="400259" y="4192402"/>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a:solidFill>
                  <a:schemeClr val="tx1"/>
                </a:solidFill>
              </a:rPr>
              <a:t>3</a:t>
            </a:r>
          </a:p>
        </p:txBody>
      </p:sp>
      <p:sp>
        <p:nvSpPr>
          <p:cNvPr id="11" name="TekstSylinder 10">
            <a:extLst>
              <a:ext uri="{FF2B5EF4-FFF2-40B4-BE49-F238E27FC236}">
                <a16:creationId xmlns:a16="http://schemas.microsoft.com/office/drawing/2014/main" id="{4C427205-B00D-477C-95FE-AFC52CC16D57}"/>
              </a:ext>
            </a:extLst>
          </p:cNvPr>
          <p:cNvSpPr txBox="1"/>
          <p:nvPr/>
        </p:nvSpPr>
        <p:spPr>
          <a:xfrm>
            <a:off x="1485481" y="4192402"/>
            <a:ext cx="8382419" cy="1200329"/>
          </a:xfrm>
          <a:prstGeom prst="rect">
            <a:avLst/>
          </a:prstGeom>
          <a:noFill/>
        </p:spPr>
        <p:txBody>
          <a:bodyPr wrap="square" rtlCol="0">
            <a:spAutoFit/>
          </a:bodyPr>
          <a:lstStyle/>
          <a:p>
            <a:r>
              <a:rPr lang="nb-NO" b="1" dirty="0">
                <a:latin typeface="Museo Sans Rounded 500" panose="02000000000000000000" pitchFamily="50" charset="0"/>
              </a:rPr>
              <a:t>Legg inn ordre (bestilling):</a:t>
            </a:r>
            <a:r>
              <a:rPr lang="nb-NO" dirty="0">
                <a:latin typeface="Museo Sans Rounded 500" panose="02000000000000000000" pitchFamily="50" charset="0"/>
              </a:rPr>
              <a:t> </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Kronebeløp (du kan handle for så lite som kr 100 i ett fond)</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Tid: Det er </a:t>
            </a:r>
            <a:r>
              <a:rPr lang="nb-NO" dirty="0" err="1">
                <a:solidFill>
                  <a:schemeClr val="bg1">
                    <a:lumMod val="65000"/>
                  </a:schemeClr>
                </a:solidFill>
                <a:latin typeface="Museo Sans Rounded 500" panose="02000000000000000000" pitchFamily="50" charset="0"/>
              </a:rPr>
              <a:t>cut-off</a:t>
            </a:r>
            <a:r>
              <a:rPr lang="nb-NO" dirty="0">
                <a:solidFill>
                  <a:schemeClr val="bg1">
                    <a:lumMod val="65000"/>
                  </a:schemeClr>
                </a:solidFill>
                <a:latin typeface="Museo Sans Rounded 500" panose="02000000000000000000" pitchFamily="50" charset="0"/>
              </a:rPr>
              <a:t> 1 gang per dag. Tar 2-3 dager å se fondet i nettbanken</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Månedlig spareavtale: Sett opp fast trekk på lønningsdag</a:t>
            </a:r>
          </a:p>
        </p:txBody>
      </p:sp>
      <p:sp>
        <p:nvSpPr>
          <p:cNvPr id="12" name="Ellipse 11">
            <a:extLst>
              <a:ext uri="{FF2B5EF4-FFF2-40B4-BE49-F238E27FC236}">
                <a16:creationId xmlns:a16="http://schemas.microsoft.com/office/drawing/2014/main" id="{4DF97A59-8B6B-45CE-89B7-8BF888DEDE7F}"/>
              </a:ext>
            </a:extLst>
          </p:cNvPr>
          <p:cNvSpPr/>
          <p:nvPr/>
        </p:nvSpPr>
        <p:spPr>
          <a:xfrm>
            <a:off x="400259" y="2869924"/>
            <a:ext cx="612949" cy="612949"/>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a:solidFill>
                  <a:schemeClr val="tx1"/>
                </a:solidFill>
              </a:rPr>
              <a:t>2</a:t>
            </a:r>
          </a:p>
        </p:txBody>
      </p:sp>
      <p:sp>
        <p:nvSpPr>
          <p:cNvPr id="13" name="TekstSylinder 12">
            <a:extLst>
              <a:ext uri="{FF2B5EF4-FFF2-40B4-BE49-F238E27FC236}">
                <a16:creationId xmlns:a16="http://schemas.microsoft.com/office/drawing/2014/main" id="{9A17BC4F-3A22-4D20-96C0-A72E3A7A63B0}"/>
              </a:ext>
            </a:extLst>
          </p:cNvPr>
          <p:cNvSpPr txBox="1"/>
          <p:nvPr/>
        </p:nvSpPr>
        <p:spPr>
          <a:xfrm>
            <a:off x="1485481" y="1470518"/>
            <a:ext cx="8382419" cy="1200329"/>
          </a:xfrm>
          <a:prstGeom prst="rect">
            <a:avLst/>
          </a:prstGeom>
          <a:noFill/>
        </p:spPr>
        <p:txBody>
          <a:bodyPr wrap="square" rtlCol="0">
            <a:spAutoFit/>
          </a:bodyPr>
          <a:lstStyle/>
          <a:p>
            <a:r>
              <a:rPr lang="nb-NO" b="1" dirty="0">
                <a:latin typeface="Museo Sans Rounded 500" panose="02000000000000000000" pitchFamily="50" charset="0"/>
              </a:rPr>
              <a:t>Ditt viktigste valg: Hvor stor aksjeandel skal du ha? </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Tid: Når trenger du pengene?</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Hvor mye tåler du å se at verdiene svinger med over tid?</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Har du konkrete avkastningskrav?</a:t>
            </a:r>
          </a:p>
        </p:txBody>
      </p:sp>
      <p:grpSp>
        <p:nvGrpSpPr>
          <p:cNvPr id="25" name="Gruppe 24">
            <a:extLst>
              <a:ext uri="{FF2B5EF4-FFF2-40B4-BE49-F238E27FC236}">
                <a16:creationId xmlns:a16="http://schemas.microsoft.com/office/drawing/2014/main" id="{3AA6F232-9C21-4E41-B283-402223A8F736}"/>
              </a:ext>
            </a:extLst>
          </p:cNvPr>
          <p:cNvGrpSpPr/>
          <p:nvPr/>
        </p:nvGrpSpPr>
        <p:grpSpPr>
          <a:xfrm>
            <a:off x="9753600" y="1593857"/>
            <a:ext cx="2270928" cy="1200328"/>
            <a:chOff x="9753600" y="1543617"/>
            <a:chExt cx="2270928" cy="1200328"/>
          </a:xfrm>
        </p:grpSpPr>
        <p:sp>
          <p:nvSpPr>
            <p:cNvPr id="21" name="Rektangel 20">
              <a:extLst>
                <a:ext uri="{FF2B5EF4-FFF2-40B4-BE49-F238E27FC236}">
                  <a16:creationId xmlns:a16="http://schemas.microsoft.com/office/drawing/2014/main" id="{096EE622-5569-4A56-A116-6BDFB18A3C82}"/>
                </a:ext>
              </a:extLst>
            </p:cNvPr>
            <p:cNvSpPr/>
            <p:nvPr/>
          </p:nvSpPr>
          <p:spPr>
            <a:xfrm>
              <a:off x="9753600" y="1543617"/>
              <a:ext cx="1828800" cy="1200328"/>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nb-NO" sz="1600" dirty="0">
                <a:solidFill>
                  <a:schemeClr val="tx1"/>
                </a:solidFill>
              </a:endParaRPr>
            </a:p>
            <a:p>
              <a:r>
                <a:rPr lang="nb-NO" sz="1600" dirty="0">
                  <a:solidFill>
                    <a:schemeClr val="tx1"/>
                  </a:solidFill>
                </a:rPr>
                <a:t>Bankkonto</a:t>
              </a:r>
            </a:p>
            <a:p>
              <a:r>
                <a:rPr lang="nb-NO" sz="1600" dirty="0">
                  <a:solidFill>
                    <a:schemeClr val="tx1"/>
                  </a:solidFill>
                </a:rPr>
                <a:t>Aksjehandelskonto</a:t>
              </a:r>
              <a:br>
                <a:rPr lang="nb-NO" sz="1600" dirty="0">
                  <a:solidFill>
                    <a:schemeClr val="tx1"/>
                  </a:solidFill>
                </a:rPr>
              </a:br>
              <a:r>
                <a:rPr lang="nb-NO" sz="1600" dirty="0">
                  <a:solidFill>
                    <a:schemeClr val="tx1"/>
                  </a:solidFill>
                </a:rPr>
                <a:t>ASK konto</a:t>
              </a:r>
            </a:p>
          </p:txBody>
        </p:sp>
        <p:sp>
          <p:nvSpPr>
            <p:cNvPr id="18" name="Rektangel 17">
              <a:extLst>
                <a:ext uri="{FF2B5EF4-FFF2-40B4-BE49-F238E27FC236}">
                  <a16:creationId xmlns:a16="http://schemas.microsoft.com/office/drawing/2014/main" id="{8DFE52F7-113F-408A-B20E-51CB3EB5EB0D}"/>
                </a:ext>
              </a:extLst>
            </p:cNvPr>
            <p:cNvSpPr/>
            <p:nvPr/>
          </p:nvSpPr>
          <p:spPr>
            <a:xfrm>
              <a:off x="9753600" y="1543617"/>
              <a:ext cx="1828800" cy="341644"/>
            </a:xfrm>
            <a:prstGeom prst="rect">
              <a:avLst/>
            </a:prstGeom>
            <a:solidFill>
              <a:srgbClr val="FF990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b="1" dirty="0">
                  <a:solidFill>
                    <a:schemeClr val="bg1"/>
                  </a:solidFill>
                </a:rPr>
                <a:t>Velg konto</a:t>
              </a:r>
            </a:p>
          </p:txBody>
        </p:sp>
        <p:sp>
          <p:nvSpPr>
            <p:cNvPr id="19" name="Rektangel 18">
              <a:extLst>
                <a:ext uri="{FF2B5EF4-FFF2-40B4-BE49-F238E27FC236}">
                  <a16:creationId xmlns:a16="http://schemas.microsoft.com/office/drawing/2014/main" id="{DE34CF56-7ACD-4854-A8E6-C1149224C9BB}"/>
                </a:ext>
              </a:extLst>
            </p:cNvPr>
            <p:cNvSpPr/>
            <p:nvPr/>
          </p:nvSpPr>
          <p:spPr>
            <a:xfrm>
              <a:off x="11582400" y="1543617"/>
              <a:ext cx="442128" cy="341644"/>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schemeClr val="bg1"/>
                </a:solidFill>
              </a:endParaRPr>
            </a:p>
          </p:txBody>
        </p:sp>
        <p:sp>
          <p:nvSpPr>
            <p:cNvPr id="20" name="Likebent trekant 19">
              <a:extLst>
                <a:ext uri="{FF2B5EF4-FFF2-40B4-BE49-F238E27FC236}">
                  <a16:creationId xmlns:a16="http://schemas.microsoft.com/office/drawing/2014/main" id="{41F21175-EB6B-4793-8261-9E6E047A4C56}"/>
                </a:ext>
              </a:extLst>
            </p:cNvPr>
            <p:cNvSpPr/>
            <p:nvPr/>
          </p:nvSpPr>
          <p:spPr>
            <a:xfrm rot="10800000">
              <a:off x="11637666" y="1583811"/>
              <a:ext cx="331595" cy="281354"/>
            </a:xfrm>
            <a:prstGeom prst="triangle">
              <a:avLst/>
            </a:prstGeom>
            <a:solidFill>
              <a:schemeClr val="bg1">
                <a:lumMod val="95000"/>
              </a:schemeClr>
            </a:solidFill>
            <a:ln w="28575">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Pil: høyre 23">
              <a:extLst>
                <a:ext uri="{FF2B5EF4-FFF2-40B4-BE49-F238E27FC236}">
                  <a16:creationId xmlns:a16="http://schemas.microsoft.com/office/drawing/2014/main" id="{AC81B9C5-B03B-4C21-806F-07D84462A20D}"/>
                </a:ext>
              </a:extLst>
            </p:cNvPr>
            <p:cNvSpPr/>
            <p:nvPr/>
          </p:nvSpPr>
          <p:spPr>
            <a:xfrm rot="10800000">
              <a:off x="10843845" y="2430240"/>
              <a:ext cx="949569" cy="2094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2" name="TekstSylinder 21">
            <a:extLst>
              <a:ext uri="{FF2B5EF4-FFF2-40B4-BE49-F238E27FC236}">
                <a16:creationId xmlns:a16="http://schemas.microsoft.com/office/drawing/2014/main" id="{8F2E8824-EBD8-409B-A6C2-D700EC38B3C4}"/>
              </a:ext>
            </a:extLst>
          </p:cNvPr>
          <p:cNvSpPr txBox="1"/>
          <p:nvPr/>
        </p:nvSpPr>
        <p:spPr>
          <a:xfrm>
            <a:off x="1485480" y="2795254"/>
            <a:ext cx="8382419" cy="1200329"/>
          </a:xfrm>
          <a:prstGeom prst="rect">
            <a:avLst/>
          </a:prstGeom>
          <a:noFill/>
        </p:spPr>
        <p:txBody>
          <a:bodyPr wrap="square" rtlCol="0">
            <a:spAutoFit/>
          </a:bodyPr>
          <a:lstStyle/>
          <a:p>
            <a:r>
              <a:rPr lang="nb-NO" b="1" dirty="0">
                <a:latin typeface="Museo Sans Rounded 500" panose="02000000000000000000" pitchFamily="50" charset="0"/>
              </a:rPr>
              <a:t>Finn fond: Gjør noen enkle vurderinger:</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Rentefond og / eller aksjefond eller kombinasjonsfond?</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Bransjer og land/regioner?</a:t>
            </a:r>
          </a:p>
          <a:p>
            <a:pPr marL="285750" indent="-285750">
              <a:buFont typeface="Arial" panose="020B0604020202020204" pitchFamily="34" charset="0"/>
              <a:buChar char="•"/>
            </a:pPr>
            <a:r>
              <a:rPr lang="nb-NO" dirty="0">
                <a:solidFill>
                  <a:schemeClr val="bg1">
                    <a:lumMod val="65000"/>
                  </a:schemeClr>
                </a:solidFill>
                <a:latin typeface="Museo Sans Rounded 500" panose="02000000000000000000" pitchFamily="50" charset="0"/>
              </a:rPr>
              <a:t>Sammenlikne fond på Morningstar.no</a:t>
            </a:r>
          </a:p>
        </p:txBody>
      </p:sp>
    </p:spTree>
    <p:extLst>
      <p:ext uri="{BB962C8B-B14F-4D97-AF65-F5344CB8AC3E}">
        <p14:creationId xmlns:p14="http://schemas.microsoft.com/office/powerpoint/2010/main" val="3438171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72A5D6-9C72-4A15-A6F2-863D4F1823E2}"/>
              </a:ext>
            </a:extLst>
          </p:cNvPr>
          <p:cNvSpPr>
            <a:spLocks noGrp="1"/>
          </p:cNvSpPr>
          <p:nvPr>
            <p:ph type="title"/>
          </p:nvPr>
        </p:nvSpPr>
        <p:spPr/>
        <p:txBody>
          <a:bodyPr/>
          <a:lstStyle/>
          <a:p>
            <a:r>
              <a:rPr lang="nb-NO" dirty="0"/>
              <a:t>Fondstypene</a:t>
            </a:r>
          </a:p>
        </p:txBody>
      </p:sp>
      <p:sp>
        <p:nvSpPr>
          <p:cNvPr id="3" name="Plassholder for innhold 2">
            <a:extLst>
              <a:ext uri="{FF2B5EF4-FFF2-40B4-BE49-F238E27FC236}">
                <a16:creationId xmlns:a16="http://schemas.microsoft.com/office/drawing/2014/main" id="{9644DD67-04D7-415B-A79B-29DAF59F1EC2}"/>
              </a:ext>
            </a:extLst>
          </p:cNvPr>
          <p:cNvSpPr>
            <a:spLocks noGrp="1"/>
          </p:cNvSpPr>
          <p:nvPr>
            <p:ph idx="1"/>
          </p:nvPr>
        </p:nvSpPr>
        <p:spPr>
          <a:xfrm>
            <a:off x="609600" y="1219200"/>
            <a:ext cx="10972800" cy="5364161"/>
          </a:xfrm>
        </p:spPr>
        <p:txBody>
          <a:bodyPr>
            <a:normAutofit fontScale="92500" lnSpcReduction="20000"/>
          </a:bodyPr>
          <a:lstStyle/>
          <a:p>
            <a:r>
              <a:rPr lang="nb-NO" sz="2400" dirty="0">
                <a:latin typeface="+mn-lt"/>
              </a:rPr>
              <a:t>Aksjefond og indeksfond (aksjeindeksfond)</a:t>
            </a:r>
          </a:p>
          <a:p>
            <a:pPr lvl="1"/>
            <a:r>
              <a:rPr lang="nb-NO" sz="2400" dirty="0">
                <a:latin typeface="+mn-lt"/>
              </a:rPr>
              <a:t>Bransjefond</a:t>
            </a:r>
          </a:p>
          <a:p>
            <a:pPr lvl="1"/>
            <a:r>
              <a:rPr lang="nb-NO" sz="2400" dirty="0">
                <a:latin typeface="+mn-lt"/>
              </a:rPr>
              <a:t>Regionale / lands fond</a:t>
            </a:r>
          </a:p>
          <a:p>
            <a:pPr marL="457182" lvl="1" indent="0">
              <a:buNone/>
            </a:pPr>
            <a:endParaRPr lang="nb-NO" sz="2400" dirty="0">
              <a:latin typeface="+mn-lt"/>
            </a:endParaRPr>
          </a:p>
          <a:p>
            <a:r>
              <a:rPr lang="nb-NO" sz="2400" dirty="0">
                <a:latin typeface="+mn-lt"/>
              </a:rPr>
              <a:t>Kombinasjonsfond</a:t>
            </a:r>
          </a:p>
          <a:p>
            <a:pPr lvl="1"/>
            <a:r>
              <a:rPr lang="nb-NO" sz="2400" dirty="0">
                <a:latin typeface="+mn-lt"/>
              </a:rPr>
              <a:t>Både renter og aksjer</a:t>
            </a:r>
          </a:p>
          <a:p>
            <a:pPr lvl="1"/>
            <a:r>
              <a:rPr lang="nb-NO" sz="2400" dirty="0">
                <a:latin typeface="+mn-lt"/>
              </a:rPr>
              <a:t>Ofte kalt porteføljefond</a:t>
            </a:r>
          </a:p>
          <a:p>
            <a:pPr lvl="1"/>
            <a:r>
              <a:rPr lang="nb-NO" sz="2400" dirty="0">
                <a:latin typeface="+mn-lt"/>
              </a:rPr>
              <a:t>Som regel globale</a:t>
            </a:r>
          </a:p>
          <a:p>
            <a:pPr lvl="1"/>
            <a:r>
              <a:rPr lang="nb-NO" sz="2400" dirty="0">
                <a:latin typeface="+mn-lt"/>
              </a:rPr>
              <a:t>Navnet angir aksjeandelen </a:t>
            </a:r>
            <a:br>
              <a:rPr lang="nb-NO" sz="2400" dirty="0">
                <a:latin typeface="+mn-lt"/>
              </a:rPr>
            </a:br>
            <a:r>
              <a:rPr lang="nb-NO" sz="2400" dirty="0">
                <a:latin typeface="+mn-lt"/>
              </a:rPr>
              <a:t>f.eks. Plan 10  (=investerer 10% i aksjer)</a:t>
            </a:r>
          </a:p>
          <a:p>
            <a:endParaRPr lang="nb-NO" sz="2400" dirty="0">
              <a:latin typeface="+mn-lt"/>
            </a:endParaRPr>
          </a:p>
          <a:p>
            <a:r>
              <a:rPr lang="nb-NO" sz="2400" dirty="0">
                <a:latin typeface="+mn-lt"/>
              </a:rPr>
              <a:t>Rentefond</a:t>
            </a:r>
          </a:p>
          <a:p>
            <a:pPr lvl="1"/>
            <a:r>
              <a:rPr lang="nb-NO" sz="2400" dirty="0">
                <a:latin typeface="+mn-lt"/>
              </a:rPr>
              <a:t>Pengemarkedsfond</a:t>
            </a:r>
          </a:p>
          <a:p>
            <a:pPr lvl="1"/>
            <a:r>
              <a:rPr lang="nb-NO" sz="2400" dirty="0">
                <a:latin typeface="+mn-lt"/>
              </a:rPr>
              <a:t>Obligasjonsfond</a:t>
            </a:r>
          </a:p>
          <a:p>
            <a:pPr lvl="1"/>
            <a:r>
              <a:rPr lang="nb-NO" sz="2400" dirty="0">
                <a:latin typeface="+mn-lt"/>
              </a:rPr>
              <a:t>High </a:t>
            </a:r>
            <a:r>
              <a:rPr lang="nb-NO" sz="2400" dirty="0" err="1">
                <a:latin typeface="+mn-lt"/>
              </a:rPr>
              <a:t>Yield</a:t>
            </a:r>
            <a:r>
              <a:rPr lang="nb-NO" sz="2400" dirty="0">
                <a:latin typeface="+mn-lt"/>
              </a:rPr>
              <a:t> fond</a:t>
            </a:r>
          </a:p>
        </p:txBody>
      </p:sp>
      <p:pic>
        <p:nvPicPr>
          <p:cNvPr id="5" name="Bilde 4">
            <a:extLst>
              <a:ext uri="{FF2B5EF4-FFF2-40B4-BE49-F238E27FC236}">
                <a16:creationId xmlns:a16="http://schemas.microsoft.com/office/drawing/2014/main" id="{7DD80501-3461-40DC-A768-0B01E0AD82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887" y="1600201"/>
            <a:ext cx="7477854" cy="3657598"/>
          </a:xfrm>
          <a:prstGeom prst="rect">
            <a:avLst/>
          </a:prstGeom>
        </p:spPr>
      </p:pic>
      <p:sp>
        <p:nvSpPr>
          <p:cNvPr id="6" name="Pil: høyre 5">
            <a:extLst>
              <a:ext uri="{FF2B5EF4-FFF2-40B4-BE49-F238E27FC236}">
                <a16:creationId xmlns:a16="http://schemas.microsoft.com/office/drawing/2014/main" id="{F973C91B-E6AE-4F36-9BD7-8AA606D8DBEC}"/>
              </a:ext>
            </a:extLst>
          </p:cNvPr>
          <p:cNvSpPr/>
          <p:nvPr/>
        </p:nvSpPr>
        <p:spPr>
          <a:xfrm rot="1068963">
            <a:off x="5807355" y="1974149"/>
            <a:ext cx="3261758" cy="2125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il: høyre 6">
            <a:extLst>
              <a:ext uri="{FF2B5EF4-FFF2-40B4-BE49-F238E27FC236}">
                <a16:creationId xmlns:a16="http://schemas.microsoft.com/office/drawing/2014/main" id="{69E83F08-E3C6-494D-B0AC-8089E9C10587}"/>
              </a:ext>
            </a:extLst>
          </p:cNvPr>
          <p:cNvSpPr/>
          <p:nvPr/>
        </p:nvSpPr>
        <p:spPr>
          <a:xfrm rot="587320">
            <a:off x="4465121" y="3076252"/>
            <a:ext cx="3261758" cy="2125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høyre 7">
            <a:extLst>
              <a:ext uri="{FF2B5EF4-FFF2-40B4-BE49-F238E27FC236}">
                <a16:creationId xmlns:a16="http://schemas.microsoft.com/office/drawing/2014/main" id="{D4DFCBCE-C2A6-4969-8E5D-E6CA94C2A6FE}"/>
              </a:ext>
            </a:extLst>
          </p:cNvPr>
          <p:cNvSpPr/>
          <p:nvPr/>
        </p:nvSpPr>
        <p:spPr>
          <a:xfrm rot="21155911">
            <a:off x="3598007" y="4652192"/>
            <a:ext cx="3261758" cy="2125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26" name="Picture 2" descr="Prospekt Verdipapirfondet Fondsfinans Utbytte">
            <a:extLst>
              <a:ext uri="{FF2B5EF4-FFF2-40B4-BE49-F238E27FC236}">
                <a16:creationId xmlns:a16="http://schemas.microsoft.com/office/drawing/2014/main" id="{DC00F56B-F61F-47DC-9EC0-E7F8B19F33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5788" y="5257799"/>
            <a:ext cx="439102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96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29F83F-7ACF-4CBC-A45D-3AF8ED1C29D3}"/>
              </a:ext>
            </a:extLst>
          </p:cNvPr>
          <p:cNvSpPr>
            <a:spLocks noGrp="1"/>
          </p:cNvSpPr>
          <p:nvPr>
            <p:ph type="title"/>
          </p:nvPr>
        </p:nvSpPr>
        <p:spPr/>
        <p:txBody>
          <a:bodyPr>
            <a:normAutofit/>
          </a:bodyPr>
          <a:lstStyle/>
          <a:p>
            <a:r>
              <a:rPr lang="nb-NO" sz="5400" b="1" dirty="0">
                <a:latin typeface="+mn-lt"/>
              </a:rPr>
              <a:t>SJEKK FAKTA FOR AKSJEFOND</a:t>
            </a:r>
          </a:p>
        </p:txBody>
      </p:sp>
      <p:sp>
        <p:nvSpPr>
          <p:cNvPr id="3" name="Plassholder for innhold 2">
            <a:extLst>
              <a:ext uri="{FF2B5EF4-FFF2-40B4-BE49-F238E27FC236}">
                <a16:creationId xmlns:a16="http://schemas.microsoft.com/office/drawing/2014/main" id="{08D00E22-58BF-4657-A76B-906BC529EE42}"/>
              </a:ext>
            </a:extLst>
          </p:cNvPr>
          <p:cNvSpPr>
            <a:spLocks noGrp="1"/>
          </p:cNvSpPr>
          <p:nvPr>
            <p:ph sz="half" idx="1"/>
          </p:nvPr>
        </p:nvSpPr>
        <p:spPr>
          <a:xfrm>
            <a:off x="609600" y="1600201"/>
            <a:ext cx="2929128" cy="4525963"/>
          </a:xfrm>
        </p:spPr>
        <p:txBody>
          <a:bodyPr>
            <a:normAutofit/>
          </a:bodyPr>
          <a:lstStyle/>
          <a:p>
            <a:r>
              <a:rPr lang="nb-NO" sz="1800" dirty="0">
                <a:latin typeface="+mn-lt"/>
              </a:rPr>
              <a:t>Fondsprofil</a:t>
            </a:r>
          </a:p>
          <a:p>
            <a:r>
              <a:rPr lang="nb-NO" sz="1800" dirty="0">
                <a:latin typeface="+mn-lt"/>
              </a:rPr>
              <a:t>Målsetting</a:t>
            </a:r>
          </a:p>
          <a:p>
            <a:r>
              <a:rPr lang="nb-NO" sz="1800" dirty="0">
                <a:latin typeface="+mn-lt"/>
              </a:rPr>
              <a:t>Referanseindeks</a:t>
            </a:r>
          </a:p>
          <a:p>
            <a:r>
              <a:rPr lang="nb-NO" sz="1800" dirty="0">
                <a:latin typeface="+mn-lt"/>
              </a:rPr>
              <a:t>Risiko-vurdering</a:t>
            </a:r>
          </a:p>
          <a:p>
            <a:r>
              <a:rPr lang="nb-NO" sz="1800" dirty="0">
                <a:latin typeface="+mn-lt"/>
              </a:rPr>
              <a:t>Aktiv </a:t>
            </a:r>
            <a:r>
              <a:rPr lang="nb-NO" sz="1800" dirty="0" err="1">
                <a:latin typeface="+mn-lt"/>
              </a:rPr>
              <a:t>vs</a:t>
            </a:r>
            <a:r>
              <a:rPr lang="nb-NO" sz="1800" dirty="0">
                <a:latin typeface="+mn-lt"/>
              </a:rPr>
              <a:t> passiv forvaltning (indeksforvaltning)</a:t>
            </a:r>
          </a:p>
          <a:p>
            <a:r>
              <a:rPr lang="nb-NO" sz="1800" dirty="0">
                <a:latin typeface="+mn-lt"/>
              </a:rPr>
              <a:t>Kostnader og gebyrer</a:t>
            </a:r>
          </a:p>
          <a:p>
            <a:r>
              <a:rPr lang="nb-NO" sz="1800" dirty="0">
                <a:latin typeface="+mn-lt"/>
              </a:rPr>
              <a:t>Historisk avkastning</a:t>
            </a:r>
          </a:p>
          <a:p>
            <a:r>
              <a:rPr lang="nb-NO" sz="1800" dirty="0">
                <a:latin typeface="+mn-lt"/>
              </a:rPr>
              <a:t>Bærekraft</a:t>
            </a:r>
          </a:p>
        </p:txBody>
      </p:sp>
      <p:pic>
        <p:nvPicPr>
          <p:cNvPr id="5" name="Bilde 4">
            <a:extLst>
              <a:ext uri="{FF2B5EF4-FFF2-40B4-BE49-F238E27FC236}">
                <a16:creationId xmlns:a16="http://schemas.microsoft.com/office/drawing/2014/main" id="{80C13034-1DDD-48FF-A813-892360B7A8CD}"/>
              </a:ext>
            </a:extLst>
          </p:cNvPr>
          <p:cNvPicPr>
            <a:picLocks noChangeAspect="1"/>
          </p:cNvPicPr>
          <p:nvPr/>
        </p:nvPicPr>
        <p:blipFill>
          <a:blip r:embed="rId3"/>
          <a:stretch>
            <a:fillRect/>
          </a:stretch>
        </p:blipFill>
        <p:spPr>
          <a:xfrm>
            <a:off x="7591678" y="1561134"/>
            <a:ext cx="4297101" cy="890236"/>
          </a:xfrm>
          <a:prstGeom prst="rect">
            <a:avLst/>
          </a:prstGeom>
          <a:ln w="28575">
            <a:solidFill>
              <a:srgbClr val="FF0000"/>
            </a:solidFill>
          </a:ln>
        </p:spPr>
      </p:pic>
      <p:pic>
        <p:nvPicPr>
          <p:cNvPr id="6" name="Bilde 5">
            <a:extLst>
              <a:ext uri="{FF2B5EF4-FFF2-40B4-BE49-F238E27FC236}">
                <a16:creationId xmlns:a16="http://schemas.microsoft.com/office/drawing/2014/main" id="{D297F243-FEDC-4610-BDE5-08AF9815A6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7665" y="1635729"/>
            <a:ext cx="2276080" cy="553151"/>
          </a:xfrm>
          <a:prstGeom prst="rect">
            <a:avLst/>
          </a:prstGeom>
        </p:spPr>
      </p:pic>
      <p:pic>
        <p:nvPicPr>
          <p:cNvPr id="7" name="Bilde 6">
            <a:extLst>
              <a:ext uri="{FF2B5EF4-FFF2-40B4-BE49-F238E27FC236}">
                <a16:creationId xmlns:a16="http://schemas.microsoft.com/office/drawing/2014/main" id="{F6D605EE-C279-4206-B6EC-68C9BFE01C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6094" y="2212257"/>
            <a:ext cx="2483743" cy="1454487"/>
          </a:xfrm>
          <a:prstGeom prst="rect">
            <a:avLst/>
          </a:prstGeom>
        </p:spPr>
      </p:pic>
      <p:pic>
        <p:nvPicPr>
          <p:cNvPr id="8" name="Grafikk 7" descr="Justitias vekt">
            <a:extLst>
              <a:ext uri="{FF2B5EF4-FFF2-40B4-BE49-F238E27FC236}">
                <a16:creationId xmlns:a16="http://schemas.microsoft.com/office/drawing/2014/main" id="{2E5FA7B8-5203-4A33-8BAC-1857540A512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38127" y="2115115"/>
            <a:ext cx="752255" cy="752255"/>
          </a:xfrm>
          <a:prstGeom prst="rect">
            <a:avLst/>
          </a:prstGeom>
        </p:spPr>
      </p:pic>
      <p:pic>
        <p:nvPicPr>
          <p:cNvPr id="10" name="Grafikk 9" descr="Blad">
            <a:extLst>
              <a:ext uri="{FF2B5EF4-FFF2-40B4-BE49-F238E27FC236}">
                <a16:creationId xmlns:a16="http://schemas.microsoft.com/office/drawing/2014/main" id="{22929A86-12EC-4822-BC7A-37FD141FEA0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10381" y="1561134"/>
            <a:ext cx="627746" cy="627746"/>
          </a:xfrm>
          <a:prstGeom prst="rect">
            <a:avLst/>
          </a:prstGeom>
        </p:spPr>
      </p:pic>
      <p:pic>
        <p:nvPicPr>
          <p:cNvPr id="14" name="Bilde 13">
            <a:extLst>
              <a:ext uri="{FF2B5EF4-FFF2-40B4-BE49-F238E27FC236}">
                <a16:creationId xmlns:a16="http://schemas.microsoft.com/office/drawing/2014/main" id="{1A1BFEF7-31B8-4611-8CDB-D75D09DBA22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72086" y="3856155"/>
            <a:ext cx="5479506" cy="2270009"/>
          </a:xfrm>
          <a:prstGeom prst="rect">
            <a:avLst/>
          </a:prstGeom>
        </p:spPr>
      </p:pic>
      <p:pic>
        <p:nvPicPr>
          <p:cNvPr id="11" name="Picture 2">
            <a:extLst>
              <a:ext uri="{FF2B5EF4-FFF2-40B4-BE49-F238E27FC236}">
                <a16:creationId xmlns:a16="http://schemas.microsoft.com/office/drawing/2014/main" id="{3749542C-0CB9-4652-9F10-7E1CE8D9929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5076" y="4878582"/>
            <a:ext cx="2650663" cy="55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lassholder for innhold 6">
            <a:extLst>
              <a:ext uri="{FF2B5EF4-FFF2-40B4-BE49-F238E27FC236}">
                <a16:creationId xmlns:a16="http://schemas.microsoft.com/office/drawing/2014/main" id="{E66BFD45-E0E1-400E-952B-048B9C39E6DC}"/>
              </a:ext>
            </a:extLst>
          </p:cNvPr>
          <p:cNvPicPr>
            <a:picLocks noGrp="1" noChangeAspect="1"/>
          </p:cNvPicPr>
          <p:nvPr>
            <p:ph sz="half" idx="2"/>
          </p:nvPr>
        </p:nvPicPr>
        <p:blipFill rotWithShape="1">
          <a:blip r:embed="rId12" cstate="screen">
            <a:extLst>
              <a:ext uri="{28A0092B-C50C-407E-A947-70E740481C1C}">
                <a14:useLocalDpi xmlns:a14="http://schemas.microsoft.com/office/drawing/2010/main"/>
              </a:ext>
            </a:extLst>
          </a:blip>
          <a:srcRect r="54085" b="88825"/>
          <a:stretch/>
        </p:blipFill>
        <p:spPr>
          <a:xfrm>
            <a:off x="684402" y="5652718"/>
            <a:ext cx="3603009" cy="733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028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56897E-5011-467C-A69C-858ECCF34F6E}"/>
              </a:ext>
            </a:extLst>
          </p:cNvPr>
          <p:cNvSpPr>
            <a:spLocks noGrp="1"/>
          </p:cNvSpPr>
          <p:nvPr>
            <p:ph type="title"/>
          </p:nvPr>
        </p:nvSpPr>
        <p:spPr/>
        <p:txBody>
          <a:bodyPr/>
          <a:lstStyle/>
          <a:p>
            <a:r>
              <a:rPr lang="nb-NO" dirty="0">
                <a:solidFill>
                  <a:schemeClr val="bg1"/>
                </a:solidFill>
              </a:rPr>
              <a:t>            </a:t>
            </a:r>
            <a:r>
              <a:rPr lang="nb-NO" dirty="0" err="1"/>
              <a:t>rating</a:t>
            </a:r>
            <a:endParaRPr lang="nb-NO" dirty="0"/>
          </a:p>
        </p:txBody>
      </p:sp>
      <p:sp>
        <p:nvSpPr>
          <p:cNvPr id="3" name="Plassholder for innhold 2">
            <a:extLst>
              <a:ext uri="{FF2B5EF4-FFF2-40B4-BE49-F238E27FC236}">
                <a16:creationId xmlns:a16="http://schemas.microsoft.com/office/drawing/2014/main" id="{4843DC6D-1F44-45C2-815A-10311F0AF988}"/>
              </a:ext>
            </a:extLst>
          </p:cNvPr>
          <p:cNvSpPr>
            <a:spLocks noGrp="1"/>
          </p:cNvSpPr>
          <p:nvPr>
            <p:ph idx="1"/>
          </p:nvPr>
        </p:nvSpPr>
        <p:spPr/>
        <p:txBody>
          <a:bodyPr>
            <a:normAutofit/>
          </a:bodyPr>
          <a:lstStyle/>
          <a:p>
            <a:r>
              <a:rPr lang="nb-NO" sz="2400" dirty="0">
                <a:latin typeface="Museo Sans Rounded 300" panose="02000000000000000000" pitchFamily="50" charset="0"/>
              </a:rPr>
              <a:t>5 stjerner er maks.</a:t>
            </a:r>
          </a:p>
          <a:p>
            <a:r>
              <a:rPr lang="nb-NO" sz="2400" dirty="0">
                <a:latin typeface="Museo Sans Rounded 300" panose="02000000000000000000" pitchFamily="50" charset="0"/>
              </a:rPr>
              <a:t>Alle fond kategoriseres og er sammenliknbare</a:t>
            </a:r>
          </a:p>
          <a:p>
            <a:r>
              <a:rPr lang="nb-NO" sz="2400" dirty="0">
                <a:latin typeface="Museo Sans Rounded 300" panose="02000000000000000000" pitchFamily="50" charset="0"/>
              </a:rPr>
              <a:t>Må ha 3 års historikk</a:t>
            </a:r>
          </a:p>
          <a:p>
            <a:r>
              <a:rPr lang="nb-NO" sz="2400" dirty="0">
                <a:latin typeface="Museo Sans Rounded 300" panose="02000000000000000000" pitchFamily="50" charset="0"/>
              </a:rPr>
              <a:t>Avkastningsscore minus risikoscore: </a:t>
            </a:r>
          </a:p>
          <a:p>
            <a:pPr lvl="1"/>
            <a:r>
              <a:rPr lang="nb-NO" sz="2000" dirty="0">
                <a:latin typeface="Museo Sans Rounded 300" panose="02000000000000000000" pitchFamily="50" charset="0"/>
              </a:rPr>
              <a:t>10% beste får 5 stjerner</a:t>
            </a:r>
          </a:p>
          <a:p>
            <a:pPr lvl="1"/>
            <a:r>
              <a:rPr lang="nb-NO" sz="2000" dirty="0">
                <a:latin typeface="Museo Sans Rounded 300" panose="02000000000000000000" pitchFamily="50" charset="0"/>
              </a:rPr>
              <a:t>10% dårligste får 1 stjerner</a:t>
            </a:r>
          </a:p>
          <a:p>
            <a:pPr lvl="1"/>
            <a:r>
              <a:rPr lang="nb-NO" sz="2000" dirty="0">
                <a:latin typeface="Museo Sans Rounded 300" panose="02000000000000000000" pitchFamily="50" charset="0"/>
              </a:rPr>
              <a:t>Risiko-element (Volatiliteten): Hvor mye fondet svinger</a:t>
            </a:r>
            <a:br>
              <a:rPr lang="nb-NO" sz="2000" dirty="0">
                <a:latin typeface="Museo Sans Rounded 300" panose="02000000000000000000" pitchFamily="50" charset="0"/>
              </a:rPr>
            </a:br>
            <a:r>
              <a:rPr lang="nb-NO" sz="2000" dirty="0">
                <a:latin typeface="Museo Sans Rounded 300" panose="02000000000000000000" pitchFamily="50" charset="0"/>
              </a:rPr>
              <a:t>i verdi. Nedside-svingninger straffes mer.</a:t>
            </a:r>
          </a:p>
          <a:p>
            <a:r>
              <a:rPr lang="nb-NO" sz="2400" dirty="0">
                <a:latin typeface="Museo Sans Rounded 300" panose="02000000000000000000" pitchFamily="50" charset="0"/>
              </a:rPr>
              <a:t>Sier ikke noe om fremtiden</a:t>
            </a:r>
          </a:p>
          <a:p>
            <a:r>
              <a:rPr lang="nb-NO" sz="2400" dirty="0">
                <a:latin typeface="Museo Sans Rounded 300" panose="02000000000000000000" pitchFamily="50" charset="0"/>
              </a:rPr>
              <a:t>Viser om fondet er aktiv eller indeksfond (ofte kalt passive)</a:t>
            </a:r>
          </a:p>
          <a:p>
            <a:r>
              <a:rPr lang="nb-NO" sz="2400" dirty="0">
                <a:latin typeface="Museo Sans Rounded 300" panose="02000000000000000000" pitchFamily="50" charset="0"/>
              </a:rPr>
              <a:t>Sjekk www.morningstar.no</a:t>
            </a:r>
          </a:p>
        </p:txBody>
      </p:sp>
      <p:pic>
        <p:nvPicPr>
          <p:cNvPr id="5" name="Grafikk 4" descr="Stjerne med heldekkende fyll">
            <a:extLst>
              <a:ext uri="{FF2B5EF4-FFF2-40B4-BE49-F238E27FC236}">
                <a16:creationId xmlns:a16="http://schemas.microsoft.com/office/drawing/2014/main" id="{D638CE79-5B62-43FC-9DCE-E18F8C26878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98984" y="1700684"/>
            <a:ext cx="298937" cy="298937"/>
          </a:xfrm>
          <a:prstGeom prst="rect">
            <a:avLst/>
          </a:prstGeom>
        </p:spPr>
      </p:pic>
      <p:pic>
        <p:nvPicPr>
          <p:cNvPr id="6" name="Grafikk 5" descr="Stjerne med heldekkende fyll">
            <a:extLst>
              <a:ext uri="{FF2B5EF4-FFF2-40B4-BE49-F238E27FC236}">
                <a16:creationId xmlns:a16="http://schemas.microsoft.com/office/drawing/2014/main" id="{F2E012BF-9640-41F8-9BDF-60109F29284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97921" y="1700683"/>
            <a:ext cx="298937" cy="298937"/>
          </a:xfrm>
          <a:prstGeom prst="rect">
            <a:avLst/>
          </a:prstGeom>
        </p:spPr>
      </p:pic>
      <p:pic>
        <p:nvPicPr>
          <p:cNvPr id="7" name="Grafikk 6" descr="Stjerne med heldekkende fyll">
            <a:extLst>
              <a:ext uri="{FF2B5EF4-FFF2-40B4-BE49-F238E27FC236}">
                <a16:creationId xmlns:a16="http://schemas.microsoft.com/office/drawing/2014/main" id="{55CAE8EE-D34B-47D1-9E81-7096E6BC4C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03554" y="1690633"/>
            <a:ext cx="298937" cy="298937"/>
          </a:xfrm>
          <a:prstGeom prst="rect">
            <a:avLst/>
          </a:prstGeom>
        </p:spPr>
      </p:pic>
      <p:pic>
        <p:nvPicPr>
          <p:cNvPr id="8" name="Grafikk 7" descr="Stjerne med heldekkende fyll">
            <a:extLst>
              <a:ext uri="{FF2B5EF4-FFF2-40B4-BE49-F238E27FC236}">
                <a16:creationId xmlns:a16="http://schemas.microsoft.com/office/drawing/2014/main" id="{D9569029-6756-4E82-9D35-B1FE8D77916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2491" y="1690632"/>
            <a:ext cx="298937" cy="298937"/>
          </a:xfrm>
          <a:prstGeom prst="rect">
            <a:avLst/>
          </a:prstGeom>
        </p:spPr>
      </p:pic>
      <p:pic>
        <p:nvPicPr>
          <p:cNvPr id="9" name="Grafikk 8" descr="Stjerne med heldekkende fyll">
            <a:extLst>
              <a:ext uri="{FF2B5EF4-FFF2-40B4-BE49-F238E27FC236}">
                <a16:creationId xmlns:a16="http://schemas.microsoft.com/office/drawing/2014/main" id="{40BA3502-2BB0-44D1-BA66-8FCB46B3AD9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26537" y="1690631"/>
            <a:ext cx="298937" cy="298937"/>
          </a:xfrm>
          <a:prstGeom prst="rect">
            <a:avLst/>
          </a:prstGeom>
        </p:spPr>
      </p:pic>
      <p:pic>
        <p:nvPicPr>
          <p:cNvPr id="1026" name="Picture 2">
            <a:extLst>
              <a:ext uri="{FF2B5EF4-FFF2-40B4-BE49-F238E27FC236}">
                <a16:creationId xmlns:a16="http://schemas.microsoft.com/office/drawing/2014/main" id="{7AF4747B-54CC-4E78-8FD0-DB8E298531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6096" y="538076"/>
            <a:ext cx="2650663" cy="559125"/>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e 12">
            <a:extLst>
              <a:ext uri="{FF2B5EF4-FFF2-40B4-BE49-F238E27FC236}">
                <a16:creationId xmlns:a16="http://schemas.microsoft.com/office/drawing/2014/main" id="{8940EC87-2718-473B-A639-0121D8D238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1441" y="1600201"/>
            <a:ext cx="4056968" cy="32648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9137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F6EBEE-AA83-41F9-B81C-9D27344E2071}"/>
              </a:ext>
            </a:extLst>
          </p:cNvPr>
          <p:cNvSpPr>
            <a:spLocks noGrp="1"/>
          </p:cNvSpPr>
          <p:nvPr>
            <p:ph type="title"/>
          </p:nvPr>
        </p:nvSpPr>
        <p:spPr/>
        <p:txBody>
          <a:bodyPr/>
          <a:lstStyle/>
          <a:p>
            <a:r>
              <a:rPr lang="nb-NO" dirty="0"/>
              <a:t>VFF Fondsdata</a:t>
            </a:r>
          </a:p>
        </p:txBody>
      </p:sp>
      <p:sp>
        <p:nvSpPr>
          <p:cNvPr id="4" name="Plassholder for innhold 3">
            <a:extLst>
              <a:ext uri="{FF2B5EF4-FFF2-40B4-BE49-F238E27FC236}">
                <a16:creationId xmlns:a16="http://schemas.microsoft.com/office/drawing/2014/main" id="{48809062-66D3-4A10-A672-28EC7D1AF3C9}"/>
              </a:ext>
            </a:extLst>
          </p:cNvPr>
          <p:cNvSpPr>
            <a:spLocks noGrp="1"/>
          </p:cNvSpPr>
          <p:nvPr>
            <p:ph sz="half" idx="1"/>
          </p:nvPr>
        </p:nvSpPr>
        <p:spPr/>
        <p:txBody>
          <a:bodyPr/>
          <a:lstStyle/>
          <a:p>
            <a:pPr marL="0" indent="0">
              <a:buNone/>
            </a:pPr>
            <a:r>
              <a:rPr lang="nb-NO" dirty="0"/>
              <a:t>Informasjon om fond :</a:t>
            </a:r>
          </a:p>
          <a:p>
            <a:r>
              <a:rPr lang="nb-NO" dirty="0"/>
              <a:t>Navn</a:t>
            </a:r>
          </a:p>
          <a:p>
            <a:r>
              <a:rPr lang="nb-NO" dirty="0"/>
              <a:t>Fondsgruppe</a:t>
            </a:r>
          </a:p>
          <a:p>
            <a:r>
              <a:rPr lang="nb-NO" dirty="0"/>
              <a:t>Avkastning</a:t>
            </a:r>
          </a:p>
          <a:p>
            <a:r>
              <a:rPr lang="nb-NO" dirty="0"/>
              <a:t>Kostnader</a:t>
            </a:r>
          </a:p>
          <a:p>
            <a:endParaRPr lang="nb-NO" dirty="0"/>
          </a:p>
          <a:p>
            <a:endParaRPr lang="nb-NO" dirty="0"/>
          </a:p>
          <a:p>
            <a:r>
              <a:rPr lang="nb-NO" dirty="0"/>
              <a:t>https://vff.no/fondsdata</a:t>
            </a:r>
          </a:p>
        </p:txBody>
      </p:sp>
      <p:pic>
        <p:nvPicPr>
          <p:cNvPr id="7" name="Plassholder for innhold 6">
            <a:extLst>
              <a:ext uri="{FF2B5EF4-FFF2-40B4-BE49-F238E27FC236}">
                <a16:creationId xmlns:a16="http://schemas.microsoft.com/office/drawing/2014/main" id="{7808D87F-6926-43FA-A4B4-19CFFAEC691D}"/>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791201" y="1176072"/>
            <a:ext cx="5915693" cy="49500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0837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Høyre klammeparentes 6">
            <a:extLst>
              <a:ext uri="{FF2B5EF4-FFF2-40B4-BE49-F238E27FC236}">
                <a16:creationId xmlns:a16="http://schemas.microsoft.com/office/drawing/2014/main" id="{A27A4314-A66A-4C65-A33D-26549F6FC8A9}"/>
              </a:ext>
            </a:extLst>
          </p:cNvPr>
          <p:cNvSpPr/>
          <p:nvPr/>
        </p:nvSpPr>
        <p:spPr>
          <a:xfrm>
            <a:off x="6969700" y="1179170"/>
            <a:ext cx="236220" cy="876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600">
              <a:latin typeface="Museo Sans Rounded 300" panose="02000000000000000000" pitchFamily="50" charset="0"/>
            </a:endParaRPr>
          </a:p>
        </p:txBody>
      </p:sp>
      <p:sp>
        <p:nvSpPr>
          <p:cNvPr id="8" name="Høyre klammeparentes 7">
            <a:extLst>
              <a:ext uri="{FF2B5EF4-FFF2-40B4-BE49-F238E27FC236}">
                <a16:creationId xmlns:a16="http://schemas.microsoft.com/office/drawing/2014/main" id="{90392102-2FBB-4497-B0F4-2F2D2E13092B}"/>
              </a:ext>
            </a:extLst>
          </p:cNvPr>
          <p:cNvSpPr/>
          <p:nvPr/>
        </p:nvSpPr>
        <p:spPr>
          <a:xfrm>
            <a:off x="6947384" y="2303740"/>
            <a:ext cx="236220" cy="876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600">
              <a:latin typeface="Museo Sans Rounded 300" panose="02000000000000000000" pitchFamily="50" charset="0"/>
            </a:endParaRPr>
          </a:p>
        </p:txBody>
      </p:sp>
      <p:sp>
        <p:nvSpPr>
          <p:cNvPr id="9" name="Høyre klammeparentes 8">
            <a:extLst>
              <a:ext uri="{FF2B5EF4-FFF2-40B4-BE49-F238E27FC236}">
                <a16:creationId xmlns:a16="http://schemas.microsoft.com/office/drawing/2014/main" id="{8F5AEF29-2F24-4708-8780-F242C65F14DE}"/>
              </a:ext>
            </a:extLst>
          </p:cNvPr>
          <p:cNvSpPr/>
          <p:nvPr/>
        </p:nvSpPr>
        <p:spPr>
          <a:xfrm>
            <a:off x="6969700" y="3453589"/>
            <a:ext cx="236220" cy="876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600">
              <a:latin typeface="Museo Sans Rounded 300" panose="02000000000000000000" pitchFamily="50" charset="0"/>
            </a:endParaRPr>
          </a:p>
        </p:txBody>
      </p:sp>
      <p:sp>
        <p:nvSpPr>
          <p:cNvPr id="10" name="Høyre klammeparentes 9">
            <a:extLst>
              <a:ext uri="{FF2B5EF4-FFF2-40B4-BE49-F238E27FC236}">
                <a16:creationId xmlns:a16="http://schemas.microsoft.com/office/drawing/2014/main" id="{F4FC2EA9-2D18-4752-B1C5-94B50873E995}"/>
              </a:ext>
            </a:extLst>
          </p:cNvPr>
          <p:cNvSpPr/>
          <p:nvPr/>
        </p:nvSpPr>
        <p:spPr>
          <a:xfrm>
            <a:off x="6984214" y="4578159"/>
            <a:ext cx="236220" cy="876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600">
              <a:latin typeface="Museo Sans Rounded 300" panose="02000000000000000000" pitchFamily="50" charset="0"/>
            </a:endParaRPr>
          </a:p>
        </p:txBody>
      </p:sp>
      <p:sp>
        <p:nvSpPr>
          <p:cNvPr id="11" name="TekstSylinder 10">
            <a:extLst>
              <a:ext uri="{FF2B5EF4-FFF2-40B4-BE49-F238E27FC236}">
                <a16:creationId xmlns:a16="http://schemas.microsoft.com/office/drawing/2014/main" id="{D4FDE6AC-251C-4B84-BCD3-441FDEE6C5B9}"/>
              </a:ext>
            </a:extLst>
          </p:cNvPr>
          <p:cNvSpPr txBox="1"/>
          <p:nvPr/>
        </p:nvSpPr>
        <p:spPr>
          <a:xfrm>
            <a:off x="7348370" y="1214981"/>
            <a:ext cx="4538829" cy="830997"/>
          </a:xfrm>
          <a:prstGeom prst="rect">
            <a:avLst/>
          </a:prstGeom>
          <a:noFill/>
        </p:spPr>
        <p:txBody>
          <a:bodyPr wrap="square" rtlCol="0">
            <a:spAutoFit/>
          </a:bodyPr>
          <a:lstStyle/>
          <a:p>
            <a:r>
              <a:rPr lang="nb-NO" sz="1600" dirty="0">
                <a:latin typeface="Museo Sans Rounded 300" panose="02000000000000000000" pitchFamily="50" charset="0"/>
              </a:rPr>
              <a:t>Volatilitet: Hvor mye avkastningen for hver måned har vært ulik den gj.sn. månedlige avkastningen i perioden.</a:t>
            </a:r>
          </a:p>
        </p:txBody>
      </p:sp>
      <p:sp>
        <p:nvSpPr>
          <p:cNvPr id="12" name="TekstSylinder 11">
            <a:extLst>
              <a:ext uri="{FF2B5EF4-FFF2-40B4-BE49-F238E27FC236}">
                <a16:creationId xmlns:a16="http://schemas.microsoft.com/office/drawing/2014/main" id="{2AD9F453-1CFA-4A51-A984-2A2C9D851515}"/>
              </a:ext>
            </a:extLst>
          </p:cNvPr>
          <p:cNvSpPr txBox="1"/>
          <p:nvPr/>
        </p:nvSpPr>
        <p:spPr>
          <a:xfrm>
            <a:off x="7348370" y="2265551"/>
            <a:ext cx="4538829" cy="1077218"/>
          </a:xfrm>
          <a:prstGeom prst="rect">
            <a:avLst/>
          </a:prstGeom>
          <a:noFill/>
        </p:spPr>
        <p:txBody>
          <a:bodyPr wrap="square" rtlCol="0">
            <a:spAutoFit/>
          </a:bodyPr>
          <a:lstStyle/>
          <a:p>
            <a:r>
              <a:rPr lang="nb-NO" sz="1600" dirty="0">
                <a:latin typeface="Museo Sans Rounded 300" panose="02000000000000000000" pitchFamily="50" charset="0"/>
              </a:rPr>
              <a:t>Differanseavkastning: Viser hvor mye bedre eller dårligere avkastning du fikk i forhold til referanseindeks (</a:t>
            </a:r>
            <a:r>
              <a:rPr lang="nb-NO" sz="1600" dirty="0" err="1">
                <a:latin typeface="Museo Sans Rounded 300" panose="02000000000000000000" pitchFamily="50" charset="0"/>
              </a:rPr>
              <a:t>benchmark</a:t>
            </a:r>
            <a:r>
              <a:rPr lang="nb-NO" sz="1600" dirty="0">
                <a:latin typeface="Museo Sans Rounded 300" panose="02000000000000000000" pitchFamily="50" charset="0"/>
              </a:rPr>
              <a:t>). Mer- eller mindre-avkastning?</a:t>
            </a:r>
          </a:p>
        </p:txBody>
      </p:sp>
      <p:sp>
        <p:nvSpPr>
          <p:cNvPr id="13" name="TekstSylinder 12">
            <a:extLst>
              <a:ext uri="{FF2B5EF4-FFF2-40B4-BE49-F238E27FC236}">
                <a16:creationId xmlns:a16="http://schemas.microsoft.com/office/drawing/2014/main" id="{3874648A-7ECF-4DE1-A88E-64F885EDB903}"/>
              </a:ext>
            </a:extLst>
          </p:cNvPr>
          <p:cNvSpPr txBox="1"/>
          <p:nvPr/>
        </p:nvSpPr>
        <p:spPr>
          <a:xfrm>
            <a:off x="7348370" y="3606470"/>
            <a:ext cx="4538829" cy="830997"/>
          </a:xfrm>
          <a:prstGeom prst="rect">
            <a:avLst/>
          </a:prstGeom>
          <a:noFill/>
        </p:spPr>
        <p:txBody>
          <a:bodyPr wrap="square" rtlCol="0">
            <a:spAutoFit/>
          </a:bodyPr>
          <a:lstStyle/>
          <a:p>
            <a:r>
              <a:rPr lang="nb-NO" sz="1600" dirty="0">
                <a:latin typeface="Museo Sans Rounded 300" panose="02000000000000000000" pitchFamily="50" charset="0"/>
              </a:rPr>
              <a:t>Relativ volatilitet: Hvor mye avkastningen for hver måned har avveket fra fondets referanseindeks. </a:t>
            </a:r>
          </a:p>
        </p:txBody>
      </p:sp>
      <p:sp>
        <p:nvSpPr>
          <p:cNvPr id="14" name="TekstSylinder 13">
            <a:extLst>
              <a:ext uri="{FF2B5EF4-FFF2-40B4-BE49-F238E27FC236}">
                <a16:creationId xmlns:a16="http://schemas.microsoft.com/office/drawing/2014/main" id="{95964E1C-AE69-4747-B0C9-B16954928F6A}"/>
              </a:ext>
            </a:extLst>
          </p:cNvPr>
          <p:cNvSpPr txBox="1"/>
          <p:nvPr/>
        </p:nvSpPr>
        <p:spPr>
          <a:xfrm>
            <a:off x="7348370" y="4440733"/>
            <a:ext cx="4538829" cy="1077218"/>
          </a:xfrm>
          <a:prstGeom prst="rect">
            <a:avLst/>
          </a:prstGeom>
          <a:noFill/>
        </p:spPr>
        <p:txBody>
          <a:bodyPr wrap="square" rtlCol="0">
            <a:spAutoFit/>
          </a:bodyPr>
          <a:lstStyle/>
          <a:p>
            <a:r>
              <a:rPr lang="nb-NO" sz="1600" dirty="0">
                <a:latin typeface="Museo Sans Rounded 300" panose="02000000000000000000" pitchFamily="50" charset="0"/>
              </a:rPr>
              <a:t>Information Ratio (IR): Hvor mye fondet får betalt for å avvike fra referanseindeks. Over null= forvalter har bidratt positivt med meravkastning.</a:t>
            </a:r>
          </a:p>
        </p:txBody>
      </p:sp>
      <p:sp>
        <p:nvSpPr>
          <p:cNvPr id="15" name="TekstSylinder 14">
            <a:extLst>
              <a:ext uri="{FF2B5EF4-FFF2-40B4-BE49-F238E27FC236}">
                <a16:creationId xmlns:a16="http://schemas.microsoft.com/office/drawing/2014/main" id="{21DB0C3D-358C-4126-8645-92E42519F427}"/>
              </a:ext>
            </a:extLst>
          </p:cNvPr>
          <p:cNvSpPr txBox="1"/>
          <p:nvPr/>
        </p:nvSpPr>
        <p:spPr>
          <a:xfrm>
            <a:off x="7348370" y="5627549"/>
            <a:ext cx="4666764" cy="1077218"/>
          </a:xfrm>
          <a:prstGeom prst="rect">
            <a:avLst/>
          </a:prstGeom>
          <a:solidFill>
            <a:schemeClr val="bg1"/>
          </a:solidFill>
        </p:spPr>
        <p:txBody>
          <a:bodyPr wrap="square" rtlCol="0">
            <a:spAutoFit/>
          </a:bodyPr>
          <a:lstStyle/>
          <a:p>
            <a:r>
              <a:rPr lang="nb-NO" sz="1600" dirty="0" err="1">
                <a:latin typeface="Museo Sans Rounded 300" panose="02000000000000000000" pitchFamily="50" charset="0"/>
              </a:rPr>
              <a:t>Sharpe</a:t>
            </a:r>
            <a:r>
              <a:rPr lang="nb-NO" sz="1600" dirty="0">
                <a:latin typeface="Museo Sans Rounded 300" panose="02000000000000000000" pitchFamily="50" charset="0"/>
              </a:rPr>
              <a:t> ratio: Mål på risikojustert avkastning. Desto høyere desto bedre. Differansen mellom fondets avkastning og risikofri rente, som igjen deles på fondets standardavvik.</a:t>
            </a:r>
          </a:p>
        </p:txBody>
      </p:sp>
      <p:pic>
        <p:nvPicPr>
          <p:cNvPr id="17" name="Bilde 16">
            <a:extLst>
              <a:ext uri="{FF2B5EF4-FFF2-40B4-BE49-F238E27FC236}">
                <a16:creationId xmlns:a16="http://schemas.microsoft.com/office/drawing/2014/main" id="{C2D7B7F6-851E-44F4-93B6-5FF5E367EE19}"/>
              </a:ext>
            </a:extLst>
          </p:cNvPr>
          <p:cNvPicPr>
            <a:picLocks noChangeAspect="1"/>
          </p:cNvPicPr>
          <p:nvPr/>
        </p:nvPicPr>
        <p:blipFill>
          <a:blip r:embed="rId2"/>
          <a:stretch>
            <a:fillRect/>
          </a:stretch>
        </p:blipFill>
        <p:spPr>
          <a:xfrm>
            <a:off x="-725" y="0"/>
            <a:ext cx="6824133" cy="6858000"/>
          </a:xfrm>
          <a:prstGeom prst="rect">
            <a:avLst/>
          </a:prstGeom>
        </p:spPr>
      </p:pic>
      <p:sp>
        <p:nvSpPr>
          <p:cNvPr id="18" name="TekstSylinder 17">
            <a:extLst>
              <a:ext uri="{FF2B5EF4-FFF2-40B4-BE49-F238E27FC236}">
                <a16:creationId xmlns:a16="http://schemas.microsoft.com/office/drawing/2014/main" id="{CBF63887-7B27-4D89-81F5-A10E8BB4B6E2}"/>
              </a:ext>
            </a:extLst>
          </p:cNvPr>
          <p:cNvSpPr txBox="1"/>
          <p:nvPr/>
        </p:nvSpPr>
        <p:spPr>
          <a:xfrm>
            <a:off x="232229" y="6057424"/>
            <a:ext cx="2612571" cy="369332"/>
          </a:xfrm>
          <a:prstGeom prst="rect">
            <a:avLst/>
          </a:prstGeom>
          <a:noFill/>
        </p:spPr>
        <p:txBody>
          <a:bodyPr wrap="square" rtlCol="0">
            <a:spAutoFit/>
          </a:bodyPr>
          <a:lstStyle/>
          <a:p>
            <a:r>
              <a:rPr lang="nb-NO" dirty="0"/>
              <a:t>Kilde: VFF</a:t>
            </a:r>
          </a:p>
        </p:txBody>
      </p:sp>
      <p:sp>
        <p:nvSpPr>
          <p:cNvPr id="19" name="Høyre klammeparentes 18">
            <a:extLst>
              <a:ext uri="{FF2B5EF4-FFF2-40B4-BE49-F238E27FC236}">
                <a16:creationId xmlns:a16="http://schemas.microsoft.com/office/drawing/2014/main" id="{689D03E2-6920-42CD-A9F1-34176DA043DD}"/>
              </a:ext>
            </a:extLst>
          </p:cNvPr>
          <p:cNvSpPr/>
          <p:nvPr/>
        </p:nvSpPr>
        <p:spPr>
          <a:xfrm>
            <a:off x="6968369" y="5728008"/>
            <a:ext cx="236220" cy="8763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600">
              <a:latin typeface="Museo Sans Rounded 300" panose="02000000000000000000" pitchFamily="50" charset="0"/>
            </a:endParaRPr>
          </a:p>
        </p:txBody>
      </p:sp>
      <p:sp>
        <p:nvSpPr>
          <p:cNvPr id="20" name="TekstSylinder 19">
            <a:extLst>
              <a:ext uri="{FF2B5EF4-FFF2-40B4-BE49-F238E27FC236}">
                <a16:creationId xmlns:a16="http://schemas.microsoft.com/office/drawing/2014/main" id="{D1F90D5C-E1F7-4CC7-A017-E130D8666EA1}"/>
              </a:ext>
            </a:extLst>
          </p:cNvPr>
          <p:cNvSpPr txBox="1"/>
          <p:nvPr/>
        </p:nvSpPr>
        <p:spPr>
          <a:xfrm>
            <a:off x="7065494" y="358330"/>
            <a:ext cx="5228106" cy="523220"/>
          </a:xfrm>
          <a:prstGeom prst="rect">
            <a:avLst/>
          </a:prstGeom>
          <a:noFill/>
        </p:spPr>
        <p:txBody>
          <a:bodyPr wrap="square" rtlCol="0">
            <a:spAutoFit/>
          </a:bodyPr>
          <a:lstStyle/>
          <a:p>
            <a:r>
              <a:rPr lang="nb-NO" sz="2800" dirty="0"/>
              <a:t>Valg av fond  - basert på historikk</a:t>
            </a:r>
          </a:p>
        </p:txBody>
      </p:sp>
    </p:spTree>
    <p:extLst>
      <p:ext uri="{BB962C8B-B14F-4D97-AF65-F5344CB8AC3E}">
        <p14:creationId xmlns:p14="http://schemas.microsoft.com/office/powerpoint/2010/main" val="50592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A2C5D-8F8B-4F62-9A2E-150061D9FDF0}"/>
              </a:ext>
            </a:extLst>
          </p:cNvPr>
          <p:cNvSpPr>
            <a:spLocks noGrp="1"/>
          </p:cNvSpPr>
          <p:nvPr>
            <p:ph type="title"/>
          </p:nvPr>
        </p:nvSpPr>
        <p:spPr/>
        <p:txBody>
          <a:bodyPr>
            <a:normAutofit/>
          </a:bodyPr>
          <a:lstStyle/>
          <a:p>
            <a:r>
              <a:rPr lang="nb-NO" sz="4000" b="1" dirty="0"/>
              <a:t>Nybegynnerne som aldri har møtt motgang</a:t>
            </a:r>
          </a:p>
        </p:txBody>
      </p:sp>
      <p:sp>
        <p:nvSpPr>
          <p:cNvPr id="3" name="Plassholder for innhold 2">
            <a:extLst>
              <a:ext uri="{FF2B5EF4-FFF2-40B4-BE49-F238E27FC236}">
                <a16:creationId xmlns:a16="http://schemas.microsoft.com/office/drawing/2014/main" id="{1551A2F3-169B-407A-B90A-5273DE1BA3CD}"/>
              </a:ext>
            </a:extLst>
          </p:cNvPr>
          <p:cNvSpPr>
            <a:spLocks noGrp="1"/>
          </p:cNvSpPr>
          <p:nvPr>
            <p:ph sz="half" idx="1"/>
          </p:nvPr>
        </p:nvSpPr>
        <p:spPr>
          <a:xfrm>
            <a:off x="609600" y="1844752"/>
            <a:ext cx="5384800" cy="4525963"/>
          </a:xfrm>
        </p:spPr>
        <p:txBody>
          <a:bodyPr/>
          <a:lstStyle/>
          <a:p>
            <a:r>
              <a:rPr lang="nb-NO" b="1" dirty="0">
                <a:latin typeface="Museo Sans Rounded 300" panose="02000000000000000000" pitchFamily="50" charset="0"/>
              </a:rPr>
              <a:t>109.000 førstegangskjøpere av bolig</a:t>
            </a:r>
            <a:r>
              <a:rPr lang="nb-NO" dirty="0">
                <a:latin typeface="Museo Sans Rounded 300" panose="02000000000000000000" pitchFamily="50" charset="0"/>
              </a:rPr>
              <a:t>, aldri opplevd renteøkning på lån … før nå</a:t>
            </a:r>
          </a:p>
          <a:p>
            <a:endParaRPr lang="nb-NO" dirty="0">
              <a:latin typeface="Museo Sans Rounded 300" panose="02000000000000000000" pitchFamily="50" charset="0"/>
            </a:endParaRPr>
          </a:p>
          <a:p>
            <a:r>
              <a:rPr lang="nb-NO" b="1" dirty="0">
                <a:latin typeface="Museo Sans Rounded 300" panose="02000000000000000000" pitchFamily="50" charset="0"/>
              </a:rPr>
              <a:t>121.000 førstegangs børs-investorer </a:t>
            </a:r>
            <a:r>
              <a:rPr lang="nb-NO" dirty="0">
                <a:latin typeface="Museo Sans Rounded 300" panose="02000000000000000000" pitchFamily="50" charset="0"/>
              </a:rPr>
              <a:t>har fortsatt ikke opplevd kraftig børsfall enda…</a:t>
            </a:r>
          </a:p>
        </p:txBody>
      </p:sp>
      <p:pic>
        <p:nvPicPr>
          <p:cNvPr id="6" name="Plassholder for innhold 5" descr="Et bilde som inneholder bil, utendørs, kjøretøy, varebil&#10;&#10;Automatisk generert beskrivelse">
            <a:extLst>
              <a:ext uri="{FF2B5EF4-FFF2-40B4-BE49-F238E27FC236}">
                <a16:creationId xmlns:a16="http://schemas.microsoft.com/office/drawing/2014/main" id="{747180AA-D57F-4CF5-93A1-8E130B6914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844752"/>
            <a:ext cx="5384800" cy="3593768"/>
          </a:xfrm>
        </p:spPr>
      </p:pic>
    </p:spTree>
    <p:extLst>
      <p:ext uri="{BB962C8B-B14F-4D97-AF65-F5344CB8AC3E}">
        <p14:creationId xmlns:p14="http://schemas.microsoft.com/office/powerpoint/2010/main" val="230397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BB5214-FA19-448F-B8A4-46138CC0494F}"/>
              </a:ext>
            </a:extLst>
          </p:cNvPr>
          <p:cNvSpPr>
            <a:spLocks noGrp="1"/>
          </p:cNvSpPr>
          <p:nvPr>
            <p:ph type="title"/>
          </p:nvPr>
        </p:nvSpPr>
        <p:spPr/>
        <p:txBody>
          <a:bodyPr>
            <a:normAutofit/>
          </a:bodyPr>
          <a:lstStyle/>
          <a:p>
            <a:r>
              <a:rPr lang="nb-NO" sz="4000" dirty="0"/>
              <a:t>Kostnader</a:t>
            </a:r>
          </a:p>
        </p:txBody>
      </p:sp>
      <p:sp>
        <p:nvSpPr>
          <p:cNvPr id="3" name="Plassholder for innhold 2">
            <a:extLst>
              <a:ext uri="{FF2B5EF4-FFF2-40B4-BE49-F238E27FC236}">
                <a16:creationId xmlns:a16="http://schemas.microsoft.com/office/drawing/2014/main" id="{0C88714A-E409-4B94-A2A2-C431A9B9C851}"/>
              </a:ext>
            </a:extLst>
          </p:cNvPr>
          <p:cNvSpPr>
            <a:spLocks noGrp="1"/>
          </p:cNvSpPr>
          <p:nvPr>
            <p:ph idx="1"/>
          </p:nvPr>
        </p:nvSpPr>
        <p:spPr>
          <a:xfrm>
            <a:off x="609600" y="1600201"/>
            <a:ext cx="7020910" cy="5061856"/>
          </a:xfrm>
        </p:spPr>
        <p:txBody>
          <a:bodyPr>
            <a:normAutofit/>
          </a:bodyPr>
          <a:lstStyle/>
          <a:p>
            <a:r>
              <a:rPr lang="nb-NO" sz="2400" dirty="0">
                <a:latin typeface="Museo Sans Rounded 500" panose="02000000000000000000" pitchFamily="50" charset="0"/>
              </a:rPr>
              <a:t>Finner du i Nøkkelinformasjon (KID-dokumentet)</a:t>
            </a:r>
          </a:p>
          <a:p>
            <a:endParaRPr lang="nb-NO" sz="2400" dirty="0">
              <a:latin typeface="Museo Sans Rounded 500" panose="02000000000000000000" pitchFamily="50" charset="0"/>
            </a:endParaRPr>
          </a:p>
          <a:p>
            <a:r>
              <a:rPr lang="nb-NO" sz="2400" dirty="0">
                <a:latin typeface="Museo Sans Rounded 500" panose="02000000000000000000" pitchFamily="50" charset="0"/>
              </a:rPr>
              <a:t>Forvaltningskostnad: Hva forvalter tar for forvaltningen</a:t>
            </a:r>
          </a:p>
          <a:p>
            <a:endParaRPr lang="nb-NO" sz="2400" dirty="0">
              <a:latin typeface="Museo Sans Rounded 500" panose="02000000000000000000" pitchFamily="50" charset="0"/>
            </a:endParaRPr>
          </a:p>
          <a:p>
            <a:r>
              <a:rPr lang="nb-NO" sz="2400" dirty="0">
                <a:latin typeface="Museo Sans Rounded 500" panose="02000000000000000000" pitchFamily="50" charset="0"/>
              </a:rPr>
              <a:t>Løpende avgifter: Summen av forvaltningskostnader og andre kostnader. </a:t>
            </a:r>
          </a:p>
          <a:p>
            <a:endParaRPr lang="nb-NO" sz="2400" dirty="0">
              <a:latin typeface="Museo Sans Rounded 500" panose="02000000000000000000" pitchFamily="50" charset="0"/>
            </a:endParaRPr>
          </a:p>
          <a:p>
            <a:r>
              <a:rPr lang="nb-NO" sz="2400" dirty="0">
                <a:latin typeface="Museo Sans Rounded 500" panose="02000000000000000000" pitchFamily="50" charset="0"/>
              </a:rPr>
              <a:t>Sjekk Morningstar.no</a:t>
            </a:r>
          </a:p>
        </p:txBody>
      </p:sp>
      <p:pic>
        <p:nvPicPr>
          <p:cNvPr id="6" name="Bilde 5">
            <a:extLst>
              <a:ext uri="{FF2B5EF4-FFF2-40B4-BE49-F238E27FC236}">
                <a16:creationId xmlns:a16="http://schemas.microsoft.com/office/drawing/2014/main" id="{1D2674FC-6AD5-4EE7-8E2F-E255B7937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5892" y="947057"/>
            <a:ext cx="5715000" cy="5715000"/>
          </a:xfrm>
          <a:prstGeom prst="rect">
            <a:avLst/>
          </a:prstGeom>
        </p:spPr>
      </p:pic>
    </p:spTree>
    <p:extLst>
      <p:ext uri="{BB962C8B-B14F-4D97-AF65-F5344CB8AC3E}">
        <p14:creationId xmlns:p14="http://schemas.microsoft.com/office/powerpoint/2010/main" val="1727983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8EADA3-56C0-47FC-B71A-ED043BB9A85A}"/>
              </a:ext>
            </a:extLst>
          </p:cNvPr>
          <p:cNvSpPr>
            <a:spLocks noGrp="1"/>
          </p:cNvSpPr>
          <p:nvPr>
            <p:ph type="title"/>
          </p:nvPr>
        </p:nvSpPr>
        <p:spPr/>
        <p:txBody>
          <a:bodyPr/>
          <a:lstStyle/>
          <a:p>
            <a:r>
              <a:rPr lang="nb-NO" dirty="0"/>
              <a:t>Risiko i aksjefond</a:t>
            </a:r>
          </a:p>
        </p:txBody>
      </p:sp>
      <p:sp>
        <p:nvSpPr>
          <p:cNvPr id="3" name="Plassholder for innhold 2">
            <a:extLst>
              <a:ext uri="{FF2B5EF4-FFF2-40B4-BE49-F238E27FC236}">
                <a16:creationId xmlns:a16="http://schemas.microsoft.com/office/drawing/2014/main" id="{1CED7816-B873-4637-ADFE-CB26144DF70A}"/>
              </a:ext>
            </a:extLst>
          </p:cNvPr>
          <p:cNvSpPr>
            <a:spLocks noGrp="1"/>
          </p:cNvSpPr>
          <p:nvPr>
            <p:ph idx="1"/>
          </p:nvPr>
        </p:nvSpPr>
        <p:spPr/>
        <p:txBody>
          <a:bodyPr/>
          <a:lstStyle/>
          <a:p>
            <a:pPr marL="0" indent="0">
              <a:buNone/>
            </a:pPr>
            <a:r>
              <a:rPr lang="nb-NO" b="0" i="0" dirty="0">
                <a:solidFill>
                  <a:srgbClr val="4D4D4D"/>
                </a:solidFill>
                <a:effectLst/>
                <a:latin typeface="Noto Serif"/>
              </a:rPr>
              <a:t>Det finnes ulike typer risiko:</a:t>
            </a:r>
          </a:p>
          <a:p>
            <a:r>
              <a:rPr lang="nb-NO" dirty="0">
                <a:solidFill>
                  <a:srgbClr val="4D4D4D"/>
                </a:solidFill>
                <a:latin typeface="Noto Serif"/>
              </a:rPr>
              <a:t>B</a:t>
            </a:r>
            <a:r>
              <a:rPr lang="nb-NO" b="0" i="0" dirty="0">
                <a:solidFill>
                  <a:srgbClr val="4D4D4D"/>
                </a:solidFill>
                <a:effectLst/>
                <a:latin typeface="Noto Serif"/>
              </a:rPr>
              <a:t>ransjerisiko</a:t>
            </a:r>
          </a:p>
          <a:p>
            <a:r>
              <a:rPr lang="nb-NO" dirty="0">
                <a:solidFill>
                  <a:srgbClr val="4D4D4D"/>
                </a:solidFill>
                <a:latin typeface="Noto Serif"/>
              </a:rPr>
              <a:t>F</a:t>
            </a:r>
            <a:r>
              <a:rPr lang="nb-NO" b="0" i="0" dirty="0">
                <a:solidFill>
                  <a:srgbClr val="4D4D4D"/>
                </a:solidFill>
                <a:effectLst/>
                <a:latin typeface="Noto Serif"/>
              </a:rPr>
              <a:t>orvalterrisiko</a:t>
            </a:r>
          </a:p>
          <a:p>
            <a:r>
              <a:rPr lang="nb-NO" b="0" i="0" dirty="0">
                <a:solidFill>
                  <a:srgbClr val="4D4D4D"/>
                </a:solidFill>
                <a:effectLst/>
                <a:latin typeface="Noto Serif"/>
              </a:rPr>
              <a:t>Likviditetsrisiko</a:t>
            </a:r>
          </a:p>
          <a:p>
            <a:r>
              <a:rPr lang="nb-NO" b="0" i="0" dirty="0">
                <a:solidFill>
                  <a:srgbClr val="4D4D4D"/>
                </a:solidFill>
                <a:effectLst/>
                <a:latin typeface="Noto Serif"/>
              </a:rPr>
              <a:t>Markedsrisiko</a:t>
            </a:r>
          </a:p>
          <a:p>
            <a:r>
              <a:rPr lang="nb-NO" dirty="0">
                <a:solidFill>
                  <a:srgbClr val="4D4D4D"/>
                </a:solidFill>
                <a:latin typeface="Noto Serif"/>
              </a:rPr>
              <a:t>S</a:t>
            </a:r>
            <a:r>
              <a:rPr lang="nb-NO" b="0" i="0" dirty="0">
                <a:solidFill>
                  <a:srgbClr val="4D4D4D"/>
                </a:solidFill>
                <a:effectLst/>
                <a:latin typeface="Noto Serif"/>
              </a:rPr>
              <a:t>elskapsrisiko</a:t>
            </a:r>
          </a:p>
          <a:p>
            <a:r>
              <a:rPr lang="nb-NO" dirty="0">
                <a:solidFill>
                  <a:srgbClr val="4D4D4D"/>
                </a:solidFill>
                <a:latin typeface="Noto Serif"/>
              </a:rPr>
              <a:t>V</a:t>
            </a:r>
            <a:r>
              <a:rPr lang="nb-NO" b="0" i="0" dirty="0">
                <a:solidFill>
                  <a:srgbClr val="4D4D4D"/>
                </a:solidFill>
                <a:effectLst/>
                <a:latin typeface="Noto Serif"/>
              </a:rPr>
              <a:t>alutarisiko.</a:t>
            </a:r>
            <a:endParaRPr lang="nb-NO" dirty="0"/>
          </a:p>
        </p:txBody>
      </p:sp>
    </p:spTree>
    <p:extLst>
      <p:ext uri="{BB962C8B-B14F-4D97-AF65-F5344CB8AC3E}">
        <p14:creationId xmlns:p14="http://schemas.microsoft.com/office/powerpoint/2010/main" val="2612420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D00956-DA4B-494F-B796-596E2C1C308B}"/>
              </a:ext>
            </a:extLst>
          </p:cNvPr>
          <p:cNvSpPr>
            <a:spLocks noGrp="1"/>
          </p:cNvSpPr>
          <p:nvPr>
            <p:ph type="title"/>
          </p:nvPr>
        </p:nvSpPr>
        <p:spPr/>
        <p:txBody>
          <a:bodyPr>
            <a:normAutofit/>
          </a:bodyPr>
          <a:lstStyle/>
          <a:p>
            <a:r>
              <a:rPr lang="nb-NO" sz="4000" dirty="0"/>
              <a:t>Spissede aksjefond</a:t>
            </a:r>
          </a:p>
        </p:txBody>
      </p:sp>
      <p:sp>
        <p:nvSpPr>
          <p:cNvPr id="3" name="Plassholder for innhold 2">
            <a:extLst>
              <a:ext uri="{FF2B5EF4-FFF2-40B4-BE49-F238E27FC236}">
                <a16:creationId xmlns:a16="http://schemas.microsoft.com/office/drawing/2014/main" id="{81892C6C-2069-45BA-BE99-F9354873B7AF}"/>
              </a:ext>
            </a:extLst>
          </p:cNvPr>
          <p:cNvSpPr>
            <a:spLocks noGrp="1"/>
          </p:cNvSpPr>
          <p:nvPr>
            <p:ph idx="1"/>
          </p:nvPr>
        </p:nvSpPr>
        <p:spPr/>
        <p:txBody>
          <a:bodyPr>
            <a:normAutofit fontScale="92500" lnSpcReduction="10000"/>
          </a:bodyPr>
          <a:lstStyle/>
          <a:p>
            <a:pPr marL="0" indent="0">
              <a:buNone/>
            </a:pPr>
            <a:r>
              <a:rPr lang="nb-NO" sz="2800" dirty="0">
                <a:latin typeface="Museo Sans Rounded 500" panose="02000000000000000000" pitchFamily="50" charset="0"/>
              </a:rPr>
              <a:t>Du kan sortere og velge aksjefond utfra mange ulike kriterier:</a:t>
            </a:r>
            <a:br>
              <a:rPr lang="nb-NO" sz="2800" dirty="0">
                <a:latin typeface="Museo Sans Rounded 500" panose="02000000000000000000" pitchFamily="50" charset="0"/>
              </a:rPr>
            </a:br>
            <a:endParaRPr lang="nb-NO" sz="2800" dirty="0">
              <a:latin typeface="Museo Sans Rounded 500" panose="02000000000000000000" pitchFamily="50" charset="0"/>
            </a:endParaRPr>
          </a:p>
          <a:p>
            <a:r>
              <a:rPr lang="nb-NO" sz="2800" dirty="0">
                <a:latin typeface="Museo Sans Rounded 500" panose="02000000000000000000" pitchFamily="50" charset="0"/>
              </a:rPr>
              <a:t>Bransjer/sektorer</a:t>
            </a:r>
          </a:p>
          <a:p>
            <a:pPr lvl="1"/>
            <a:r>
              <a:rPr lang="nb-NO" sz="2400" dirty="0">
                <a:latin typeface="Museo Sans Rounded 500" panose="02000000000000000000" pitchFamily="50" charset="0"/>
              </a:rPr>
              <a:t>Teknologi, helse, konsum, energi, fornybart ed</a:t>
            </a:r>
          </a:p>
          <a:p>
            <a:r>
              <a:rPr lang="nb-NO" sz="2800" dirty="0">
                <a:latin typeface="Museo Sans Rounded 500" panose="02000000000000000000" pitchFamily="50" charset="0"/>
              </a:rPr>
              <a:t>Størrelser på selskaper</a:t>
            </a:r>
          </a:p>
          <a:p>
            <a:pPr lvl="1"/>
            <a:r>
              <a:rPr lang="nb-NO" sz="2400" dirty="0">
                <a:latin typeface="Museo Sans Rounded 500" panose="02000000000000000000" pitchFamily="50" charset="0"/>
              </a:rPr>
              <a:t>SMB, Large </a:t>
            </a:r>
            <a:r>
              <a:rPr lang="nb-NO" sz="2400" dirty="0" err="1">
                <a:latin typeface="Museo Sans Rounded 500" panose="02000000000000000000" pitchFamily="50" charset="0"/>
              </a:rPr>
              <a:t>cap</a:t>
            </a:r>
            <a:endParaRPr lang="nb-NO" sz="2400" dirty="0">
              <a:latin typeface="Museo Sans Rounded 500" panose="02000000000000000000" pitchFamily="50" charset="0"/>
            </a:endParaRPr>
          </a:p>
          <a:p>
            <a:r>
              <a:rPr lang="nb-NO" sz="2800" dirty="0">
                <a:latin typeface="Museo Sans Rounded 500" panose="02000000000000000000" pitchFamily="50" charset="0"/>
              </a:rPr>
              <a:t>Land og regioner</a:t>
            </a:r>
          </a:p>
          <a:p>
            <a:pPr lvl="1"/>
            <a:r>
              <a:rPr lang="nb-NO" sz="2400" dirty="0">
                <a:latin typeface="Museo Sans Rounded 500" panose="02000000000000000000" pitchFamily="50" charset="0"/>
              </a:rPr>
              <a:t>Norge, Norden, Sverige</a:t>
            </a:r>
          </a:p>
          <a:p>
            <a:pPr lvl="1"/>
            <a:r>
              <a:rPr lang="nb-NO" sz="2400" dirty="0">
                <a:latin typeface="Museo Sans Rounded 500" panose="02000000000000000000" pitchFamily="50" charset="0"/>
              </a:rPr>
              <a:t>Globalt, USA, Vestlig verden, Europa</a:t>
            </a:r>
          </a:p>
          <a:p>
            <a:r>
              <a:rPr lang="nb-NO" sz="2800" dirty="0">
                <a:latin typeface="Museo Sans Rounded 500" panose="02000000000000000000" pitchFamily="50" charset="0"/>
              </a:rPr>
              <a:t>ESG-</a:t>
            </a:r>
            <a:r>
              <a:rPr lang="nb-NO" sz="2800" dirty="0" err="1">
                <a:latin typeface="Museo Sans Rounded 500" panose="02000000000000000000" pitchFamily="50" charset="0"/>
              </a:rPr>
              <a:t>rating</a:t>
            </a:r>
            <a:endParaRPr lang="nb-NO" sz="2800" dirty="0">
              <a:latin typeface="Museo Sans Rounded 500" panose="02000000000000000000" pitchFamily="50" charset="0"/>
            </a:endParaRPr>
          </a:p>
          <a:p>
            <a:pPr lvl="1"/>
            <a:r>
              <a:rPr lang="nb-NO" sz="2400" dirty="0">
                <a:latin typeface="Museo Sans Rounded 500" panose="02000000000000000000" pitchFamily="50" charset="0"/>
              </a:rPr>
              <a:t>Bærekraft / grønne</a:t>
            </a:r>
          </a:p>
        </p:txBody>
      </p:sp>
    </p:spTree>
    <p:extLst>
      <p:ext uri="{BB962C8B-B14F-4D97-AF65-F5344CB8AC3E}">
        <p14:creationId xmlns:p14="http://schemas.microsoft.com/office/powerpoint/2010/main" val="1173951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6F0CDE-82A6-4A41-88EC-C286C98F4D36}"/>
              </a:ext>
            </a:extLst>
          </p:cNvPr>
          <p:cNvSpPr>
            <a:spLocks noGrp="1"/>
          </p:cNvSpPr>
          <p:nvPr>
            <p:ph type="title"/>
          </p:nvPr>
        </p:nvSpPr>
        <p:spPr/>
        <p:txBody>
          <a:bodyPr/>
          <a:lstStyle/>
          <a:p>
            <a:r>
              <a:rPr lang="nb-NO" dirty="0">
                <a:latin typeface="Museo Sans Rounded 700" panose="02000000000000000000" pitchFamily="50" charset="0"/>
              </a:rPr>
              <a:t>Pensjon – 3 hovedelementer</a:t>
            </a:r>
          </a:p>
        </p:txBody>
      </p:sp>
      <p:sp>
        <p:nvSpPr>
          <p:cNvPr id="3" name="Plassholder for innhold 2">
            <a:extLst>
              <a:ext uri="{FF2B5EF4-FFF2-40B4-BE49-F238E27FC236}">
                <a16:creationId xmlns:a16="http://schemas.microsoft.com/office/drawing/2014/main" id="{465DAED9-95D3-4866-B4D1-A953ACE101EA}"/>
              </a:ext>
            </a:extLst>
          </p:cNvPr>
          <p:cNvSpPr>
            <a:spLocks noGrp="1"/>
          </p:cNvSpPr>
          <p:nvPr>
            <p:ph idx="1"/>
          </p:nvPr>
        </p:nvSpPr>
        <p:spPr>
          <a:xfrm>
            <a:off x="5777802" y="1859502"/>
            <a:ext cx="6264239" cy="4541298"/>
          </a:xfrm>
        </p:spPr>
        <p:txBody>
          <a:bodyPr>
            <a:normAutofit/>
          </a:bodyPr>
          <a:lstStyle/>
          <a:p>
            <a:pPr algn="l">
              <a:buFont typeface="+mj-lt"/>
              <a:buAutoNum type="arabicPeriod"/>
            </a:pPr>
            <a:r>
              <a:rPr lang="nb-NO" sz="2000" b="1" i="0" dirty="0">
                <a:solidFill>
                  <a:srgbClr val="242424"/>
                </a:solidFill>
                <a:effectLst/>
                <a:latin typeface="Museo Sans Rounded 500" panose="02000000000000000000" pitchFamily="50" charset="0"/>
              </a:rPr>
              <a:t>Egen sparing</a:t>
            </a:r>
            <a:r>
              <a:rPr lang="nb-NO" sz="2000" b="0" i="0" dirty="0">
                <a:solidFill>
                  <a:srgbClr val="242424"/>
                </a:solidFill>
                <a:effectLst/>
                <a:latin typeface="Museo Sans Rounded 500" panose="02000000000000000000" pitchFamily="50" charset="0"/>
              </a:rPr>
              <a:t>: Det du selv sparer til pensjon, alt fra konto til fond, eller spesialløsninger for privat pensjonssparing (IPS, Unit Link/ Fondskonto </a:t>
            </a:r>
            <a:r>
              <a:rPr lang="nb-NO" sz="2000" b="0" i="0" dirty="0" err="1">
                <a:solidFill>
                  <a:srgbClr val="242424"/>
                </a:solidFill>
                <a:effectLst/>
                <a:latin typeface="Museo Sans Rounded 500" panose="02000000000000000000" pitchFamily="50" charset="0"/>
              </a:rPr>
              <a:t>etc</a:t>
            </a:r>
            <a:r>
              <a:rPr lang="nb-NO" sz="2000" b="0" i="0" dirty="0">
                <a:solidFill>
                  <a:srgbClr val="242424"/>
                </a:solidFill>
                <a:effectLst/>
                <a:latin typeface="Museo Sans Rounded 500" panose="02000000000000000000" pitchFamily="50" charset="0"/>
              </a:rPr>
              <a:t>)</a:t>
            </a:r>
          </a:p>
          <a:p>
            <a:pPr algn="l">
              <a:buFont typeface="+mj-lt"/>
              <a:buAutoNum type="arabicPeriod"/>
            </a:pPr>
            <a:endParaRPr lang="nb-NO" sz="2000" b="0" i="0" dirty="0">
              <a:solidFill>
                <a:srgbClr val="242424"/>
              </a:solidFill>
              <a:effectLst/>
              <a:latin typeface="Museo Sans Rounded 500" panose="02000000000000000000" pitchFamily="50" charset="0"/>
            </a:endParaRPr>
          </a:p>
          <a:p>
            <a:pPr algn="l">
              <a:buFont typeface="+mj-lt"/>
              <a:buAutoNum type="arabicPeriod"/>
            </a:pPr>
            <a:r>
              <a:rPr lang="nb-NO" sz="2000" b="1" i="0" dirty="0">
                <a:solidFill>
                  <a:srgbClr val="242424"/>
                </a:solidFill>
                <a:effectLst/>
                <a:latin typeface="Museo Sans Rounded 500" panose="02000000000000000000" pitchFamily="50" charset="0"/>
              </a:rPr>
              <a:t>Jobb: </a:t>
            </a:r>
            <a:r>
              <a:rPr lang="nb-NO" sz="2000" b="0" i="0" dirty="0">
                <a:solidFill>
                  <a:srgbClr val="242424"/>
                </a:solidFill>
                <a:effectLst/>
                <a:latin typeface="Museo Sans Rounded 500" panose="02000000000000000000" pitchFamily="50" charset="0"/>
              </a:rPr>
              <a:t>Det du får som innbetales og spares av din arbeidsgiver. </a:t>
            </a:r>
            <a:r>
              <a:rPr lang="nb-NO" sz="2000" dirty="0">
                <a:solidFill>
                  <a:srgbClr val="242424"/>
                </a:solidFill>
                <a:latin typeface="Museo Sans Rounded 500" panose="02000000000000000000" pitchFamily="50" charset="0"/>
              </a:rPr>
              <a:t>Egen Pensjonskonto for de i privat sektor = med investeringsvalg!</a:t>
            </a:r>
            <a:br>
              <a:rPr lang="nb-NO" sz="2000" dirty="0">
                <a:solidFill>
                  <a:srgbClr val="242424"/>
                </a:solidFill>
                <a:latin typeface="Museo Sans Rounded 500" panose="02000000000000000000" pitchFamily="50" charset="0"/>
              </a:rPr>
            </a:br>
            <a:r>
              <a:rPr lang="nb-NO" sz="2000" dirty="0">
                <a:solidFill>
                  <a:srgbClr val="242424"/>
                </a:solidFill>
                <a:latin typeface="Museo Sans Rounded 500" panose="02000000000000000000" pitchFamily="50" charset="0"/>
              </a:rPr>
              <a:t>Sjekk på </a:t>
            </a:r>
            <a:r>
              <a:rPr lang="nb-NO" sz="2000" dirty="0">
                <a:solidFill>
                  <a:srgbClr val="242424"/>
                </a:solidFill>
                <a:latin typeface="Museo Sans Rounded 500" panose="02000000000000000000" pitchFamily="50" charset="0"/>
                <a:hlinkClick r:id="rId2"/>
              </a:rPr>
              <a:t>norskpensjon.no &gt;</a:t>
            </a:r>
            <a:r>
              <a:rPr lang="nb-NO" sz="2000" dirty="0">
                <a:solidFill>
                  <a:srgbClr val="242424"/>
                </a:solidFill>
                <a:latin typeface="Museo Sans Rounded 500" panose="02000000000000000000" pitchFamily="50" charset="0"/>
              </a:rPr>
              <a:t> </a:t>
            </a:r>
            <a:br>
              <a:rPr lang="nb-NO" sz="2000" dirty="0">
                <a:solidFill>
                  <a:srgbClr val="242424"/>
                </a:solidFill>
                <a:latin typeface="Museo Sans Rounded 500" panose="02000000000000000000" pitchFamily="50" charset="0"/>
              </a:rPr>
            </a:br>
            <a:endParaRPr lang="nb-NO" sz="2000" b="0" i="0" dirty="0">
              <a:solidFill>
                <a:srgbClr val="242424"/>
              </a:solidFill>
              <a:effectLst/>
              <a:latin typeface="Museo Sans Rounded 500" panose="02000000000000000000" pitchFamily="50" charset="0"/>
            </a:endParaRPr>
          </a:p>
          <a:p>
            <a:pPr algn="l">
              <a:buFont typeface="+mj-lt"/>
              <a:buAutoNum type="arabicPeriod"/>
            </a:pPr>
            <a:r>
              <a:rPr lang="nb-NO" sz="2000" b="1" i="0" dirty="0">
                <a:solidFill>
                  <a:srgbClr val="242424"/>
                </a:solidFill>
                <a:effectLst/>
                <a:latin typeface="Museo Sans Rounded 500" panose="02000000000000000000" pitchFamily="50" charset="0"/>
              </a:rPr>
              <a:t>Garantert</a:t>
            </a:r>
            <a:r>
              <a:rPr lang="nb-NO" sz="2000" b="0" i="0" dirty="0">
                <a:solidFill>
                  <a:srgbClr val="242424"/>
                </a:solidFill>
                <a:effectLst/>
                <a:latin typeface="Museo Sans Rounded 500" panose="02000000000000000000" pitchFamily="50" charset="0"/>
              </a:rPr>
              <a:t>: Det du får fra </a:t>
            </a:r>
            <a:r>
              <a:rPr lang="nb-NO" sz="2000" b="1" i="0" dirty="0">
                <a:solidFill>
                  <a:srgbClr val="242424"/>
                </a:solidFill>
                <a:effectLst/>
                <a:latin typeface="Museo Sans Rounded 500" panose="02000000000000000000" pitchFamily="50" charset="0"/>
              </a:rPr>
              <a:t>Folketrygden</a:t>
            </a:r>
            <a:r>
              <a:rPr lang="nb-NO" sz="2000" b="0" i="0" dirty="0">
                <a:solidFill>
                  <a:srgbClr val="242424"/>
                </a:solidFill>
                <a:effectLst/>
                <a:latin typeface="Museo Sans Rounded 500" panose="02000000000000000000" pitchFamily="50" charset="0"/>
              </a:rPr>
              <a:t> kan ansees som din «garantipensjon». </a:t>
            </a:r>
            <a:br>
              <a:rPr lang="nb-NO" sz="2000" b="0" i="0" dirty="0">
                <a:solidFill>
                  <a:srgbClr val="242424"/>
                </a:solidFill>
                <a:effectLst/>
                <a:latin typeface="Museo Sans Rounded 500" panose="02000000000000000000" pitchFamily="50" charset="0"/>
              </a:rPr>
            </a:br>
            <a:r>
              <a:rPr lang="nb-NO" sz="2000" b="0" i="0" u="none" strike="noStrike" dirty="0">
                <a:solidFill>
                  <a:srgbClr val="CC5312"/>
                </a:solidFill>
                <a:effectLst/>
                <a:latin typeface="Museo Sans Rounded 500" panose="02000000000000000000" pitchFamily="50" charset="0"/>
                <a:hlinkClick r:id="rId3"/>
              </a:rPr>
              <a:t>Les om regler for opptjening her &gt;</a:t>
            </a:r>
            <a:endParaRPr lang="nb-NO" sz="2000" b="0" i="0" dirty="0">
              <a:solidFill>
                <a:srgbClr val="242424"/>
              </a:solidFill>
              <a:effectLst/>
              <a:latin typeface="Museo Sans Rounded 500" panose="02000000000000000000" pitchFamily="50" charset="0"/>
            </a:endParaRPr>
          </a:p>
          <a:p>
            <a:endParaRPr lang="nb-NO" sz="2000" dirty="0">
              <a:latin typeface="Museo Sans Rounded 500" panose="02000000000000000000" pitchFamily="50" charset="0"/>
            </a:endParaRPr>
          </a:p>
        </p:txBody>
      </p:sp>
      <p:graphicFrame>
        <p:nvGraphicFramePr>
          <p:cNvPr id="4" name="Diagram 3">
            <a:extLst>
              <a:ext uri="{FF2B5EF4-FFF2-40B4-BE49-F238E27FC236}">
                <a16:creationId xmlns:a16="http://schemas.microsoft.com/office/drawing/2014/main" id="{C8A52E26-EB4E-4875-B44A-0FC33D3EF01C}"/>
              </a:ext>
            </a:extLst>
          </p:cNvPr>
          <p:cNvGraphicFramePr/>
          <p:nvPr>
            <p:extLst>
              <p:ext uri="{D42A27DB-BD31-4B8C-83A1-F6EECF244321}">
                <p14:modId xmlns:p14="http://schemas.microsoft.com/office/powerpoint/2010/main" val="2094336289"/>
              </p:ext>
            </p:extLst>
          </p:nvPr>
        </p:nvGraphicFramePr>
        <p:xfrm>
          <a:off x="717551" y="1600200"/>
          <a:ext cx="5372100" cy="4373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Pil: ned 4">
            <a:extLst>
              <a:ext uri="{FF2B5EF4-FFF2-40B4-BE49-F238E27FC236}">
                <a16:creationId xmlns:a16="http://schemas.microsoft.com/office/drawing/2014/main" id="{870D28C4-8232-44E1-843F-35988042C05A}"/>
              </a:ext>
            </a:extLst>
          </p:cNvPr>
          <p:cNvSpPr/>
          <p:nvPr/>
        </p:nvSpPr>
        <p:spPr>
          <a:xfrm rot="16200000">
            <a:off x="425669" y="3310759"/>
            <a:ext cx="977462" cy="8986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il: ned 5">
            <a:extLst>
              <a:ext uri="{FF2B5EF4-FFF2-40B4-BE49-F238E27FC236}">
                <a16:creationId xmlns:a16="http://schemas.microsoft.com/office/drawing/2014/main" id="{57E1DD28-D933-470A-8A15-2918F1D79FA4}"/>
              </a:ext>
            </a:extLst>
          </p:cNvPr>
          <p:cNvSpPr/>
          <p:nvPr/>
        </p:nvSpPr>
        <p:spPr>
          <a:xfrm rot="16200000">
            <a:off x="425669" y="1890602"/>
            <a:ext cx="977462" cy="8986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6996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BD0EF-6BF8-4058-959C-D47516A1F149}"/>
              </a:ext>
            </a:extLst>
          </p:cNvPr>
          <p:cNvSpPr>
            <a:spLocks noGrp="1"/>
          </p:cNvSpPr>
          <p:nvPr>
            <p:ph type="title"/>
          </p:nvPr>
        </p:nvSpPr>
        <p:spPr/>
        <p:txBody>
          <a:bodyPr>
            <a:normAutofit fontScale="90000"/>
          </a:bodyPr>
          <a:lstStyle/>
          <a:p>
            <a:r>
              <a:rPr lang="nb-NO" dirty="0"/>
              <a:t>Når dere skal ut i jobb i privat sektor: </a:t>
            </a:r>
            <a:br>
              <a:rPr lang="nb-NO" dirty="0"/>
            </a:br>
            <a:r>
              <a:rPr lang="nb-NO" dirty="0"/>
              <a:t>Da får dere Egen Pensjonskonto</a:t>
            </a:r>
            <a:endParaRPr lang="nb-NO" sz="3100" dirty="0"/>
          </a:p>
        </p:txBody>
      </p:sp>
      <p:sp>
        <p:nvSpPr>
          <p:cNvPr id="3" name="Plassholder for innhold 2">
            <a:extLst>
              <a:ext uri="{FF2B5EF4-FFF2-40B4-BE49-F238E27FC236}">
                <a16:creationId xmlns:a16="http://schemas.microsoft.com/office/drawing/2014/main" id="{8A9B49E6-1AB7-4CD1-804E-AC51D06E673B}"/>
              </a:ext>
            </a:extLst>
          </p:cNvPr>
          <p:cNvSpPr>
            <a:spLocks noGrp="1"/>
          </p:cNvSpPr>
          <p:nvPr>
            <p:ph idx="1"/>
          </p:nvPr>
        </p:nvSpPr>
        <p:spPr>
          <a:xfrm>
            <a:off x="609600" y="1600201"/>
            <a:ext cx="6731000" cy="4838699"/>
          </a:xfrm>
        </p:spPr>
        <p:txBody>
          <a:bodyPr>
            <a:normAutofit lnSpcReduction="10000"/>
          </a:bodyPr>
          <a:lstStyle/>
          <a:p>
            <a:pPr>
              <a:spcBef>
                <a:spcPts val="1400"/>
              </a:spcBef>
            </a:pPr>
            <a:r>
              <a:rPr lang="nb-NO" sz="2000" dirty="0">
                <a:latin typeface="Museo Sans Rounded 500" panose="02000000000000000000" pitchFamily="50" charset="0"/>
              </a:rPr>
              <a:t>Egen Pensjonskonto er en samlekonto for all pensjon gjennom arbeidsgivere (løpende pensjon kalles Innskuddspensjon)</a:t>
            </a:r>
          </a:p>
          <a:p>
            <a:pPr>
              <a:spcBef>
                <a:spcPts val="1400"/>
              </a:spcBef>
            </a:pPr>
            <a:r>
              <a:rPr lang="nb-NO" sz="2000" dirty="0">
                <a:latin typeface="Museo Sans Rounded 500" panose="02000000000000000000" pitchFamily="50" charset="0"/>
              </a:rPr>
              <a:t>Innskuddspensjon er en fast %-sats for alle ansatte i bedriften av deres egen lønn som innbetales hver måned</a:t>
            </a:r>
          </a:p>
          <a:p>
            <a:pPr>
              <a:spcBef>
                <a:spcPts val="1400"/>
              </a:spcBef>
            </a:pPr>
            <a:r>
              <a:rPr lang="nb-NO" sz="2000" dirty="0">
                <a:latin typeface="Museo Sans Rounded 500" panose="02000000000000000000" pitchFamily="50" charset="0"/>
              </a:rPr>
              <a:t>Du bestemmer selv hvordan pensjonen investeres!</a:t>
            </a:r>
          </a:p>
          <a:p>
            <a:pPr>
              <a:spcBef>
                <a:spcPts val="1400"/>
              </a:spcBef>
            </a:pPr>
            <a:r>
              <a:rPr lang="nb-NO" sz="2000" dirty="0">
                <a:latin typeface="Museo Sans Rounded 500" panose="02000000000000000000" pitchFamily="50" charset="0"/>
              </a:rPr>
              <a:t>Gir deg god oversikt</a:t>
            </a:r>
          </a:p>
          <a:p>
            <a:pPr>
              <a:spcBef>
                <a:spcPts val="1400"/>
              </a:spcBef>
            </a:pPr>
            <a:r>
              <a:rPr lang="nb-NO" sz="2000" dirty="0">
                <a:latin typeface="Museo Sans Rounded 500" panose="02000000000000000000" pitchFamily="50" charset="0"/>
              </a:rPr>
              <a:t>Du kan bytte pensjonsleverandør</a:t>
            </a:r>
          </a:p>
          <a:p>
            <a:pPr>
              <a:spcBef>
                <a:spcPts val="1400"/>
              </a:spcBef>
            </a:pPr>
            <a:endParaRPr lang="nb-NO" sz="2000" dirty="0">
              <a:latin typeface="Museo Sans Rounded 500" panose="02000000000000000000" pitchFamily="50" charset="0"/>
            </a:endParaRPr>
          </a:p>
          <a:p>
            <a:pPr>
              <a:spcBef>
                <a:spcPts val="1400"/>
              </a:spcBef>
            </a:pPr>
            <a:endParaRPr lang="nb-NO" sz="2000" dirty="0">
              <a:latin typeface="Museo Sans Rounded 500" panose="02000000000000000000" pitchFamily="50" charset="0"/>
            </a:endParaRPr>
          </a:p>
          <a:p>
            <a:pPr>
              <a:spcBef>
                <a:spcPts val="1400"/>
              </a:spcBef>
            </a:pPr>
            <a:r>
              <a:rPr lang="nb-NO" sz="2000" dirty="0">
                <a:latin typeface="Museo Sans Rounded 500" panose="02000000000000000000" pitchFamily="50" charset="0"/>
              </a:rPr>
              <a:t>Sjekk opplæringsfilmer på aksjenorge.no/</a:t>
            </a:r>
            <a:r>
              <a:rPr lang="nb-NO" sz="2000" dirty="0" err="1">
                <a:latin typeface="Museo Sans Rounded 500" panose="02000000000000000000" pitchFamily="50" charset="0"/>
              </a:rPr>
              <a:t>epk</a:t>
            </a:r>
            <a:endParaRPr lang="nb-NO" sz="2000" dirty="0">
              <a:latin typeface="Museo Sans Rounded 500" panose="02000000000000000000" pitchFamily="50" charset="0"/>
            </a:endParaRPr>
          </a:p>
        </p:txBody>
      </p:sp>
      <p:pic>
        <p:nvPicPr>
          <p:cNvPr id="5" name="Bilde 4">
            <a:hlinkClick r:id="rId2"/>
            <a:extLst>
              <a:ext uri="{FF2B5EF4-FFF2-40B4-BE49-F238E27FC236}">
                <a16:creationId xmlns:a16="http://schemas.microsoft.com/office/drawing/2014/main" id="{2B411DA2-C14F-438E-9B07-7E594FB5D1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413" y="1765300"/>
            <a:ext cx="3360751" cy="4059238"/>
          </a:xfrm>
          <a:prstGeom prst="rect">
            <a:avLst/>
          </a:prstGeom>
          <a:ln>
            <a:noFill/>
          </a:ln>
          <a:effectLst>
            <a:outerShdw blurRad="292100" dist="139700" dir="2700000" algn="tl" rotWithShape="0">
              <a:srgbClr val="333333">
                <a:alpha val="65000"/>
              </a:srgbClr>
            </a:outerShdw>
          </a:effectLst>
        </p:spPr>
      </p:pic>
      <p:sp>
        <p:nvSpPr>
          <p:cNvPr id="6" name="TekstSylinder 5">
            <a:extLst>
              <a:ext uri="{FF2B5EF4-FFF2-40B4-BE49-F238E27FC236}">
                <a16:creationId xmlns:a16="http://schemas.microsoft.com/office/drawing/2014/main" id="{135A80BD-2003-4EFA-8016-737598C2C132}"/>
              </a:ext>
            </a:extLst>
          </p:cNvPr>
          <p:cNvSpPr txBox="1"/>
          <p:nvPr/>
        </p:nvSpPr>
        <p:spPr>
          <a:xfrm>
            <a:off x="7745413" y="5943599"/>
            <a:ext cx="3481387" cy="307777"/>
          </a:xfrm>
          <a:prstGeom prst="rect">
            <a:avLst/>
          </a:prstGeom>
          <a:noFill/>
        </p:spPr>
        <p:txBody>
          <a:bodyPr wrap="square" rtlCol="0">
            <a:spAutoFit/>
          </a:bodyPr>
          <a:lstStyle/>
          <a:p>
            <a:pPr algn="ctr"/>
            <a:r>
              <a:rPr lang="nb-NO" sz="1400" i="1" dirty="0">
                <a:latin typeface="Museo Sans Rounded 300" panose="02000000000000000000" pitchFamily="50" charset="0"/>
              </a:rPr>
              <a:t>Mer på www.aksjenorge.no</a:t>
            </a:r>
          </a:p>
        </p:txBody>
      </p:sp>
    </p:spTree>
    <p:extLst>
      <p:ext uri="{BB962C8B-B14F-4D97-AF65-F5344CB8AC3E}">
        <p14:creationId xmlns:p14="http://schemas.microsoft.com/office/powerpoint/2010/main" val="3552060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79B0B87-A787-4561-BEEA-A8C3803558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52" y="0"/>
            <a:ext cx="12262104" cy="8175381"/>
          </a:xfrm>
          <a:prstGeom prst="rect">
            <a:avLst/>
          </a:prstGeom>
        </p:spPr>
      </p:pic>
      <p:sp>
        <p:nvSpPr>
          <p:cNvPr id="4" name="TekstSylinder 3">
            <a:extLst>
              <a:ext uri="{FF2B5EF4-FFF2-40B4-BE49-F238E27FC236}">
                <a16:creationId xmlns:a16="http://schemas.microsoft.com/office/drawing/2014/main" id="{F7621303-10FC-43DB-B0B0-82C380E2853D}"/>
              </a:ext>
            </a:extLst>
          </p:cNvPr>
          <p:cNvSpPr txBox="1"/>
          <p:nvPr/>
        </p:nvSpPr>
        <p:spPr>
          <a:xfrm>
            <a:off x="5736336" y="1481836"/>
            <a:ext cx="7071360" cy="415819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nb-NO" sz="3200" dirty="0">
                <a:solidFill>
                  <a:schemeClr val="bg1"/>
                </a:solidFill>
                <a:latin typeface="Museo Sans Rounded 900" panose="02000000000000000000" pitchFamily="50" charset="0"/>
              </a:rPr>
              <a:t>Ta på de lange sparebrillene</a:t>
            </a:r>
          </a:p>
          <a:p>
            <a:pPr marL="457200" indent="-457200">
              <a:lnSpc>
                <a:spcPct val="150000"/>
              </a:lnSpc>
              <a:buFont typeface="Wingdings" panose="05000000000000000000" pitchFamily="2" charset="2"/>
              <a:buChar char="Ø"/>
            </a:pPr>
            <a:r>
              <a:rPr lang="nb-NO" sz="3200" dirty="0">
                <a:solidFill>
                  <a:schemeClr val="bg1"/>
                </a:solidFill>
                <a:latin typeface="Museo Sans Rounded 900" panose="02000000000000000000" pitchFamily="50" charset="0"/>
              </a:rPr>
              <a:t>Opprett Aksjesparekonto</a:t>
            </a:r>
          </a:p>
          <a:p>
            <a:pPr marL="457200" indent="-457200">
              <a:lnSpc>
                <a:spcPct val="150000"/>
              </a:lnSpc>
              <a:buFont typeface="Wingdings" panose="05000000000000000000" pitchFamily="2" charset="2"/>
              <a:buChar char="Ø"/>
            </a:pPr>
            <a:r>
              <a:rPr lang="nb-NO" sz="3200" dirty="0">
                <a:solidFill>
                  <a:schemeClr val="bg1"/>
                </a:solidFill>
                <a:latin typeface="Museo Sans Rounded 900" panose="02000000000000000000" pitchFamily="50" charset="0"/>
              </a:rPr>
              <a:t>Velg globalt (indeks) aksjefond</a:t>
            </a:r>
          </a:p>
          <a:p>
            <a:pPr marL="457200" indent="-457200">
              <a:lnSpc>
                <a:spcPct val="150000"/>
              </a:lnSpc>
              <a:buFont typeface="Wingdings" panose="05000000000000000000" pitchFamily="2" charset="2"/>
              <a:buChar char="Ø"/>
            </a:pPr>
            <a:r>
              <a:rPr lang="nb-NO" sz="3200" dirty="0">
                <a:solidFill>
                  <a:schemeClr val="bg1"/>
                </a:solidFill>
                <a:latin typeface="Museo Sans Rounded 900" panose="02000000000000000000" pitchFamily="50" charset="0"/>
              </a:rPr>
              <a:t>Start fast månedlig sparing</a:t>
            </a:r>
          </a:p>
          <a:p>
            <a:pPr marL="457200" indent="-457200">
              <a:lnSpc>
                <a:spcPct val="150000"/>
              </a:lnSpc>
              <a:buFont typeface="Wingdings" panose="05000000000000000000" pitchFamily="2" charset="2"/>
              <a:buChar char="Ø"/>
            </a:pPr>
            <a:r>
              <a:rPr lang="nb-NO" sz="3200" dirty="0">
                <a:solidFill>
                  <a:srgbClr val="D45D00"/>
                </a:solidFill>
                <a:latin typeface="Museo Sans Rounded 900" panose="02000000000000000000" pitchFamily="50" charset="0"/>
              </a:rPr>
              <a:t>Kickstart</a:t>
            </a:r>
            <a:r>
              <a:rPr lang="nb-NO" sz="3200" dirty="0">
                <a:solidFill>
                  <a:schemeClr val="bg1"/>
                </a:solidFill>
                <a:latin typeface="Museo Sans Rounded 900" panose="02000000000000000000" pitchFamily="50" charset="0"/>
              </a:rPr>
              <a:t> sparingen</a:t>
            </a:r>
          </a:p>
          <a:p>
            <a:pPr>
              <a:lnSpc>
                <a:spcPct val="150000"/>
              </a:lnSpc>
            </a:pPr>
            <a:endParaRPr lang="nb-NO" dirty="0"/>
          </a:p>
        </p:txBody>
      </p:sp>
      <p:sp>
        <p:nvSpPr>
          <p:cNvPr id="6" name="TekstSylinder 5">
            <a:extLst>
              <a:ext uri="{FF2B5EF4-FFF2-40B4-BE49-F238E27FC236}">
                <a16:creationId xmlns:a16="http://schemas.microsoft.com/office/drawing/2014/main" id="{DDB711A4-A69D-40FA-B27B-3F6D181B553C}"/>
              </a:ext>
            </a:extLst>
          </p:cNvPr>
          <p:cNvSpPr txBox="1"/>
          <p:nvPr/>
        </p:nvSpPr>
        <p:spPr>
          <a:xfrm>
            <a:off x="545592" y="105227"/>
            <a:ext cx="7071360" cy="2231637"/>
          </a:xfrm>
          <a:prstGeom prst="rect">
            <a:avLst/>
          </a:prstGeom>
          <a:noFill/>
        </p:spPr>
        <p:txBody>
          <a:bodyPr wrap="square" rtlCol="0">
            <a:spAutoFit/>
          </a:bodyPr>
          <a:lstStyle/>
          <a:p>
            <a:pPr>
              <a:lnSpc>
                <a:spcPct val="150000"/>
              </a:lnSpc>
            </a:pPr>
            <a:r>
              <a:rPr lang="nb-NO" sz="3200" dirty="0">
                <a:solidFill>
                  <a:schemeClr val="bg1"/>
                </a:solidFill>
                <a:latin typeface="Museo Sans Rounded 900" panose="02000000000000000000" pitchFamily="50" charset="0"/>
              </a:rPr>
              <a:t>Du som er nybegynner og vil spare utenfor BSU og heller</a:t>
            </a:r>
            <a:br>
              <a:rPr lang="nb-NO" sz="3200" dirty="0">
                <a:solidFill>
                  <a:schemeClr val="bg1"/>
                </a:solidFill>
                <a:latin typeface="Museo Sans Rounded 900" panose="02000000000000000000" pitchFamily="50" charset="0"/>
              </a:rPr>
            </a:br>
            <a:r>
              <a:rPr lang="nb-NO" sz="3200" dirty="0">
                <a:solidFill>
                  <a:schemeClr val="bg1"/>
                </a:solidFill>
                <a:latin typeface="Museo Sans Rounded 900" panose="02000000000000000000" pitchFamily="50" charset="0"/>
              </a:rPr>
              <a:t>velge aksjer/fond:</a:t>
            </a:r>
            <a:endParaRPr lang="nb-NO" dirty="0"/>
          </a:p>
        </p:txBody>
      </p:sp>
    </p:spTree>
    <p:extLst>
      <p:ext uri="{BB962C8B-B14F-4D97-AF65-F5344CB8AC3E}">
        <p14:creationId xmlns:p14="http://schemas.microsoft.com/office/powerpoint/2010/main" val="5791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A58E17D-283F-4BB0-BB14-CC51024FBA26}"/>
              </a:ext>
            </a:extLst>
          </p:cNvPr>
          <p:cNvSpPr>
            <a:spLocks noGrp="1"/>
          </p:cNvSpPr>
          <p:nvPr>
            <p:ph idx="1"/>
          </p:nvPr>
        </p:nvSpPr>
        <p:spPr>
          <a:xfrm>
            <a:off x="2970662" y="696756"/>
            <a:ext cx="9221338" cy="6077267"/>
          </a:xfrm>
        </p:spPr>
        <p:txBody>
          <a:bodyPr>
            <a:normAutofit/>
          </a:bodyPr>
          <a:lstStyle/>
          <a:p>
            <a:pPr marL="0" indent="0">
              <a:buNone/>
            </a:pPr>
            <a:r>
              <a:rPr lang="nb-NO" sz="2400" dirty="0">
                <a:latin typeface="+mn-lt"/>
              </a:rPr>
              <a:t>Takk for at dere ville lytte </a:t>
            </a:r>
            <a:r>
              <a:rPr lang="nb-NO" sz="2400" dirty="0"/>
              <a:t>i dag !</a:t>
            </a:r>
            <a:endParaRPr lang="nb-NO" sz="2400" dirty="0">
              <a:latin typeface="+mn-lt"/>
            </a:endParaRPr>
          </a:p>
          <a:p>
            <a:pPr marL="0" indent="0">
              <a:buNone/>
            </a:pPr>
            <a:r>
              <a:rPr lang="nb-NO" sz="2400" dirty="0">
                <a:latin typeface="+mn-lt"/>
              </a:rPr>
              <a:t>Lær mer på </a:t>
            </a:r>
            <a:r>
              <a:rPr lang="nb-NO" sz="2400" dirty="0">
                <a:latin typeface="+mn-lt"/>
                <a:hlinkClick r:id="rId2"/>
              </a:rPr>
              <a:t>www.aksjenorge.no</a:t>
            </a:r>
            <a:r>
              <a:rPr lang="nb-NO" sz="2400" dirty="0">
                <a:latin typeface="+mn-lt"/>
              </a:rPr>
              <a:t> </a:t>
            </a:r>
          </a:p>
          <a:p>
            <a:pPr marL="0" indent="0">
              <a:buNone/>
            </a:pPr>
            <a:endParaRPr lang="nb-NO" sz="2400" dirty="0">
              <a:latin typeface="+mn-lt"/>
            </a:endParaRPr>
          </a:p>
          <a:p>
            <a:pPr marL="0" indent="0">
              <a:buNone/>
            </a:pPr>
            <a:endParaRPr lang="nb-NO" sz="2400" dirty="0"/>
          </a:p>
          <a:p>
            <a:pPr marL="0" indent="0">
              <a:buNone/>
            </a:pPr>
            <a:endParaRPr lang="nb-NO" sz="2400" dirty="0">
              <a:latin typeface="+mn-lt"/>
            </a:endParaRPr>
          </a:p>
          <a:p>
            <a:pPr marL="0" indent="0">
              <a:buNone/>
            </a:pPr>
            <a:endParaRPr lang="nb-NO" sz="2400" dirty="0">
              <a:latin typeface="+mn-lt"/>
            </a:endParaRPr>
          </a:p>
          <a:p>
            <a:pPr marL="0" indent="0">
              <a:buNone/>
            </a:pPr>
            <a:endParaRPr lang="nb-NO" sz="2400" dirty="0">
              <a:latin typeface="+mn-lt"/>
            </a:endParaRPr>
          </a:p>
          <a:p>
            <a:pPr marL="0" indent="0">
              <a:buNone/>
            </a:pPr>
            <a:endParaRPr lang="nb-NO" sz="2400" dirty="0">
              <a:latin typeface="+mn-lt"/>
            </a:endParaRPr>
          </a:p>
          <a:p>
            <a:pPr marL="0" indent="0">
              <a:buNone/>
            </a:pPr>
            <a:r>
              <a:rPr lang="nb-NO" sz="2400" dirty="0">
                <a:latin typeface="+mn-lt"/>
              </a:rPr>
              <a:t>Kristin Skaug, daglig leder AksjeNorge</a:t>
            </a:r>
          </a:p>
          <a:p>
            <a:pPr marL="0" indent="0">
              <a:buNone/>
            </a:pPr>
            <a:br>
              <a:rPr lang="nb-NO" sz="900" dirty="0">
                <a:latin typeface="+mn-lt"/>
              </a:rPr>
            </a:br>
            <a:br>
              <a:rPr lang="nb-NO" sz="900" dirty="0">
                <a:latin typeface="+mn-lt"/>
              </a:rPr>
            </a:br>
            <a:r>
              <a:rPr lang="nb-NO" sz="2400" dirty="0">
                <a:latin typeface="+mn-lt"/>
              </a:rPr>
              <a:t>                       @</a:t>
            </a:r>
            <a:r>
              <a:rPr lang="nb-NO" sz="2400" dirty="0" err="1">
                <a:latin typeface="+mn-lt"/>
              </a:rPr>
              <a:t>AksjeNorge</a:t>
            </a:r>
            <a:r>
              <a:rPr lang="nb-NO" sz="2400" dirty="0">
                <a:latin typeface="+mn-lt"/>
              </a:rPr>
              <a:t> </a:t>
            </a:r>
            <a:r>
              <a:rPr lang="nb-NO" sz="2400" dirty="0"/>
              <a:t>@</a:t>
            </a:r>
            <a:r>
              <a:rPr lang="nb-NO" sz="2400" dirty="0" err="1"/>
              <a:t>AksjeJentene</a:t>
            </a:r>
            <a:r>
              <a:rPr lang="nb-NO" sz="2400" dirty="0">
                <a:latin typeface="+mn-lt"/>
              </a:rPr>
              <a:t>           @</a:t>
            </a:r>
            <a:r>
              <a:rPr lang="nb-NO" sz="2400" dirty="0" err="1">
                <a:latin typeface="+mn-lt"/>
              </a:rPr>
              <a:t>KrisSkaug</a:t>
            </a:r>
            <a:endParaRPr lang="nb-NO" sz="2400" dirty="0">
              <a:latin typeface="+mn-lt"/>
            </a:endParaRPr>
          </a:p>
        </p:txBody>
      </p:sp>
      <p:pic>
        <p:nvPicPr>
          <p:cNvPr id="1028" name="Picture 4" descr="Image result for twitter logo transparent">
            <a:extLst>
              <a:ext uri="{FF2B5EF4-FFF2-40B4-BE49-F238E27FC236}">
                <a16:creationId xmlns:a16="http://schemas.microsoft.com/office/drawing/2014/main" id="{6DAD043C-47F4-4013-85B5-D72B90BB7A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7113" y="5062911"/>
            <a:ext cx="454090" cy="4540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nkedin logo transparent">
            <a:extLst>
              <a:ext uri="{FF2B5EF4-FFF2-40B4-BE49-F238E27FC236}">
                <a16:creationId xmlns:a16="http://schemas.microsoft.com/office/drawing/2014/main" id="{39CEFDCF-1786-44BD-9CDC-BC77CAB2D11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51203" y="5118893"/>
            <a:ext cx="362408" cy="320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nstagram logo transparent">
            <a:extLst>
              <a:ext uri="{FF2B5EF4-FFF2-40B4-BE49-F238E27FC236}">
                <a16:creationId xmlns:a16="http://schemas.microsoft.com/office/drawing/2014/main" id="{EA1A21B8-9BAC-43F6-88BD-55525F7287F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3683" y="5129817"/>
            <a:ext cx="321085" cy="3202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acebook logo transparent">
            <a:extLst>
              <a:ext uri="{FF2B5EF4-FFF2-40B4-BE49-F238E27FC236}">
                <a16:creationId xmlns:a16="http://schemas.microsoft.com/office/drawing/2014/main" id="{C51C5480-34D8-4AEE-BD0C-8B703C8BF3D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78508" y="5118893"/>
            <a:ext cx="320278" cy="3202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twitter logo transparent">
            <a:extLst>
              <a:ext uri="{FF2B5EF4-FFF2-40B4-BE49-F238E27FC236}">
                <a16:creationId xmlns:a16="http://schemas.microsoft.com/office/drawing/2014/main" id="{C8CF66FA-D29D-4746-85D0-79A7BE8F5CB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33031" y="5062911"/>
            <a:ext cx="454090" cy="45409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7113" y="2824840"/>
            <a:ext cx="5995428" cy="990602"/>
          </a:xfrm>
          <a:prstGeom prst="rect">
            <a:avLst/>
          </a:prstGeom>
        </p:spPr>
      </p:pic>
      <p:sp>
        <p:nvSpPr>
          <p:cNvPr id="9" name="TekstSylinder 8">
            <a:extLst>
              <a:ext uri="{FF2B5EF4-FFF2-40B4-BE49-F238E27FC236}">
                <a16:creationId xmlns:a16="http://schemas.microsoft.com/office/drawing/2014/main" id="{4A18E65C-154A-4244-B652-106070966115}"/>
              </a:ext>
            </a:extLst>
          </p:cNvPr>
          <p:cNvSpPr txBox="1"/>
          <p:nvPr/>
        </p:nvSpPr>
        <p:spPr>
          <a:xfrm>
            <a:off x="409814" y="6096291"/>
            <a:ext cx="11170025" cy="646331"/>
          </a:xfrm>
          <a:prstGeom prst="rect">
            <a:avLst/>
          </a:prstGeom>
          <a:noFill/>
        </p:spPr>
        <p:txBody>
          <a:bodyPr wrap="square" rtlCol="0">
            <a:spAutoFit/>
          </a:bodyPr>
          <a:lstStyle/>
          <a:p>
            <a:r>
              <a:rPr lang="nb-NO" sz="1200" i="1" dirty="0">
                <a:solidFill>
                  <a:schemeClr val="bg1">
                    <a:lumMod val="65000"/>
                  </a:schemeClr>
                </a:solidFill>
              </a:rPr>
              <a:t>Investeringer i aksjer og verdipapirer medfører risiko for tap av deler eller hele investerte beløp. Det er viktig å sette seg inn i hvilken risiko du tar før du investerer. AksjeNorge gir ikke personlige råd om skatt og investeringer. Du må selv sette deg inn i de regler som gjelder for deg.  Det vi skriver i presentasjoner, på våre nettsider eller deler i </a:t>
            </a:r>
            <a:r>
              <a:rPr lang="nb-NO" sz="1200" i="1" dirty="0" err="1">
                <a:solidFill>
                  <a:schemeClr val="bg1">
                    <a:lumMod val="65000"/>
                  </a:schemeClr>
                </a:solidFill>
              </a:rPr>
              <a:t>webinarer</a:t>
            </a:r>
            <a:r>
              <a:rPr lang="nb-NO" sz="1200" i="1" dirty="0">
                <a:solidFill>
                  <a:schemeClr val="bg1">
                    <a:lumMod val="65000"/>
                  </a:schemeClr>
                </a:solidFill>
              </a:rPr>
              <a:t> og seminarer er generelle betraktninger og må ikke ansees som personlige råd. Vi håper allikevel at våre artikler og </a:t>
            </a:r>
            <a:r>
              <a:rPr lang="nb-NO" sz="1200" i="1" dirty="0" err="1">
                <a:solidFill>
                  <a:schemeClr val="bg1">
                    <a:lumMod val="65000"/>
                  </a:schemeClr>
                </a:solidFill>
              </a:rPr>
              <a:t>webinarer</a:t>
            </a:r>
            <a:r>
              <a:rPr lang="nb-NO" sz="1200" i="1" dirty="0">
                <a:solidFill>
                  <a:schemeClr val="bg1">
                    <a:lumMod val="65000"/>
                  </a:schemeClr>
                </a:solidFill>
              </a:rPr>
              <a:t> er til nytte.</a:t>
            </a:r>
          </a:p>
        </p:txBody>
      </p:sp>
    </p:spTree>
    <p:extLst>
      <p:ext uri="{BB962C8B-B14F-4D97-AF65-F5344CB8AC3E}">
        <p14:creationId xmlns:p14="http://schemas.microsoft.com/office/powerpoint/2010/main" val="311246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534E7BA-F7A3-43B6-8F24-6B1BF290CAF4}"/>
              </a:ext>
            </a:extLst>
          </p:cNvPr>
          <p:cNvGraphicFramePr>
            <a:graphicFrameLocks/>
          </p:cNvGraphicFramePr>
          <p:nvPr/>
        </p:nvGraphicFramePr>
        <p:xfrm>
          <a:off x="469900" y="1257299"/>
          <a:ext cx="11112500" cy="51435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tel 1">
            <a:extLst>
              <a:ext uri="{FF2B5EF4-FFF2-40B4-BE49-F238E27FC236}">
                <a16:creationId xmlns:a16="http://schemas.microsoft.com/office/drawing/2014/main" id="{03D4B21D-277C-4960-8C15-ACB449BA0A3E}"/>
              </a:ext>
            </a:extLst>
          </p:cNvPr>
          <p:cNvSpPr>
            <a:spLocks noGrp="1"/>
          </p:cNvSpPr>
          <p:nvPr>
            <p:ph type="title"/>
          </p:nvPr>
        </p:nvSpPr>
        <p:spPr>
          <a:xfrm>
            <a:off x="437216" y="152399"/>
            <a:ext cx="12167614" cy="1143000"/>
          </a:xfrm>
        </p:spPr>
        <p:txBody>
          <a:bodyPr>
            <a:noAutofit/>
          </a:bodyPr>
          <a:lstStyle/>
          <a:p>
            <a:pPr algn="l"/>
            <a:r>
              <a:rPr lang="nb-NO" sz="3600" dirty="0"/>
              <a:t>Børsen opp over 23 % i år  og 121.000 er nybegynnere</a:t>
            </a:r>
            <a:endParaRPr lang="nb-NO" sz="2400" dirty="0"/>
          </a:p>
        </p:txBody>
      </p:sp>
      <p:pic>
        <p:nvPicPr>
          <p:cNvPr id="5" name="Bilde 4">
            <a:extLst>
              <a:ext uri="{FF2B5EF4-FFF2-40B4-BE49-F238E27FC236}">
                <a16:creationId xmlns:a16="http://schemas.microsoft.com/office/drawing/2014/main" id="{E38797E5-610F-44BD-B10E-9900E3DF0A78}"/>
              </a:ext>
            </a:extLst>
          </p:cNvPr>
          <p:cNvPicPr>
            <a:picLocks noChangeAspect="1"/>
          </p:cNvPicPr>
          <p:nvPr/>
        </p:nvPicPr>
        <p:blipFill rotWithShape="1">
          <a:blip r:embed="rId3"/>
          <a:srcRect l="18068" t="2915" b="20972"/>
          <a:stretch/>
        </p:blipFill>
        <p:spPr>
          <a:xfrm>
            <a:off x="1282700" y="1257299"/>
            <a:ext cx="10299700" cy="4102102"/>
          </a:xfrm>
          <a:prstGeom prst="rect">
            <a:avLst/>
          </a:prstGeom>
        </p:spPr>
      </p:pic>
      <p:sp>
        <p:nvSpPr>
          <p:cNvPr id="6" name="TekstSylinder 5">
            <a:extLst>
              <a:ext uri="{FF2B5EF4-FFF2-40B4-BE49-F238E27FC236}">
                <a16:creationId xmlns:a16="http://schemas.microsoft.com/office/drawing/2014/main" id="{30824BFE-0634-4E8E-95A3-EF9F17AD6901}"/>
              </a:ext>
            </a:extLst>
          </p:cNvPr>
          <p:cNvSpPr txBox="1"/>
          <p:nvPr/>
        </p:nvSpPr>
        <p:spPr>
          <a:xfrm>
            <a:off x="437216" y="6448877"/>
            <a:ext cx="8992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Kilde: Euronext VPS   Grafikk: Stiftelsen AksjeNorge. Gul og grønne bokser viser nye aksjonærer i hvert kvartal.</a:t>
            </a:r>
          </a:p>
        </p:txBody>
      </p:sp>
      <p:cxnSp>
        <p:nvCxnSpPr>
          <p:cNvPr id="7" name="Rett pilkobling 6">
            <a:extLst>
              <a:ext uri="{FF2B5EF4-FFF2-40B4-BE49-F238E27FC236}">
                <a16:creationId xmlns:a16="http://schemas.microsoft.com/office/drawing/2014/main" id="{06D126CE-E719-4004-84E0-1481398806C8}"/>
              </a:ext>
            </a:extLst>
          </p:cNvPr>
          <p:cNvCxnSpPr>
            <a:cxnSpLocks/>
          </p:cNvCxnSpPr>
          <p:nvPr/>
        </p:nvCxnSpPr>
        <p:spPr>
          <a:xfrm>
            <a:off x="9086127" y="2476982"/>
            <a:ext cx="578734" cy="830997"/>
          </a:xfrm>
          <a:prstGeom prst="straightConnector1">
            <a:avLst/>
          </a:prstGeom>
          <a:ln>
            <a:solidFill>
              <a:srgbClr val="D45D00"/>
            </a:solidFill>
            <a:tailEnd type="triangle"/>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9B50C423-7735-4C2F-BF50-DB52EE80C7D2}"/>
              </a:ext>
            </a:extLst>
          </p:cNvPr>
          <p:cNvSpPr txBox="1"/>
          <p:nvPr/>
        </p:nvSpPr>
        <p:spPr>
          <a:xfrm>
            <a:off x="8738887" y="3298785"/>
            <a:ext cx="3249913" cy="830997"/>
          </a:xfrm>
          <a:prstGeom prst="rect">
            <a:avLst/>
          </a:prstGeom>
          <a:noFill/>
        </p:spPr>
        <p:txBody>
          <a:bodyPr wrap="square" rtlCol="0">
            <a:spAutoFit/>
          </a:bodyPr>
          <a:lstStyle/>
          <a:p>
            <a:r>
              <a:rPr lang="nb-NO" sz="2400" dirty="0">
                <a:latin typeface="Museo Sans Rounded 500" panose="02000000000000000000" pitchFamily="50" charset="0"/>
              </a:rPr>
              <a:t>Oslo Børs hovedindeks (OSEBX)</a:t>
            </a:r>
          </a:p>
        </p:txBody>
      </p:sp>
      <p:sp>
        <p:nvSpPr>
          <p:cNvPr id="10" name="TekstSylinder 9">
            <a:extLst>
              <a:ext uri="{FF2B5EF4-FFF2-40B4-BE49-F238E27FC236}">
                <a16:creationId xmlns:a16="http://schemas.microsoft.com/office/drawing/2014/main" id="{8A815CCD-C82D-4138-A1A8-FE3F83AE4E19}"/>
              </a:ext>
            </a:extLst>
          </p:cNvPr>
          <p:cNvSpPr txBox="1"/>
          <p:nvPr/>
        </p:nvSpPr>
        <p:spPr>
          <a:xfrm>
            <a:off x="1282701" y="1209222"/>
            <a:ext cx="4979204" cy="830997"/>
          </a:xfrm>
          <a:prstGeom prst="rect">
            <a:avLst/>
          </a:prstGeom>
          <a:solidFill>
            <a:srgbClr val="00B05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b-NO" sz="1600" dirty="0">
                <a:solidFill>
                  <a:schemeClr val="tx1"/>
                </a:solidFill>
                <a:latin typeface="Museo Sans Rounded 500" panose="02000000000000000000" pitchFamily="50" charset="0"/>
              </a:rPr>
              <a:t>Grønne bokser viser antallet nye aksjonærer i kvartalet! Før pandemien endret det seg i beste fall med 1.000 – 6.000 nye aksjonærer i året. </a:t>
            </a:r>
          </a:p>
        </p:txBody>
      </p:sp>
      <p:sp>
        <p:nvSpPr>
          <p:cNvPr id="11" name="TekstSylinder 10">
            <a:extLst>
              <a:ext uri="{FF2B5EF4-FFF2-40B4-BE49-F238E27FC236}">
                <a16:creationId xmlns:a16="http://schemas.microsoft.com/office/drawing/2014/main" id="{EC2B72C8-3543-45BB-80B5-B96866575AC6}"/>
              </a:ext>
            </a:extLst>
          </p:cNvPr>
          <p:cNvSpPr txBox="1"/>
          <p:nvPr/>
        </p:nvSpPr>
        <p:spPr>
          <a:xfrm>
            <a:off x="6249285" y="4817781"/>
            <a:ext cx="4979204" cy="830997"/>
          </a:xfrm>
          <a:prstGeom prst="rect">
            <a:avLst/>
          </a:prstGeom>
          <a:solidFill>
            <a:srgbClr val="00B05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b-NO" sz="1600" dirty="0">
                <a:solidFill>
                  <a:schemeClr val="tx1"/>
                </a:solidFill>
                <a:latin typeface="Museo Sans Rounded 500" panose="02000000000000000000" pitchFamily="50" charset="0"/>
              </a:rPr>
              <a:t>Siden krakket våren 2020 har 120.000 nye begynt å handle aksjer. De har aldri opplevd det vi andre kaller en kraftig nedtur. </a:t>
            </a:r>
          </a:p>
        </p:txBody>
      </p:sp>
      <p:sp>
        <p:nvSpPr>
          <p:cNvPr id="13" name="TekstSylinder 12">
            <a:extLst>
              <a:ext uri="{FF2B5EF4-FFF2-40B4-BE49-F238E27FC236}">
                <a16:creationId xmlns:a16="http://schemas.microsoft.com/office/drawing/2014/main" id="{45AB5E7D-7DDE-44FD-855B-C03FFCBD30AE}"/>
              </a:ext>
            </a:extLst>
          </p:cNvPr>
          <p:cNvSpPr txBox="1"/>
          <p:nvPr/>
        </p:nvSpPr>
        <p:spPr>
          <a:xfrm>
            <a:off x="1678328" y="2872300"/>
            <a:ext cx="1427545" cy="646331"/>
          </a:xfrm>
          <a:prstGeom prst="rect">
            <a:avLst/>
          </a:prstGeom>
          <a:noFill/>
        </p:spPr>
        <p:txBody>
          <a:bodyPr wrap="square" rtlCol="0">
            <a:spAutoFit/>
          </a:bodyPr>
          <a:lstStyle/>
          <a:p>
            <a:r>
              <a:rPr lang="nb-NO" dirty="0"/>
              <a:t>Pandemi-krakk</a:t>
            </a:r>
          </a:p>
        </p:txBody>
      </p:sp>
      <p:cxnSp>
        <p:nvCxnSpPr>
          <p:cNvPr id="15" name="Rett pilkobling 14">
            <a:extLst>
              <a:ext uri="{FF2B5EF4-FFF2-40B4-BE49-F238E27FC236}">
                <a16:creationId xmlns:a16="http://schemas.microsoft.com/office/drawing/2014/main" id="{5EABD7CB-20A9-4F0B-BA47-833319B7546B}"/>
              </a:ext>
            </a:extLst>
          </p:cNvPr>
          <p:cNvCxnSpPr/>
          <p:nvPr/>
        </p:nvCxnSpPr>
        <p:spPr>
          <a:xfrm>
            <a:off x="2280213" y="3429000"/>
            <a:ext cx="0" cy="400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2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86616-CA90-46FD-9F01-4DB257F53B2B}"/>
              </a:ext>
            </a:extLst>
          </p:cNvPr>
          <p:cNvSpPr>
            <a:spLocks noGrp="1"/>
          </p:cNvSpPr>
          <p:nvPr>
            <p:ph type="title"/>
          </p:nvPr>
        </p:nvSpPr>
        <p:spPr/>
        <p:txBody>
          <a:bodyPr>
            <a:normAutofit fontScale="90000"/>
          </a:bodyPr>
          <a:lstStyle/>
          <a:p>
            <a:r>
              <a:rPr lang="nb-NO" dirty="0"/>
              <a:t>Norge er liten globalt sett</a:t>
            </a:r>
            <a:br>
              <a:rPr lang="nb-NO" dirty="0"/>
            </a:br>
            <a:r>
              <a:rPr lang="nb-NO" sz="2700" dirty="0"/>
              <a:t>Viser markedsverdien i norske kroner</a:t>
            </a:r>
            <a:endParaRPr lang="nb-NO" dirty="0"/>
          </a:p>
        </p:txBody>
      </p:sp>
      <p:graphicFrame>
        <p:nvGraphicFramePr>
          <p:cNvPr id="3" name="Diagram 2">
            <a:extLst>
              <a:ext uri="{FF2B5EF4-FFF2-40B4-BE49-F238E27FC236}">
                <a16:creationId xmlns:a16="http://schemas.microsoft.com/office/drawing/2014/main" id="{95A2CE8D-6CBA-4B2F-9443-416C6661999D}"/>
              </a:ext>
            </a:extLst>
          </p:cNvPr>
          <p:cNvGraphicFramePr>
            <a:graphicFrameLocks/>
          </p:cNvGraphicFramePr>
          <p:nvPr>
            <p:extLst>
              <p:ext uri="{D42A27DB-BD31-4B8C-83A1-F6EECF244321}">
                <p14:modId xmlns:p14="http://schemas.microsoft.com/office/powerpoint/2010/main" val="1246821964"/>
              </p:ext>
            </p:extLst>
          </p:nvPr>
        </p:nvGraphicFramePr>
        <p:xfrm>
          <a:off x="1076446" y="1111170"/>
          <a:ext cx="10417216" cy="4930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05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D461E38-57AB-4EDB-B2EB-517813C8FB17}"/>
              </a:ext>
            </a:extLst>
          </p:cNvPr>
          <p:cNvSpPr txBox="1"/>
          <p:nvPr/>
        </p:nvSpPr>
        <p:spPr>
          <a:xfrm>
            <a:off x="804053" y="6358675"/>
            <a:ext cx="688208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FFFFFF">
                    <a:lumMod val="50000"/>
                  </a:srgbClr>
                </a:solidFill>
                <a:effectLst/>
                <a:uLnTx/>
                <a:uFillTx/>
                <a:latin typeface="Museo Sans Rounded 500" panose="02000000000000000000" pitchFamily="50" charset="0"/>
                <a:ea typeface="+mn-ea"/>
                <a:cs typeface="+mn-cs"/>
              </a:rPr>
              <a:t>Data per 30/6/2021  fra Euronext VPS. Grafikk: AksjeNorge   + Data fra SSB pr juni 2020</a:t>
            </a:r>
          </a:p>
        </p:txBody>
      </p:sp>
      <p:sp>
        <p:nvSpPr>
          <p:cNvPr id="7" name="TekstSylinder 6">
            <a:extLst>
              <a:ext uri="{FF2B5EF4-FFF2-40B4-BE49-F238E27FC236}">
                <a16:creationId xmlns:a16="http://schemas.microsoft.com/office/drawing/2014/main" id="{D09AD2A7-963C-4F27-A2B6-7A16E5383E8A}"/>
              </a:ext>
            </a:extLst>
          </p:cNvPr>
          <p:cNvSpPr txBox="1"/>
          <p:nvPr/>
        </p:nvSpPr>
        <p:spPr>
          <a:xfrm>
            <a:off x="895868" y="6020121"/>
            <a:ext cx="111720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531.000 nordmenn eier aksjer på Oslo Børs, i snitt for kr 305.000.  I tillegg: kr 230.000 i aksjer utenfor børsen</a:t>
            </a:r>
          </a:p>
        </p:txBody>
      </p:sp>
      <p:sp>
        <p:nvSpPr>
          <p:cNvPr id="8" name="Tittel 7">
            <a:extLst>
              <a:ext uri="{FF2B5EF4-FFF2-40B4-BE49-F238E27FC236}">
                <a16:creationId xmlns:a16="http://schemas.microsoft.com/office/drawing/2014/main" id="{0EDB2F17-7708-47F7-8145-11E7319DF281}"/>
              </a:ext>
            </a:extLst>
          </p:cNvPr>
          <p:cNvSpPr>
            <a:spLocks noGrp="1"/>
          </p:cNvSpPr>
          <p:nvPr>
            <p:ph type="title"/>
          </p:nvPr>
        </p:nvSpPr>
        <p:spPr/>
        <p:txBody>
          <a:bodyPr>
            <a:normAutofit/>
          </a:bodyPr>
          <a:lstStyle/>
          <a:p>
            <a:r>
              <a:rPr lang="nb-NO" sz="4000" b="1" dirty="0"/>
              <a:t>Menn investerer, kvinner sparer</a:t>
            </a:r>
          </a:p>
        </p:txBody>
      </p:sp>
      <p:pic>
        <p:nvPicPr>
          <p:cNvPr id="12" name="Bilde 11">
            <a:extLst>
              <a:ext uri="{FF2B5EF4-FFF2-40B4-BE49-F238E27FC236}">
                <a16:creationId xmlns:a16="http://schemas.microsoft.com/office/drawing/2014/main" id="{14FE5F17-BDBA-4187-BC87-9089E2C5C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23144" y="1641606"/>
            <a:ext cx="2920145" cy="3574787"/>
          </a:xfrm>
          <a:prstGeom prst="rect">
            <a:avLst/>
          </a:prstGeom>
        </p:spPr>
      </p:pic>
      <p:sp>
        <p:nvSpPr>
          <p:cNvPr id="13" name="TekstSylinder 12">
            <a:extLst>
              <a:ext uri="{FF2B5EF4-FFF2-40B4-BE49-F238E27FC236}">
                <a16:creationId xmlns:a16="http://schemas.microsoft.com/office/drawing/2014/main" id="{7B59AFB9-7FDB-4950-9A5E-629E0B925DCD}"/>
              </a:ext>
            </a:extLst>
          </p:cNvPr>
          <p:cNvSpPr txBox="1"/>
          <p:nvPr/>
        </p:nvSpPr>
        <p:spPr>
          <a:xfrm>
            <a:off x="327138" y="2183724"/>
            <a:ext cx="40960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Menn utgjør 70 % av investorene.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377.000 menn eier aksjer i snitt hver seg for kr 340.000</a:t>
            </a:r>
          </a:p>
        </p:txBody>
      </p:sp>
      <p:sp>
        <p:nvSpPr>
          <p:cNvPr id="14" name="TekstSylinder 13">
            <a:extLst>
              <a:ext uri="{FF2B5EF4-FFF2-40B4-BE49-F238E27FC236}">
                <a16:creationId xmlns:a16="http://schemas.microsoft.com/office/drawing/2014/main" id="{106D6000-E09A-4D20-A1F6-CCF2C2062720}"/>
              </a:ext>
            </a:extLst>
          </p:cNvPr>
          <p:cNvSpPr txBox="1"/>
          <p:nvPr/>
        </p:nvSpPr>
        <p:spPr>
          <a:xfrm>
            <a:off x="7717670" y="2183724"/>
            <a:ext cx="414719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Kvinner eier kun 20 % av verdiene.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155.000 kvinner eier aksjer i snitt hver seg for kr 210.000</a:t>
            </a:r>
          </a:p>
        </p:txBody>
      </p:sp>
      <p:sp>
        <p:nvSpPr>
          <p:cNvPr id="15" name="Rektangel: avrundede hjørner 14">
            <a:extLst>
              <a:ext uri="{FF2B5EF4-FFF2-40B4-BE49-F238E27FC236}">
                <a16:creationId xmlns:a16="http://schemas.microsoft.com/office/drawing/2014/main" id="{52BB57D9-CA95-4207-8709-15911B681BA1}"/>
              </a:ext>
            </a:extLst>
          </p:cNvPr>
          <p:cNvSpPr/>
          <p:nvPr/>
        </p:nvSpPr>
        <p:spPr>
          <a:xfrm>
            <a:off x="8891287" y="3695828"/>
            <a:ext cx="2796363" cy="139286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FFFFFF"/>
                </a:solidFill>
                <a:effectLst/>
                <a:uLnTx/>
                <a:uFillTx/>
                <a:latin typeface="Calibri"/>
                <a:ea typeface="+mn-ea"/>
                <a:cs typeface="+mn-cs"/>
              </a:rPr>
              <a:t>Overførbart til aksjefond: Lav kvinneandel og</a:t>
            </a:r>
            <a:br>
              <a:rPr kumimoji="0" lang="nb-NO" sz="1800" b="0" i="0" u="none" strike="noStrike" kern="1200" cap="none" spc="0" normalizeH="0" baseline="0" noProof="0" dirty="0">
                <a:ln>
                  <a:noFill/>
                </a:ln>
                <a:solidFill>
                  <a:srgbClr val="FFFFFF"/>
                </a:solidFill>
                <a:effectLst/>
                <a:uLnTx/>
                <a:uFillTx/>
                <a:latin typeface="Calibri"/>
                <a:ea typeface="+mn-ea"/>
                <a:cs typeface="+mn-cs"/>
              </a:rPr>
            </a:br>
            <a:r>
              <a:rPr kumimoji="0" lang="nb-NO" sz="1800" b="0" i="0" u="none" strike="noStrike" kern="1200" cap="none" spc="0" normalizeH="0" baseline="0" noProof="0" dirty="0">
                <a:ln>
                  <a:noFill/>
                </a:ln>
                <a:solidFill>
                  <a:srgbClr val="FFFFFF"/>
                </a:solidFill>
                <a:effectLst/>
                <a:uLnTx/>
                <a:uFillTx/>
                <a:latin typeface="Calibri"/>
                <a:ea typeface="+mn-ea"/>
                <a:cs typeface="+mn-cs"/>
              </a:rPr>
              <a:t>lavere  beløp</a:t>
            </a:r>
          </a:p>
        </p:txBody>
      </p:sp>
    </p:spTree>
    <p:extLst>
      <p:ext uri="{BB962C8B-B14F-4D97-AF65-F5344CB8AC3E}">
        <p14:creationId xmlns:p14="http://schemas.microsoft.com/office/powerpoint/2010/main" val="74814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9D5488B-9E40-4419-9DA6-BF8723FD460F}"/>
              </a:ext>
            </a:extLst>
          </p:cNvPr>
          <p:cNvPicPr>
            <a:picLocks noChangeAspect="1"/>
          </p:cNvPicPr>
          <p:nvPr/>
        </p:nvPicPr>
        <p:blipFill>
          <a:blip r:embed="rId2"/>
          <a:stretch>
            <a:fillRect/>
          </a:stretch>
        </p:blipFill>
        <p:spPr>
          <a:xfrm>
            <a:off x="733531" y="379095"/>
            <a:ext cx="10239692" cy="5823825"/>
          </a:xfrm>
          <a:prstGeom prst="rect">
            <a:avLst/>
          </a:prstGeom>
        </p:spPr>
      </p:pic>
      <p:sp>
        <p:nvSpPr>
          <p:cNvPr id="4" name="TekstSylinder 3">
            <a:extLst>
              <a:ext uri="{FF2B5EF4-FFF2-40B4-BE49-F238E27FC236}">
                <a16:creationId xmlns:a16="http://schemas.microsoft.com/office/drawing/2014/main" id="{86202AF8-A956-4493-999C-813AA72E9C75}"/>
              </a:ext>
            </a:extLst>
          </p:cNvPr>
          <p:cNvSpPr txBox="1"/>
          <p:nvPr/>
        </p:nvSpPr>
        <p:spPr>
          <a:xfrm>
            <a:off x="6491235" y="1577592"/>
            <a:ext cx="555673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I snitt eier de yngste for minst. </a:t>
            </a:r>
            <a:b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br>
            <a: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Forskjellene i kjønn skjer først ved fylte 30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Alle aksjonærer sett under ett: </a:t>
            </a:r>
            <a:b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br>
            <a: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Nordmenn eier hver seg aksjer for </a:t>
            </a:r>
            <a:r>
              <a:rPr kumimoji="0" lang="nb-NO" sz="1600" b="0" i="0" u="none" strike="noStrike" kern="1200" cap="none" spc="0" normalizeH="0" baseline="0" noProof="0" dirty="0" err="1">
                <a:ln>
                  <a:noFill/>
                </a:ln>
                <a:solidFill>
                  <a:prstClr val="black"/>
                </a:solidFill>
                <a:effectLst/>
                <a:uLnTx/>
                <a:uFillTx/>
                <a:latin typeface="Museo Sans Rounded 300" panose="02000000000000000000" pitchFamily="50" charset="0"/>
                <a:ea typeface="+mn-ea"/>
                <a:cs typeface="+mn-cs"/>
              </a:rPr>
              <a:t>ca</a:t>
            </a:r>
            <a:r>
              <a:rPr kumimoji="0" lang="nb-NO" sz="1600" b="0" i="0" u="none" strike="noStrike" kern="1200" cap="none" spc="0" normalizeH="0" baseline="0" noProof="0" dirty="0">
                <a:ln>
                  <a:noFill/>
                </a:ln>
                <a:solidFill>
                  <a:prstClr val="black"/>
                </a:solidFill>
                <a:effectLst/>
                <a:uLnTx/>
                <a:uFillTx/>
                <a:latin typeface="Museo Sans Rounded 300" panose="02000000000000000000" pitchFamily="50" charset="0"/>
                <a:ea typeface="+mn-ea"/>
                <a:cs typeface="+mn-cs"/>
              </a:rPr>
              <a:t> kr 300.000.</a:t>
            </a:r>
          </a:p>
        </p:txBody>
      </p:sp>
      <p:sp>
        <p:nvSpPr>
          <p:cNvPr id="2" name="TekstSylinder 1">
            <a:extLst>
              <a:ext uri="{FF2B5EF4-FFF2-40B4-BE49-F238E27FC236}">
                <a16:creationId xmlns:a16="http://schemas.microsoft.com/office/drawing/2014/main" id="{DA69FD47-B29A-4834-8480-3A488E4ECEC6}"/>
              </a:ext>
            </a:extLst>
          </p:cNvPr>
          <p:cNvSpPr txBox="1"/>
          <p:nvPr/>
        </p:nvSpPr>
        <p:spPr>
          <a:xfrm>
            <a:off x="694481" y="6470248"/>
            <a:ext cx="9919504" cy="307777"/>
          </a:xfrm>
          <a:prstGeom prst="rect">
            <a:avLst/>
          </a:prstGeom>
          <a:noFill/>
        </p:spPr>
        <p:txBody>
          <a:bodyPr wrap="square" rtlCol="0">
            <a:spAutoFit/>
          </a:bodyPr>
          <a:lstStyle/>
          <a:p>
            <a:r>
              <a:rPr lang="nb-NO" sz="1400" dirty="0"/>
              <a:t>NB: Tallene viser snittbeløp. Husk at noen ekstremt store arvinger ofte trekker snittet opp. Data kun for 2020.</a:t>
            </a:r>
          </a:p>
        </p:txBody>
      </p:sp>
    </p:spTree>
    <p:extLst>
      <p:ext uri="{BB962C8B-B14F-4D97-AF65-F5344CB8AC3E}">
        <p14:creationId xmlns:p14="http://schemas.microsoft.com/office/powerpoint/2010/main" val="17725797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Blank">
  <a:themeElements>
    <a:clrScheme name="AksjeNorge">
      <a:dk1>
        <a:sysClr val="windowText" lastClr="000000"/>
      </a:dk1>
      <a:lt1>
        <a:srgbClr val="FFFFFF"/>
      </a:lt1>
      <a:dk2>
        <a:srgbClr val="003B5C"/>
      </a:dk2>
      <a:lt2>
        <a:srgbClr val="D45D00"/>
      </a:lt2>
      <a:accent1>
        <a:srgbClr val="4F868E"/>
      </a:accent1>
      <a:accent2>
        <a:srgbClr val="A0D1CA"/>
      </a:accent2>
      <a:accent3>
        <a:srgbClr val="F2A900"/>
      </a:accent3>
      <a:accent4>
        <a:srgbClr val="99D6EA"/>
      </a:accent4>
      <a:accent5>
        <a:srgbClr val="768692"/>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1CFD1E-E6B9-4ED2-8607-02CFAC3D2693}">
  <we:reference id="wa104380121" version="2.0.0.0" store="nb-NO"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4285</TotalTime>
  <Words>4783</Words>
  <Application>Microsoft Office PowerPoint</Application>
  <PresentationFormat>Widescreen</PresentationFormat>
  <Paragraphs>596</Paragraphs>
  <Slides>56</Slides>
  <Notes>19</Notes>
  <HiddenSlides>3</HiddenSlides>
  <MMClips>0</MMClips>
  <ScaleCrop>false</ScaleCrop>
  <HeadingPairs>
    <vt:vector size="6" baseType="variant">
      <vt:variant>
        <vt:lpstr>Brukte skrifter</vt:lpstr>
      </vt:variant>
      <vt:variant>
        <vt:i4>11</vt:i4>
      </vt:variant>
      <vt:variant>
        <vt:lpstr>Tema</vt:lpstr>
      </vt:variant>
      <vt:variant>
        <vt:i4>6</vt:i4>
      </vt:variant>
      <vt:variant>
        <vt:lpstr>Lysbildetitler</vt:lpstr>
      </vt:variant>
      <vt:variant>
        <vt:i4>56</vt:i4>
      </vt:variant>
    </vt:vector>
  </HeadingPairs>
  <TitlesOfParts>
    <vt:vector size="73" baseType="lpstr">
      <vt:lpstr>Arial</vt:lpstr>
      <vt:lpstr>Calibri</vt:lpstr>
      <vt:lpstr>Calibri Light</vt:lpstr>
      <vt:lpstr>Franklin Gothic Heavy</vt:lpstr>
      <vt:lpstr>Museo Sans Rounded 100</vt:lpstr>
      <vt:lpstr>Museo Sans Rounded 300</vt:lpstr>
      <vt:lpstr>Museo Sans Rounded 500</vt:lpstr>
      <vt:lpstr>Museo Sans Rounded 700</vt:lpstr>
      <vt:lpstr>Museo Sans Rounded 900</vt:lpstr>
      <vt:lpstr>Noto Serif</vt:lpstr>
      <vt:lpstr>Wingdings</vt:lpstr>
      <vt:lpstr>Office-tema</vt:lpstr>
      <vt:lpstr>1_Blank</vt:lpstr>
      <vt:lpstr>3_Blank</vt:lpstr>
      <vt:lpstr>2_Blank</vt:lpstr>
      <vt:lpstr>4_Blank</vt:lpstr>
      <vt:lpstr>5_Blank</vt:lpstr>
      <vt:lpstr>PowerPoint-presentasjon</vt:lpstr>
      <vt:lpstr>PowerPoint-presentasjon</vt:lpstr>
      <vt:lpstr>Bred oppgang i oktober. 2021 blir nok et sterkt år!</vt:lpstr>
      <vt:lpstr>Månedlig avkastning Oslo Børs (Osebx)</vt:lpstr>
      <vt:lpstr>Nybegynnerne som aldri har møtt motgang</vt:lpstr>
      <vt:lpstr>Børsen opp over 23 % i år  og 121.000 er nybegynnere</vt:lpstr>
      <vt:lpstr>Norge er liten globalt sett Viser markedsverdien i norske kroner</vt:lpstr>
      <vt:lpstr>Menn investerer, kvinner sparer</vt:lpstr>
      <vt:lpstr>PowerPoint-presentasjon</vt:lpstr>
      <vt:lpstr>Noen begreper</vt:lpstr>
      <vt:lpstr>Dine sparealternativer - får du betalt for risikoen du tar? (les: Risikopremie)</vt:lpstr>
      <vt:lpstr>Historisk lave renter…. for alltid?</vt:lpstr>
      <vt:lpstr>PowerPoint-presentasjon</vt:lpstr>
      <vt:lpstr>Hvilke sparelengde har du? Når du trenger pengene bestemmer hva du bør velge.</vt:lpstr>
      <vt:lpstr>Ditt viktigste valg: Fordeling mellom aksjer og renter</vt:lpstr>
      <vt:lpstr>Opprett Aksjesparekonto!</vt:lpstr>
      <vt:lpstr>DE ALLER FLESTE BEDRIFTER  ETABLERES FOR Å TJENE PENGER OG DERMED  SKAPE OVERSKUDD TIL SINE EIERE</vt:lpstr>
      <vt:lpstr>SELSKAPER GÅR PÅ BØRS FOR Å FÅ BEDRE TILGANG TIL KAPITAL</vt:lpstr>
      <vt:lpstr>Topp 10 aksjene med flest småsparere Kilde: Euronext VPS</vt:lpstr>
      <vt:lpstr>Nynotering (IPO)</vt:lpstr>
      <vt:lpstr>PowerPoint-presentasjon</vt:lpstr>
      <vt:lpstr>Aksjer i praksis</vt:lpstr>
      <vt:lpstr>Markedsplasser  Dine aksje-alternativer i Norge</vt:lpstr>
      <vt:lpstr>Du tjener på aksjeinvesteringer når…</vt:lpstr>
      <vt:lpstr>Småsparer-fellene</vt:lpstr>
      <vt:lpstr>Eier du aksjer? Følg med på selskapshendelser!</vt:lpstr>
      <vt:lpstr>Aksjehandel: Sjekk ordrebok og historikk  Sjekk også newsweb.no for meldinger fra selskapet</vt:lpstr>
      <vt:lpstr>PowerPoint-presentasjon</vt:lpstr>
      <vt:lpstr>Diversifisering = Spre din risiko</vt:lpstr>
      <vt:lpstr>Drivere og risikofaktorer</vt:lpstr>
      <vt:lpstr>Seleksjon</vt:lpstr>
      <vt:lpstr>Du må lese nyheter</vt:lpstr>
      <vt:lpstr>Teknisk analyse</vt:lpstr>
      <vt:lpstr>Teknisk analyse</vt:lpstr>
      <vt:lpstr>Aksjehandel på 1-2-3 Ikke vanskeligere enn å handle bøker på nett</vt:lpstr>
      <vt:lpstr>PowerPoint-presentasjon</vt:lpstr>
      <vt:lpstr>Årshjulet på børsen</vt:lpstr>
      <vt:lpstr>Flere kilder for info om ESG / Bærekraft</vt:lpstr>
      <vt:lpstr>AKSJEFOND</vt:lpstr>
      <vt:lpstr>Aktivt vs indeks</vt:lpstr>
      <vt:lpstr>Aksjeindeks =  utviklingen av summen av verdiene</vt:lpstr>
      <vt:lpstr>Verdensindeksen brukes av mange indeksfond  men husk at du får ikke med deg mye fra vekstmarkeder i Asia</vt:lpstr>
      <vt:lpstr>Når du handler fond</vt:lpstr>
      <vt:lpstr>Spare i Aksjefond på 1-2-3</vt:lpstr>
      <vt:lpstr>Fondstypene</vt:lpstr>
      <vt:lpstr>SJEKK FAKTA FOR AKSJEFOND</vt:lpstr>
      <vt:lpstr>            rating</vt:lpstr>
      <vt:lpstr>VFF Fondsdata</vt:lpstr>
      <vt:lpstr>PowerPoint-presentasjon</vt:lpstr>
      <vt:lpstr>Kostnader</vt:lpstr>
      <vt:lpstr>Risiko i aksjefond</vt:lpstr>
      <vt:lpstr>Spissede aksjefond</vt:lpstr>
      <vt:lpstr>Pensjon – 3 hovedelementer</vt:lpstr>
      <vt:lpstr>Når dere skal ut i jobb i privat sektor:  Da får dere Egen Pensjonskonto</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Slik kickstarter du spareåret 2021  Aksjekurs for nybegynnere: Grunnleggende om aksjer og fond. Bygge portefølje. Pensjon.</dc:title>
  <dc:creator>Kristin Skaug</dc:creator>
  <cp:lastModifiedBy>Kristin Skaug</cp:lastModifiedBy>
  <cp:revision>8</cp:revision>
  <dcterms:created xsi:type="dcterms:W3CDTF">2021-02-02T22:53:08Z</dcterms:created>
  <dcterms:modified xsi:type="dcterms:W3CDTF">2021-11-04T15:00:28Z</dcterms:modified>
</cp:coreProperties>
</file>