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8" r:id="rId3"/>
    <p:sldMasterId id="2147483702" r:id="rId4"/>
    <p:sldMasterId id="2147483716" r:id="rId5"/>
  </p:sldMasterIdLst>
  <p:notesMasterIdLst>
    <p:notesMasterId r:id="rId130"/>
  </p:notesMasterIdLst>
  <p:sldIdLst>
    <p:sldId id="963" r:id="rId6"/>
    <p:sldId id="880" r:id="rId7"/>
    <p:sldId id="915" r:id="rId8"/>
    <p:sldId id="950" r:id="rId9"/>
    <p:sldId id="1212" r:id="rId10"/>
    <p:sldId id="1163" r:id="rId11"/>
    <p:sldId id="1213" r:id="rId12"/>
    <p:sldId id="1157" r:id="rId13"/>
    <p:sldId id="1185" r:id="rId14"/>
    <p:sldId id="1186" r:id="rId15"/>
    <p:sldId id="1141" r:id="rId16"/>
    <p:sldId id="1183" r:id="rId17"/>
    <p:sldId id="373" r:id="rId18"/>
    <p:sldId id="1181" r:id="rId19"/>
    <p:sldId id="1188" r:id="rId20"/>
    <p:sldId id="1159" r:id="rId21"/>
    <p:sldId id="1180" r:id="rId22"/>
    <p:sldId id="1193" r:id="rId23"/>
    <p:sldId id="1214" r:id="rId24"/>
    <p:sldId id="1192" r:id="rId25"/>
    <p:sldId id="1194" r:id="rId26"/>
    <p:sldId id="1171" r:id="rId27"/>
    <p:sldId id="822" r:id="rId28"/>
    <p:sldId id="1190" r:id="rId29"/>
    <p:sldId id="1149" r:id="rId30"/>
    <p:sldId id="1177" r:id="rId31"/>
    <p:sldId id="1178" r:id="rId32"/>
    <p:sldId id="1152" r:id="rId33"/>
    <p:sldId id="1179" r:id="rId34"/>
    <p:sldId id="441" r:id="rId35"/>
    <p:sldId id="448" r:id="rId36"/>
    <p:sldId id="1219" r:id="rId37"/>
    <p:sldId id="1150" r:id="rId38"/>
    <p:sldId id="426" r:id="rId39"/>
    <p:sldId id="449" r:id="rId40"/>
    <p:sldId id="1164" r:id="rId41"/>
    <p:sldId id="1165" r:id="rId42"/>
    <p:sldId id="1166" r:id="rId43"/>
    <p:sldId id="1167" r:id="rId44"/>
    <p:sldId id="1172" r:id="rId45"/>
    <p:sldId id="1173" r:id="rId46"/>
    <p:sldId id="1174" r:id="rId47"/>
    <p:sldId id="1175" r:id="rId48"/>
    <p:sldId id="1176" r:id="rId49"/>
    <p:sldId id="845" r:id="rId50"/>
    <p:sldId id="1116" r:id="rId51"/>
    <p:sldId id="1215" r:id="rId52"/>
    <p:sldId id="1217" r:id="rId53"/>
    <p:sldId id="1218" r:id="rId54"/>
    <p:sldId id="1216" r:id="rId55"/>
    <p:sldId id="1220" r:id="rId56"/>
    <p:sldId id="1221" r:id="rId57"/>
    <p:sldId id="1224" r:id="rId58"/>
    <p:sldId id="1168" r:id="rId59"/>
    <p:sldId id="1139" r:id="rId60"/>
    <p:sldId id="1196" r:id="rId61"/>
    <p:sldId id="1197" r:id="rId62"/>
    <p:sldId id="1198" r:id="rId63"/>
    <p:sldId id="1170" r:id="rId64"/>
    <p:sldId id="1169" r:id="rId65"/>
    <p:sldId id="1199" r:id="rId66"/>
    <p:sldId id="1200" r:id="rId67"/>
    <p:sldId id="1201" r:id="rId68"/>
    <p:sldId id="1202" r:id="rId69"/>
    <p:sldId id="1203" r:id="rId70"/>
    <p:sldId id="1206" r:id="rId71"/>
    <p:sldId id="1207" r:id="rId72"/>
    <p:sldId id="1204" r:id="rId73"/>
    <p:sldId id="1208" r:id="rId74"/>
    <p:sldId id="1222" r:id="rId75"/>
    <p:sldId id="1209" r:id="rId76"/>
    <p:sldId id="846" r:id="rId77"/>
    <p:sldId id="1211" r:id="rId78"/>
    <p:sldId id="868" r:id="rId79"/>
    <p:sldId id="847" r:id="rId80"/>
    <p:sldId id="903" r:id="rId81"/>
    <p:sldId id="1122" r:id="rId82"/>
    <p:sldId id="862" r:id="rId83"/>
    <p:sldId id="866" r:id="rId84"/>
    <p:sldId id="867" r:id="rId85"/>
    <p:sldId id="1140" r:id="rId86"/>
    <p:sldId id="1137" r:id="rId87"/>
    <p:sldId id="933" r:id="rId88"/>
    <p:sldId id="913" r:id="rId89"/>
    <p:sldId id="1223" r:id="rId90"/>
    <p:sldId id="943" r:id="rId91"/>
    <p:sldId id="942" r:id="rId92"/>
    <p:sldId id="897" r:id="rId93"/>
    <p:sldId id="900" r:id="rId94"/>
    <p:sldId id="1195" r:id="rId95"/>
    <p:sldId id="969" r:id="rId96"/>
    <p:sldId id="1127" r:id="rId97"/>
    <p:sldId id="878" r:id="rId98"/>
    <p:sldId id="953" r:id="rId99"/>
    <p:sldId id="877" r:id="rId100"/>
    <p:sldId id="981" r:id="rId101"/>
    <p:sldId id="917" r:id="rId102"/>
    <p:sldId id="919" r:id="rId103"/>
    <p:sldId id="920" r:id="rId104"/>
    <p:sldId id="1129" r:id="rId105"/>
    <p:sldId id="930" r:id="rId106"/>
    <p:sldId id="1146" r:id="rId107"/>
    <p:sldId id="927" r:id="rId108"/>
    <p:sldId id="848" r:id="rId109"/>
    <p:sldId id="925" r:id="rId110"/>
    <p:sldId id="958" r:id="rId111"/>
    <p:sldId id="986" r:id="rId112"/>
    <p:sldId id="1225" r:id="rId113"/>
    <p:sldId id="1226" r:id="rId114"/>
    <p:sldId id="1227" r:id="rId115"/>
    <p:sldId id="1228" r:id="rId116"/>
    <p:sldId id="1187" r:id="rId117"/>
    <p:sldId id="1118" r:id="rId118"/>
    <p:sldId id="870" r:id="rId119"/>
    <p:sldId id="871" r:id="rId120"/>
    <p:sldId id="1147" r:id="rId121"/>
    <p:sldId id="873" r:id="rId122"/>
    <p:sldId id="751" r:id="rId123"/>
    <p:sldId id="876" r:id="rId124"/>
    <p:sldId id="767" r:id="rId125"/>
    <p:sldId id="754" r:id="rId126"/>
    <p:sldId id="882" r:id="rId127"/>
    <p:sldId id="795" r:id="rId128"/>
    <p:sldId id="916" r:id="rId129"/>
  </p:sldIdLst>
  <p:sldSz cx="12192000" cy="6858000"/>
  <p:notesSz cx="6805613" cy="99441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2B9F8255-6EE5-4AE9-B816-445D32AD7E7A}">
          <p14:sldIdLst>
            <p14:sldId id="963"/>
            <p14:sldId id="880"/>
            <p14:sldId id="915"/>
            <p14:sldId id="950"/>
          </p14:sldIdLst>
        </p14:section>
        <p14:section name="Agenda" id="{93E0D10C-AEFC-4EB3-9612-7BE1DC6D62E4}">
          <p14:sldIdLst>
            <p14:sldId id="1212"/>
            <p14:sldId id="1163"/>
            <p14:sldId id="1213"/>
          </p14:sldIdLst>
        </p14:section>
        <p14:section name="intro  - questback" id="{C5885BD9-0997-458F-8122-13FC96ABAC14}">
          <p14:sldIdLst>
            <p14:sldId id="1157"/>
          </p14:sldIdLst>
        </p14:section>
        <p14:section name="Innledende" id="{2528F5A4-86B3-4C11-8DC9-CF24B61CAB9D}">
          <p14:sldIdLst>
            <p14:sldId id="1185"/>
            <p14:sldId id="1186"/>
            <p14:sldId id="1141"/>
            <p14:sldId id="1183"/>
            <p14:sldId id="373"/>
            <p14:sldId id="1181"/>
            <p14:sldId id="1188"/>
            <p14:sldId id="1159"/>
            <p14:sldId id="1180"/>
            <p14:sldId id="1193"/>
            <p14:sldId id="1214"/>
            <p14:sldId id="1192"/>
            <p14:sldId id="1194"/>
            <p14:sldId id="1171"/>
            <p14:sldId id="822"/>
            <p14:sldId id="1190"/>
            <p14:sldId id="1149"/>
          </p14:sldIdLst>
        </p14:section>
        <p14:section name="OM børsen" id="{23905B13-244A-4FFE-9A3D-DFB862678DB0}">
          <p14:sldIdLst>
            <p14:sldId id="1177"/>
            <p14:sldId id="1178"/>
            <p14:sldId id="1152"/>
            <p14:sldId id="1179"/>
            <p14:sldId id="441"/>
            <p14:sldId id="448"/>
            <p14:sldId id="1219"/>
            <p14:sldId id="1150"/>
            <p14:sldId id="426"/>
            <p14:sldId id="449"/>
          </p14:sldIdLst>
        </p14:section>
        <p14:section name="Markedet" id="{84A20136-815C-4AC1-9DB9-F30471C5B7C3}">
          <p14:sldIdLst>
            <p14:sldId id="1164"/>
            <p14:sldId id="1165"/>
            <p14:sldId id="1166"/>
            <p14:sldId id="1167"/>
          </p14:sldIdLst>
        </p14:section>
        <p14:section name="om aksjer" id="{34103AC5-E25D-42CC-866B-FF87D1EC484D}">
          <p14:sldIdLst>
            <p14:sldId id="1172"/>
            <p14:sldId id="1173"/>
            <p14:sldId id="1174"/>
            <p14:sldId id="1175"/>
            <p14:sldId id="1176"/>
          </p14:sldIdLst>
        </p14:section>
        <p14:section name="Aksjer i praksis" id="{1B08AAD8-A535-4E62-ABD8-CB0E34396F54}">
          <p14:sldIdLst>
            <p14:sldId id="845"/>
            <p14:sldId id="1116"/>
            <p14:sldId id="1215"/>
            <p14:sldId id="1217"/>
            <p14:sldId id="1218"/>
            <p14:sldId id="1216"/>
            <p14:sldId id="1220"/>
            <p14:sldId id="1221"/>
            <p14:sldId id="1224"/>
            <p14:sldId id="1168"/>
            <p14:sldId id="1139"/>
            <p14:sldId id="1196"/>
            <p14:sldId id="1197"/>
            <p14:sldId id="1198"/>
            <p14:sldId id="1170"/>
            <p14:sldId id="1169"/>
            <p14:sldId id="1199"/>
            <p14:sldId id="1200"/>
            <p14:sldId id="1201"/>
            <p14:sldId id="1202"/>
            <p14:sldId id="1203"/>
            <p14:sldId id="1206"/>
            <p14:sldId id="1207"/>
            <p14:sldId id="1204"/>
            <p14:sldId id="1208"/>
            <p14:sldId id="1222"/>
            <p14:sldId id="1209"/>
          </p14:sldIdLst>
        </p14:section>
        <p14:section name="Aksjefond i praksis" id="{435CE4EF-6582-43D1-923F-698080DD4CD1}">
          <p14:sldIdLst>
            <p14:sldId id="846"/>
            <p14:sldId id="1211"/>
            <p14:sldId id="868"/>
            <p14:sldId id="847"/>
            <p14:sldId id="903"/>
            <p14:sldId id="1122"/>
            <p14:sldId id="862"/>
            <p14:sldId id="866"/>
            <p14:sldId id="867"/>
            <p14:sldId id="1140"/>
          </p14:sldIdLst>
        </p14:section>
        <p14:section name="Portefølje" id="{60A4E197-4ECD-4FC7-81A9-9AB554A94D97}">
          <p14:sldIdLst>
            <p14:sldId id="1137"/>
            <p14:sldId id="933"/>
            <p14:sldId id="913"/>
            <p14:sldId id="1223"/>
            <p14:sldId id="943"/>
            <p14:sldId id="942"/>
            <p14:sldId id="897"/>
            <p14:sldId id="900"/>
            <p14:sldId id="1195"/>
            <p14:sldId id="969"/>
            <p14:sldId id="1127"/>
          </p14:sldIdLst>
        </p14:section>
        <p14:section name="Hittil i 2020" id="{0B742610-60E9-4CB1-9D1A-4583E0EBE859}">
          <p14:sldIdLst>
            <p14:sldId id="878"/>
            <p14:sldId id="953"/>
            <p14:sldId id="877"/>
            <p14:sldId id="981"/>
          </p14:sldIdLst>
        </p14:section>
        <p14:section name="Bærekraft¨" id="{3A109548-D242-4001-A7A6-7E83CC90C602}">
          <p14:sldIdLst>
            <p14:sldId id="917"/>
            <p14:sldId id="919"/>
            <p14:sldId id="920"/>
            <p14:sldId id="1129"/>
            <p14:sldId id="930"/>
            <p14:sldId id="1146"/>
            <p14:sldId id="927"/>
            <p14:sldId id="848"/>
            <p14:sldId id="925"/>
          </p14:sldIdLst>
        </p14:section>
        <p14:section name="Multipler" id="{07428B56-FF2D-4002-9C57-D9ABEB301269}">
          <p14:sldIdLst/>
        </p14:section>
        <p14:section name="Markedet akkurat nå" id="{14618B42-0678-4708-9AB3-3626E35E9A51}">
          <p14:sldIdLst>
            <p14:sldId id="958"/>
            <p14:sldId id="986"/>
          </p14:sldIdLst>
        </p14:section>
        <p14:section name="i praksis" id="{B6C61F92-BDB7-4EBC-87FB-45D649B9DA71}">
          <p14:sldIdLst/>
        </p14:section>
        <p14:section name="Fond" id="{032D399C-0FC1-40F5-903F-D72194E591F1}">
          <p14:sldIdLst>
            <p14:sldId id="1225"/>
            <p14:sldId id="1226"/>
            <p14:sldId id="1227"/>
            <p14:sldId id="1228"/>
          </p14:sldIdLst>
        </p14:section>
        <p14:section name="kom i gang" id="{E4C8CF8B-3B40-4F45-AF5C-F07FFDEDA3AC}">
          <p14:sldIdLst>
            <p14:sldId id="1187"/>
            <p14:sldId id="1118"/>
            <p14:sldId id="870"/>
            <p14:sldId id="871"/>
            <p14:sldId id="1147"/>
            <p14:sldId id="873"/>
            <p14:sldId id="751"/>
            <p14:sldId id="876"/>
            <p14:sldId id="767"/>
            <p14:sldId id="754"/>
          </p14:sldIdLst>
        </p14:section>
        <p14:section name="E24" id="{804B02D6-0F7F-4AB8-A711-6D12403FAEE1}">
          <p14:sldIdLst>
            <p14:sldId id="882"/>
            <p14:sldId id="795"/>
            <p14:sldId id="9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D00"/>
    <a:srgbClr val="003B5C"/>
    <a:srgbClr val="FF9900"/>
    <a:srgbClr val="85A24C"/>
    <a:srgbClr val="FFFFFF"/>
    <a:srgbClr val="FB9116"/>
    <a:srgbClr val="48A9C9"/>
    <a:srgbClr val="003C5D"/>
    <a:srgbClr val="ABBA52"/>
    <a:srgbClr val="006C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CBDF17-C918-4BA5-99FB-FB61407F3730}" v="271" dt="2020-11-05T15:23:50.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8" autoAdjust="0"/>
    <p:restoredTop sz="83205" autoAdjust="0"/>
  </p:normalViewPr>
  <p:slideViewPr>
    <p:cSldViewPr snapToGrid="0">
      <p:cViewPr>
        <p:scale>
          <a:sx n="75" d="100"/>
          <a:sy n="75" d="100"/>
        </p:scale>
        <p:origin x="396" y="504"/>
      </p:cViewPr>
      <p:guideLst/>
    </p:cSldViewPr>
  </p:slideViewPr>
  <p:notesTextViewPr>
    <p:cViewPr>
      <p:scale>
        <a:sx n="3" d="2"/>
        <a:sy n="3" d="2"/>
      </p:scale>
      <p:origin x="0" y="0"/>
    </p:cViewPr>
  </p:notesTextViewPr>
  <p:sorterViewPr>
    <p:cViewPr>
      <p:scale>
        <a:sx n="33" d="100"/>
        <a:sy n="33" d="100"/>
      </p:scale>
      <p:origin x="0" y="-8824"/>
    </p:cViewPr>
  </p:sorterViewPr>
  <p:notesViewPr>
    <p:cSldViewPr snapToGrid="0">
      <p:cViewPr varScale="1">
        <p:scale>
          <a:sx n="96" d="100"/>
          <a:sy n="96" d="100"/>
        </p:scale>
        <p:origin x="2706"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notesMaster" Target="notesMasters/notesMaster1.xml"/><Relationship Id="rId135" Type="http://schemas.microsoft.com/office/2015/10/relationships/revisionInfo" Target="revisionInfo.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tvwfilp01\AksjeNorge\Team%20AksjeNorge\VPS%20Statistikk\2020%20Q3\Arbdok%20Q3%202020%20(fra%20q2%20til%20q3%2020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tvwfilp01\AksjeNorge\Team%20AksjeNorge\VPS%20Statistikk\2020%20Q3\Arbdok%20Q3%202020%20(fra%20q2%20til%20q3%2020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useo Sans Rounded 300" panose="02000000000000000000" pitchFamily="50" charset="0"/>
                <a:ea typeface="+mn-ea"/>
                <a:cs typeface="+mn-cs"/>
              </a:defRPr>
            </a:pPr>
            <a:r>
              <a:rPr lang="nb-NO" sz="1050">
                <a:latin typeface="Museo Sans Rounded 300" panose="02000000000000000000" pitchFamily="50" charset="0"/>
              </a:rPr>
              <a:t>ANTALL PRIVATE</a:t>
            </a:r>
            <a:r>
              <a:rPr lang="nb-NO" sz="1050" baseline="0">
                <a:latin typeface="Museo Sans Rounded 300" panose="02000000000000000000" pitchFamily="50" charset="0"/>
              </a:rPr>
              <a:t>  PERSONER SOM EIER AKSJENE</a:t>
            </a:r>
            <a:endParaRPr lang="nb-NO" sz="1050">
              <a:latin typeface="Museo Sans Rounded 300" panose="02000000000000000000" pitchFamily="50" charset="0"/>
            </a:endParaRP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useo Sans Rounded 300" panose="02000000000000000000" pitchFamily="50" charset="0"/>
              <a:ea typeface="+mn-ea"/>
              <a:cs typeface="+mn-cs"/>
            </a:defRPr>
          </a:pPr>
          <a:endParaRPr lang="nb-NO"/>
        </a:p>
      </c:txPr>
    </c:title>
    <c:autoTitleDeleted val="0"/>
    <c:plotArea>
      <c:layout/>
      <c:barChart>
        <c:barDir val="col"/>
        <c:grouping val="clustered"/>
        <c:varyColors val="0"/>
        <c:ser>
          <c:idx val="0"/>
          <c:order val="0"/>
          <c:tx>
            <c:strRef>
              <c:f>'OSE q4liste'!$B$1</c:f>
              <c:strCache>
                <c:ptCount val="1"/>
                <c:pt idx="0">
                  <c:v>Antall 2017</c:v>
                </c:pt>
              </c:strCache>
            </c:strRef>
          </c:tx>
          <c:spPr>
            <a:solidFill>
              <a:srgbClr val="C9E5E1"/>
            </a:solidFill>
            <a:ln>
              <a:noFill/>
            </a:ln>
            <a:effectLst/>
          </c:spPr>
          <c:invertIfNegative val="0"/>
          <c:cat>
            <c:strRef>
              <c:f>'OSE q4liste'!$A$2:$A$23</c:f>
              <c:strCache>
                <c:ptCount val="22"/>
                <c:pt idx="0">
                  <c:v>EQUINOR</c:v>
                </c:pt>
                <c:pt idx="1">
                  <c:v>NORWEGIAN AIR S</c:v>
                </c:pt>
                <c:pt idx="2">
                  <c:v>DNB</c:v>
                </c:pt>
                <c:pt idx="3">
                  <c:v>NORSK HYDRO</c:v>
                </c:pt>
                <c:pt idx="4">
                  <c:v>TELENOR</c:v>
                </c:pt>
                <c:pt idx="5">
                  <c:v>YARA</c:v>
                </c:pt>
                <c:pt idx="6">
                  <c:v>STOREBRAND</c:v>
                </c:pt>
                <c:pt idx="7">
                  <c:v>ORKLA</c:v>
                </c:pt>
                <c:pt idx="8">
                  <c:v>GJENSIDIGE FORS.</c:v>
                </c:pt>
                <c:pt idx="9">
                  <c:v>MOWI</c:v>
                </c:pt>
                <c:pt idx="10">
                  <c:v>NEL </c:v>
                </c:pt>
                <c:pt idx="11">
                  <c:v>REC SILICON </c:v>
                </c:pt>
                <c:pt idx="12">
                  <c:v>AKER SOLUTION</c:v>
                </c:pt>
                <c:pt idx="13">
                  <c:v>AKER BP</c:v>
                </c:pt>
                <c:pt idx="14">
                  <c:v>Kongsberg AM </c:v>
                </c:pt>
                <c:pt idx="15">
                  <c:v>DNO</c:v>
                </c:pt>
                <c:pt idx="16">
                  <c:v>AKER</c:v>
                </c:pt>
                <c:pt idx="17">
                  <c:v>XXL </c:v>
                </c:pt>
                <c:pt idx="18">
                  <c:v>KONGSBERG GRUPPEN</c:v>
                </c:pt>
                <c:pt idx="19">
                  <c:v>SPB 1 SR BANK</c:v>
                </c:pt>
                <c:pt idx="20">
                  <c:v>SPAREBANK 1 SMN</c:v>
                </c:pt>
                <c:pt idx="21">
                  <c:v>NORDIC NANOVECT.</c:v>
                </c:pt>
              </c:strCache>
            </c:strRef>
          </c:cat>
          <c:val>
            <c:numRef>
              <c:f>'OSE q4liste'!$B$2:$B$23</c:f>
              <c:numCache>
                <c:formatCode>_-* #,##0_-;\-* #,##0_-;_-* "-"??_-;_-@_-</c:formatCode>
                <c:ptCount val="22"/>
                <c:pt idx="0">
                  <c:v>81607</c:v>
                </c:pt>
                <c:pt idx="1">
                  <c:v>30505</c:v>
                </c:pt>
                <c:pt idx="2">
                  <c:v>37583</c:v>
                </c:pt>
                <c:pt idx="3">
                  <c:v>34950</c:v>
                </c:pt>
                <c:pt idx="4">
                  <c:v>32052</c:v>
                </c:pt>
                <c:pt idx="5">
                  <c:v>23614</c:v>
                </c:pt>
                <c:pt idx="6">
                  <c:v>30505</c:v>
                </c:pt>
                <c:pt idx="7">
                  <c:v>29384</c:v>
                </c:pt>
                <c:pt idx="8">
                  <c:v>23614</c:v>
                </c:pt>
                <c:pt idx="9">
                  <c:v>21193</c:v>
                </c:pt>
                <c:pt idx="10">
                  <c:v>13314</c:v>
                </c:pt>
                <c:pt idx="11">
                  <c:v>16860</c:v>
                </c:pt>
                <c:pt idx="12">
                  <c:v>13796</c:v>
                </c:pt>
                <c:pt idx="13">
                  <c:v>7137</c:v>
                </c:pt>
                <c:pt idx="14" formatCode="General">
                  <c:v>3319</c:v>
                </c:pt>
                <c:pt idx="15">
                  <c:v>10493</c:v>
                </c:pt>
                <c:pt idx="16">
                  <c:v>9405</c:v>
                </c:pt>
                <c:pt idx="17" formatCode="General">
                  <c:v>5079</c:v>
                </c:pt>
                <c:pt idx="18">
                  <c:v>7362</c:v>
                </c:pt>
                <c:pt idx="19">
                  <c:v>8343</c:v>
                </c:pt>
                <c:pt idx="20" formatCode="General">
                  <c:v>7137</c:v>
                </c:pt>
                <c:pt idx="21">
                  <c:v>7137</c:v>
                </c:pt>
              </c:numCache>
            </c:numRef>
          </c:val>
          <c:extLst>
            <c:ext xmlns:c16="http://schemas.microsoft.com/office/drawing/2014/chart" uri="{C3380CC4-5D6E-409C-BE32-E72D297353CC}">
              <c16:uniqueId val="{00000000-C8E1-4939-9DC5-A0EC23AFEE81}"/>
            </c:ext>
          </c:extLst>
        </c:ser>
        <c:ser>
          <c:idx val="1"/>
          <c:order val="1"/>
          <c:tx>
            <c:strRef>
              <c:f>'OSE q4liste'!$C$1</c:f>
              <c:strCache>
                <c:ptCount val="1"/>
                <c:pt idx="0">
                  <c:v>Antall 2018</c:v>
                </c:pt>
              </c:strCache>
            </c:strRef>
          </c:tx>
          <c:spPr>
            <a:solidFill>
              <a:srgbClr val="9CC3C8"/>
            </a:solidFill>
            <a:ln>
              <a:noFill/>
            </a:ln>
            <a:effectLst/>
          </c:spPr>
          <c:invertIfNegative val="0"/>
          <c:cat>
            <c:strRef>
              <c:f>'OSE q4liste'!$A$2:$A$23</c:f>
              <c:strCache>
                <c:ptCount val="22"/>
                <c:pt idx="0">
                  <c:v>EQUINOR</c:v>
                </c:pt>
                <c:pt idx="1">
                  <c:v>NORWEGIAN AIR S</c:v>
                </c:pt>
                <c:pt idx="2">
                  <c:v>DNB</c:v>
                </c:pt>
                <c:pt idx="3">
                  <c:v>NORSK HYDRO</c:v>
                </c:pt>
                <c:pt idx="4">
                  <c:v>TELENOR</c:v>
                </c:pt>
                <c:pt idx="5">
                  <c:v>YARA</c:v>
                </c:pt>
                <c:pt idx="6">
                  <c:v>STOREBRAND</c:v>
                </c:pt>
                <c:pt idx="7">
                  <c:v>ORKLA</c:v>
                </c:pt>
                <c:pt idx="8">
                  <c:v>GJENSIDIGE FORS.</c:v>
                </c:pt>
                <c:pt idx="9">
                  <c:v>MOWI</c:v>
                </c:pt>
                <c:pt idx="10">
                  <c:v>NEL </c:v>
                </c:pt>
                <c:pt idx="11">
                  <c:v>REC SILICON </c:v>
                </c:pt>
                <c:pt idx="12">
                  <c:v>AKER SOLUTION</c:v>
                </c:pt>
                <c:pt idx="13">
                  <c:v>AKER BP</c:v>
                </c:pt>
                <c:pt idx="14">
                  <c:v>Kongsberg AM </c:v>
                </c:pt>
                <c:pt idx="15">
                  <c:v>DNO</c:v>
                </c:pt>
                <c:pt idx="16">
                  <c:v>AKER</c:v>
                </c:pt>
                <c:pt idx="17">
                  <c:v>XXL </c:v>
                </c:pt>
                <c:pt idx="18">
                  <c:v>KONGSBERG GRUPPEN</c:v>
                </c:pt>
                <c:pt idx="19">
                  <c:v>SPB 1 SR BANK</c:v>
                </c:pt>
                <c:pt idx="20">
                  <c:v>SPAREBANK 1 SMN</c:v>
                </c:pt>
                <c:pt idx="21">
                  <c:v>NORDIC NANOVECT.</c:v>
                </c:pt>
              </c:strCache>
            </c:strRef>
          </c:cat>
          <c:val>
            <c:numRef>
              <c:f>'OSE q4liste'!$C$2:$C$23</c:f>
              <c:numCache>
                <c:formatCode>_-* #,##0_-;\-* #,##0_-;_-* "-"??_-;_-@_-</c:formatCode>
                <c:ptCount val="22"/>
                <c:pt idx="0">
                  <c:v>84531</c:v>
                </c:pt>
                <c:pt idx="1">
                  <c:v>13978</c:v>
                </c:pt>
                <c:pt idx="2">
                  <c:v>38496</c:v>
                </c:pt>
                <c:pt idx="3">
                  <c:v>46333</c:v>
                </c:pt>
                <c:pt idx="4">
                  <c:v>35408</c:v>
                </c:pt>
                <c:pt idx="5">
                  <c:v>30568</c:v>
                </c:pt>
                <c:pt idx="6">
                  <c:v>24677</c:v>
                </c:pt>
                <c:pt idx="7">
                  <c:v>32191</c:v>
                </c:pt>
                <c:pt idx="8">
                  <c:v>31876</c:v>
                </c:pt>
                <c:pt idx="9">
                  <c:v>16807</c:v>
                </c:pt>
                <c:pt idx="10">
                  <c:v>15113</c:v>
                </c:pt>
                <c:pt idx="11">
                  <c:v>21899</c:v>
                </c:pt>
                <c:pt idx="12">
                  <c:v>10006</c:v>
                </c:pt>
                <c:pt idx="13">
                  <c:v>9706</c:v>
                </c:pt>
                <c:pt idx="14">
                  <c:v>3198</c:v>
                </c:pt>
                <c:pt idx="15">
                  <c:v>14134</c:v>
                </c:pt>
                <c:pt idx="16">
                  <c:v>11525</c:v>
                </c:pt>
                <c:pt idx="17">
                  <c:v>8497</c:v>
                </c:pt>
                <c:pt idx="18">
                  <c:v>9858</c:v>
                </c:pt>
                <c:pt idx="19">
                  <c:v>9204</c:v>
                </c:pt>
                <c:pt idx="20" formatCode="General">
                  <c:v>7559</c:v>
                </c:pt>
                <c:pt idx="21">
                  <c:v>7273</c:v>
                </c:pt>
              </c:numCache>
            </c:numRef>
          </c:val>
          <c:extLst>
            <c:ext xmlns:c16="http://schemas.microsoft.com/office/drawing/2014/chart" uri="{C3380CC4-5D6E-409C-BE32-E72D297353CC}">
              <c16:uniqueId val="{00000001-C8E1-4939-9DC5-A0EC23AFEE81}"/>
            </c:ext>
          </c:extLst>
        </c:ser>
        <c:ser>
          <c:idx val="2"/>
          <c:order val="2"/>
          <c:tx>
            <c:strRef>
              <c:f>'OSE q4liste'!$D$1</c:f>
              <c:strCache>
                <c:ptCount val="1"/>
                <c:pt idx="0">
                  <c:v>Antall 2019</c:v>
                </c:pt>
              </c:strCache>
            </c:strRef>
          </c:tx>
          <c:spPr>
            <a:solidFill>
              <a:srgbClr val="4F868E"/>
            </a:solidFill>
            <a:ln>
              <a:noFill/>
            </a:ln>
            <a:effectLst/>
          </c:spPr>
          <c:invertIfNegative val="0"/>
          <c:cat>
            <c:strRef>
              <c:f>'OSE q4liste'!$A$2:$A$23</c:f>
              <c:strCache>
                <c:ptCount val="22"/>
                <c:pt idx="0">
                  <c:v>EQUINOR</c:v>
                </c:pt>
                <c:pt idx="1">
                  <c:v>NORWEGIAN AIR S</c:v>
                </c:pt>
                <c:pt idx="2">
                  <c:v>DNB</c:v>
                </c:pt>
                <c:pt idx="3">
                  <c:v>NORSK HYDRO</c:v>
                </c:pt>
                <c:pt idx="4">
                  <c:v>TELENOR</c:v>
                </c:pt>
                <c:pt idx="5">
                  <c:v>YARA</c:v>
                </c:pt>
                <c:pt idx="6">
                  <c:v>STOREBRAND</c:v>
                </c:pt>
                <c:pt idx="7">
                  <c:v>ORKLA</c:v>
                </c:pt>
                <c:pt idx="8">
                  <c:v>GJENSIDIGE FORS.</c:v>
                </c:pt>
                <c:pt idx="9">
                  <c:v>MOWI</c:v>
                </c:pt>
                <c:pt idx="10">
                  <c:v>NEL </c:v>
                </c:pt>
                <c:pt idx="11">
                  <c:v>REC SILICON </c:v>
                </c:pt>
                <c:pt idx="12">
                  <c:v>AKER SOLUTION</c:v>
                </c:pt>
                <c:pt idx="13">
                  <c:v>AKER BP</c:v>
                </c:pt>
                <c:pt idx="14">
                  <c:v>Kongsberg AM </c:v>
                </c:pt>
                <c:pt idx="15">
                  <c:v>DNO</c:v>
                </c:pt>
                <c:pt idx="16">
                  <c:v>AKER</c:v>
                </c:pt>
                <c:pt idx="17">
                  <c:v>XXL </c:v>
                </c:pt>
                <c:pt idx="18">
                  <c:v>KONGSBERG GRUPPEN</c:v>
                </c:pt>
                <c:pt idx="19">
                  <c:v>SPB 1 SR BANK</c:v>
                </c:pt>
                <c:pt idx="20">
                  <c:v>SPAREBANK 1 SMN</c:v>
                </c:pt>
                <c:pt idx="21">
                  <c:v>NORDIC NANOVECT.</c:v>
                </c:pt>
              </c:strCache>
            </c:strRef>
          </c:cat>
          <c:val>
            <c:numRef>
              <c:f>'OSE q4liste'!$D$2:$D$23</c:f>
              <c:numCache>
                <c:formatCode>_-* #,##0_-;\-* #,##0_-;_-* "-"??_-;_-@_-</c:formatCode>
                <c:ptCount val="22"/>
                <c:pt idx="0">
                  <c:v>88606</c:v>
                </c:pt>
                <c:pt idx="1">
                  <c:v>27846</c:v>
                </c:pt>
                <c:pt idx="2">
                  <c:v>40235</c:v>
                </c:pt>
                <c:pt idx="3">
                  <c:v>49822</c:v>
                </c:pt>
                <c:pt idx="4">
                  <c:v>35260</c:v>
                </c:pt>
                <c:pt idx="5">
                  <c:v>31433</c:v>
                </c:pt>
                <c:pt idx="6">
                  <c:v>25226</c:v>
                </c:pt>
                <c:pt idx="7">
                  <c:v>30935</c:v>
                </c:pt>
                <c:pt idx="8">
                  <c:v>29048</c:v>
                </c:pt>
                <c:pt idx="9">
                  <c:v>15168</c:v>
                </c:pt>
                <c:pt idx="10">
                  <c:v>21302</c:v>
                </c:pt>
                <c:pt idx="11">
                  <c:v>22356</c:v>
                </c:pt>
                <c:pt idx="12">
                  <c:v>12103</c:v>
                </c:pt>
                <c:pt idx="13">
                  <c:v>11620</c:v>
                </c:pt>
                <c:pt idx="14">
                  <c:v>3672</c:v>
                </c:pt>
                <c:pt idx="15">
                  <c:v>14621</c:v>
                </c:pt>
                <c:pt idx="16">
                  <c:v>12566</c:v>
                </c:pt>
                <c:pt idx="17">
                  <c:v>7814</c:v>
                </c:pt>
                <c:pt idx="18">
                  <c:v>10984</c:v>
                </c:pt>
                <c:pt idx="19">
                  <c:v>9680</c:v>
                </c:pt>
                <c:pt idx="20" formatCode="General">
                  <c:v>8386</c:v>
                </c:pt>
                <c:pt idx="21">
                  <c:v>9188</c:v>
                </c:pt>
              </c:numCache>
            </c:numRef>
          </c:val>
          <c:extLst>
            <c:ext xmlns:c16="http://schemas.microsoft.com/office/drawing/2014/chart" uri="{C3380CC4-5D6E-409C-BE32-E72D297353CC}">
              <c16:uniqueId val="{00000002-C8E1-4939-9DC5-A0EC23AFEE81}"/>
            </c:ext>
          </c:extLst>
        </c:ser>
        <c:ser>
          <c:idx val="3"/>
          <c:order val="3"/>
          <c:tx>
            <c:strRef>
              <c:f>'OSE q4liste'!$E$1</c:f>
              <c:strCache>
                <c:ptCount val="1"/>
                <c:pt idx="0">
                  <c:v>Antall 2020</c:v>
                </c:pt>
              </c:strCache>
            </c:strRef>
          </c:tx>
          <c:spPr>
            <a:solidFill>
              <a:srgbClr val="D45D00"/>
            </a:solidFill>
            <a:ln>
              <a:noFill/>
            </a:ln>
            <a:effectLst/>
          </c:spPr>
          <c:invertIfNegative val="0"/>
          <c:cat>
            <c:strRef>
              <c:f>'OSE q4liste'!$A$2:$A$23</c:f>
              <c:strCache>
                <c:ptCount val="22"/>
                <c:pt idx="0">
                  <c:v>EQUINOR</c:v>
                </c:pt>
                <c:pt idx="1">
                  <c:v>NORWEGIAN AIR S</c:v>
                </c:pt>
                <c:pt idx="2">
                  <c:v>DNB</c:v>
                </c:pt>
                <c:pt idx="3">
                  <c:v>NORSK HYDRO</c:v>
                </c:pt>
                <c:pt idx="4">
                  <c:v>TELENOR</c:v>
                </c:pt>
                <c:pt idx="5">
                  <c:v>YARA</c:v>
                </c:pt>
                <c:pt idx="6">
                  <c:v>STOREBRAND</c:v>
                </c:pt>
                <c:pt idx="7">
                  <c:v>ORKLA</c:v>
                </c:pt>
                <c:pt idx="8">
                  <c:v>GJENSIDIGE FORS.</c:v>
                </c:pt>
                <c:pt idx="9">
                  <c:v>MOWI</c:v>
                </c:pt>
                <c:pt idx="10">
                  <c:v>NEL </c:v>
                </c:pt>
                <c:pt idx="11">
                  <c:v>REC SILICON </c:v>
                </c:pt>
                <c:pt idx="12">
                  <c:v>AKER SOLUTION</c:v>
                </c:pt>
                <c:pt idx="13">
                  <c:v>AKER BP</c:v>
                </c:pt>
                <c:pt idx="14">
                  <c:v>Kongsberg AM </c:v>
                </c:pt>
                <c:pt idx="15">
                  <c:v>DNO</c:v>
                </c:pt>
                <c:pt idx="16">
                  <c:v>AKER</c:v>
                </c:pt>
                <c:pt idx="17">
                  <c:v>XXL </c:v>
                </c:pt>
                <c:pt idx="18">
                  <c:v>KONGSBERG GRUPPEN</c:v>
                </c:pt>
                <c:pt idx="19">
                  <c:v>SPB 1 SR BANK</c:v>
                </c:pt>
                <c:pt idx="20">
                  <c:v>SPAREBANK 1 SMN</c:v>
                </c:pt>
                <c:pt idx="21">
                  <c:v>NORDIC NANOVECT.</c:v>
                </c:pt>
              </c:strCache>
            </c:strRef>
          </c:cat>
          <c:val>
            <c:numRef>
              <c:f>'OSE q4liste'!$E$2:$E$23</c:f>
              <c:numCache>
                <c:formatCode>General</c:formatCode>
                <c:ptCount val="22"/>
                <c:pt idx="0">
                  <c:v>98627</c:v>
                </c:pt>
                <c:pt idx="1">
                  <c:v>63403</c:v>
                </c:pt>
                <c:pt idx="2">
                  <c:v>56213</c:v>
                </c:pt>
                <c:pt idx="3">
                  <c:v>52030</c:v>
                </c:pt>
                <c:pt idx="4">
                  <c:v>40355</c:v>
                </c:pt>
                <c:pt idx="5">
                  <c:v>35081</c:v>
                </c:pt>
                <c:pt idx="6">
                  <c:v>34023</c:v>
                </c:pt>
                <c:pt idx="7">
                  <c:v>33829</c:v>
                </c:pt>
                <c:pt idx="8">
                  <c:v>31299</c:v>
                </c:pt>
                <c:pt idx="9">
                  <c:v>27521</c:v>
                </c:pt>
                <c:pt idx="10">
                  <c:v>27497</c:v>
                </c:pt>
                <c:pt idx="11">
                  <c:v>22630</c:v>
                </c:pt>
                <c:pt idx="12">
                  <c:v>21042</c:v>
                </c:pt>
                <c:pt idx="13">
                  <c:v>20389</c:v>
                </c:pt>
                <c:pt idx="14">
                  <c:v>20098</c:v>
                </c:pt>
                <c:pt idx="15">
                  <c:v>17952</c:v>
                </c:pt>
                <c:pt idx="16">
                  <c:v>16494</c:v>
                </c:pt>
                <c:pt idx="17">
                  <c:v>13509</c:v>
                </c:pt>
                <c:pt idx="18">
                  <c:v>12891</c:v>
                </c:pt>
                <c:pt idx="19" formatCode="_-* #,##0_-;\-* #,##0_-;_-* &quot;-&quot;??_-;_-@_-">
                  <c:v>11391</c:v>
                </c:pt>
                <c:pt idx="20">
                  <c:v>10337</c:v>
                </c:pt>
                <c:pt idx="21" formatCode="_-* #,##0_-;\-* #,##0_-;_-* &quot;-&quot;??_-;_-@_-">
                  <c:v>9814</c:v>
                </c:pt>
              </c:numCache>
            </c:numRef>
          </c:val>
          <c:extLst>
            <c:ext xmlns:c16="http://schemas.microsoft.com/office/drawing/2014/chart" uri="{C3380CC4-5D6E-409C-BE32-E72D297353CC}">
              <c16:uniqueId val="{00000003-C8E1-4939-9DC5-A0EC23AFEE81}"/>
            </c:ext>
          </c:extLst>
        </c:ser>
        <c:dLbls>
          <c:showLegendKey val="0"/>
          <c:showVal val="0"/>
          <c:showCatName val="0"/>
          <c:showSerName val="0"/>
          <c:showPercent val="0"/>
          <c:showBubbleSize val="0"/>
        </c:dLbls>
        <c:gapWidth val="219"/>
        <c:overlap val="-27"/>
        <c:axId val="377614120"/>
        <c:axId val="377607456"/>
      </c:barChart>
      <c:catAx>
        <c:axId val="37761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377607456"/>
        <c:crosses val="autoZero"/>
        <c:auto val="1"/>
        <c:lblAlgn val="ctr"/>
        <c:lblOffset val="100"/>
        <c:noMultiLvlLbl val="0"/>
      </c:catAx>
      <c:valAx>
        <c:axId val="377607456"/>
        <c:scaling>
          <c:orientation val="minMax"/>
          <c:max val="10000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77614120"/>
        <c:crosses val="autoZero"/>
        <c:crossBetween val="between"/>
      </c:valAx>
      <c:spPr>
        <a:noFill/>
        <a:ln>
          <a:noFill/>
        </a:ln>
        <a:effectLst/>
      </c:spPr>
    </c:plotArea>
    <c:legend>
      <c:legendPos val="b"/>
      <c:layout>
        <c:manualLayout>
          <c:xMode val="edge"/>
          <c:yMode val="edge"/>
          <c:x val="0.36854415491057246"/>
          <c:y val="0.43188405493008886"/>
          <c:w val="0.38864565496191955"/>
          <c:h val="3.5163332140834377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b-N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58097310837323E-2"/>
          <c:y val="7.3533393663185717E-2"/>
          <c:w val="0.87656311130169562"/>
          <c:h val="0.75506976817056481"/>
        </c:manualLayout>
      </c:layout>
      <c:barChart>
        <c:barDir val="col"/>
        <c:grouping val="clustered"/>
        <c:varyColors val="0"/>
        <c:ser>
          <c:idx val="0"/>
          <c:order val="0"/>
          <c:tx>
            <c:strRef>
              <c:f>'OSE1 Q3 Tabell'!$V$2</c:f>
              <c:strCache>
                <c:ptCount val="1"/>
                <c:pt idx="0">
                  <c:v> Antall private </c:v>
                </c:pt>
              </c:strCache>
            </c:strRef>
          </c:tx>
          <c:spPr>
            <a:solidFill>
              <a:schemeClr val="accent1"/>
            </a:solidFill>
            <a:ln>
              <a:noFill/>
            </a:ln>
            <a:effectLst/>
          </c:spPr>
          <c:invertIfNegative val="0"/>
          <c:cat>
            <c:strRef>
              <c:f>'OSE1 Q3 Tabell'!$U$3:$U$26</c:f>
              <c:strCache>
                <c:ptCount val="24"/>
                <c:pt idx="0">
                  <c:v>EQUINOR </c:v>
                </c:pt>
                <c:pt idx="1">
                  <c:v>DNB</c:v>
                </c:pt>
                <c:pt idx="2">
                  <c:v>ORKLA</c:v>
                </c:pt>
                <c:pt idx="3">
                  <c:v>GJENSIDIGE FORS </c:v>
                </c:pt>
                <c:pt idx="4">
                  <c:v>TELENOR </c:v>
                </c:pt>
                <c:pt idx="5">
                  <c:v>VEIDEKKE </c:v>
                </c:pt>
                <c:pt idx="6">
                  <c:v>AF GRUPPEN </c:v>
                </c:pt>
                <c:pt idx="7">
                  <c:v>NORSK HYDRO </c:v>
                </c:pt>
                <c:pt idx="8">
                  <c:v>YARA </c:v>
                </c:pt>
                <c:pt idx="9">
                  <c:v>MOWI </c:v>
                </c:pt>
                <c:pt idx="10">
                  <c:v>NEL </c:v>
                </c:pt>
                <c:pt idx="11">
                  <c:v>AKER BP </c:v>
                </c:pt>
                <c:pt idx="12">
                  <c:v>SB 1 SR-BANK </c:v>
                </c:pt>
                <c:pt idx="13">
                  <c:v>SPAREBANK 1 SMN </c:v>
                </c:pt>
                <c:pt idx="14">
                  <c:v>BOUVET </c:v>
                </c:pt>
                <c:pt idx="15">
                  <c:v>STOREBRAND </c:v>
                </c:pt>
                <c:pt idx="16">
                  <c:v>SB 1 NORD-NORGE </c:v>
                </c:pt>
                <c:pt idx="17">
                  <c:v>AKER ASA A-AKSJER </c:v>
                </c:pt>
                <c:pt idx="18">
                  <c:v>KONGSBERG GRUPPEN</c:v>
                </c:pt>
                <c:pt idx="19">
                  <c:v>TOMRA </c:v>
                </c:pt>
                <c:pt idx="20">
                  <c:v>NORDIC SEMICOND </c:v>
                </c:pt>
                <c:pt idx="21">
                  <c:v>SCATEC SOLAR </c:v>
                </c:pt>
                <c:pt idx="22">
                  <c:v>DNO </c:v>
                </c:pt>
                <c:pt idx="23">
                  <c:v>ArcticZymes Tec </c:v>
                </c:pt>
              </c:strCache>
            </c:strRef>
          </c:cat>
          <c:val>
            <c:numRef>
              <c:f>'OSE1 Q3 Tabell'!$V$3:$V$26</c:f>
              <c:numCache>
                <c:formatCode>_-* #,##0_-;\-* #,##0_-;_-* "-"??_-;_-@_-</c:formatCode>
                <c:ptCount val="24"/>
                <c:pt idx="0">
                  <c:v>98627</c:v>
                </c:pt>
                <c:pt idx="1">
                  <c:v>56213</c:v>
                </c:pt>
                <c:pt idx="2">
                  <c:v>33829</c:v>
                </c:pt>
                <c:pt idx="3">
                  <c:v>31299</c:v>
                </c:pt>
                <c:pt idx="4">
                  <c:v>40355</c:v>
                </c:pt>
                <c:pt idx="5">
                  <c:v>9016</c:v>
                </c:pt>
                <c:pt idx="6">
                  <c:v>3563</c:v>
                </c:pt>
                <c:pt idx="7">
                  <c:v>52030</c:v>
                </c:pt>
                <c:pt idx="8">
                  <c:v>35081</c:v>
                </c:pt>
                <c:pt idx="9">
                  <c:v>27521</c:v>
                </c:pt>
                <c:pt idx="10">
                  <c:v>27497</c:v>
                </c:pt>
                <c:pt idx="11">
                  <c:v>20389</c:v>
                </c:pt>
                <c:pt idx="12">
                  <c:v>11391</c:v>
                </c:pt>
                <c:pt idx="13">
                  <c:v>10337</c:v>
                </c:pt>
                <c:pt idx="14">
                  <c:v>2642</c:v>
                </c:pt>
                <c:pt idx="15">
                  <c:v>34023</c:v>
                </c:pt>
                <c:pt idx="16">
                  <c:v>8273</c:v>
                </c:pt>
                <c:pt idx="17">
                  <c:v>16494</c:v>
                </c:pt>
                <c:pt idx="18">
                  <c:v>12891</c:v>
                </c:pt>
                <c:pt idx="19">
                  <c:v>8356</c:v>
                </c:pt>
                <c:pt idx="20">
                  <c:v>5790</c:v>
                </c:pt>
                <c:pt idx="21">
                  <c:v>9070</c:v>
                </c:pt>
                <c:pt idx="22">
                  <c:v>17952</c:v>
                </c:pt>
                <c:pt idx="23">
                  <c:v>4547</c:v>
                </c:pt>
              </c:numCache>
            </c:numRef>
          </c:val>
          <c:extLst>
            <c:ext xmlns:c16="http://schemas.microsoft.com/office/drawing/2014/chart" uri="{C3380CC4-5D6E-409C-BE32-E72D297353CC}">
              <c16:uniqueId val="{00000000-0B92-4781-95D2-55281462A16E}"/>
            </c:ext>
          </c:extLst>
        </c:ser>
        <c:dLbls>
          <c:showLegendKey val="0"/>
          <c:showVal val="0"/>
          <c:showCatName val="0"/>
          <c:showSerName val="0"/>
          <c:showPercent val="0"/>
          <c:showBubbleSize val="0"/>
        </c:dLbls>
        <c:gapWidth val="219"/>
        <c:overlap val="-27"/>
        <c:axId val="733720712"/>
        <c:axId val="733718416"/>
      </c:barChart>
      <c:lineChart>
        <c:grouping val="standard"/>
        <c:varyColors val="0"/>
        <c:ser>
          <c:idx val="1"/>
          <c:order val="1"/>
          <c:tx>
            <c:strRef>
              <c:f>'OSE1 Q3 Tabell'!$W$2</c:f>
              <c:strCache>
                <c:ptCount val="1"/>
                <c:pt idx="0">
                  <c:v> Verdi i mio kr </c:v>
                </c:pt>
              </c:strCache>
            </c:strRef>
          </c:tx>
          <c:spPr>
            <a:ln w="85725" cap="rnd">
              <a:solidFill>
                <a:srgbClr val="D45D00"/>
              </a:solidFill>
              <a:round/>
            </a:ln>
            <a:effectLst/>
          </c:spPr>
          <c:marker>
            <c:symbol val="none"/>
          </c:marker>
          <c:cat>
            <c:strRef>
              <c:f>'OSE1 Q3 Tabell'!$U$3:$U$26</c:f>
              <c:strCache>
                <c:ptCount val="24"/>
                <c:pt idx="0">
                  <c:v>EQUINOR </c:v>
                </c:pt>
                <c:pt idx="1">
                  <c:v>DNB</c:v>
                </c:pt>
                <c:pt idx="2">
                  <c:v>ORKLA</c:v>
                </c:pt>
                <c:pt idx="3">
                  <c:v>GJENSIDIGE FORS </c:v>
                </c:pt>
                <c:pt idx="4">
                  <c:v>TELENOR </c:v>
                </c:pt>
                <c:pt idx="5">
                  <c:v>VEIDEKKE </c:v>
                </c:pt>
                <c:pt idx="6">
                  <c:v>AF GRUPPEN </c:v>
                </c:pt>
                <c:pt idx="7">
                  <c:v>NORSK HYDRO </c:v>
                </c:pt>
                <c:pt idx="8">
                  <c:v>YARA </c:v>
                </c:pt>
                <c:pt idx="9">
                  <c:v>MOWI </c:v>
                </c:pt>
                <c:pt idx="10">
                  <c:v>NEL </c:v>
                </c:pt>
                <c:pt idx="11">
                  <c:v>AKER BP </c:v>
                </c:pt>
                <c:pt idx="12">
                  <c:v>SB 1 SR-BANK </c:v>
                </c:pt>
                <c:pt idx="13">
                  <c:v>SPAREBANK 1 SMN </c:v>
                </c:pt>
                <c:pt idx="14">
                  <c:v>BOUVET </c:v>
                </c:pt>
                <c:pt idx="15">
                  <c:v>STOREBRAND </c:v>
                </c:pt>
                <c:pt idx="16">
                  <c:v>SB 1 NORD-NORGE </c:v>
                </c:pt>
                <c:pt idx="17">
                  <c:v>AKER ASA A-AKSJER </c:v>
                </c:pt>
                <c:pt idx="18">
                  <c:v>KONGSBERG GRUPPEN</c:v>
                </c:pt>
                <c:pt idx="19">
                  <c:v>TOMRA </c:v>
                </c:pt>
                <c:pt idx="20">
                  <c:v>NORDIC SEMICOND </c:v>
                </c:pt>
                <c:pt idx="21">
                  <c:v>SCATEC SOLAR </c:v>
                </c:pt>
                <c:pt idx="22">
                  <c:v>DNO </c:v>
                </c:pt>
                <c:pt idx="23">
                  <c:v>ArcticZymes Tec </c:v>
                </c:pt>
              </c:strCache>
            </c:strRef>
          </c:cat>
          <c:val>
            <c:numRef>
              <c:f>'OSE1 Q3 Tabell'!$W$3:$W$26</c:f>
              <c:numCache>
                <c:formatCode>_-* #,##0_-;\-* #,##0_-;_-* "-"??_-;_-@_-</c:formatCode>
                <c:ptCount val="24"/>
                <c:pt idx="0">
                  <c:v>10511.588519000001</c:v>
                </c:pt>
                <c:pt idx="1">
                  <c:v>6503.4214949999996</c:v>
                </c:pt>
                <c:pt idx="2">
                  <c:v>5186.2648090000002</c:v>
                </c:pt>
                <c:pt idx="3">
                  <c:v>4342.2190600000004</c:v>
                </c:pt>
                <c:pt idx="4">
                  <c:v>3581.5899800000002</c:v>
                </c:pt>
                <c:pt idx="5">
                  <c:v>3494.415434</c:v>
                </c:pt>
                <c:pt idx="6">
                  <c:v>3230.1814330000002</c:v>
                </c:pt>
                <c:pt idx="7">
                  <c:v>2896.2628690000001</c:v>
                </c:pt>
                <c:pt idx="8">
                  <c:v>2797.9360139999999</c:v>
                </c:pt>
                <c:pt idx="9">
                  <c:v>2644.0894979999998</c:v>
                </c:pt>
                <c:pt idx="10">
                  <c:v>2494.7058780000002</c:v>
                </c:pt>
                <c:pt idx="11">
                  <c:v>2194.5611239999998</c:v>
                </c:pt>
                <c:pt idx="12">
                  <c:v>2160.207375</c:v>
                </c:pt>
                <c:pt idx="13">
                  <c:v>2076.3445750000001</c:v>
                </c:pt>
                <c:pt idx="14">
                  <c:v>2000.1781100000001</c:v>
                </c:pt>
                <c:pt idx="15">
                  <c:v>1916.0440189999999</c:v>
                </c:pt>
                <c:pt idx="16">
                  <c:v>1665.0668680000001</c:v>
                </c:pt>
                <c:pt idx="17">
                  <c:v>1649.7938790000001</c:v>
                </c:pt>
                <c:pt idx="18">
                  <c:v>1587.41632</c:v>
                </c:pt>
                <c:pt idx="19">
                  <c:v>1581.353145</c:v>
                </c:pt>
                <c:pt idx="20">
                  <c:v>1119.765504</c:v>
                </c:pt>
                <c:pt idx="21">
                  <c:v>1093.647528</c:v>
                </c:pt>
                <c:pt idx="22">
                  <c:v>1072.6548620000001</c:v>
                </c:pt>
                <c:pt idx="23">
                  <c:v>1003.173535</c:v>
                </c:pt>
              </c:numCache>
            </c:numRef>
          </c:val>
          <c:smooth val="0"/>
          <c:extLst>
            <c:ext xmlns:c16="http://schemas.microsoft.com/office/drawing/2014/chart" uri="{C3380CC4-5D6E-409C-BE32-E72D297353CC}">
              <c16:uniqueId val="{00000001-0B92-4781-95D2-55281462A16E}"/>
            </c:ext>
          </c:extLst>
        </c:ser>
        <c:dLbls>
          <c:showLegendKey val="0"/>
          <c:showVal val="0"/>
          <c:showCatName val="0"/>
          <c:showSerName val="0"/>
          <c:showPercent val="0"/>
          <c:showBubbleSize val="0"/>
        </c:dLbls>
        <c:marker val="1"/>
        <c:smooth val="0"/>
        <c:axId val="733713824"/>
        <c:axId val="733710872"/>
      </c:lineChart>
      <c:catAx>
        <c:axId val="73371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733710872"/>
        <c:crosses val="autoZero"/>
        <c:auto val="1"/>
        <c:lblAlgn val="ctr"/>
        <c:lblOffset val="100"/>
        <c:noMultiLvlLbl val="0"/>
      </c:catAx>
      <c:valAx>
        <c:axId val="733710872"/>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33713824"/>
        <c:crosses val="autoZero"/>
        <c:crossBetween val="between"/>
      </c:valAx>
      <c:valAx>
        <c:axId val="733718416"/>
        <c:scaling>
          <c:orientation val="minMax"/>
        </c:scaling>
        <c:delete val="0"/>
        <c:axPos val="r"/>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33720712"/>
        <c:crosses val="max"/>
        <c:crossBetween val="between"/>
      </c:valAx>
      <c:catAx>
        <c:axId val="733720712"/>
        <c:scaling>
          <c:orientation val="minMax"/>
        </c:scaling>
        <c:delete val="1"/>
        <c:axPos val="b"/>
        <c:numFmt formatCode="General" sourceLinked="1"/>
        <c:majorTickMark val="out"/>
        <c:minorTickMark val="none"/>
        <c:tickLblPos val="nextTo"/>
        <c:crossAx val="73371841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D6351-05B8-4D01-A3B9-1851D197B4A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27A23607-CD0A-4712-8741-BC711E23E094}">
      <dgm:prSet phldrT="[Tekst]" custT="1"/>
      <dgm:spPr>
        <a:solidFill>
          <a:srgbClr val="003B5C"/>
        </a:solidFill>
        <a:ln>
          <a:solidFill>
            <a:srgbClr val="003B5C"/>
          </a:solidFill>
        </a:ln>
      </dgm:spPr>
      <dgm:t>
        <a:bodyPr/>
        <a:lstStyle/>
        <a:p>
          <a:r>
            <a:rPr lang="nb-NO" sz="2400" dirty="0">
              <a:latin typeface="+mn-lt"/>
            </a:rPr>
            <a:t>Aksjer</a:t>
          </a:r>
        </a:p>
      </dgm:t>
    </dgm:pt>
    <dgm:pt modelId="{E9BDDAC0-C186-444B-A33F-8982394E1C4C}" type="parTrans" cxnId="{DF957BA1-B184-4CE4-935A-89B64AF45830}">
      <dgm:prSet/>
      <dgm:spPr/>
      <dgm:t>
        <a:bodyPr/>
        <a:lstStyle/>
        <a:p>
          <a:endParaRPr lang="nb-NO"/>
        </a:p>
      </dgm:t>
    </dgm:pt>
    <dgm:pt modelId="{75A23E95-4A07-47EE-98E3-A836105F3F74}" type="sibTrans" cxnId="{DF957BA1-B184-4CE4-935A-89B64AF45830}">
      <dgm:prSet/>
      <dgm:spPr/>
      <dgm:t>
        <a:bodyPr/>
        <a:lstStyle/>
        <a:p>
          <a:endParaRPr lang="nb-NO"/>
        </a:p>
      </dgm:t>
    </dgm:pt>
    <dgm:pt modelId="{B3EB6604-CDF6-42F9-B120-4BBEAAF5ECE5}">
      <dgm:prSet phldrT="[Tekst]" custT="1"/>
      <dgm:spPr>
        <a:solidFill>
          <a:srgbClr val="E7E6E6">
            <a:alpha val="81176"/>
          </a:srgbClr>
        </a:solidFill>
      </dgm:spPr>
      <dgm:t>
        <a:bodyPr/>
        <a:lstStyle/>
        <a:p>
          <a:r>
            <a:rPr lang="nb-NO" sz="2400" dirty="0">
              <a:solidFill>
                <a:srgbClr val="003B5C"/>
              </a:solidFill>
              <a:latin typeface="+mn-lt"/>
            </a:rPr>
            <a:t>Børsnoterte og EØS registrerte: Aksjer, EK bevis og ETF</a:t>
          </a:r>
        </a:p>
      </dgm:t>
    </dgm:pt>
    <dgm:pt modelId="{545ECEE7-A873-4FA2-8B4C-3491FDCE1A18}" type="parTrans" cxnId="{B198B937-6E8A-4152-86DC-849533287E97}">
      <dgm:prSet/>
      <dgm:spPr/>
      <dgm:t>
        <a:bodyPr/>
        <a:lstStyle/>
        <a:p>
          <a:endParaRPr lang="nb-NO"/>
        </a:p>
      </dgm:t>
    </dgm:pt>
    <dgm:pt modelId="{48E646BF-38C8-47FE-B97C-2A66E0092440}" type="sibTrans" cxnId="{B198B937-6E8A-4152-86DC-849533287E97}">
      <dgm:prSet/>
      <dgm:spPr/>
      <dgm:t>
        <a:bodyPr/>
        <a:lstStyle/>
        <a:p>
          <a:endParaRPr lang="nb-NO"/>
        </a:p>
      </dgm:t>
    </dgm:pt>
    <dgm:pt modelId="{7BF2CC79-3D9C-428C-96E3-CE62F22427E8}">
      <dgm:prSet phldrT="[Tekst]" custT="1"/>
      <dgm:spPr>
        <a:solidFill>
          <a:srgbClr val="003B5C"/>
        </a:solidFill>
        <a:ln>
          <a:solidFill>
            <a:srgbClr val="003B5C"/>
          </a:solidFill>
        </a:ln>
      </dgm:spPr>
      <dgm:t>
        <a:bodyPr/>
        <a:lstStyle/>
        <a:p>
          <a:r>
            <a:rPr lang="nb-NO" sz="2400" dirty="0">
              <a:latin typeface="+mn-lt"/>
            </a:rPr>
            <a:t>Aksjefond</a:t>
          </a:r>
        </a:p>
      </dgm:t>
    </dgm:pt>
    <dgm:pt modelId="{E83260B9-2B3C-419B-B429-6027339B4960}" type="parTrans" cxnId="{2CA32578-7C0A-4AD4-9A70-E2E32DB85913}">
      <dgm:prSet/>
      <dgm:spPr/>
      <dgm:t>
        <a:bodyPr/>
        <a:lstStyle/>
        <a:p>
          <a:endParaRPr lang="nb-NO"/>
        </a:p>
      </dgm:t>
    </dgm:pt>
    <dgm:pt modelId="{B234D8F9-0F36-425F-A2AA-72CE300ECC9C}" type="sibTrans" cxnId="{2CA32578-7C0A-4AD4-9A70-E2E32DB85913}">
      <dgm:prSet/>
      <dgm:spPr/>
      <dgm:t>
        <a:bodyPr/>
        <a:lstStyle/>
        <a:p>
          <a:endParaRPr lang="nb-NO"/>
        </a:p>
      </dgm:t>
    </dgm:pt>
    <dgm:pt modelId="{74F81524-FA21-4D0C-84C1-B0497467A347}">
      <dgm:prSet phldrT="[Tekst]" custT="1"/>
      <dgm:spPr>
        <a:solidFill>
          <a:srgbClr val="E7E6E6">
            <a:alpha val="81176"/>
          </a:srgbClr>
        </a:solidFill>
      </dgm:spPr>
      <dgm:t>
        <a:bodyPr/>
        <a:lstStyle/>
        <a:p>
          <a:r>
            <a:rPr lang="nb-NO" sz="2400" dirty="0">
              <a:solidFill>
                <a:srgbClr val="003B5C"/>
              </a:solidFill>
              <a:latin typeface="+mn-lt"/>
            </a:rPr>
            <a:t>Minst 80% aksjer</a:t>
          </a:r>
        </a:p>
      </dgm:t>
    </dgm:pt>
    <dgm:pt modelId="{2D10590F-48C2-4107-A6EC-2035AECD35EF}" type="parTrans" cxnId="{89E6A9D1-86B1-4957-9C8C-FA6FDEDD4E5B}">
      <dgm:prSet/>
      <dgm:spPr/>
      <dgm:t>
        <a:bodyPr/>
        <a:lstStyle/>
        <a:p>
          <a:endParaRPr lang="nb-NO"/>
        </a:p>
      </dgm:t>
    </dgm:pt>
    <dgm:pt modelId="{54D866FB-A7C9-41F5-B4FE-872EB994B279}" type="sibTrans" cxnId="{89E6A9D1-86B1-4957-9C8C-FA6FDEDD4E5B}">
      <dgm:prSet/>
      <dgm:spPr/>
      <dgm:t>
        <a:bodyPr/>
        <a:lstStyle/>
        <a:p>
          <a:endParaRPr lang="nb-NO"/>
        </a:p>
      </dgm:t>
    </dgm:pt>
    <dgm:pt modelId="{E9E66F2D-571C-4ADF-AB6A-433929207F58}">
      <dgm:prSet phldrT="[Tekst]" custT="1"/>
      <dgm:spPr>
        <a:solidFill>
          <a:srgbClr val="003B5C"/>
        </a:solidFill>
        <a:ln>
          <a:solidFill>
            <a:srgbClr val="003B5C"/>
          </a:solidFill>
        </a:ln>
      </dgm:spPr>
      <dgm:t>
        <a:bodyPr/>
        <a:lstStyle/>
        <a:p>
          <a:r>
            <a:rPr lang="nb-NO" sz="2400" dirty="0">
              <a:latin typeface="+mn-lt"/>
            </a:rPr>
            <a:t>Konto</a:t>
          </a:r>
        </a:p>
      </dgm:t>
    </dgm:pt>
    <dgm:pt modelId="{86FF5D25-C2CE-483A-AF8A-BDF14083B7D4}" type="parTrans" cxnId="{70248E1C-4F15-4A6C-914C-69492E2BD512}">
      <dgm:prSet/>
      <dgm:spPr/>
      <dgm:t>
        <a:bodyPr/>
        <a:lstStyle/>
        <a:p>
          <a:endParaRPr lang="nb-NO"/>
        </a:p>
      </dgm:t>
    </dgm:pt>
    <dgm:pt modelId="{0DDAEF6A-1956-47D8-8C9E-8A8B069CD019}" type="sibTrans" cxnId="{70248E1C-4F15-4A6C-914C-69492E2BD512}">
      <dgm:prSet/>
      <dgm:spPr/>
      <dgm:t>
        <a:bodyPr/>
        <a:lstStyle/>
        <a:p>
          <a:endParaRPr lang="nb-NO"/>
        </a:p>
      </dgm:t>
    </dgm:pt>
    <dgm:pt modelId="{A0A80346-C6C3-46A0-B296-E2A4D7C3483E}">
      <dgm:prSet phldrT="[Tekst]" custT="1"/>
      <dgm:spPr>
        <a:solidFill>
          <a:srgbClr val="E7E6E6">
            <a:alpha val="81176"/>
          </a:srgbClr>
        </a:solidFill>
      </dgm:spPr>
      <dgm:t>
        <a:bodyPr/>
        <a:lstStyle/>
        <a:p>
          <a:r>
            <a:rPr lang="nb-NO" sz="2400" dirty="0">
              <a:solidFill>
                <a:srgbClr val="003B5C"/>
              </a:solidFill>
              <a:latin typeface="+mn-lt"/>
            </a:rPr>
            <a:t>Det er ikke lov å få rente på denne kontoen</a:t>
          </a:r>
        </a:p>
      </dgm:t>
    </dgm:pt>
    <dgm:pt modelId="{2E15DC31-FF30-48F5-AE82-5E7673C181CA}" type="parTrans" cxnId="{B3777EA2-89E9-49B7-BD54-F628E0789746}">
      <dgm:prSet/>
      <dgm:spPr/>
      <dgm:t>
        <a:bodyPr/>
        <a:lstStyle/>
        <a:p>
          <a:endParaRPr lang="nb-NO"/>
        </a:p>
      </dgm:t>
    </dgm:pt>
    <dgm:pt modelId="{94B23CF5-B30A-47B3-A3A8-4795335B5325}" type="sibTrans" cxnId="{B3777EA2-89E9-49B7-BD54-F628E0789746}">
      <dgm:prSet/>
      <dgm:spPr/>
      <dgm:t>
        <a:bodyPr/>
        <a:lstStyle/>
        <a:p>
          <a:endParaRPr lang="nb-NO"/>
        </a:p>
      </dgm:t>
    </dgm:pt>
    <dgm:pt modelId="{6A88AB5D-EB39-4D0E-92EE-2EE9654B50D6}">
      <dgm:prSet phldrT="[Tekst]" custT="1"/>
      <dgm:spPr>
        <a:solidFill>
          <a:srgbClr val="E7E6E6">
            <a:alpha val="81176"/>
          </a:srgbClr>
        </a:solidFill>
      </dgm:spPr>
      <dgm:t>
        <a:bodyPr/>
        <a:lstStyle/>
        <a:p>
          <a:r>
            <a:rPr lang="nb-NO" sz="2400" dirty="0">
              <a:solidFill>
                <a:srgbClr val="003B5C"/>
              </a:solidFill>
              <a:latin typeface="+mn-lt"/>
            </a:rPr>
            <a:t>EØS-registrert fond</a:t>
          </a:r>
        </a:p>
      </dgm:t>
    </dgm:pt>
    <dgm:pt modelId="{C37939B3-01AD-4559-A964-F5E5776CB1AD}" type="parTrans" cxnId="{9D2C6B2E-AFFB-470E-A968-528E4612D3AA}">
      <dgm:prSet/>
      <dgm:spPr/>
      <dgm:t>
        <a:bodyPr/>
        <a:lstStyle/>
        <a:p>
          <a:endParaRPr lang="nb-NO"/>
        </a:p>
      </dgm:t>
    </dgm:pt>
    <dgm:pt modelId="{3C7215A4-D5DC-4F12-A41A-FC8AE8245996}" type="sibTrans" cxnId="{9D2C6B2E-AFFB-470E-A968-528E4612D3AA}">
      <dgm:prSet/>
      <dgm:spPr/>
      <dgm:t>
        <a:bodyPr/>
        <a:lstStyle/>
        <a:p>
          <a:endParaRPr lang="nb-NO"/>
        </a:p>
      </dgm:t>
    </dgm:pt>
    <dgm:pt modelId="{FA1710AA-AE83-477E-9AA9-B16A3332613E}" type="pres">
      <dgm:prSet presAssocID="{2F8D6351-05B8-4D01-A3B9-1851D197B4A6}" presName="Name0" presStyleCnt="0">
        <dgm:presLayoutVars>
          <dgm:dir/>
          <dgm:animLvl val="lvl"/>
          <dgm:resizeHandles val="exact"/>
        </dgm:presLayoutVars>
      </dgm:prSet>
      <dgm:spPr/>
    </dgm:pt>
    <dgm:pt modelId="{C38FA07E-A5A0-4339-A88A-1425962FAAEC}" type="pres">
      <dgm:prSet presAssocID="{27A23607-CD0A-4712-8741-BC711E23E094}" presName="composite" presStyleCnt="0"/>
      <dgm:spPr/>
    </dgm:pt>
    <dgm:pt modelId="{822C5EB0-DC07-46D2-923A-A1200B983819}" type="pres">
      <dgm:prSet presAssocID="{27A23607-CD0A-4712-8741-BC711E23E094}" presName="parTx" presStyleLbl="alignNode1" presStyleIdx="0" presStyleCnt="3" custLinFactNeighborX="-103">
        <dgm:presLayoutVars>
          <dgm:chMax val="0"/>
          <dgm:chPref val="0"/>
          <dgm:bulletEnabled val="1"/>
        </dgm:presLayoutVars>
      </dgm:prSet>
      <dgm:spPr/>
    </dgm:pt>
    <dgm:pt modelId="{529045AF-7357-4C8D-9A28-0B8E285326D1}" type="pres">
      <dgm:prSet presAssocID="{27A23607-CD0A-4712-8741-BC711E23E094}" presName="desTx" presStyleLbl="alignAccFollowNode1" presStyleIdx="0" presStyleCnt="3" custLinFactNeighborX="-103">
        <dgm:presLayoutVars>
          <dgm:bulletEnabled val="1"/>
        </dgm:presLayoutVars>
      </dgm:prSet>
      <dgm:spPr/>
    </dgm:pt>
    <dgm:pt modelId="{24AD66F3-1D40-4EA3-AC8D-E3B610E8D2AD}" type="pres">
      <dgm:prSet presAssocID="{75A23E95-4A07-47EE-98E3-A836105F3F74}" presName="space" presStyleCnt="0"/>
      <dgm:spPr/>
    </dgm:pt>
    <dgm:pt modelId="{0F40763B-72D4-444E-9D94-81EBABB3B768}" type="pres">
      <dgm:prSet presAssocID="{7BF2CC79-3D9C-428C-96E3-CE62F22427E8}" presName="composite" presStyleCnt="0"/>
      <dgm:spPr/>
    </dgm:pt>
    <dgm:pt modelId="{9F02EEEC-372B-46EA-86FA-54D749D23C21}" type="pres">
      <dgm:prSet presAssocID="{7BF2CC79-3D9C-428C-96E3-CE62F22427E8}" presName="parTx" presStyleLbl="alignNode1" presStyleIdx="1" presStyleCnt="3">
        <dgm:presLayoutVars>
          <dgm:chMax val="0"/>
          <dgm:chPref val="0"/>
          <dgm:bulletEnabled val="1"/>
        </dgm:presLayoutVars>
      </dgm:prSet>
      <dgm:spPr/>
    </dgm:pt>
    <dgm:pt modelId="{6B2CFDC7-6B9A-4A53-AE13-37A17CE405FE}" type="pres">
      <dgm:prSet presAssocID="{7BF2CC79-3D9C-428C-96E3-CE62F22427E8}" presName="desTx" presStyleLbl="alignAccFollowNode1" presStyleIdx="1" presStyleCnt="3" custLinFactNeighborX="-103">
        <dgm:presLayoutVars>
          <dgm:bulletEnabled val="1"/>
        </dgm:presLayoutVars>
      </dgm:prSet>
      <dgm:spPr/>
    </dgm:pt>
    <dgm:pt modelId="{8A303460-2577-4D97-B80C-75208EC1121F}" type="pres">
      <dgm:prSet presAssocID="{B234D8F9-0F36-425F-A2AA-72CE300ECC9C}" presName="space" presStyleCnt="0"/>
      <dgm:spPr/>
    </dgm:pt>
    <dgm:pt modelId="{0EA6B91E-2077-46D3-BA8D-30C7ECB88D71}" type="pres">
      <dgm:prSet presAssocID="{E9E66F2D-571C-4ADF-AB6A-433929207F58}" presName="composite" presStyleCnt="0"/>
      <dgm:spPr/>
    </dgm:pt>
    <dgm:pt modelId="{406BCE6E-2DE6-41C3-9A12-B7FB9C08736E}" type="pres">
      <dgm:prSet presAssocID="{E9E66F2D-571C-4ADF-AB6A-433929207F58}" presName="parTx" presStyleLbl="alignNode1" presStyleIdx="2" presStyleCnt="3">
        <dgm:presLayoutVars>
          <dgm:chMax val="0"/>
          <dgm:chPref val="0"/>
          <dgm:bulletEnabled val="1"/>
        </dgm:presLayoutVars>
      </dgm:prSet>
      <dgm:spPr/>
    </dgm:pt>
    <dgm:pt modelId="{9D5B924E-DDC8-43A5-AB08-635A461FC633}" type="pres">
      <dgm:prSet presAssocID="{E9E66F2D-571C-4ADF-AB6A-433929207F58}" presName="desTx" presStyleLbl="alignAccFollowNode1" presStyleIdx="2" presStyleCnt="3">
        <dgm:presLayoutVars>
          <dgm:bulletEnabled val="1"/>
        </dgm:presLayoutVars>
      </dgm:prSet>
      <dgm:spPr/>
    </dgm:pt>
  </dgm:ptLst>
  <dgm:cxnLst>
    <dgm:cxn modelId="{67D50C07-A5A9-4FB1-A11D-D609E20661FE}" type="presOf" srcId="{74F81524-FA21-4D0C-84C1-B0497467A347}" destId="{6B2CFDC7-6B9A-4A53-AE13-37A17CE405FE}" srcOrd="0" destOrd="0" presId="urn:microsoft.com/office/officeart/2005/8/layout/hList1"/>
    <dgm:cxn modelId="{6001DD19-E29F-498B-A51D-32AA7E70D786}" type="presOf" srcId="{E9E66F2D-571C-4ADF-AB6A-433929207F58}" destId="{406BCE6E-2DE6-41C3-9A12-B7FB9C08736E}" srcOrd="0" destOrd="0" presId="urn:microsoft.com/office/officeart/2005/8/layout/hList1"/>
    <dgm:cxn modelId="{70248E1C-4F15-4A6C-914C-69492E2BD512}" srcId="{2F8D6351-05B8-4D01-A3B9-1851D197B4A6}" destId="{E9E66F2D-571C-4ADF-AB6A-433929207F58}" srcOrd="2" destOrd="0" parTransId="{86FF5D25-C2CE-483A-AF8A-BDF14083B7D4}" sibTransId="{0DDAEF6A-1956-47D8-8C9E-8A8B069CD019}"/>
    <dgm:cxn modelId="{9D2C6B2E-AFFB-470E-A968-528E4612D3AA}" srcId="{7BF2CC79-3D9C-428C-96E3-CE62F22427E8}" destId="{6A88AB5D-EB39-4D0E-92EE-2EE9654B50D6}" srcOrd="1" destOrd="0" parTransId="{C37939B3-01AD-4559-A964-F5E5776CB1AD}" sibTransId="{3C7215A4-D5DC-4F12-A41A-FC8AE8245996}"/>
    <dgm:cxn modelId="{B198B937-6E8A-4152-86DC-849533287E97}" srcId="{27A23607-CD0A-4712-8741-BC711E23E094}" destId="{B3EB6604-CDF6-42F9-B120-4BBEAAF5ECE5}" srcOrd="0" destOrd="0" parTransId="{545ECEE7-A873-4FA2-8B4C-3491FDCE1A18}" sibTransId="{48E646BF-38C8-47FE-B97C-2A66E0092440}"/>
    <dgm:cxn modelId="{99EC5739-1B18-4B63-9FB6-E063083CFD17}" type="presOf" srcId="{27A23607-CD0A-4712-8741-BC711E23E094}" destId="{822C5EB0-DC07-46D2-923A-A1200B983819}" srcOrd="0" destOrd="0" presId="urn:microsoft.com/office/officeart/2005/8/layout/hList1"/>
    <dgm:cxn modelId="{2EDC2469-CCC2-42B5-9787-62FBDD0AE445}" type="presOf" srcId="{6A88AB5D-EB39-4D0E-92EE-2EE9654B50D6}" destId="{6B2CFDC7-6B9A-4A53-AE13-37A17CE405FE}" srcOrd="0" destOrd="1" presId="urn:microsoft.com/office/officeart/2005/8/layout/hList1"/>
    <dgm:cxn modelId="{7825E44B-DD4E-42E7-8D15-A098F08F70C1}" type="presOf" srcId="{A0A80346-C6C3-46A0-B296-E2A4D7C3483E}" destId="{9D5B924E-DDC8-43A5-AB08-635A461FC633}" srcOrd="0" destOrd="0" presId="urn:microsoft.com/office/officeart/2005/8/layout/hList1"/>
    <dgm:cxn modelId="{2CA32578-7C0A-4AD4-9A70-E2E32DB85913}" srcId="{2F8D6351-05B8-4D01-A3B9-1851D197B4A6}" destId="{7BF2CC79-3D9C-428C-96E3-CE62F22427E8}" srcOrd="1" destOrd="0" parTransId="{E83260B9-2B3C-419B-B429-6027339B4960}" sibTransId="{B234D8F9-0F36-425F-A2AA-72CE300ECC9C}"/>
    <dgm:cxn modelId="{9A002395-08F0-4586-AB80-1788405FDFF1}" type="presOf" srcId="{B3EB6604-CDF6-42F9-B120-4BBEAAF5ECE5}" destId="{529045AF-7357-4C8D-9A28-0B8E285326D1}" srcOrd="0" destOrd="0" presId="urn:microsoft.com/office/officeart/2005/8/layout/hList1"/>
    <dgm:cxn modelId="{DF957BA1-B184-4CE4-935A-89B64AF45830}" srcId="{2F8D6351-05B8-4D01-A3B9-1851D197B4A6}" destId="{27A23607-CD0A-4712-8741-BC711E23E094}" srcOrd="0" destOrd="0" parTransId="{E9BDDAC0-C186-444B-A33F-8982394E1C4C}" sibTransId="{75A23E95-4A07-47EE-98E3-A836105F3F74}"/>
    <dgm:cxn modelId="{B3777EA2-89E9-49B7-BD54-F628E0789746}" srcId="{E9E66F2D-571C-4ADF-AB6A-433929207F58}" destId="{A0A80346-C6C3-46A0-B296-E2A4D7C3483E}" srcOrd="0" destOrd="0" parTransId="{2E15DC31-FF30-48F5-AE82-5E7673C181CA}" sibTransId="{94B23CF5-B30A-47B3-A3A8-4795335B5325}"/>
    <dgm:cxn modelId="{89E6A9D1-86B1-4957-9C8C-FA6FDEDD4E5B}" srcId="{7BF2CC79-3D9C-428C-96E3-CE62F22427E8}" destId="{74F81524-FA21-4D0C-84C1-B0497467A347}" srcOrd="0" destOrd="0" parTransId="{2D10590F-48C2-4107-A6EC-2035AECD35EF}" sibTransId="{54D866FB-A7C9-41F5-B4FE-872EB994B279}"/>
    <dgm:cxn modelId="{3922D8F3-9462-46BF-B09A-2827DC2B8132}" type="presOf" srcId="{7BF2CC79-3D9C-428C-96E3-CE62F22427E8}" destId="{9F02EEEC-372B-46EA-86FA-54D749D23C21}" srcOrd="0" destOrd="0" presId="urn:microsoft.com/office/officeart/2005/8/layout/hList1"/>
    <dgm:cxn modelId="{1C4EB1F5-F410-442F-928C-4C67D65FED49}" type="presOf" srcId="{2F8D6351-05B8-4D01-A3B9-1851D197B4A6}" destId="{FA1710AA-AE83-477E-9AA9-B16A3332613E}" srcOrd="0" destOrd="0" presId="urn:microsoft.com/office/officeart/2005/8/layout/hList1"/>
    <dgm:cxn modelId="{4A191004-3E9F-475E-A5DE-2F8A4BE674ED}" type="presParOf" srcId="{FA1710AA-AE83-477E-9AA9-B16A3332613E}" destId="{C38FA07E-A5A0-4339-A88A-1425962FAAEC}" srcOrd="0" destOrd="0" presId="urn:microsoft.com/office/officeart/2005/8/layout/hList1"/>
    <dgm:cxn modelId="{36BFF995-3D50-4F4D-AB46-15663FDE8329}" type="presParOf" srcId="{C38FA07E-A5A0-4339-A88A-1425962FAAEC}" destId="{822C5EB0-DC07-46D2-923A-A1200B983819}" srcOrd="0" destOrd="0" presId="urn:microsoft.com/office/officeart/2005/8/layout/hList1"/>
    <dgm:cxn modelId="{6D1C30AD-E470-466E-85C8-24B95757C5E3}" type="presParOf" srcId="{C38FA07E-A5A0-4339-A88A-1425962FAAEC}" destId="{529045AF-7357-4C8D-9A28-0B8E285326D1}" srcOrd="1" destOrd="0" presId="urn:microsoft.com/office/officeart/2005/8/layout/hList1"/>
    <dgm:cxn modelId="{3DCBE5D6-EFDB-4B6D-A2E5-740E5BBBA463}" type="presParOf" srcId="{FA1710AA-AE83-477E-9AA9-B16A3332613E}" destId="{24AD66F3-1D40-4EA3-AC8D-E3B610E8D2AD}" srcOrd="1" destOrd="0" presId="urn:microsoft.com/office/officeart/2005/8/layout/hList1"/>
    <dgm:cxn modelId="{7CFF4A40-4D6F-4406-B3FF-E63A3CAF6377}" type="presParOf" srcId="{FA1710AA-AE83-477E-9AA9-B16A3332613E}" destId="{0F40763B-72D4-444E-9D94-81EBABB3B768}" srcOrd="2" destOrd="0" presId="urn:microsoft.com/office/officeart/2005/8/layout/hList1"/>
    <dgm:cxn modelId="{01540407-0E38-4303-B268-B233E3C239DC}" type="presParOf" srcId="{0F40763B-72D4-444E-9D94-81EBABB3B768}" destId="{9F02EEEC-372B-46EA-86FA-54D749D23C21}" srcOrd="0" destOrd="0" presId="urn:microsoft.com/office/officeart/2005/8/layout/hList1"/>
    <dgm:cxn modelId="{C28A1B52-7418-4CD5-AECA-85BE146264F7}" type="presParOf" srcId="{0F40763B-72D4-444E-9D94-81EBABB3B768}" destId="{6B2CFDC7-6B9A-4A53-AE13-37A17CE405FE}" srcOrd="1" destOrd="0" presId="urn:microsoft.com/office/officeart/2005/8/layout/hList1"/>
    <dgm:cxn modelId="{AEC4EF03-DAAC-446E-AB6A-9EEA9C34A68A}" type="presParOf" srcId="{FA1710AA-AE83-477E-9AA9-B16A3332613E}" destId="{8A303460-2577-4D97-B80C-75208EC1121F}" srcOrd="3" destOrd="0" presId="urn:microsoft.com/office/officeart/2005/8/layout/hList1"/>
    <dgm:cxn modelId="{698C3A65-E6A2-4D1C-ADFA-4BF44362043D}" type="presParOf" srcId="{FA1710AA-AE83-477E-9AA9-B16A3332613E}" destId="{0EA6B91E-2077-46D3-BA8D-30C7ECB88D71}" srcOrd="4" destOrd="0" presId="urn:microsoft.com/office/officeart/2005/8/layout/hList1"/>
    <dgm:cxn modelId="{61133BB2-3291-4259-8A46-DCA54D559E39}" type="presParOf" srcId="{0EA6B91E-2077-46D3-BA8D-30C7ECB88D71}" destId="{406BCE6E-2DE6-41C3-9A12-B7FB9C08736E}" srcOrd="0" destOrd="0" presId="urn:microsoft.com/office/officeart/2005/8/layout/hList1"/>
    <dgm:cxn modelId="{ED21EC50-D6CF-4E4E-8E6B-2FB0F57709D1}" type="presParOf" srcId="{0EA6B91E-2077-46D3-BA8D-30C7ECB88D71}" destId="{9D5B924E-DDC8-43A5-AB08-635A461FC63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C5EB0-DC07-46D2-923A-A1200B983819}">
      <dsp:nvSpPr>
        <dsp:cNvPr id="0" name=""/>
        <dsp:cNvSpPr/>
      </dsp:nvSpPr>
      <dsp:spPr>
        <a:xfrm>
          <a:off x="0" y="530568"/>
          <a:ext cx="2103889" cy="841555"/>
        </a:xfrm>
        <a:prstGeom prst="rect">
          <a:avLst/>
        </a:prstGeom>
        <a:solidFill>
          <a:srgbClr val="003B5C"/>
        </a:solidFill>
        <a:ln w="25400" cap="flat" cmpd="sng" algn="ctr">
          <a:solidFill>
            <a:srgbClr val="003B5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latin typeface="+mn-lt"/>
            </a:rPr>
            <a:t>Aksjer</a:t>
          </a:r>
        </a:p>
      </dsp:txBody>
      <dsp:txXfrm>
        <a:off x="0" y="530568"/>
        <a:ext cx="2103889" cy="841555"/>
      </dsp:txXfrm>
    </dsp:sp>
    <dsp:sp modelId="{529045AF-7357-4C8D-9A28-0B8E285326D1}">
      <dsp:nvSpPr>
        <dsp:cNvPr id="0" name=""/>
        <dsp:cNvSpPr/>
      </dsp:nvSpPr>
      <dsp:spPr>
        <a:xfrm>
          <a:off x="0" y="1372124"/>
          <a:ext cx="2103889" cy="2854800"/>
        </a:xfrm>
        <a:prstGeom prst="rect">
          <a:avLst/>
        </a:prstGeom>
        <a:solidFill>
          <a:srgbClr val="E7E6E6">
            <a:alpha val="81176"/>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nb-NO" sz="2400" kern="1200" dirty="0">
              <a:solidFill>
                <a:srgbClr val="003B5C"/>
              </a:solidFill>
              <a:latin typeface="+mn-lt"/>
            </a:rPr>
            <a:t>Børsnoterte og EØS registrerte: Aksjer, EK bevis og ETF</a:t>
          </a:r>
        </a:p>
      </dsp:txBody>
      <dsp:txXfrm>
        <a:off x="0" y="1372124"/>
        <a:ext cx="2103889" cy="2854800"/>
      </dsp:txXfrm>
    </dsp:sp>
    <dsp:sp modelId="{9F02EEEC-372B-46EA-86FA-54D749D23C21}">
      <dsp:nvSpPr>
        <dsp:cNvPr id="0" name=""/>
        <dsp:cNvSpPr/>
      </dsp:nvSpPr>
      <dsp:spPr>
        <a:xfrm>
          <a:off x="2400591" y="530568"/>
          <a:ext cx="2103889" cy="841555"/>
        </a:xfrm>
        <a:prstGeom prst="rect">
          <a:avLst/>
        </a:prstGeom>
        <a:solidFill>
          <a:srgbClr val="003B5C"/>
        </a:solidFill>
        <a:ln w="25400" cap="flat" cmpd="sng" algn="ctr">
          <a:solidFill>
            <a:srgbClr val="003B5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latin typeface="+mn-lt"/>
            </a:rPr>
            <a:t>Aksjefond</a:t>
          </a:r>
        </a:p>
      </dsp:txBody>
      <dsp:txXfrm>
        <a:off x="2400591" y="530568"/>
        <a:ext cx="2103889" cy="841555"/>
      </dsp:txXfrm>
    </dsp:sp>
    <dsp:sp modelId="{6B2CFDC7-6B9A-4A53-AE13-37A17CE405FE}">
      <dsp:nvSpPr>
        <dsp:cNvPr id="0" name=""/>
        <dsp:cNvSpPr/>
      </dsp:nvSpPr>
      <dsp:spPr>
        <a:xfrm>
          <a:off x="2398424" y="1372124"/>
          <a:ext cx="2103889" cy="2854800"/>
        </a:xfrm>
        <a:prstGeom prst="rect">
          <a:avLst/>
        </a:prstGeom>
        <a:solidFill>
          <a:srgbClr val="E7E6E6">
            <a:alpha val="81176"/>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nb-NO" sz="2400" kern="1200" dirty="0">
              <a:solidFill>
                <a:srgbClr val="003B5C"/>
              </a:solidFill>
              <a:latin typeface="+mn-lt"/>
            </a:rPr>
            <a:t>Minst 80% aksjer</a:t>
          </a:r>
        </a:p>
        <a:p>
          <a:pPr marL="228600" lvl="1" indent="-228600" algn="l" defTabSz="1066800">
            <a:lnSpc>
              <a:spcPct val="90000"/>
            </a:lnSpc>
            <a:spcBef>
              <a:spcPct val="0"/>
            </a:spcBef>
            <a:spcAft>
              <a:spcPct val="15000"/>
            </a:spcAft>
            <a:buChar char="•"/>
          </a:pPr>
          <a:r>
            <a:rPr lang="nb-NO" sz="2400" kern="1200" dirty="0">
              <a:solidFill>
                <a:srgbClr val="003B5C"/>
              </a:solidFill>
              <a:latin typeface="+mn-lt"/>
            </a:rPr>
            <a:t>EØS-registrert fond</a:t>
          </a:r>
        </a:p>
      </dsp:txBody>
      <dsp:txXfrm>
        <a:off x="2398424" y="1372124"/>
        <a:ext cx="2103889" cy="2854800"/>
      </dsp:txXfrm>
    </dsp:sp>
    <dsp:sp modelId="{406BCE6E-2DE6-41C3-9A12-B7FB9C08736E}">
      <dsp:nvSpPr>
        <dsp:cNvPr id="0" name=""/>
        <dsp:cNvSpPr/>
      </dsp:nvSpPr>
      <dsp:spPr>
        <a:xfrm>
          <a:off x="4799025" y="530568"/>
          <a:ext cx="2103889" cy="841555"/>
        </a:xfrm>
        <a:prstGeom prst="rect">
          <a:avLst/>
        </a:prstGeom>
        <a:solidFill>
          <a:srgbClr val="003B5C"/>
        </a:solidFill>
        <a:ln w="25400" cap="flat" cmpd="sng" algn="ctr">
          <a:solidFill>
            <a:srgbClr val="003B5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nb-NO" sz="2400" kern="1200" dirty="0">
              <a:latin typeface="+mn-lt"/>
            </a:rPr>
            <a:t>Konto</a:t>
          </a:r>
        </a:p>
      </dsp:txBody>
      <dsp:txXfrm>
        <a:off x="4799025" y="530568"/>
        <a:ext cx="2103889" cy="841555"/>
      </dsp:txXfrm>
    </dsp:sp>
    <dsp:sp modelId="{9D5B924E-DDC8-43A5-AB08-635A461FC633}">
      <dsp:nvSpPr>
        <dsp:cNvPr id="0" name=""/>
        <dsp:cNvSpPr/>
      </dsp:nvSpPr>
      <dsp:spPr>
        <a:xfrm>
          <a:off x="4799025" y="1372124"/>
          <a:ext cx="2103889" cy="2854800"/>
        </a:xfrm>
        <a:prstGeom prst="rect">
          <a:avLst/>
        </a:prstGeom>
        <a:solidFill>
          <a:srgbClr val="E7E6E6">
            <a:alpha val="81176"/>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nb-NO" sz="2400" kern="1200" dirty="0">
              <a:solidFill>
                <a:srgbClr val="003B5C"/>
              </a:solidFill>
              <a:latin typeface="+mn-lt"/>
            </a:rPr>
            <a:t>Det er ikke lov å få rente på denne kontoen</a:t>
          </a:r>
        </a:p>
      </dsp:txBody>
      <dsp:txXfrm>
        <a:off x="4799025" y="1372124"/>
        <a:ext cx="2103889"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0.48029</cdr:x>
      <cdr:y>0.0865</cdr:y>
    </cdr:from>
    <cdr:to>
      <cdr:x>0.98632</cdr:x>
      <cdr:y>0.32384</cdr:y>
    </cdr:to>
    <cdr:sp macro="" textlink="">
      <cdr:nvSpPr>
        <cdr:cNvPr id="2" name="TekstSylinder 1">
          <a:extLst xmlns:a="http://schemas.openxmlformats.org/drawingml/2006/main">
            <a:ext uri="{FF2B5EF4-FFF2-40B4-BE49-F238E27FC236}">
              <a16:creationId xmlns:a16="http://schemas.microsoft.com/office/drawing/2014/main" id="{1650C662-E013-46B4-A474-1EC021D52999}"/>
            </a:ext>
          </a:extLst>
        </cdr:cNvPr>
        <cdr:cNvSpPr txBox="1"/>
      </cdr:nvSpPr>
      <cdr:spPr>
        <a:xfrm xmlns:a="http://schemas.openxmlformats.org/drawingml/2006/main">
          <a:off x="5746282" y="491149"/>
          <a:ext cx="6054291" cy="1347535"/>
        </a:xfrm>
        <a:prstGeom xmlns:a="http://schemas.openxmlformats.org/drawingml/2006/main" prst="rect">
          <a:avLst/>
        </a:prstGeom>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nb-NO" sz="2000" dirty="0"/>
            <a:t>Folk flest eier de største selskapene +</a:t>
          </a:r>
          <a:br>
            <a:rPr lang="nb-NO" sz="2000" dirty="0"/>
          </a:br>
          <a:r>
            <a:rPr lang="nb-NO" sz="2000" dirty="0"/>
            <a:t>de som har hatt mye oppmerksomhet i media</a:t>
          </a:r>
        </a:p>
        <a:p xmlns:a="http://schemas.openxmlformats.org/drawingml/2006/main">
          <a:r>
            <a:rPr lang="nb-NO" sz="2000" dirty="0">
              <a:solidFill>
                <a:schemeClr val="bg1">
                  <a:lumMod val="50000"/>
                </a:schemeClr>
              </a:solidFill>
            </a:rPr>
            <a:t>I tillegg har du Merkur-aksjer som Aker </a:t>
          </a:r>
          <a:r>
            <a:rPr lang="nb-NO" sz="2000" dirty="0" err="1">
              <a:solidFill>
                <a:schemeClr val="bg1">
                  <a:lumMod val="50000"/>
                </a:schemeClr>
              </a:solidFill>
            </a:rPr>
            <a:t>Carbon</a:t>
          </a:r>
          <a:r>
            <a:rPr lang="nb-NO" sz="2000" dirty="0">
              <a:solidFill>
                <a:schemeClr val="bg1">
                  <a:lumMod val="50000"/>
                </a:schemeClr>
              </a:solidFill>
            </a:rPr>
            <a:t> </a:t>
          </a:r>
          <a:r>
            <a:rPr lang="nb-NO" sz="2000" dirty="0" err="1">
              <a:solidFill>
                <a:schemeClr val="bg1">
                  <a:lumMod val="50000"/>
                </a:schemeClr>
              </a:solidFill>
            </a:rPr>
            <a:t>Capture</a:t>
          </a:r>
          <a:r>
            <a:rPr lang="nb-NO" sz="2000" dirty="0">
              <a:solidFill>
                <a:schemeClr val="bg1">
                  <a:lumMod val="50000"/>
                </a:schemeClr>
              </a:solidFill>
            </a:rPr>
            <a:t>, Aker Offshore Wind, </a:t>
          </a:r>
          <a:r>
            <a:rPr lang="nb-NO" sz="2000" dirty="0" err="1">
              <a:solidFill>
                <a:schemeClr val="bg1">
                  <a:lumMod val="50000"/>
                </a:schemeClr>
              </a:solidFill>
            </a:rPr>
            <a:t>Quantafuel</a:t>
          </a:r>
          <a:r>
            <a:rPr lang="nb-NO" sz="2000" dirty="0">
              <a:solidFill>
                <a:schemeClr val="bg1">
                  <a:lumMod val="50000"/>
                </a:schemeClr>
              </a:solidFill>
            </a:rPr>
            <a:t> og </a:t>
          </a:r>
          <a:r>
            <a:rPr lang="nb-NO" sz="2000" dirty="0" err="1">
              <a:solidFill>
                <a:schemeClr val="bg1">
                  <a:lumMod val="50000"/>
                </a:schemeClr>
              </a:solidFill>
            </a:rPr>
            <a:t>Kahoot</a:t>
          </a:r>
          <a:endParaRPr lang="nb-NO" sz="2000" dirty="0">
            <a:solidFill>
              <a:schemeClr val="bg1">
                <a:lumMod val="50000"/>
              </a:schemeClr>
            </a:solidFill>
          </a:endParaRPr>
        </a:p>
      </cdr:txBody>
    </cdr:sp>
  </cdr:relSizeAnchor>
  <cdr:relSizeAnchor xmlns:cdr="http://schemas.openxmlformats.org/drawingml/2006/chartDrawing">
    <cdr:from>
      <cdr:x>0.11719</cdr:x>
      <cdr:y>0.25936</cdr:y>
    </cdr:from>
    <cdr:to>
      <cdr:x>0.14132</cdr:x>
      <cdr:y>0.31022</cdr:y>
    </cdr:to>
    <cdr:pic>
      <cdr:nvPicPr>
        <cdr:cNvPr id="4" name="Grafikk 3" descr="Advarsel">
          <a:extLst xmlns:a="http://schemas.openxmlformats.org/drawingml/2006/main">
            <a:ext uri="{FF2B5EF4-FFF2-40B4-BE49-F238E27FC236}">
              <a16:creationId xmlns:a16="http://schemas.microsoft.com/office/drawing/2014/main" id="{59FEC8E4-C171-43A8-B141-0C68050986D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402081" y="1472605"/>
          <a:ext cx="288758" cy="288758"/>
        </a:xfrm>
        <a:prstGeom xmlns:a="http://schemas.openxmlformats.org/drawingml/2006/main" prst="rect">
          <a:avLst/>
        </a:prstGeom>
      </cdr:spPr>
    </cdr:pic>
  </cdr:relSizeAnchor>
  <cdr:relSizeAnchor xmlns:cdr="http://schemas.openxmlformats.org/drawingml/2006/chartDrawing">
    <cdr:from>
      <cdr:x>0.66609</cdr:x>
      <cdr:y>0.53786</cdr:y>
    </cdr:from>
    <cdr:to>
      <cdr:x>0.69022</cdr:x>
      <cdr:y>0.58872</cdr:y>
    </cdr:to>
    <cdr:pic>
      <cdr:nvPicPr>
        <cdr:cNvPr id="5" name="Grafikk 1" descr="Advarsel">
          <a:extLst xmlns:a="http://schemas.openxmlformats.org/drawingml/2006/main">
            <a:ext uri="{FF2B5EF4-FFF2-40B4-BE49-F238E27FC236}">
              <a16:creationId xmlns:a16="http://schemas.microsoft.com/office/drawing/2014/main" id="{68D77067-B91D-4F55-99D9-A226D67349F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7969183" y="3053821"/>
          <a:ext cx="288758" cy="288758"/>
        </a:xfrm>
        <a:prstGeom xmlns:a="http://schemas.openxmlformats.org/drawingml/2006/main" prst="rect">
          <a:avLst/>
        </a:prstGeom>
      </cdr:spPr>
    </cdr:pic>
  </cdr:relSizeAnchor>
  <cdr:relSizeAnchor xmlns:cdr="http://schemas.openxmlformats.org/drawingml/2006/chartDrawing">
    <cdr:from>
      <cdr:x>0.62666</cdr:x>
      <cdr:y>0.53447</cdr:y>
    </cdr:from>
    <cdr:to>
      <cdr:x>0.6508</cdr:x>
      <cdr:y>0.58533</cdr:y>
    </cdr:to>
    <cdr:pic>
      <cdr:nvPicPr>
        <cdr:cNvPr id="6" name="Grafikk 1" descr="Advarsel">
          <a:extLst xmlns:a="http://schemas.openxmlformats.org/drawingml/2006/main">
            <a:ext uri="{FF2B5EF4-FFF2-40B4-BE49-F238E27FC236}">
              <a16:creationId xmlns:a16="http://schemas.microsoft.com/office/drawing/2014/main" id="{68D77067-B91D-4F55-99D9-A226D67349F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7497545" y="3034570"/>
          <a:ext cx="288758" cy="28875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AC895509-6049-41A8-8E65-11AC1F1AF133}" type="datetimeFigureOut">
              <a:rPr lang="nb-NO" smtClean="0"/>
              <a:t>05.11.2020</a:t>
            </a:fld>
            <a:endParaRPr lang="nb-NO"/>
          </a:p>
        </p:txBody>
      </p:sp>
      <p:sp>
        <p:nvSpPr>
          <p:cNvPr id="4" name="Plassholder for lysbil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0B2038E3-FA62-4895-B413-464FC756104F}" type="slidenum">
              <a:rPr lang="nb-NO" smtClean="0"/>
              <a:t>‹#›</a:t>
            </a:fld>
            <a:endParaRPr lang="nb-NO"/>
          </a:p>
        </p:txBody>
      </p:sp>
    </p:spTree>
    <p:extLst>
      <p:ext uri="{BB962C8B-B14F-4D97-AF65-F5344CB8AC3E}">
        <p14:creationId xmlns:p14="http://schemas.microsoft.com/office/powerpoint/2010/main" val="14027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nvestopedia.com/terms/r/riskmanagement.asp"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vestopedia.com/terms/r/riskmanagement.asp"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F3ABE-E573-42CB-8330-80C99D8C3EF9}" type="slidenum">
              <a:rPr kumimoji="0" lang="nb-NO"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Plassholder for topptekst 5">
            <a:extLst>
              <a:ext uri="{FF2B5EF4-FFF2-40B4-BE49-F238E27FC236}">
                <a16:creationId xmlns:a16="http://schemas.microsoft.com/office/drawing/2014/main" id="{59AFF91B-05ED-42D8-9D82-624D3515861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Om aksjer og fond. AksjeNorge. 31.07.19</a:t>
            </a:r>
          </a:p>
        </p:txBody>
      </p:sp>
    </p:spTree>
    <p:extLst>
      <p:ext uri="{BB962C8B-B14F-4D97-AF65-F5344CB8AC3E}">
        <p14:creationId xmlns:p14="http://schemas.microsoft.com/office/powerpoint/2010/main" val="374323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42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33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Ingen går på børs for å være snill! De trenger mye penger.</a:t>
            </a:r>
          </a:p>
        </p:txBody>
      </p:sp>
      <p:sp>
        <p:nvSpPr>
          <p:cNvPr id="4" name="Plassholder for lysbildenummer 3"/>
          <p:cNvSpPr>
            <a:spLocks noGrp="1"/>
          </p:cNvSpPr>
          <p:nvPr>
            <p:ph type="sldNum" sz="quarter" idx="5"/>
          </p:nvPr>
        </p:nvSpPr>
        <p:spPr/>
        <p:txBody>
          <a:bodyPr/>
          <a:lstStyle/>
          <a:p>
            <a:fld id="{0B2038E3-FA62-4895-B413-464FC756104F}" type="slidenum">
              <a:rPr lang="nb-NO" smtClean="0"/>
              <a:t>43</a:t>
            </a:fld>
            <a:endParaRPr lang="nb-NO"/>
          </a:p>
        </p:txBody>
      </p:sp>
    </p:spTree>
    <p:extLst>
      <p:ext uri="{BB962C8B-B14F-4D97-AF65-F5344CB8AC3E}">
        <p14:creationId xmlns:p14="http://schemas.microsoft.com/office/powerpoint/2010/main" val="161128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Lets say you start owning 8 different stocks</a:t>
            </a:r>
          </a:p>
          <a:p>
            <a:r>
              <a:rPr lang="en-US" dirty="0"/>
              <a:t>They change over time – in different ways</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6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mn-lt"/>
              </a:rPr>
              <a:t>Aksjefond er en </a:t>
            </a:r>
            <a:r>
              <a:rPr lang="nb-NO" b="1" dirty="0">
                <a:latin typeface="+mn-lt"/>
              </a:rPr>
              <a:t>samling </a:t>
            </a:r>
            <a:r>
              <a:rPr lang="nb-NO" dirty="0">
                <a:latin typeface="+mn-lt"/>
              </a:rPr>
              <a:t>av aksjer.  Har et tydelig </a:t>
            </a:r>
            <a:r>
              <a:rPr lang="nb-NO" b="1" dirty="0">
                <a:latin typeface="+mn-lt"/>
              </a:rPr>
              <a:t>mandat </a:t>
            </a:r>
            <a:r>
              <a:rPr lang="nb-NO" dirty="0">
                <a:latin typeface="+mn-lt"/>
              </a:rPr>
              <a:t>(regler) Som regel gratis å kjøp/selge</a:t>
            </a:r>
          </a:p>
          <a:p>
            <a:r>
              <a:rPr lang="nb-NO" b="1" dirty="0">
                <a:latin typeface="+mn-lt"/>
              </a:rPr>
              <a:t>Årlig forvaltningsgebyr  </a:t>
            </a:r>
            <a:r>
              <a:rPr lang="nb-NO" dirty="0">
                <a:latin typeface="+mn-lt"/>
              </a:rPr>
              <a:t>som fordeles på hver dag du eier det (=du betaler ikke for flere dager enn du eier fondet)</a:t>
            </a:r>
          </a:p>
          <a:p>
            <a:r>
              <a:rPr lang="nb-NO" dirty="0">
                <a:latin typeface="+mn-lt"/>
              </a:rPr>
              <a:t>Velg et som sprer risikoen over flere land</a:t>
            </a:r>
          </a:p>
          <a:p>
            <a:endParaRPr lang="nb-NO" dirty="0">
              <a:latin typeface="+mn-lt"/>
            </a:endParaRPr>
          </a:p>
          <a:p>
            <a:r>
              <a:rPr lang="nb-NO" b="1" dirty="0">
                <a:latin typeface="+mn-lt"/>
              </a:rPr>
              <a:t>Aktivt forvaltede </a:t>
            </a:r>
            <a:r>
              <a:rPr lang="nb-NO" dirty="0">
                <a:latin typeface="+mn-lt"/>
              </a:rPr>
              <a:t>fond styres av en person med sterke meninger og er dyrere</a:t>
            </a:r>
          </a:p>
          <a:p>
            <a:r>
              <a:rPr lang="nb-NO" dirty="0">
                <a:latin typeface="+mn-lt"/>
              </a:rPr>
              <a:t>Passive fond kalles også </a:t>
            </a:r>
            <a:r>
              <a:rPr lang="nb-NO" b="1" dirty="0">
                <a:latin typeface="+mn-lt"/>
              </a:rPr>
              <a:t>Indeksfond </a:t>
            </a:r>
            <a:r>
              <a:rPr lang="nb-NO" dirty="0">
                <a:latin typeface="+mn-lt"/>
              </a:rPr>
              <a:t>og følger en indeks, og blir dermed rimeligere</a:t>
            </a:r>
          </a:p>
          <a:p>
            <a:endParaRPr lang="nb-NO" dirty="0">
              <a:latin typeface="+mn-lt"/>
            </a:endParaRPr>
          </a:p>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75</a:t>
            </a:fld>
            <a:endParaRPr lang="nb-NO"/>
          </a:p>
        </p:txBody>
      </p:sp>
    </p:spTree>
    <p:extLst>
      <p:ext uri="{BB962C8B-B14F-4D97-AF65-F5344CB8AC3E}">
        <p14:creationId xmlns:p14="http://schemas.microsoft.com/office/powerpoint/2010/main" val="2170086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Betaler du 95 kroner i minste kurtasje og 0,15% gir dette optimalt investert kr 63.000 </a:t>
            </a:r>
          </a:p>
          <a:p>
            <a:endParaRPr lang="nb-NO" dirty="0"/>
          </a:p>
          <a:p>
            <a:r>
              <a:rPr lang="nb-NO" dirty="0"/>
              <a:t>Men kanskje du har høye mål for sparingen og er villig til å betale 0,4% som for indeksfond, kommer du ned i 23.000 kr</a:t>
            </a:r>
          </a:p>
          <a:p>
            <a:endParaRPr lang="nb-NO" dirty="0"/>
          </a:p>
          <a:p>
            <a:r>
              <a:rPr lang="nb-NO" dirty="0"/>
              <a:t>Viktigst er det at du tar hensyn til dette. Kjøper du en aksje for kr 1.000 og betaler 100 kr ved kjøp og 100 ved salg, har du en kostand på 200 kr. Allerede da har du et tap på 20%</a:t>
            </a:r>
          </a:p>
        </p:txBody>
      </p:sp>
      <p:sp>
        <p:nvSpPr>
          <p:cNvPr id="4" name="Plassholder for lysbildenummer 3"/>
          <p:cNvSpPr>
            <a:spLocks noGrp="1"/>
          </p:cNvSpPr>
          <p:nvPr>
            <p:ph type="sldNum" sz="quarter" idx="5"/>
          </p:nvPr>
        </p:nvSpPr>
        <p:spPr/>
        <p:txBody>
          <a:bodyPr/>
          <a:lstStyle/>
          <a:p>
            <a:fld id="{0B2038E3-FA62-4895-B413-464FC756104F}" type="slidenum">
              <a:rPr lang="nb-NO" smtClean="0"/>
              <a:t>79</a:t>
            </a:fld>
            <a:endParaRPr lang="nb-NO"/>
          </a:p>
        </p:txBody>
      </p:sp>
    </p:spTree>
    <p:extLst>
      <p:ext uri="{BB962C8B-B14F-4D97-AF65-F5344CB8AC3E}">
        <p14:creationId xmlns:p14="http://schemas.microsoft.com/office/powerpoint/2010/main" val="47305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b="0" i="0" kern="1200" dirty="0">
                <a:solidFill>
                  <a:schemeClr val="tx1"/>
                </a:solidFill>
                <a:effectLst/>
                <a:latin typeface="+mn-lt"/>
                <a:ea typeface="+mn-ea"/>
                <a:cs typeface="+mn-cs"/>
              </a:rPr>
              <a:t>Diversification is a </a:t>
            </a:r>
            <a:r>
              <a:rPr lang="en-US" sz="1800" b="1" i="0" u="none" kern="1200" dirty="0">
                <a:solidFill>
                  <a:srgbClr val="003C5D"/>
                </a:solidFill>
                <a:effectLst/>
                <a:latin typeface="+mn-lt"/>
                <a:ea typeface="+mn-ea"/>
                <a:cs typeface="+mn-cs"/>
                <a:hlinkClick r:id="rId3">
                  <a:extLst>
                    <a:ext uri="{A12FA001-AC4F-418D-AE19-62706E023703}">
                      <ahyp:hlinkClr xmlns:ahyp="http://schemas.microsoft.com/office/drawing/2018/hyperlinkcolor" val="tx"/>
                    </a:ext>
                  </a:extLst>
                </a:hlinkClick>
              </a:rPr>
              <a:t>RISK MANAGEMENT</a:t>
            </a:r>
            <a:r>
              <a:rPr lang="en-US" sz="1800" b="1" i="0" u="none" kern="1200" dirty="0">
                <a:solidFill>
                  <a:srgbClr val="003C5D"/>
                </a:solidFill>
                <a:effectLst/>
                <a:latin typeface="+mn-lt"/>
                <a:ea typeface="+mn-ea"/>
                <a:cs typeface="+mn-cs"/>
              </a:rPr>
              <a:t> </a:t>
            </a:r>
            <a:r>
              <a:rPr lang="en-US" sz="1800" b="1" i="0" kern="1200" dirty="0">
                <a:solidFill>
                  <a:schemeClr val="tx1"/>
                </a:solidFill>
                <a:effectLst/>
                <a:latin typeface="+mn-lt"/>
                <a:ea typeface="+mn-ea"/>
                <a:cs typeface="+mn-cs"/>
              </a:rPr>
              <a:t>STRATEGY </a:t>
            </a:r>
            <a:r>
              <a:rPr lang="en-US" sz="1800" b="0" i="0" kern="1200" dirty="0">
                <a:solidFill>
                  <a:schemeClr val="tx1"/>
                </a:solidFill>
                <a:effectLst/>
                <a:latin typeface="+mn-lt"/>
                <a:ea typeface="+mn-ea"/>
                <a:cs typeface="+mn-cs"/>
              </a:rPr>
              <a:t>that mixes a wide </a:t>
            </a:r>
            <a:r>
              <a:rPr lang="en-US" sz="1800" b="1" i="0" kern="1200" dirty="0">
                <a:solidFill>
                  <a:schemeClr val="tx1"/>
                </a:solidFill>
                <a:effectLst/>
                <a:latin typeface="+mn-lt"/>
                <a:ea typeface="+mn-ea"/>
                <a:cs typeface="+mn-cs"/>
              </a:rPr>
              <a:t>VARIETY OF INVESTMENTS WITHIN A PORTFOLIO</a:t>
            </a:r>
            <a:r>
              <a:rPr lang="en-US" sz="1800" b="0" i="0" kern="1200" dirty="0">
                <a:solidFill>
                  <a:schemeClr val="tx1"/>
                </a:solidFill>
                <a:effectLst/>
                <a:latin typeface="+mn-lt"/>
                <a:ea typeface="+mn-ea"/>
                <a:cs typeface="+mn-cs"/>
              </a:rPr>
              <a:t>. </a:t>
            </a:r>
          </a:p>
          <a:p>
            <a:r>
              <a:rPr lang="en-US" sz="1800" b="0" i="0" kern="1200" dirty="0">
                <a:solidFill>
                  <a:schemeClr val="tx1"/>
                </a:solidFill>
                <a:effectLst/>
                <a:latin typeface="+mn-lt"/>
                <a:ea typeface="+mn-ea"/>
                <a:cs typeface="+mn-cs"/>
              </a:rPr>
              <a:t>In order to LIMIT the EXPOSURE TO ANY SINGLE ASSET OR RISK. </a:t>
            </a:r>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The rationale behind this : your assets will on average, </a:t>
            </a:r>
            <a:r>
              <a:rPr lang="en-US" sz="1800" b="1" i="0" kern="1200" dirty="0">
                <a:solidFill>
                  <a:schemeClr val="tx1"/>
                </a:solidFill>
                <a:effectLst/>
                <a:latin typeface="+mn-lt"/>
                <a:ea typeface="+mn-ea"/>
                <a:cs typeface="+mn-cs"/>
              </a:rPr>
              <a:t>YIELD HIGHER LONG-TERM RETURNS </a:t>
            </a:r>
            <a:r>
              <a:rPr lang="en-US" sz="1800" b="0" i="0" kern="1200" dirty="0">
                <a:solidFill>
                  <a:schemeClr val="tx1"/>
                </a:solidFill>
                <a:effectLst/>
                <a:latin typeface="+mn-lt"/>
                <a:ea typeface="+mn-ea"/>
                <a:cs typeface="+mn-cs"/>
              </a:rPr>
              <a:t>and LOWER THE RISK OF </a:t>
            </a:r>
            <a:r>
              <a:rPr lang="en-US" sz="1800" b="1" i="0" kern="1200" dirty="0">
                <a:solidFill>
                  <a:schemeClr val="tx1"/>
                </a:solidFill>
                <a:effectLst/>
                <a:latin typeface="+mn-lt"/>
                <a:ea typeface="+mn-ea"/>
                <a:cs typeface="+mn-cs"/>
              </a:rPr>
              <a:t>ANY INDIVIDUAL HOLDING OR SECURITY</a:t>
            </a:r>
            <a:r>
              <a:rPr lang="en-US" sz="1800" b="0" i="0" kern="1200" dirty="0">
                <a:solidFill>
                  <a:schemeClr val="tx1"/>
                </a:solidFill>
                <a:effectLst/>
                <a:latin typeface="+mn-lt"/>
                <a:ea typeface="+mn-ea"/>
                <a:cs typeface="+mn-cs"/>
              </a:rPr>
              <a:t>.</a:t>
            </a:r>
          </a:p>
          <a:p>
            <a:endParaRPr lang="en-US"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mn-lt"/>
                <a:ea typeface="+mn-ea"/>
                <a:cs typeface="+mn-cs"/>
              </a:rPr>
              <a:t>THE BEST YOU CAN </a:t>
            </a:r>
            <a:r>
              <a:rPr lang="nb-NO" sz="1800" dirty="0">
                <a:solidFill>
                  <a:prstClr val="black"/>
                </a:solidFill>
                <a:latin typeface="+mn-lt"/>
              </a:rPr>
              <a:t>DO FOR YOU INVESTMENT PORTFOLIO IS TO </a:t>
            </a:r>
            <a:r>
              <a:rPr lang="nb-NO" sz="1800" b="1" dirty="0">
                <a:solidFill>
                  <a:prstClr val="black"/>
                </a:solidFill>
                <a:latin typeface="+mn-lt"/>
              </a:rPr>
              <a:t>DIVERSIFY</a:t>
            </a:r>
            <a:r>
              <a:rPr lang="nb-NO" sz="1800" dirty="0">
                <a:solidFill>
                  <a:prstClr val="black"/>
                </a:solidFill>
                <a:latin typeface="+mn-lt"/>
              </a:rPr>
              <a:t>, </a:t>
            </a:r>
            <a:br>
              <a:rPr lang="nb-NO" sz="1800" dirty="0">
                <a:solidFill>
                  <a:prstClr val="black"/>
                </a:solidFill>
                <a:latin typeface="+mn-lt"/>
              </a:rPr>
            </a:br>
            <a:r>
              <a:rPr lang="nb-NO" sz="1800" dirty="0">
                <a:solidFill>
                  <a:prstClr val="black"/>
                </a:solidFill>
                <a:latin typeface="+mn-lt"/>
              </a:rPr>
              <a:t>I.E. </a:t>
            </a:r>
            <a:r>
              <a:rPr lang="nb-NO" sz="1800" b="1" dirty="0">
                <a:solidFill>
                  <a:prstClr val="black"/>
                </a:solidFill>
                <a:latin typeface="+mn-lt"/>
              </a:rPr>
              <a:t>INVESTING IN APPROX 6-8 COMPANIES IN DIFFERENT INDUSTRIES.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mn-lt"/>
              </a:rPr>
              <a:t>ONLY 10% OF NORWEGIAN SHAREHOLDER</a:t>
            </a:r>
            <a:r>
              <a:rPr lang="nb-NO" sz="1800" dirty="0">
                <a:solidFill>
                  <a:prstClr val="black"/>
                </a:solidFill>
                <a:latin typeface="+mn-lt"/>
              </a:rPr>
              <a:t>S FOLLOW THIS ADVICE. HOWEVER MANY ARE INVESTET IN EQUIY FUNDS AND THEREFOR </a:t>
            </a:r>
            <a:endParaRPr kumimoji="0" lang="nb-NO" sz="1800" b="1" i="0" u="none" strike="noStrike" kern="1200" cap="none" spc="0" normalizeH="0" baseline="0" noProof="0" dirty="0">
              <a:ln>
                <a:noFill/>
              </a:ln>
              <a:solidFill>
                <a:prstClr val="black"/>
              </a:solidFill>
              <a:effectLst/>
              <a:uLnTx/>
              <a:uFillTx/>
              <a:latin typeface="+mn-lt"/>
              <a:ea typeface="+mn-ea"/>
              <a:cs typeface="+mn-cs"/>
            </a:endParaRPr>
          </a:p>
          <a:p>
            <a:endParaRPr lang="en-US" sz="1800"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83</a:t>
            </a:fld>
            <a:endParaRPr lang="nb-NO"/>
          </a:p>
        </p:txBody>
      </p:sp>
    </p:spTree>
    <p:extLst>
      <p:ext uri="{BB962C8B-B14F-4D97-AF65-F5344CB8AC3E}">
        <p14:creationId xmlns:p14="http://schemas.microsoft.com/office/powerpoint/2010/main" val="409072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b="0" i="0" kern="1200" dirty="0">
                <a:solidFill>
                  <a:schemeClr val="tx1"/>
                </a:solidFill>
                <a:effectLst/>
                <a:latin typeface="+mn-lt"/>
                <a:ea typeface="+mn-ea"/>
                <a:cs typeface="+mn-cs"/>
              </a:rPr>
              <a:t>YOU</a:t>
            </a:r>
            <a:r>
              <a:rPr lang="en-US" sz="1800" b="0" i="0" kern="1200" baseline="0" dirty="0">
                <a:solidFill>
                  <a:schemeClr val="tx1"/>
                </a:solidFill>
                <a:effectLst/>
                <a:latin typeface="+mn-lt"/>
                <a:ea typeface="+mn-ea"/>
                <a:cs typeface="+mn-cs"/>
              </a:rPr>
              <a:t> NEED A STRATEGY IN ORDER TO BE ABLE TO</a:t>
            </a:r>
            <a:endParaRPr lang="en-US" sz="1800" b="0" i="0" kern="1200" dirty="0">
              <a:solidFill>
                <a:schemeClr val="tx1"/>
              </a:solidFill>
              <a:effectLst/>
              <a:latin typeface="+mn-lt"/>
              <a:ea typeface="+mn-ea"/>
              <a:cs typeface="+mn-cs"/>
            </a:endParaRPr>
          </a:p>
          <a:p>
            <a:endParaRPr lang="en-US" sz="1800" b="0" i="0" kern="1200" dirty="0">
              <a:solidFill>
                <a:schemeClr val="tx1"/>
              </a:solidFill>
              <a:effectLst/>
              <a:latin typeface="+mn-lt"/>
              <a:ea typeface="+mn-ea"/>
              <a:cs typeface="+mn-cs"/>
            </a:endParaRPr>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Diversification is a </a:t>
            </a:r>
            <a:r>
              <a:rPr lang="en-US" sz="1800" b="1" i="0" u="none" kern="1200" dirty="0">
                <a:solidFill>
                  <a:srgbClr val="003C5D"/>
                </a:solidFill>
                <a:effectLst/>
                <a:latin typeface="+mn-lt"/>
                <a:ea typeface="+mn-ea"/>
                <a:cs typeface="+mn-cs"/>
                <a:hlinkClick r:id="rId3">
                  <a:extLst>
                    <a:ext uri="{A12FA001-AC4F-418D-AE19-62706E023703}">
                      <ahyp:hlinkClr xmlns:ahyp="http://schemas.microsoft.com/office/drawing/2018/hyperlinkcolor" val="tx"/>
                    </a:ext>
                  </a:extLst>
                </a:hlinkClick>
              </a:rPr>
              <a:t>RISK MANAGEMENT</a:t>
            </a:r>
            <a:r>
              <a:rPr lang="en-US" sz="1800" b="1" i="0" u="none" kern="1200" dirty="0">
                <a:solidFill>
                  <a:srgbClr val="003C5D"/>
                </a:solidFill>
                <a:effectLst/>
                <a:latin typeface="+mn-lt"/>
                <a:ea typeface="+mn-ea"/>
                <a:cs typeface="+mn-cs"/>
              </a:rPr>
              <a:t> </a:t>
            </a:r>
            <a:r>
              <a:rPr lang="en-US" sz="1800" b="1" i="0" kern="1200" dirty="0">
                <a:solidFill>
                  <a:schemeClr val="tx1"/>
                </a:solidFill>
                <a:effectLst/>
                <a:latin typeface="+mn-lt"/>
                <a:ea typeface="+mn-ea"/>
                <a:cs typeface="+mn-cs"/>
              </a:rPr>
              <a:t>STRATEGY </a:t>
            </a:r>
            <a:r>
              <a:rPr lang="en-US" sz="1800" b="0" i="0" kern="1200" dirty="0">
                <a:solidFill>
                  <a:schemeClr val="tx1"/>
                </a:solidFill>
                <a:effectLst/>
                <a:latin typeface="+mn-lt"/>
                <a:ea typeface="+mn-ea"/>
                <a:cs typeface="+mn-cs"/>
              </a:rPr>
              <a:t>that mixes a wide </a:t>
            </a:r>
            <a:r>
              <a:rPr lang="en-US" sz="1800" b="1" i="0" kern="1200" dirty="0">
                <a:solidFill>
                  <a:schemeClr val="tx1"/>
                </a:solidFill>
                <a:effectLst/>
                <a:latin typeface="+mn-lt"/>
                <a:ea typeface="+mn-ea"/>
                <a:cs typeface="+mn-cs"/>
              </a:rPr>
              <a:t>VARIETY OF INVESTMENTS WITHIN A PORTFOLIO</a:t>
            </a:r>
            <a:r>
              <a:rPr lang="en-US" sz="1800" b="0" i="0" kern="1200" dirty="0">
                <a:solidFill>
                  <a:schemeClr val="tx1"/>
                </a:solidFill>
                <a:effectLst/>
                <a:latin typeface="+mn-lt"/>
                <a:ea typeface="+mn-ea"/>
                <a:cs typeface="+mn-cs"/>
              </a:rPr>
              <a:t>. </a:t>
            </a:r>
          </a:p>
          <a:p>
            <a:r>
              <a:rPr lang="en-US" sz="1800" b="0" i="0" kern="1200" dirty="0">
                <a:solidFill>
                  <a:schemeClr val="tx1"/>
                </a:solidFill>
                <a:effectLst/>
                <a:latin typeface="+mn-lt"/>
                <a:ea typeface="+mn-ea"/>
                <a:cs typeface="+mn-cs"/>
              </a:rPr>
              <a:t>In order to LIMIT the EXPOSURE TO ANY SINGLE ASSET OR RISK. </a:t>
            </a:r>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The rationale behind this : your assets will on average, </a:t>
            </a:r>
            <a:r>
              <a:rPr lang="en-US" sz="1800" b="1" i="0" kern="1200" dirty="0">
                <a:solidFill>
                  <a:schemeClr val="tx1"/>
                </a:solidFill>
                <a:effectLst/>
                <a:latin typeface="+mn-lt"/>
                <a:ea typeface="+mn-ea"/>
                <a:cs typeface="+mn-cs"/>
              </a:rPr>
              <a:t>YIELD HIGHER LONG-TERM RETURNS </a:t>
            </a:r>
            <a:r>
              <a:rPr lang="en-US" sz="1800" b="0" i="0" kern="1200" dirty="0">
                <a:solidFill>
                  <a:schemeClr val="tx1"/>
                </a:solidFill>
                <a:effectLst/>
                <a:latin typeface="+mn-lt"/>
                <a:ea typeface="+mn-ea"/>
                <a:cs typeface="+mn-cs"/>
              </a:rPr>
              <a:t>and LOWER THE RISK OF </a:t>
            </a:r>
            <a:r>
              <a:rPr lang="en-US" sz="1800" b="1" i="0" kern="1200" dirty="0">
                <a:solidFill>
                  <a:schemeClr val="tx1"/>
                </a:solidFill>
                <a:effectLst/>
                <a:latin typeface="+mn-lt"/>
                <a:ea typeface="+mn-ea"/>
                <a:cs typeface="+mn-cs"/>
              </a:rPr>
              <a:t>ANY INDIVIDUAL HOLDING OR SECURITY</a:t>
            </a:r>
            <a:r>
              <a:rPr lang="en-US" sz="1800" b="0" i="0" kern="1200" dirty="0">
                <a:solidFill>
                  <a:schemeClr val="tx1"/>
                </a:solidFill>
                <a:effectLst/>
                <a:latin typeface="+mn-lt"/>
                <a:ea typeface="+mn-ea"/>
                <a:cs typeface="+mn-cs"/>
              </a:rPr>
              <a:t>.</a:t>
            </a:r>
            <a:endParaRPr lang="en-US" sz="1800"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84</a:t>
            </a:fld>
            <a:endParaRPr lang="nb-NO"/>
          </a:p>
        </p:txBody>
      </p:sp>
    </p:spTree>
    <p:extLst>
      <p:ext uri="{BB962C8B-B14F-4D97-AF65-F5344CB8AC3E}">
        <p14:creationId xmlns:p14="http://schemas.microsoft.com/office/powerpoint/2010/main" val="3543282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86</a:t>
            </a:fld>
            <a:endParaRPr lang="nb-NO"/>
          </a:p>
        </p:txBody>
      </p:sp>
    </p:spTree>
    <p:extLst>
      <p:ext uri="{BB962C8B-B14F-4D97-AF65-F5344CB8AC3E}">
        <p14:creationId xmlns:p14="http://schemas.microsoft.com/office/powerpoint/2010/main" val="3141749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87</a:t>
            </a:fld>
            <a:endParaRPr lang="nb-NO"/>
          </a:p>
        </p:txBody>
      </p:sp>
    </p:spTree>
    <p:extLst>
      <p:ext uri="{BB962C8B-B14F-4D97-AF65-F5344CB8AC3E}">
        <p14:creationId xmlns:p14="http://schemas.microsoft.com/office/powerpoint/2010/main" val="135048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MED MINE 26 ÅR I BRANSJEN…</a:t>
            </a:r>
          </a:p>
          <a:p>
            <a:r>
              <a:rPr lang="nb-NO" b="1" dirty="0"/>
              <a:t>KVINNER SPARER …. OG MEN INVESTERER</a:t>
            </a:r>
          </a:p>
        </p:txBody>
      </p:sp>
      <p:sp>
        <p:nvSpPr>
          <p:cNvPr id="4" name="Plassholder for lysbildenummer 3"/>
          <p:cNvSpPr>
            <a:spLocks noGrp="1"/>
          </p:cNvSpPr>
          <p:nvPr>
            <p:ph type="sldNum" sz="quarter" idx="5"/>
          </p:nvPr>
        </p:nvSpPr>
        <p:spPr/>
        <p:txBody>
          <a:bodyPr/>
          <a:lstStyle/>
          <a:p>
            <a:fld id="{0B2038E3-FA62-4895-B413-464FC756104F}" type="slidenum">
              <a:rPr lang="nb-NO" smtClean="0"/>
              <a:t>4</a:t>
            </a:fld>
            <a:endParaRPr lang="nb-NO"/>
          </a:p>
        </p:txBody>
      </p:sp>
    </p:spTree>
    <p:extLst>
      <p:ext uri="{BB962C8B-B14F-4D97-AF65-F5344CB8AC3E}">
        <p14:creationId xmlns:p14="http://schemas.microsoft.com/office/powerpoint/2010/main" val="425596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But this does not mean so much _ which stocks to pick</a:t>
            </a:r>
          </a:p>
          <a:p>
            <a:endParaRPr lang="en-US" dirty="0"/>
          </a:p>
          <a:p>
            <a:r>
              <a:rPr lang="en-US" b="1" dirty="0"/>
              <a:t>90-95% OF YOUR YIELD/PROFIT COMES FROM</a:t>
            </a:r>
            <a:r>
              <a:rPr lang="en-US" b="1" baseline="0" dirty="0"/>
              <a:t> STRATEGIC ALLOCATION</a:t>
            </a:r>
          </a:p>
          <a:p>
            <a:r>
              <a:rPr lang="en-US" baseline="0" dirty="0"/>
              <a:t>ONLY 5-10% IS DEFINED BY STOCK PICKING</a:t>
            </a:r>
            <a:endParaRPr lang="en-US" dirty="0"/>
          </a:p>
          <a:p>
            <a:endParaRPr lang="en-US" dirty="0"/>
          </a:p>
          <a:p>
            <a:r>
              <a:rPr lang="en-US" dirty="0"/>
              <a:t>You have to FIRST find define your STRATEGIC ALLOCATION:</a:t>
            </a:r>
          </a:p>
          <a:p>
            <a:r>
              <a:rPr lang="en-US" dirty="0"/>
              <a:t>HOW MUCH IN STOCKMARKET</a:t>
            </a:r>
          </a:p>
          <a:p>
            <a:r>
              <a:rPr lang="en-US" dirty="0"/>
              <a:t>HOW MUCH IN INTEREST RATES</a:t>
            </a:r>
          </a:p>
          <a:p>
            <a:r>
              <a:rPr lang="en-US" dirty="0"/>
              <a:t>DEPENDS</a:t>
            </a:r>
            <a:r>
              <a:rPr lang="en-US" baseline="0" dirty="0"/>
              <a:t> ON: Your investment horizon , ability to cope with volatility, </a:t>
            </a:r>
            <a:r>
              <a:rPr lang="en-US" baseline="0" dirty="0" err="1"/>
              <a:t>proit</a:t>
            </a:r>
            <a:r>
              <a:rPr lang="en-US" baseline="0" dirty="0"/>
              <a:t> expectations</a:t>
            </a:r>
            <a:endParaRPr lang="en-US" dirty="0"/>
          </a:p>
          <a:p>
            <a:endParaRPr lang="en-US" dirty="0"/>
          </a:p>
          <a:p>
            <a:r>
              <a:rPr lang="en-US" dirty="0"/>
              <a:t>HOW MUCH IN EACH REGION? DIFFERENT COUNTRIES MOVES IN DIFFERENT DIRCTIONS</a:t>
            </a:r>
          </a:p>
          <a:p>
            <a:r>
              <a:rPr lang="en-US" dirty="0"/>
              <a:t>Remember currency changes on the top</a:t>
            </a:r>
          </a:p>
          <a:p>
            <a:endParaRPr lang="en-US"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88</a:t>
            </a:fld>
            <a:endParaRPr lang="nb-NO"/>
          </a:p>
        </p:txBody>
      </p:sp>
    </p:spTree>
    <p:extLst>
      <p:ext uri="{BB962C8B-B14F-4D97-AF65-F5344CB8AC3E}">
        <p14:creationId xmlns:p14="http://schemas.microsoft.com/office/powerpoint/2010/main" val="335171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Lets say you start owning 8 different stocks</a:t>
            </a:r>
          </a:p>
          <a:p>
            <a:r>
              <a:rPr lang="en-US" dirty="0"/>
              <a:t>They change over time – in different ways</a:t>
            </a:r>
          </a:p>
        </p:txBody>
      </p:sp>
      <p:sp>
        <p:nvSpPr>
          <p:cNvPr id="4" name="Plassholder for lysbildenummer 3"/>
          <p:cNvSpPr>
            <a:spLocks noGrp="1"/>
          </p:cNvSpPr>
          <p:nvPr>
            <p:ph type="sldNum" sz="quarter" idx="5"/>
          </p:nvPr>
        </p:nvSpPr>
        <p:spPr/>
        <p:txBody>
          <a:bodyPr/>
          <a:lstStyle/>
          <a:p>
            <a:fld id="{0B2038E3-FA62-4895-B413-464FC756104F}" type="slidenum">
              <a:rPr lang="nb-NO" smtClean="0"/>
              <a:t>89</a:t>
            </a:fld>
            <a:endParaRPr lang="nb-NO"/>
          </a:p>
        </p:txBody>
      </p:sp>
    </p:spTree>
    <p:extLst>
      <p:ext uri="{BB962C8B-B14F-4D97-AF65-F5344CB8AC3E}">
        <p14:creationId xmlns:p14="http://schemas.microsoft.com/office/powerpoint/2010/main" val="74894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100</a:t>
            </a:fld>
            <a:endParaRPr lang="nb-NO"/>
          </a:p>
        </p:txBody>
      </p:sp>
    </p:spTree>
    <p:extLst>
      <p:ext uri="{BB962C8B-B14F-4D97-AF65-F5344CB8AC3E}">
        <p14:creationId xmlns:p14="http://schemas.microsoft.com/office/powerpoint/2010/main" val="1295067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101</a:t>
            </a:fld>
            <a:endParaRPr lang="nb-NO"/>
          </a:p>
        </p:txBody>
      </p:sp>
    </p:spTree>
    <p:extLst>
      <p:ext uri="{BB962C8B-B14F-4D97-AF65-F5344CB8AC3E}">
        <p14:creationId xmlns:p14="http://schemas.microsoft.com/office/powerpoint/2010/main" val="282316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dnb</a:t>
            </a:r>
            <a:r>
              <a:rPr lang="nb-NO" dirty="0"/>
              <a:t> global – just an </a:t>
            </a:r>
            <a:r>
              <a:rPr lang="nb-NO" dirty="0" err="1"/>
              <a:t>example</a:t>
            </a:r>
            <a:r>
              <a:rPr lang="nb-NO" dirty="0"/>
              <a:t> </a:t>
            </a:r>
            <a:r>
              <a:rPr lang="nb-NO" dirty="0" err="1"/>
              <a:t>of</a:t>
            </a:r>
            <a:r>
              <a:rPr lang="nb-NO" dirty="0"/>
              <a:t> </a:t>
            </a:r>
            <a:r>
              <a:rPr lang="nb-NO" dirty="0" err="1"/>
              <a:t>information</a:t>
            </a:r>
            <a:r>
              <a:rPr lang="nb-NO" dirty="0"/>
              <a:t> </a:t>
            </a:r>
            <a:r>
              <a:rPr lang="nb-NO" dirty="0" err="1"/>
              <a:t>abt</a:t>
            </a:r>
            <a:r>
              <a:rPr lang="nb-NO" dirty="0"/>
              <a:t> </a:t>
            </a:r>
            <a:r>
              <a:rPr lang="nb-NO" dirty="0" err="1"/>
              <a:t>funds</a:t>
            </a:r>
            <a:r>
              <a:rPr lang="nb-NO" dirty="0"/>
              <a:t>… </a:t>
            </a:r>
          </a:p>
        </p:txBody>
      </p:sp>
      <p:sp>
        <p:nvSpPr>
          <p:cNvPr id="4" name="Plassholder for lysbildenummer 3"/>
          <p:cNvSpPr>
            <a:spLocks noGrp="1"/>
          </p:cNvSpPr>
          <p:nvPr>
            <p:ph type="sldNum" sz="quarter" idx="10"/>
          </p:nvPr>
        </p:nvSpPr>
        <p:spPr/>
        <p:txBody>
          <a:bodyPr/>
          <a:lstStyle/>
          <a:p>
            <a:fld id="{0B2038E3-FA62-4895-B413-464FC756104F}" type="slidenum">
              <a:rPr lang="nb-NO" smtClean="0"/>
              <a:t>104</a:t>
            </a:fld>
            <a:endParaRPr lang="nb-NO"/>
          </a:p>
        </p:txBody>
      </p:sp>
    </p:spTree>
    <p:extLst>
      <p:ext uri="{BB962C8B-B14F-4D97-AF65-F5344CB8AC3E}">
        <p14:creationId xmlns:p14="http://schemas.microsoft.com/office/powerpoint/2010/main" val="530767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105</a:t>
            </a:fld>
            <a:endParaRPr lang="nb-NO"/>
          </a:p>
        </p:txBody>
      </p:sp>
    </p:spTree>
    <p:extLst>
      <p:ext uri="{BB962C8B-B14F-4D97-AF65-F5344CB8AC3E}">
        <p14:creationId xmlns:p14="http://schemas.microsoft.com/office/powerpoint/2010/main" val="620129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Du kan handle i børsnoterte aksjer, egenkapitalbevis og børshandlede fond (</a:t>
            </a:r>
            <a:r>
              <a:rPr lang="nb-NO" dirty="0" err="1">
                <a:effectLst/>
              </a:rPr>
              <a:t>exchange</a:t>
            </a:r>
            <a:r>
              <a:rPr lang="nb-NO" dirty="0">
                <a:effectLst/>
              </a:rPr>
              <a:t> </a:t>
            </a:r>
            <a:r>
              <a:rPr lang="nb-NO" dirty="0" err="1">
                <a:effectLst/>
              </a:rPr>
              <a:t>traded</a:t>
            </a:r>
            <a:r>
              <a:rPr lang="nb-NO" dirty="0">
                <a:effectLst/>
              </a:rPr>
              <a:t> </a:t>
            </a:r>
            <a:r>
              <a:rPr lang="nb-NO" dirty="0" err="1">
                <a:effectLst/>
              </a:rPr>
              <a:t>funds</a:t>
            </a:r>
            <a:r>
              <a:rPr lang="nb-NO" dirty="0">
                <a:effectLst/>
              </a:rPr>
              <a:t>) i selskap hjemmehørende i land innenfor EØS. For eksempel faller Frontline utenfor fordi det ikke er hjemmehørende innenfor EØS selv om det er notert på Oslo Børs.</a:t>
            </a:r>
            <a:br>
              <a:rPr lang="nb-NO" dirty="0">
                <a:effectLst/>
              </a:rPr>
            </a:br>
            <a:br>
              <a:rPr lang="nb-NO" dirty="0">
                <a:effectLst/>
              </a:rPr>
            </a:br>
            <a:r>
              <a:rPr lang="nb-NO" dirty="0">
                <a:effectLst/>
              </a:rPr>
              <a:t>Du kan handel i et stort utvalg aksjefond. Det er et krav at aksjefondet må ha mer enn 80 % andel aksjer. DNB Aktiv 80 er et slikt fond, mens for eksempel kombinasjonsfondet DNB Aktiv 50 omfattes ikke av ordningen da det har for lav aksjeandel.</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F3ABE-E573-42CB-8330-80C99D8C3EF9}" type="slidenum">
              <a:rPr kumimoji="0" lang="nb-NO"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103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119</a:t>
            </a:fld>
            <a:endParaRPr lang="nb-NO"/>
          </a:p>
        </p:txBody>
      </p:sp>
    </p:spTree>
    <p:extLst>
      <p:ext uri="{BB962C8B-B14F-4D97-AF65-F5344CB8AC3E}">
        <p14:creationId xmlns:p14="http://schemas.microsoft.com/office/powerpoint/2010/main" val="425840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 </a:t>
            </a:r>
            <a:r>
              <a:rPr lang="nb-NO" dirty="0" err="1"/>
              <a:t>old</a:t>
            </a:r>
            <a:r>
              <a:rPr lang="nb-NO" dirty="0"/>
              <a:t> trader </a:t>
            </a:r>
            <a:r>
              <a:rPr lang="nb-NO" dirty="0" err="1"/>
              <a:t>saying</a:t>
            </a:r>
            <a:r>
              <a:rPr lang="nb-NO" dirty="0"/>
              <a:t>: do not og </a:t>
            </a:r>
            <a:r>
              <a:rPr lang="nb-NO" dirty="0" err="1"/>
              <a:t>against</a:t>
            </a:r>
            <a:r>
              <a:rPr lang="nb-NO" dirty="0"/>
              <a:t> the </a:t>
            </a:r>
            <a:r>
              <a:rPr lang="nb-NO" dirty="0" err="1"/>
              <a:t>market</a:t>
            </a:r>
            <a:r>
              <a:rPr lang="nb-NO" dirty="0"/>
              <a:t>. Do not </a:t>
            </a:r>
            <a:r>
              <a:rPr lang="nb-NO" dirty="0" err="1"/>
              <a:t>even</a:t>
            </a:r>
            <a:r>
              <a:rPr lang="nb-NO" dirty="0"/>
              <a:t> </a:t>
            </a:r>
            <a:r>
              <a:rPr lang="nb-NO" dirty="0" err="1"/>
              <a:t>try</a:t>
            </a:r>
            <a:r>
              <a:rPr lang="nb-NO" dirty="0"/>
              <a:t> to be </a:t>
            </a:r>
            <a:r>
              <a:rPr lang="nb-NO" dirty="0" err="1"/>
              <a:t>better</a:t>
            </a:r>
            <a:r>
              <a:rPr lang="nb-NO" dirty="0"/>
              <a:t> </a:t>
            </a:r>
            <a:r>
              <a:rPr lang="nb-NO" dirty="0" err="1"/>
              <a:t>than</a:t>
            </a:r>
            <a:r>
              <a:rPr lang="nb-NO" baseline="0" dirty="0"/>
              <a:t> the rest </a:t>
            </a:r>
            <a:r>
              <a:rPr lang="nb-NO" baseline="0" dirty="0" err="1"/>
              <a:t>unless</a:t>
            </a:r>
            <a:r>
              <a:rPr lang="nb-NO" baseline="0" dirty="0"/>
              <a:t> </a:t>
            </a:r>
            <a:r>
              <a:rPr lang="nb-NO" baseline="0" dirty="0" err="1"/>
              <a:t>you</a:t>
            </a:r>
            <a:r>
              <a:rPr lang="nb-NO" baseline="0" dirty="0"/>
              <a:t> have </a:t>
            </a:r>
            <a:r>
              <a:rPr lang="nb-NO" baseline="0" dirty="0" err="1"/>
              <a:t>significant</a:t>
            </a:r>
            <a:r>
              <a:rPr lang="nb-NO" baseline="0" dirty="0"/>
              <a:t> </a:t>
            </a:r>
            <a:r>
              <a:rPr lang="nb-NO" baseline="0" dirty="0" err="1"/>
              <a:t>knowledge</a:t>
            </a:r>
            <a:endParaRPr lang="nb-NO" dirty="0"/>
          </a:p>
        </p:txBody>
      </p:sp>
      <p:sp>
        <p:nvSpPr>
          <p:cNvPr id="4" name="Plassholder for lysbildenummer 3"/>
          <p:cNvSpPr>
            <a:spLocks noGrp="1"/>
          </p:cNvSpPr>
          <p:nvPr>
            <p:ph type="sldNum" sz="quarter" idx="10"/>
          </p:nvPr>
        </p:nvSpPr>
        <p:spPr/>
        <p:txBody>
          <a:bodyPr/>
          <a:lstStyle/>
          <a:p>
            <a:fld id="{0B2038E3-FA62-4895-B413-464FC756104F}" type="slidenum">
              <a:rPr lang="nb-NO" smtClean="0"/>
              <a:t>122</a:t>
            </a:fld>
            <a:endParaRPr lang="nb-NO"/>
          </a:p>
        </p:txBody>
      </p:sp>
    </p:spTree>
    <p:extLst>
      <p:ext uri="{BB962C8B-B14F-4D97-AF65-F5344CB8AC3E}">
        <p14:creationId xmlns:p14="http://schemas.microsoft.com/office/powerpoint/2010/main" val="16965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er det så lett da?</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3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12</a:t>
            </a:fld>
            <a:endParaRPr lang="nb-NO"/>
          </a:p>
        </p:txBody>
      </p:sp>
    </p:spTree>
    <p:extLst>
      <p:ext uri="{BB962C8B-B14F-4D97-AF65-F5344CB8AC3E}">
        <p14:creationId xmlns:p14="http://schemas.microsoft.com/office/powerpoint/2010/main" val="88837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i="0" dirty="0">
                <a:solidFill>
                  <a:srgbClr val="111111"/>
                </a:solidFill>
                <a:effectLst/>
                <a:latin typeface="SourceSansPro"/>
              </a:rPr>
              <a:t>The higher risk you take, the more in premium is to be expected.</a:t>
            </a:r>
          </a:p>
          <a:p>
            <a:endParaRPr lang="en-US" b="1" i="0" dirty="0">
              <a:solidFill>
                <a:srgbClr val="111111"/>
              </a:solidFill>
              <a:effectLst/>
              <a:latin typeface="SourceSansPro"/>
            </a:endParaRPr>
          </a:p>
          <a:p>
            <a:r>
              <a:rPr lang="en-US" b="1" i="0" dirty="0">
                <a:solidFill>
                  <a:srgbClr val="111111"/>
                </a:solidFill>
                <a:effectLst/>
                <a:latin typeface="SourceSansPro"/>
              </a:rPr>
              <a:t>Stocks should in general yield 4-8% above risk free interest rate</a:t>
            </a:r>
          </a:p>
          <a:p>
            <a:r>
              <a:rPr lang="en-US" b="1" i="0" dirty="0">
                <a:solidFill>
                  <a:srgbClr val="111111"/>
                </a:solidFill>
                <a:effectLst/>
                <a:latin typeface="SourceSansPro"/>
              </a:rPr>
              <a:t>Equities OTC =&gt; NOT THE PRINCIPLE OF EQUAL INOFORMATION </a:t>
            </a:r>
          </a:p>
          <a:p>
            <a:r>
              <a:rPr lang="en-US" b="1" i="0" dirty="0">
                <a:solidFill>
                  <a:srgbClr val="111111"/>
                </a:solidFill>
                <a:effectLst/>
                <a:latin typeface="SourceSansPro"/>
              </a:rPr>
              <a:t>Low liquidity, High Risk of bankruptcy, Longer </a:t>
            </a:r>
            <a:r>
              <a:rPr lang="en-US" b="1" i="0" dirty="0" err="1">
                <a:solidFill>
                  <a:srgbClr val="111111"/>
                </a:solidFill>
                <a:effectLst/>
                <a:latin typeface="SourceSansPro"/>
              </a:rPr>
              <a:t>investement</a:t>
            </a:r>
            <a:r>
              <a:rPr lang="en-US" b="1" i="0" dirty="0">
                <a:solidFill>
                  <a:srgbClr val="111111"/>
                </a:solidFill>
                <a:effectLst/>
                <a:latin typeface="SourceSansPro"/>
              </a:rPr>
              <a:t> horizon</a:t>
            </a:r>
          </a:p>
          <a:p>
            <a:endParaRPr lang="en-US" b="0" i="0" dirty="0">
              <a:solidFill>
                <a:srgbClr val="111111"/>
              </a:solidFill>
              <a:effectLst/>
              <a:latin typeface="SourceSansPro"/>
            </a:endParaRPr>
          </a:p>
          <a:p>
            <a:r>
              <a:rPr lang="en-US" b="0" i="0" dirty="0">
                <a:solidFill>
                  <a:srgbClr val="111111"/>
                </a:solidFill>
                <a:effectLst/>
                <a:latin typeface="SourceSansPro"/>
              </a:rPr>
              <a:t>Owning stock in a company over time may </a:t>
            </a:r>
            <a:r>
              <a:rPr lang="en-US" b="1" i="0" dirty="0">
                <a:solidFill>
                  <a:srgbClr val="111111"/>
                </a:solidFill>
                <a:effectLst/>
                <a:latin typeface="SourceSansPro"/>
              </a:rPr>
              <a:t>yield capital gains or stock price appreciation </a:t>
            </a:r>
            <a:r>
              <a:rPr lang="en-US" b="0" i="0" dirty="0">
                <a:solidFill>
                  <a:srgbClr val="111111"/>
                </a:solidFill>
                <a:effectLst/>
                <a:latin typeface="SourceSansPro"/>
              </a:rPr>
              <a:t>as well as </a:t>
            </a:r>
            <a:r>
              <a:rPr lang="en-US" b="1" i="0" dirty="0">
                <a:solidFill>
                  <a:srgbClr val="111111"/>
                </a:solidFill>
                <a:effectLst/>
                <a:latin typeface="SourceSansPro"/>
              </a:rPr>
              <a:t>dividends</a:t>
            </a:r>
            <a:r>
              <a:rPr lang="en-US" b="0" i="0" dirty="0">
                <a:solidFill>
                  <a:srgbClr val="111111"/>
                </a:solidFill>
                <a:effectLst/>
                <a:latin typeface="SourceSansPro"/>
              </a:rPr>
              <a:t> for shareholders.</a:t>
            </a:r>
          </a:p>
          <a:p>
            <a:endParaRPr lang="en-US" b="0" i="0" dirty="0">
              <a:solidFill>
                <a:srgbClr val="111111"/>
              </a:solidFill>
              <a:effectLst/>
              <a:latin typeface="SourceSansPro"/>
            </a:endParaRPr>
          </a:p>
          <a:p>
            <a:r>
              <a:rPr lang="en-US" sz="1200" b="0" i="0" kern="1200" dirty="0">
                <a:solidFill>
                  <a:schemeClr val="tx1"/>
                </a:solidFill>
                <a:effectLst/>
                <a:latin typeface="+mn-lt"/>
                <a:ea typeface="+mn-ea"/>
                <a:cs typeface="+mn-cs"/>
              </a:rPr>
              <a:t>Equity represents the shareholders’ stake in the company. The calculation of equity is a company's total assets minus its total liabilities.</a:t>
            </a:r>
            <a:endParaRPr lang="en-US" dirty="0"/>
          </a:p>
          <a:p>
            <a:endParaRPr lang="en-US" dirty="0"/>
          </a:p>
          <a:p>
            <a:r>
              <a:rPr lang="en-US" dirty="0"/>
              <a:t>OTC - t</a:t>
            </a:r>
            <a:r>
              <a:rPr lang="en-US" sz="1200" b="0" i="0" kern="1200" dirty="0">
                <a:solidFill>
                  <a:schemeClr val="tx1"/>
                </a:solidFill>
                <a:effectLst/>
                <a:latin typeface="+mn-lt"/>
                <a:ea typeface="+mn-ea"/>
                <a:cs typeface="+mn-cs"/>
              </a:rPr>
              <a:t>hese securities do not meet the requirements to have a listing on a standard market exchange. OTC trading helps promote equity and financial instruments that would otherwise be unavailable to investors.</a:t>
            </a:r>
            <a:endParaRPr lang="en-US"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14</a:t>
            </a:fld>
            <a:endParaRPr lang="nb-NO"/>
          </a:p>
        </p:txBody>
      </p:sp>
    </p:spTree>
    <p:extLst>
      <p:ext uri="{BB962C8B-B14F-4D97-AF65-F5344CB8AC3E}">
        <p14:creationId xmlns:p14="http://schemas.microsoft.com/office/powerpoint/2010/main" val="368136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It’s all </a:t>
            </a:r>
            <a:r>
              <a:rPr lang="nb-NO" dirty="0" err="1"/>
              <a:t>about</a:t>
            </a:r>
            <a:r>
              <a:rPr lang="nb-NO" dirty="0"/>
              <a:t> </a:t>
            </a:r>
            <a:r>
              <a:rPr lang="nb-NO" dirty="0" err="1"/>
              <a:t>getting</a:t>
            </a:r>
            <a:r>
              <a:rPr lang="nb-NO" dirty="0"/>
              <a:t> </a:t>
            </a:r>
            <a:r>
              <a:rPr lang="nb-NO" dirty="0" err="1"/>
              <a:t>the</a:t>
            </a:r>
            <a:r>
              <a:rPr lang="nb-NO" dirty="0"/>
              <a:t> </a:t>
            </a:r>
            <a:r>
              <a:rPr lang="nb-NO" dirty="0" err="1"/>
              <a:t>appropriate</a:t>
            </a:r>
            <a:r>
              <a:rPr lang="nb-NO" dirty="0"/>
              <a:t> </a:t>
            </a:r>
            <a:r>
              <a:rPr lang="nb-NO" dirty="0" err="1"/>
              <a:t>pay</a:t>
            </a:r>
            <a:r>
              <a:rPr lang="nb-NO" dirty="0"/>
              <a:t> or </a:t>
            </a:r>
            <a:r>
              <a:rPr lang="nb-NO" dirty="0" err="1"/>
              <a:t>reward</a:t>
            </a:r>
            <a:r>
              <a:rPr lang="nb-NO" dirty="0"/>
              <a:t> for </a:t>
            </a:r>
            <a:r>
              <a:rPr lang="nb-NO" dirty="0" err="1"/>
              <a:t>the</a:t>
            </a:r>
            <a:r>
              <a:rPr lang="nb-NO" dirty="0"/>
              <a:t> risk </a:t>
            </a:r>
            <a:r>
              <a:rPr lang="nb-NO" dirty="0" err="1"/>
              <a:t>your</a:t>
            </a:r>
            <a:r>
              <a:rPr lang="nb-NO" dirty="0"/>
              <a:t> taking.  And just as </a:t>
            </a:r>
            <a:r>
              <a:rPr lang="nb-NO" dirty="0" err="1"/>
              <a:t>important</a:t>
            </a:r>
            <a:r>
              <a:rPr lang="nb-NO" dirty="0"/>
              <a:t>  - </a:t>
            </a:r>
            <a:r>
              <a:rPr lang="nb-NO" dirty="0" err="1"/>
              <a:t>investing</a:t>
            </a:r>
            <a:r>
              <a:rPr lang="nb-NO" dirty="0"/>
              <a:t> so </a:t>
            </a:r>
            <a:r>
              <a:rPr lang="nb-NO" dirty="0" err="1"/>
              <a:t>you</a:t>
            </a:r>
            <a:r>
              <a:rPr lang="nb-NO" dirty="0"/>
              <a:t> </a:t>
            </a:r>
            <a:r>
              <a:rPr lang="nb-NO" dirty="0" err="1"/>
              <a:t>can</a:t>
            </a:r>
            <a:r>
              <a:rPr lang="nb-NO" dirty="0"/>
              <a:t> </a:t>
            </a:r>
            <a:r>
              <a:rPr lang="nb-NO" dirty="0" err="1"/>
              <a:t>increase</a:t>
            </a:r>
            <a:r>
              <a:rPr lang="nb-NO" dirty="0"/>
              <a:t> </a:t>
            </a:r>
            <a:r>
              <a:rPr lang="nb-NO" dirty="0" err="1"/>
              <a:t>your</a:t>
            </a:r>
            <a:r>
              <a:rPr lang="nb-NO" dirty="0"/>
              <a:t> </a:t>
            </a:r>
            <a:r>
              <a:rPr lang="nb-NO" dirty="0" err="1"/>
              <a:t>profitabiliy</a:t>
            </a:r>
            <a:endParaRPr lang="nb-NO" dirty="0"/>
          </a:p>
          <a:p>
            <a:endParaRPr lang="nb-NO" dirty="0"/>
          </a:p>
          <a:p>
            <a:endParaRPr lang="nb-NO" dirty="0"/>
          </a:p>
          <a:p>
            <a:r>
              <a:rPr lang="nb-NO" dirty="0" err="1"/>
              <a:t>I’m</a:t>
            </a:r>
            <a:r>
              <a:rPr lang="nb-NO" dirty="0"/>
              <a:t> </a:t>
            </a:r>
            <a:r>
              <a:rPr lang="nb-NO" dirty="0" err="1"/>
              <a:t>going</a:t>
            </a:r>
            <a:r>
              <a:rPr lang="nb-NO" dirty="0"/>
              <a:t> to talk </a:t>
            </a:r>
            <a:r>
              <a:rPr lang="nb-NO" dirty="0" err="1"/>
              <a:t>about</a:t>
            </a:r>
            <a:r>
              <a:rPr lang="nb-NO" dirty="0"/>
              <a:t> different</a:t>
            </a:r>
          </a:p>
          <a:p>
            <a:r>
              <a:rPr lang="nb-NO" dirty="0"/>
              <a:t>- Risk types</a:t>
            </a:r>
          </a:p>
          <a:p>
            <a:r>
              <a:rPr lang="nb-NO" dirty="0"/>
              <a:t>- </a:t>
            </a:r>
            <a:r>
              <a:rPr lang="nb-NO" dirty="0" err="1"/>
              <a:t>Expected</a:t>
            </a:r>
            <a:r>
              <a:rPr lang="nb-NO" dirty="0"/>
              <a:t> risk for </a:t>
            </a:r>
            <a:r>
              <a:rPr lang="nb-NO" dirty="0" err="1"/>
              <a:t>the</a:t>
            </a:r>
            <a:r>
              <a:rPr lang="nb-NO" dirty="0"/>
              <a:t> different </a:t>
            </a:r>
            <a:r>
              <a:rPr lang="nb-NO" dirty="0" err="1"/>
              <a:t>investment</a:t>
            </a:r>
            <a:r>
              <a:rPr lang="nb-NO" dirty="0"/>
              <a:t> </a:t>
            </a:r>
            <a:r>
              <a:rPr lang="nb-NO" dirty="0" err="1"/>
              <a:t>products</a:t>
            </a:r>
            <a:endParaRPr lang="nb-NO" dirty="0"/>
          </a:p>
          <a:p>
            <a:r>
              <a:rPr lang="nb-NO" dirty="0"/>
              <a:t>- Risk in </a:t>
            </a:r>
            <a:r>
              <a:rPr lang="nb-NO" dirty="0" err="1"/>
              <a:t>portfolios</a:t>
            </a:r>
            <a:r>
              <a:rPr lang="nb-NO" dirty="0"/>
              <a:t> – </a:t>
            </a:r>
            <a:r>
              <a:rPr lang="nb-NO" dirty="0" err="1"/>
              <a:t>very</a:t>
            </a:r>
            <a:r>
              <a:rPr lang="nb-NO" dirty="0"/>
              <a:t> simple </a:t>
            </a:r>
            <a:r>
              <a:rPr lang="nb-NO" dirty="0" err="1"/>
              <a:t>illustrated</a:t>
            </a:r>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15</a:t>
            </a:fld>
            <a:endParaRPr lang="nb-NO"/>
          </a:p>
        </p:txBody>
      </p:sp>
    </p:spTree>
    <p:extLst>
      <p:ext uri="{BB962C8B-B14F-4D97-AF65-F5344CB8AC3E}">
        <p14:creationId xmlns:p14="http://schemas.microsoft.com/office/powerpoint/2010/main" val="293968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18</a:t>
            </a:fld>
            <a:endParaRPr lang="nb-NO"/>
          </a:p>
        </p:txBody>
      </p:sp>
    </p:spTree>
    <p:extLst>
      <p:ext uri="{BB962C8B-B14F-4D97-AF65-F5344CB8AC3E}">
        <p14:creationId xmlns:p14="http://schemas.microsoft.com/office/powerpoint/2010/main" val="202727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14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Husk også regnskapsloven og </a:t>
            </a:r>
            <a:r>
              <a:rPr lang="nb-NO" dirty="0" err="1"/>
              <a:t>ifrs</a:t>
            </a:r>
            <a:r>
              <a:rPr lang="nb-NO" dirty="0"/>
              <a:t> </a:t>
            </a:r>
            <a:r>
              <a:rPr lang="nb-NO" dirty="0" err="1"/>
              <a:t>etc</a:t>
            </a:r>
            <a:endParaRPr lang="nb-NO" dirty="0"/>
          </a:p>
        </p:txBody>
      </p:sp>
      <p:sp>
        <p:nvSpPr>
          <p:cNvPr id="4" name="Plassholder for lysbildenummer 3"/>
          <p:cNvSpPr>
            <a:spLocks noGrp="1"/>
          </p:cNvSpPr>
          <p:nvPr>
            <p:ph type="sldNum" sz="quarter" idx="10"/>
          </p:nvPr>
        </p:nvSpPr>
        <p:spPr/>
        <p:txBody>
          <a:bodyPr/>
          <a:lstStyle/>
          <a:p>
            <a:fld id="{29DF3ABE-E573-42CB-8330-80C99D8C3EF9}" type="slidenum">
              <a:rPr lang="nb-NO" smtClean="0"/>
              <a:t>35</a:t>
            </a:fld>
            <a:endParaRPr lang="nb-NO"/>
          </a:p>
        </p:txBody>
      </p:sp>
    </p:spTree>
    <p:extLst>
      <p:ext uri="{BB962C8B-B14F-4D97-AF65-F5344CB8AC3E}">
        <p14:creationId xmlns:p14="http://schemas.microsoft.com/office/powerpoint/2010/main" val="69124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3F5E3-33A3-41EA-943C-BA1AE2FFF02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7FABF1D-C6A1-4244-9D3D-D51502A9A1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B5A6F30-9958-44CB-B33A-B4FE8667668E}"/>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5" name="Plassholder for bunntekst 4">
            <a:extLst>
              <a:ext uri="{FF2B5EF4-FFF2-40B4-BE49-F238E27FC236}">
                <a16:creationId xmlns:a16="http://schemas.microsoft.com/office/drawing/2014/main" id="{2F6DAD54-18B8-4245-A1AF-415F7B42C0E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A0F58E-8D60-4F10-9B0A-003924B00974}"/>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62310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293FC-C1F3-4849-92DF-467D91243EC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6F1798F-973A-42B3-AD6A-B4D616E0B602}"/>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6A5F320-C49E-4F9C-8F17-45187C71E907}"/>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5" name="Plassholder for bunntekst 4">
            <a:extLst>
              <a:ext uri="{FF2B5EF4-FFF2-40B4-BE49-F238E27FC236}">
                <a16:creationId xmlns:a16="http://schemas.microsoft.com/office/drawing/2014/main" id="{BE0270EB-1225-4995-A3E0-802541D2C9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BF7E9AE-6003-4AED-A011-F42A7E3F75C4}"/>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120464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A3E01CA-8996-46B1-9C07-8126054F260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BC9A34E-652C-4497-B8AB-188FB1098372}"/>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38CB84-5216-4679-A15E-3FEA014FB8E5}"/>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5" name="Plassholder for bunntekst 4">
            <a:extLst>
              <a:ext uri="{FF2B5EF4-FFF2-40B4-BE49-F238E27FC236}">
                <a16:creationId xmlns:a16="http://schemas.microsoft.com/office/drawing/2014/main" id="{A57B2095-63B5-407D-B892-1B6D7832F0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80F3A6-F8BA-45F4-923B-D17B3883C4B2}"/>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65393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05.11.2020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311017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7" name="Undertittel 2"/>
          <p:cNvSpPr>
            <a:spLocks noGrp="1"/>
          </p:cNvSpPr>
          <p:nvPr>
            <p:ph type="subTitle" idx="10"/>
          </p:nvPr>
        </p:nvSpPr>
        <p:spPr>
          <a:xfrm>
            <a:off x="914401" y="3070960"/>
            <a:ext cx="10535140" cy="1752600"/>
          </a:xfrm>
        </p:spPr>
        <p:txBody>
          <a:bodyPr>
            <a:normAutofit/>
          </a:bodyPr>
          <a:lstStyle>
            <a:lvl1pPr marL="0" indent="0" algn="l">
              <a:buNone/>
              <a:defRPr sz="2400">
                <a:solidFill>
                  <a:schemeClr val="tx1"/>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2" name="Tittel 1">
            <a:extLst>
              <a:ext uri="{FF2B5EF4-FFF2-40B4-BE49-F238E27FC236}">
                <a16:creationId xmlns:a16="http://schemas.microsoft.com/office/drawing/2014/main" id="{FADC25D6-64C9-4D3D-A225-1649A571464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22018420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401" y="1593121"/>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401" y="3070960"/>
            <a:ext cx="10535140" cy="1752600"/>
          </a:xfrm>
        </p:spPr>
        <p:txBody>
          <a:bodyPr>
            <a:normAutofit/>
          </a:bodyPr>
          <a:lstStyle>
            <a:lvl1pPr marL="0" indent="0" algn="r">
              <a:buNone/>
              <a:defRPr sz="2400">
                <a:solidFill>
                  <a:srgbClr val="FFFFFF"/>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8946" y="5778688"/>
            <a:ext cx="1470595" cy="182236"/>
          </a:xfrm>
          <a:prstGeom prst="rect">
            <a:avLst/>
          </a:prstGeom>
        </p:spPr>
      </p:pic>
    </p:spTree>
    <p:extLst>
      <p:ext uri="{BB962C8B-B14F-4D97-AF65-F5344CB8AC3E}">
        <p14:creationId xmlns:p14="http://schemas.microsoft.com/office/powerpoint/2010/main" val="174507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935141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4090927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05.11.2020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891350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12833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55044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3B19CA-5E71-4D2D-90E7-B1DAD69377F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DC6D575-633A-49B5-9F79-B97340D81889}"/>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EF3DFA2-0087-4D81-960D-FEA528B3786F}"/>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5" name="Plassholder for bunntekst 4">
            <a:extLst>
              <a:ext uri="{FF2B5EF4-FFF2-40B4-BE49-F238E27FC236}">
                <a16:creationId xmlns:a16="http://schemas.microsoft.com/office/drawing/2014/main" id="{48784EEF-A92D-4E2C-9D3F-D7E736824A5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C5C647-1446-4A65-B2AB-402AE1CBB8F5}"/>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1589885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3" y="1535113"/>
            <a:ext cx="5389033"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05.11.2020</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045959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6"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6"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79993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304404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05.11.2020</a:t>
            </a:fld>
            <a:endParaRPr lang="nb-NO"/>
          </a:p>
        </p:txBody>
      </p:sp>
      <p:sp>
        <p:nvSpPr>
          <p:cNvPr id="3" name="Plassholder for bunntekst 2"/>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054314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91A1700-1AE6-4138-938D-CD0E7A71EFB0}"/>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3" name="Plassholder for bunntekst 2">
            <a:extLst>
              <a:ext uri="{FF2B5EF4-FFF2-40B4-BE49-F238E27FC236}">
                <a16:creationId xmlns:a16="http://schemas.microsoft.com/office/drawing/2014/main" id="{0FA063DF-2A38-474F-B50F-F6CD4D8CF24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EBEEF6D-AF21-49EA-9C62-E58AC35B363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606941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nb-NO" dirty="0"/>
          </a:p>
        </p:txBody>
      </p:sp>
      <p:sp>
        <p:nvSpPr>
          <p:cNvPr id="3" name="Content Placeholder 2"/>
          <p:cNvSpPr>
            <a:spLocks noGrp="1"/>
          </p:cNvSpPr>
          <p:nvPr>
            <p:ph idx="1"/>
          </p:nvPr>
        </p:nvSpPr>
        <p:spPr>
          <a:xfrm>
            <a:off x="838200" y="2015837"/>
            <a:ext cx="10515600" cy="4161127"/>
          </a:xfrm>
        </p:spPr>
        <p:txBody>
          <a:bodyPr/>
          <a:lstStyle>
            <a:lvl1pPr>
              <a:defRPr>
                <a:solidFill>
                  <a:srgbClr val="003366"/>
                </a:solidFill>
              </a:defRPr>
            </a:lvl1pPr>
            <a:lvl2pPr>
              <a:defRPr sz="1200">
                <a:solidFill>
                  <a:srgbClr val="003366"/>
                </a:solidFill>
              </a:defRPr>
            </a:lvl2pPr>
            <a:lvl3pPr>
              <a:defRPr sz="1100">
                <a:solidFill>
                  <a:srgbClr val="003366"/>
                </a:solidFill>
              </a:defRPr>
            </a:lvl3pPr>
            <a:lvl4pPr>
              <a:defRPr sz="1050">
                <a:solidFill>
                  <a:srgbClr val="003366"/>
                </a:solidFill>
              </a:defRPr>
            </a:lvl4pPr>
            <a:lvl5pPr>
              <a:defRPr sz="1050">
                <a:solidFill>
                  <a:srgbClr val="003366"/>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Text Placeholder 10"/>
          <p:cNvSpPr>
            <a:spLocks noGrp="1"/>
          </p:cNvSpPr>
          <p:nvPr>
            <p:ph type="body" sz="quarter" idx="14" hasCustomPrompt="1"/>
          </p:nvPr>
        </p:nvSpPr>
        <p:spPr>
          <a:xfrm>
            <a:off x="838200" y="1190720"/>
            <a:ext cx="7958560" cy="412750"/>
          </a:xfrm>
        </p:spPr>
        <p:txBody>
          <a:bodyPr lIns="100800" tIns="0" rIns="90000">
            <a:normAutofit/>
          </a:bodyPr>
          <a:lstStyle>
            <a:lvl1pPr marL="1350" indent="0">
              <a:buNone/>
              <a:defRPr sz="930" cap="all" baseline="0">
                <a:solidFill>
                  <a:srgbClr val="6B88B0"/>
                </a:solidFill>
              </a:defRPr>
            </a:lvl1pPr>
          </a:lstStyle>
          <a:p>
            <a:pPr lvl="0"/>
            <a:r>
              <a:rPr lang="en-US" dirty="0"/>
              <a:t>STIKKTITTEL, info  </a:t>
            </a:r>
            <a:r>
              <a:rPr lang="en-US" dirty="0" err="1"/>
              <a:t>og</a:t>
            </a:r>
            <a:r>
              <a:rPr lang="en-US" dirty="0"/>
              <a:t>  ETC.</a:t>
            </a:r>
            <a:endParaRPr lang="nb-NO" dirty="0"/>
          </a:p>
        </p:txBody>
      </p:sp>
    </p:spTree>
    <p:extLst>
      <p:ext uri="{BB962C8B-B14F-4D97-AF65-F5344CB8AC3E}">
        <p14:creationId xmlns:p14="http://schemas.microsoft.com/office/powerpoint/2010/main" val="1599489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7" name="Undertittel 2"/>
          <p:cNvSpPr>
            <a:spLocks noGrp="1"/>
          </p:cNvSpPr>
          <p:nvPr>
            <p:ph type="subTitle" idx="10"/>
          </p:nvPr>
        </p:nvSpPr>
        <p:spPr>
          <a:xfrm>
            <a:off x="914401" y="3070960"/>
            <a:ext cx="10535140" cy="1752600"/>
          </a:xfrm>
        </p:spPr>
        <p:txBody>
          <a:bodyPr>
            <a:normAutofit/>
          </a:bodyPr>
          <a:lstStyle>
            <a:lvl1pPr marL="0" indent="0" algn="l">
              <a:buNone/>
              <a:defRPr sz="2400">
                <a:solidFill>
                  <a:schemeClr val="tx1"/>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2" name="Tittel 1">
            <a:extLst>
              <a:ext uri="{FF2B5EF4-FFF2-40B4-BE49-F238E27FC236}">
                <a16:creationId xmlns:a16="http://schemas.microsoft.com/office/drawing/2014/main" id="{FADC25D6-64C9-4D3D-A225-1649A571464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42206168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401" y="1593121"/>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401" y="3070960"/>
            <a:ext cx="10535140" cy="1752600"/>
          </a:xfrm>
        </p:spPr>
        <p:txBody>
          <a:bodyPr>
            <a:normAutofit/>
          </a:bodyPr>
          <a:lstStyle>
            <a:lvl1pPr marL="0" indent="0" algn="r">
              <a:buNone/>
              <a:defRPr sz="2400">
                <a:solidFill>
                  <a:srgbClr val="FFFFFF"/>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8946" y="5778688"/>
            <a:ext cx="1470595" cy="182236"/>
          </a:xfrm>
          <a:prstGeom prst="rect">
            <a:avLst/>
          </a:prstGeom>
        </p:spPr>
      </p:pic>
    </p:spTree>
    <p:extLst>
      <p:ext uri="{BB962C8B-B14F-4D97-AF65-F5344CB8AC3E}">
        <p14:creationId xmlns:p14="http://schemas.microsoft.com/office/powerpoint/2010/main" val="787383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663133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20129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A458C8-3EDD-458B-93F8-B845552061D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89390F2-9311-4762-8E62-85A1902DC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8A577C5E-6CA3-4701-9E75-39D459680EB3}"/>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5" name="Plassholder for bunntekst 4">
            <a:extLst>
              <a:ext uri="{FF2B5EF4-FFF2-40B4-BE49-F238E27FC236}">
                <a16:creationId xmlns:a16="http://schemas.microsoft.com/office/drawing/2014/main" id="{EEF426FE-ED9E-475C-B3EC-93AC722EEE5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249CF87-2AA8-4764-9728-D8BFD8892DF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721712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05.11.2020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595213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4241115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380186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3" y="1535113"/>
            <a:ext cx="5389033"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05.11.2020</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02148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6"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6"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54532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043272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05.11.2020</a:t>
            </a:fld>
            <a:endParaRPr lang="nb-NO"/>
          </a:p>
        </p:txBody>
      </p:sp>
      <p:sp>
        <p:nvSpPr>
          <p:cNvPr id="3" name="Plassholder for bunntekst 2"/>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1554823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6" name="Tittel 1"/>
          <p:cNvSpPr>
            <a:spLocks noGrp="1"/>
          </p:cNvSpPr>
          <p:nvPr>
            <p:ph type="ctrTitle" hasCustomPrompt="1"/>
          </p:nvPr>
        </p:nvSpPr>
        <p:spPr>
          <a:xfrm>
            <a:off x="914399" y="1593120"/>
            <a:ext cx="10535140" cy="1470025"/>
          </a:xfrm>
        </p:spPr>
        <p:txBody>
          <a:bodyPr>
            <a:normAutofit/>
          </a:bodyPr>
          <a:lstStyle>
            <a:lvl1pPr algn="l">
              <a:defRPr sz="3200">
                <a:solidFill>
                  <a:schemeClr val="tx1"/>
                </a:solidFill>
              </a:defRPr>
            </a:lvl1pPr>
          </a:lstStyle>
          <a:p>
            <a:r>
              <a:rPr lang="nb-NO" dirty="0"/>
              <a:t>Klikk for å </a:t>
            </a:r>
            <a:br>
              <a:rPr lang="nb-NO" dirty="0"/>
            </a:br>
            <a:r>
              <a:rPr lang="nb-NO" dirty="0"/>
              <a:t>redigere tittelstil</a:t>
            </a:r>
          </a:p>
        </p:txBody>
      </p:sp>
      <p:sp>
        <p:nvSpPr>
          <p:cNvPr id="7" name="Undertittel 2"/>
          <p:cNvSpPr>
            <a:spLocks noGrp="1"/>
          </p:cNvSpPr>
          <p:nvPr>
            <p:ph type="subTitle" idx="10"/>
          </p:nvPr>
        </p:nvSpPr>
        <p:spPr>
          <a:xfrm>
            <a:off x="914399" y="3070959"/>
            <a:ext cx="1053514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1" name="Bilde 10" descr="AN logo negati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945" y="6471706"/>
            <a:ext cx="1470595" cy="182236"/>
          </a:xfrm>
          <a:prstGeom prst="rect">
            <a:avLst/>
          </a:prstGeom>
        </p:spPr>
      </p:pic>
    </p:spTree>
    <p:extLst>
      <p:ext uri="{BB962C8B-B14F-4D97-AF65-F5344CB8AC3E}">
        <p14:creationId xmlns:p14="http://schemas.microsoft.com/office/powerpoint/2010/main" val="289117492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399" y="1593120"/>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399" y="3070959"/>
            <a:ext cx="10535140" cy="1752600"/>
          </a:xfrm>
        </p:spPr>
        <p:txBody>
          <a:bodyPr>
            <a:normAutofit/>
          </a:bodyPr>
          <a:lstStyle>
            <a:lvl1pPr marL="0" indent="0" algn="r">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945" y="6471706"/>
            <a:ext cx="1470595" cy="182236"/>
          </a:xfrm>
          <a:prstGeom prst="rect">
            <a:avLst/>
          </a:prstGeom>
        </p:spPr>
      </p:pic>
    </p:spTree>
    <p:extLst>
      <p:ext uri="{BB962C8B-B14F-4D97-AF65-F5344CB8AC3E}">
        <p14:creationId xmlns:p14="http://schemas.microsoft.com/office/powerpoint/2010/main" val="904542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965687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665E46-66DA-490F-A3DC-8A210537CEC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9ACA5EF-DC05-4FCC-B3BC-BDD9ACAA7BBB}"/>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27BAB30-6C2A-4882-A1E5-B07A58153FA1}"/>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93B41D5-087D-4B0E-AAAB-F3C9662EBF37}"/>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6" name="Plassholder for bunntekst 5">
            <a:extLst>
              <a:ext uri="{FF2B5EF4-FFF2-40B4-BE49-F238E27FC236}">
                <a16:creationId xmlns:a16="http://schemas.microsoft.com/office/drawing/2014/main" id="{FBB510A3-EDF3-4EC7-9370-EEE70A0B907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89701EE-85BB-4A88-AEFB-1E8CDB47F849}"/>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56208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774253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05.11.2020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1081447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117703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239435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05.11.2020</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443902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5" y="273050"/>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927121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921416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05.11.2020</a:t>
            </a:fld>
            <a:endParaRPr lang="nb-NO"/>
          </a:p>
        </p:txBody>
      </p:sp>
      <p:sp>
        <p:nvSpPr>
          <p:cNvPr id="3" name="Plassholder for bunntekst 2"/>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49384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ildeside 3">
    <p:spTree>
      <p:nvGrpSpPr>
        <p:cNvPr id="1" name=""/>
        <p:cNvGrpSpPr/>
        <p:nvPr/>
      </p:nvGrpSpPr>
      <p:grpSpPr>
        <a:xfrm>
          <a:off x="0" y="0"/>
          <a:ext cx="0" cy="0"/>
          <a:chOff x="0" y="0"/>
          <a:chExt cx="0" cy="0"/>
        </a:xfrm>
      </p:grpSpPr>
      <p:sp>
        <p:nvSpPr>
          <p:cNvPr id="7" name="Title 1"/>
          <p:cNvSpPr>
            <a:spLocks noGrp="1"/>
          </p:cNvSpPr>
          <p:nvPr>
            <p:ph type="title"/>
          </p:nvPr>
        </p:nvSpPr>
        <p:spPr>
          <a:xfrm>
            <a:off x="798351" y="3826933"/>
            <a:ext cx="10627573" cy="1339850"/>
          </a:xfrm>
        </p:spPr>
        <p:txBody>
          <a:bodyPr>
            <a:normAutofit/>
          </a:bodyPr>
          <a:lstStyle>
            <a:lvl1pPr>
              <a:defRPr sz="4500" baseline="0"/>
            </a:lvl1pPr>
          </a:lstStyle>
          <a:p>
            <a:r>
              <a:rPr lang="nb-NO"/>
              <a:t>Klikk for å redigere tittelstil</a:t>
            </a:r>
            <a:endParaRPr lang="nb-NO" dirty="0"/>
          </a:p>
        </p:txBody>
      </p:sp>
      <p:sp>
        <p:nvSpPr>
          <p:cNvPr id="10" name="Picture Placeholder 11"/>
          <p:cNvSpPr>
            <a:spLocks noGrp="1"/>
          </p:cNvSpPr>
          <p:nvPr>
            <p:ph type="pic" sz="quarter" idx="15" hasCustomPrompt="1"/>
          </p:nvPr>
        </p:nvSpPr>
        <p:spPr>
          <a:xfrm>
            <a:off x="0" y="0"/>
            <a:ext cx="12192000" cy="3484800"/>
          </a:xfrm>
          <a:pattFill prst="pct25">
            <a:fgClr>
              <a:schemeClr val="accent5">
                <a:lumMod val="20000"/>
                <a:lumOff val="80000"/>
              </a:schemeClr>
            </a:fgClr>
            <a:bgClr>
              <a:schemeClr val="accent5">
                <a:lumMod val="40000"/>
                <a:lumOff val="60000"/>
              </a:schemeClr>
            </a:bgClr>
          </a:pattFill>
        </p:spPr>
        <p:txBody>
          <a:bodyPr bIns="1224000" anchor="ctr">
            <a:normAutofit/>
          </a:bodyPr>
          <a:lstStyle>
            <a:lvl1pPr marL="1350" indent="0" algn="ctr">
              <a:buNone/>
              <a:defRPr sz="1200" baseline="0">
                <a:solidFill>
                  <a:schemeClr val="bg1">
                    <a:lumMod val="50000"/>
                  </a:schemeClr>
                </a:solidFill>
              </a:defRPr>
            </a:lvl1pPr>
          </a:lstStyle>
          <a:p>
            <a:r>
              <a:rPr lang="nb-NO" dirty="0"/>
              <a:t>Dra inn et bilde eller trykk på ikonet for å legge til. </a:t>
            </a:r>
          </a:p>
        </p:txBody>
      </p:sp>
      <p:sp>
        <p:nvSpPr>
          <p:cNvPr id="12" name="Text Placeholder 10"/>
          <p:cNvSpPr>
            <a:spLocks noGrp="1"/>
          </p:cNvSpPr>
          <p:nvPr>
            <p:ph type="body" sz="quarter" idx="16" hasCustomPrompt="1"/>
          </p:nvPr>
        </p:nvSpPr>
        <p:spPr>
          <a:xfrm>
            <a:off x="798351" y="5166783"/>
            <a:ext cx="4872789" cy="412750"/>
          </a:xfrm>
        </p:spPr>
        <p:txBody>
          <a:bodyPr lIns="100800" tIns="0" rIns="90000">
            <a:normAutofit/>
          </a:bodyPr>
          <a:lstStyle>
            <a:lvl1pPr marL="1350" indent="0">
              <a:buNone/>
              <a:defRPr sz="930" cap="all" baseline="0">
                <a:solidFill>
                  <a:srgbClr val="7B8A9E"/>
                </a:solidFill>
              </a:defRPr>
            </a:lvl1pPr>
          </a:lstStyle>
          <a:p>
            <a:pPr lvl="0"/>
            <a:r>
              <a:rPr lang="en-US" dirty="0"/>
              <a:t>STIKKTITTEL, info  </a:t>
            </a:r>
            <a:r>
              <a:rPr lang="en-US" dirty="0" err="1"/>
              <a:t>og</a:t>
            </a:r>
            <a:r>
              <a:rPr lang="en-US" dirty="0"/>
              <a:t>  ETC.</a:t>
            </a:r>
            <a:endParaRPr lang="nb-NO" dirty="0"/>
          </a:p>
        </p:txBody>
      </p:sp>
    </p:spTree>
    <p:extLst>
      <p:ext uri="{BB962C8B-B14F-4D97-AF65-F5344CB8AC3E}">
        <p14:creationId xmlns:p14="http://schemas.microsoft.com/office/powerpoint/2010/main" val="2736674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nb-NO" dirty="0"/>
          </a:p>
        </p:txBody>
      </p:sp>
      <p:sp>
        <p:nvSpPr>
          <p:cNvPr id="3" name="Content Placeholder 2"/>
          <p:cNvSpPr>
            <a:spLocks noGrp="1"/>
          </p:cNvSpPr>
          <p:nvPr>
            <p:ph idx="1"/>
          </p:nvPr>
        </p:nvSpPr>
        <p:spPr>
          <a:xfrm>
            <a:off x="838200" y="2015837"/>
            <a:ext cx="10515600" cy="4161127"/>
          </a:xfrm>
        </p:spPr>
        <p:txBody>
          <a:bodyPr/>
          <a:lstStyle>
            <a:lvl1pPr>
              <a:defRPr>
                <a:solidFill>
                  <a:srgbClr val="003366"/>
                </a:solidFill>
              </a:defRPr>
            </a:lvl1pPr>
            <a:lvl2pPr>
              <a:defRPr sz="1200">
                <a:solidFill>
                  <a:srgbClr val="003366"/>
                </a:solidFill>
              </a:defRPr>
            </a:lvl2pPr>
            <a:lvl3pPr>
              <a:defRPr sz="1100">
                <a:solidFill>
                  <a:srgbClr val="003366"/>
                </a:solidFill>
              </a:defRPr>
            </a:lvl3pPr>
            <a:lvl4pPr>
              <a:defRPr sz="1050">
                <a:solidFill>
                  <a:srgbClr val="003366"/>
                </a:solidFill>
              </a:defRPr>
            </a:lvl4pPr>
            <a:lvl5pPr>
              <a:defRPr sz="1050">
                <a:solidFill>
                  <a:srgbClr val="003366"/>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Text Placeholder 10"/>
          <p:cNvSpPr>
            <a:spLocks noGrp="1"/>
          </p:cNvSpPr>
          <p:nvPr>
            <p:ph type="body" sz="quarter" idx="14" hasCustomPrompt="1"/>
          </p:nvPr>
        </p:nvSpPr>
        <p:spPr>
          <a:xfrm>
            <a:off x="838200" y="1190720"/>
            <a:ext cx="7958560" cy="412750"/>
          </a:xfrm>
        </p:spPr>
        <p:txBody>
          <a:bodyPr lIns="100800" tIns="0" rIns="90000">
            <a:normAutofit/>
          </a:bodyPr>
          <a:lstStyle>
            <a:lvl1pPr marL="1350" indent="0">
              <a:buNone/>
              <a:defRPr sz="930" cap="all" baseline="0">
                <a:solidFill>
                  <a:srgbClr val="6B88B0"/>
                </a:solidFill>
              </a:defRPr>
            </a:lvl1pPr>
          </a:lstStyle>
          <a:p>
            <a:pPr lvl="0"/>
            <a:r>
              <a:rPr lang="en-US" dirty="0"/>
              <a:t>STIKKTITTEL, info  </a:t>
            </a:r>
            <a:r>
              <a:rPr lang="en-US" dirty="0" err="1"/>
              <a:t>og</a:t>
            </a:r>
            <a:r>
              <a:rPr lang="en-US" dirty="0"/>
              <a:t>  ETC.</a:t>
            </a:r>
            <a:endParaRPr lang="nb-NO" dirty="0"/>
          </a:p>
        </p:txBody>
      </p:sp>
    </p:spTree>
    <p:extLst>
      <p:ext uri="{BB962C8B-B14F-4D97-AF65-F5344CB8AC3E}">
        <p14:creationId xmlns:p14="http://schemas.microsoft.com/office/powerpoint/2010/main" val="47352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74BD47-2A2B-4D58-BF34-05398B14F47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A7C2B45-6632-4BF3-8838-2480DA070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E577BD1A-030F-4029-916E-C25C2072339E}"/>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1B3B5B6-7C00-460E-A3F9-9A9611763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227D51D8-A9FA-4CCF-B120-D7368EBE6E0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E15EE72-D770-4D77-BB6E-279D97E1F837}"/>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8" name="Plassholder for bunntekst 7">
            <a:extLst>
              <a:ext uri="{FF2B5EF4-FFF2-40B4-BE49-F238E27FC236}">
                <a16:creationId xmlns:a16="http://schemas.microsoft.com/office/drawing/2014/main" id="{D475718C-A040-429B-8862-85714AE0A98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68CBDA1-4924-4688-A126-F7F2BB1E1DC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1671825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7" name="Undertittel 2"/>
          <p:cNvSpPr>
            <a:spLocks noGrp="1"/>
          </p:cNvSpPr>
          <p:nvPr>
            <p:ph type="subTitle" idx="10"/>
          </p:nvPr>
        </p:nvSpPr>
        <p:spPr>
          <a:xfrm>
            <a:off x="914401" y="3070960"/>
            <a:ext cx="10535140" cy="1752600"/>
          </a:xfrm>
        </p:spPr>
        <p:txBody>
          <a:bodyPr>
            <a:normAutofit/>
          </a:bodyPr>
          <a:lstStyle>
            <a:lvl1pPr marL="0" indent="0" algn="l">
              <a:buNone/>
              <a:defRPr sz="2400">
                <a:solidFill>
                  <a:schemeClr val="tx1"/>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2" name="Tittel 1">
            <a:extLst>
              <a:ext uri="{FF2B5EF4-FFF2-40B4-BE49-F238E27FC236}">
                <a16:creationId xmlns:a16="http://schemas.microsoft.com/office/drawing/2014/main" id="{FADC25D6-64C9-4D3D-A225-1649A571464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77165562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401" y="1593121"/>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401" y="3070960"/>
            <a:ext cx="10535140" cy="1752600"/>
          </a:xfrm>
        </p:spPr>
        <p:txBody>
          <a:bodyPr>
            <a:normAutofit/>
          </a:bodyPr>
          <a:lstStyle>
            <a:lvl1pPr marL="0" indent="0" algn="r">
              <a:buNone/>
              <a:defRPr sz="2400">
                <a:solidFill>
                  <a:srgbClr val="FFFFFF"/>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8946" y="5778688"/>
            <a:ext cx="1470595" cy="182236"/>
          </a:xfrm>
          <a:prstGeom prst="rect">
            <a:avLst/>
          </a:prstGeom>
        </p:spPr>
      </p:pic>
    </p:spTree>
    <p:extLst>
      <p:ext uri="{BB962C8B-B14F-4D97-AF65-F5344CB8AC3E}">
        <p14:creationId xmlns:p14="http://schemas.microsoft.com/office/powerpoint/2010/main" val="1522352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146807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703360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05.11.2020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1268634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05.11.2020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9780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442947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3" y="1535113"/>
            <a:ext cx="5389033"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05.11.2020</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804688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6"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6"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727314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05.11.2020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74889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9D6504-B567-45F6-95B1-9027C11038D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EFA1243-82DB-45F6-9C4C-44460E68E236}"/>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4" name="Plassholder for bunntekst 3">
            <a:extLst>
              <a:ext uri="{FF2B5EF4-FFF2-40B4-BE49-F238E27FC236}">
                <a16:creationId xmlns:a16="http://schemas.microsoft.com/office/drawing/2014/main" id="{196EE53A-263A-407F-84BE-8C81FEB764B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D082041-9CE6-4AB4-8CBB-9397F08403AD}"/>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511982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05.11.2020</a:t>
            </a:fld>
            <a:endParaRPr lang="nb-NO"/>
          </a:p>
        </p:txBody>
      </p:sp>
      <p:sp>
        <p:nvSpPr>
          <p:cNvPr id="3" name="Plassholder for bunntekst 2"/>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210021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91A1700-1AE6-4138-938D-CD0E7A71EFB0}"/>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3" name="Plassholder for bunntekst 2">
            <a:extLst>
              <a:ext uri="{FF2B5EF4-FFF2-40B4-BE49-F238E27FC236}">
                <a16:creationId xmlns:a16="http://schemas.microsoft.com/office/drawing/2014/main" id="{0FA063DF-2A38-474F-B50F-F6CD4D8CF24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EBEEF6D-AF21-49EA-9C62-E58AC35B363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99395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E89579-E003-4C6E-B098-C8F6A0E0E53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55E0753-F4F0-40BE-B8DF-5981BE09B6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3CAF788-F8D6-497E-B21E-DFED8EE7C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91693E77-6FB2-4FBB-993A-E9F950D2C34D}"/>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6" name="Plassholder for bunntekst 5">
            <a:extLst>
              <a:ext uri="{FF2B5EF4-FFF2-40B4-BE49-F238E27FC236}">
                <a16:creationId xmlns:a16="http://schemas.microsoft.com/office/drawing/2014/main" id="{81E7FB2B-4255-47C4-9C55-E226032F19B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38C93B1-C867-435D-AFA3-4277A7549FC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46440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A7D393-1153-4524-BE83-B0C1FCBB069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D28DE41-E6B9-4F70-BD3B-D54C1A977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1DD68C7-0DAB-4986-BC86-33D45F3FE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D10166BA-01CE-4965-B439-2ECFD1648B5B}"/>
              </a:ext>
            </a:extLst>
          </p:cNvPr>
          <p:cNvSpPr>
            <a:spLocks noGrp="1"/>
          </p:cNvSpPr>
          <p:nvPr>
            <p:ph type="dt" sz="half" idx="10"/>
          </p:nvPr>
        </p:nvSpPr>
        <p:spPr/>
        <p:txBody>
          <a:bodyPr/>
          <a:lstStyle/>
          <a:p>
            <a:fld id="{E9A7AC32-6DF3-4C30-A1D2-50B8F1B2410E}" type="datetimeFigureOut">
              <a:rPr lang="nb-NO" smtClean="0"/>
              <a:t>05.11.2020</a:t>
            </a:fld>
            <a:endParaRPr lang="nb-NO"/>
          </a:p>
        </p:txBody>
      </p:sp>
      <p:sp>
        <p:nvSpPr>
          <p:cNvPr id="6" name="Plassholder for bunntekst 5">
            <a:extLst>
              <a:ext uri="{FF2B5EF4-FFF2-40B4-BE49-F238E27FC236}">
                <a16:creationId xmlns:a16="http://schemas.microsoft.com/office/drawing/2014/main" id="{B41EEBAA-A6CA-45D7-BFFA-4F1B85AC386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5E9CB83-1E4B-4237-AE25-47E9DBCA2BB0}"/>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4196022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em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emf"/><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843EFC0-0FF6-41B9-80F1-9EBF2274F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29D5336-63FE-4D2D-A68A-8DD5A0707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C4432D2-5B91-4582-9C2E-810E9B811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7AC32-6DF3-4C30-A1D2-50B8F1B2410E}" type="datetimeFigureOut">
              <a:rPr lang="nb-NO" smtClean="0"/>
              <a:t>05.11.2020</a:t>
            </a:fld>
            <a:endParaRPr lang="nb-NO"/>
          </a:p>
        </p:txBody>
      </p:sp>
      <p:sp>
        <p:nvSpPr>
          <p:cNvPr id="5" name="Plassholder for bunntekst 4">
            <a:extLst>
              <a:ext uri="{FF2B5EF4-FFF2-40B4-BE49-F238E27FC236}">
                <a16:creationId xmlns:a16="http://schemas.microsoft.com/office/drawing/2014/main" id="{59599C79-A10A-4061-8965-0FDD22682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6CA1C4F-1FA6-499E-B9F3-C7FE5BA8A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9C2BC-99DD-40B1-A971-EF2F67542974}" type="slidenum">
              <a:rPr lang="nb-NO" smtClean="0"/>
              <a:t>‹#›</a:t>
            </a:fld>
            <a:endParaRPr lang="nb-NO"/>
          </a:p>
        </p:txBody>
      </p:sp>
    </p:spTree>
    <p:extLst>
      <p:ext uri="{BB962C8B-B14F-4D97-AF65-F5344CB8AC3E}">
        <p14:creationId xmlns:p14="http://schemas.microsoft.com/office/powerpoint/2010/main" val="2923858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05.11.2020</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867" y="236539"/>
            <a:ext cx="11091333" cy="38100"/>
          </a:xfrm>
          <a:prstGeom prst="rect">
            <a:avLst/>
          </a:prstGeom>
        </p:spPr>
      </p:pic>
      <p:pic>
        <p:nvPicPr>
          <p:cNvPr id="12" name="Bild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867" y="6337301"/>
            <a:ext cx="11091333" cy="38100"/>
          </a:xfrm>
          <a:prstGeom prst="rect">
            <a:avLst/>
          </a:prstGeom>
        </p:spPr>
      </p:pic>
      <p:pic>
        <p:nvPicPr>
          <p:cNvPr id="8" name="Bilde 7">
            <a:extLst>
              <a:ext uri="{FF2B5EF4-FFF2-40B4-BE49-F238E27FC236}">
                <a16:creationId xmlns:a16="http://schemas.microsoft.com/office/drawing/2014/main" id="{0D0E3CCA-001A-4ECE-8AC6-811B18D42F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273651" y="6422137"/>
            <a:ext cx="1206370" cy="199324"/>
          </a:xfrm>
          <a:prstGeom prst="rect">
            <a:avLst/>
          </a:prstGeom>
        </p:spPr>
      </p:pic>
    </p:spTree>
    <p:extLst>
      <p:ext uri="{BB962C8B-B14F-4D97-AF65-F5344CB8AC3E}">
        <p14:creationId xmlns:p14="http://schemas.microsoft.com/office/powerpoint/2010/main" val="10425537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00" r:id="rId12"/>
    <p:sldLayoutId id="2147483701" r:id="rId13"/>
  </p:sldLayoutIdLst>
  <p:txStyles>
    <p:title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05.11.2020</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3"/>
          <a:stretch>
            <a:fillRect/>
          </a:stretch>
        </p:blipFill>
        <p:spPr>
          <a:xfrm>
            <a:off x="541867" y="236539"/>
            <a:ext cx="11091333" cy="38100"/>
          </a:xfrm>
          <a:prstGeom prst="rect">
            <a:avLst/>
          </a:prstGeom>
        </p:spPr>
      </p:pic>
      <p:pic>
        <p:nvPicPr>
          <p:cNvPr id="12" name="Bilde 11"/>
          <p:cNvPicPr>
            <a:picLocks noChangeAspect="1"/>
          </p:cNvPicPr>
          <p:nvPr/>
        </p:nvPicPr>
        <p:blipFill>
          <a:blip r:embed="rId13"/>
          <a:stretch>
            <a:fillRect/>
          </a:stretch>
        </p:blipFill>
        <p:spPr>
          <a:xfrm>
            <a:off x="541867" y="6337301"/>
            <a:ext cx="11091333" cy="38100"/>
          </a:xfrm>
          <a:prstGeom prst="rect">
            <a:avLst/>
          </a:prstGeom>
        </p:spPr>
      </p:pic>
      <p:pic>
        <p:nvPicPr>
          <p:cNvPr id="8" name="Bilde 7">
            <a:extLst>
              <a:ext uri="{FF2B5EF4-FFF2-40B4-BE49-F238E27FC236}">
                <a16:creationId xmlns:a16="http://schemas.microsoft.com/office/drawing/2014/main" id="{0D0E3CCA-001A-4ECE-8AC6-811B18D42F0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73651" y="6422137"/>
            <a:ext cx="1206370" cy="199324"/>
          </a:xfrm>
          <a:prstGeom prst="rect">
            <a:avLst/>
          </a:prstGeom>
        </p:spPr>
      </p:pic>
    </p:spTree>
    <p:extLst>
      <p:ext uri="{BB962C8B-B14F-4D97-AF65-F5344CB8AC3E}">
        <p14:creationId xmlns:p14="http://schemas.microsoft.com/office/powerpoint/2010/main" val="236023900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05.11.2020</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41867" y="236539"/>
            <a:ext cx="11091333" cy="38100"/>
          </a:xfrm>
          <a:prstGeom prst="rect">
            <a:avLst/>
          </a:prstGeom>
        </p:spPr>
      </p:pic>
      <p:pic>
        <p:nvPicPr>
          <p:cNvPr id="12" name="Bilde 11"/>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41867" y="6337301"/>
            <a:ext cx="11091333" cy="38100"/>
          </a:xfrm>
          <a:prstGeom prst="rect">
            <a:avLst/>
          </a:prstGeom>
        </p:spPr>
      </p:pic>
      <p:pic>
        <p:nvPicPr>
          <p:cNvPr id="13" name="Bilde 12" descr="AN logo_RGB.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78945" y="6471706"/>
            <a:ext cx="1470595" cy="182236"/>
          </a:xfrm>
          <a:prstGeom prst="rect">
            <a:avLst/>
          </a:prstGeom>
        </p:spPr>
      </p:pic>
    </p:spTree>
    <p:extLst>
      <p:ext uri="{BB962C8B-B14F-4D97-AF65-F5344CB8AC3E}">
        <p14:creationId xmlns:p14="http://schemas.microsoft.com/office/powerpoint/2010/main" val="29725526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defTabSz="457200"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900" indent="-342900" algn="l" defTabSz="457200"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50" indent="-285750" algn="l" defTabSz="457200"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3000" indent="-228600" algn="l" defTabSz="457200"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200" indent="-228600" algn="l" defTabSz="457200"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400" indent="-228600" algn="l" defTabSz="457200"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05.11.2020</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3"/>
          <a:stretch>
            <a:fillRect/>
          </a:stretch>
        </p:blipFill>
        <p:spPr>
          <a:xfrm>
            <a:off x="541867" y="236539"/>
            <a:ext cx="11091333" cy="38100"/>
          </a:xfrm>
          <a:prstGeom prst="rect">
            <a:avLst/>
          </a:prstGeom>
        </p:spPr>
      </p:pic>
      <p:pic>
        <p:nvPicPr>
          <p:cNvPr id="12" name="Bilde 11"/>
          <p:cNvPicPr>
            <a:picLocks noChangeAspect="1"/>
          </p:cNvPicPr>
          <p:nvPr/>
        </p:nvPicPr>
        <p:blipFill>
          <a:blip r:embed="rId13"/>
          <a:stretch>
            <a:fillRect/>
          </a:stretch>
        </p:blipFill>
        <p:spPr>
          <a:xfrm>
            <a:off x="541867" y="6337301"/>
            <a:ext cx="11091333" cy="38100"/>
          </a:xfrm>
          <a:prstGeom prst="rect">
            <a:avLst/>
          </a:prstGeom>
        </p:spPr>
      </p:pic>
      <p:pic>
        <p:nvPicPr>
          <p:cNvPr id="8" name="Bilde 7">
            <a:extLst>
              <a:ext uri="{FF2B5EF4-FFF2-40B4-BE49-F238E27FC236}">
                <a16:creationId xmlns:a16="http://schemas.microsoft.com/office/drawing/2014/main" id="{0D0E3CCA-001A-4ECE-8AC6-811B18D42F0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73651" y="6422137"/>
            <a:ext cx="1206370" cy="199324"/>
          </a:xfrm>
          <a:prstGeom prst="rect">
            <a:avLst/>
          </a:prstGeom>
        </p:spPr>
      </p:pic>
    </p:spTree>
    <p:extLst>
      <p:ext uri="{BB962C8B-B14F-4D97-AF65-F5344CB8AC3E}">
        <p14:creationId xmlns:p14="http://schemas.microsoft.com/office/powerpoint/2010/main" val="91688033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hyperlink" Target="http://www.storebrand.no/gode-penger"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176.png"/><Relationship Id="rId4" Type="http://schemas.openxmlformats.org/officeDocument/2006/relationships/image" Target="../media/image175.svg"/></Relationships>
</file>

<file path=ppt/slides/_rels/slide102.xml.rels><?xml version="1.0" encoding="UTF-8" standalone="yes"?>
<Relationships xmlns="http://schemas.openxmlformats.org/package/2006/relationships"><Relationship Id="rId8" Type="http://schemas.openxmlformats.org/officeDocument/2006/relationships/hyperlink" Target="https://www.cdp.net/en" TargetMode="External"/><Relationship Id="rId3" Type="http://schemas.openxmlformats.org/officeDocument/2006/relationships/image" Target="../media/image177.png"/><Relationship Id="rId7" Type="http://schemas.openxmlformats.org/officeDocument/2006/relationships/image" Target="../media/image180.svg"/><Relationship Id="rId2" Type="http://schemas.openxmlformats.org/officeDocument/2006/relationships/hyperlink" Target="https://www.unglobalcompact.org/what-is-gc/mission/principles" TargetMode="External"/><Relationship Id="rId1" Type="http://schemas.openxmlformats.org/officeDocument/2006/relationships/slideLayout" Target="../slideLayouts/slideLayout18.xml"/><Relationship Id="rId6" Type="http://schemas.openxmlformats.org/officeDocument/2006/relationships/image" Target="../media/image179.png"/><Relationship Id="rId5" Type="http://schemas.openxmlformats.org/officeDocument/2006/relationships/hyperlink" Target="https://www.unpri.org/" TargetMode="External"/><Relationship Id="rId4" Type="http://schemas.openxmlformats.org/officeDocument/2006/relationships/image" Target="../media/image178.svg"/><Relationship Id="rId9" Type="http://schemas.openxmlformats.org/officeDocument/2006/relationships/image" Target="../media/image181.png"/></Relationships>
</file>

<file path=ppt/slides/_rels/slide10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84.png"/></Relationships>
</file>

<file path=ppt/slides/_rels/slide10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86.sv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hyperlink" Target="https://www.finansportalen.no/pensjon/opptjeningsregler-i-folketrygden/" TargetMode="Externa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hyperlink" Target="http://www.hegnar.no/" TargetMode="External"/><Relationship Id="rId2" Type="http://schemas.openxmlformats.org/officeDocument/2006/relationships/hyperlink" Target="http://www.dn.no/" TargetMode="External"/><Relationship Id="rId1" Type="http://schemas.openxmlformats.org/officeDocument/2006/relationships/slideLayout" Target="../slideLayouts/slideLayout19.xml"/><Relationship Id="rId4" Type="http://schemas.openxmlformats.org/officeDocument/2006/relationships/hyperlink" Target="http://www.e24.no/"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98.svg"/></Relationships>
</file>

<file path=ppt/slides/_rels/slide12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hyperlink" Target="http://www.aksjenorge.no/"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2.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3.xml"/><Relationship Id="rId5" Type="http://schemas.openxmlformats.org/officeDocument/2006/relationships/image" Target="../media/image32.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hyperlink" Target="http://www.aksjenorge.no/" TargetMode="External"/><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5.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4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hyperlink" Target="https://www.msci.com/documents/10199/149ed7bc-316e-4b4c-8ea4-43fcb5bd6523" TargetMode="External"/><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3.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3.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image" Target="../media/image86.jpeg"/><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8" Type="http://schemas.openxmlformats.org/officeDocument/2006/relationships/image" Target="../media/image108.gif"/><Relationship Id="rId13" Type="http://schemas.openxmlformats.org/officeDocument/2006/relationships/image" Target="../media/image113.pn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3.jpeg"/><Relationship Id="rId1" Type="http://schemas.openxmlformats.org/officeDocument/2006/relationships/slideLayout" Target="../slideLayouts/slideLayout23.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91.svg"/><Relationship Id="rId9" Type="http://schemas.openxmlformats.org/officeDocument/2006/relationships/image" Target="../media/image109.png"/><Relationship Id="rId14" Type="http://schemas.openxmlformats.org/officeDocument/2006/relationships/image" Target="../media/image114.png"/></Relationships>
</file>

<file path=ppt/slides/_rels/slide7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sv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2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image" Target="../media/image130.emf"/><Relationship Id="rId7" Type="http://schemas.openxmlformats.org/officeDocument/2006/relationships/image" Target="../media/image134.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emf"/></Relationships>
</file>

<file path=ppt/slides/_rels/slide8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135.png"/><Relationship Id="rId5" Type="http://schemas.openxmlformats.org/officeDocument/2006/relationships/image" Target="../media/image132.png"/><Relationship Id="rId4" Type="http://schemas.openxmlformats.org/officeDocument/2006/relationships/image" Target="../media/image131.emf"/></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image" Target="../media/image96.png"/><Relationship Id="rId4" Type="http://schemas.openxmlformats.org/officeDocument/2006/relationships/image" Target="../media/image137.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7.xml"/><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26" Type="http://schemas.openxmlformats.org/officeDocument/2006/relationships/image" Target="../media/image163.png"/><Relationship Id="rId3" Type="http://schemas.openxmlformats.org/officeDocument/2006/relationships/image" Target="../media/image142.png"/><Relationship Id="rId21" Type="http://schemas.openxmlformats.org/officeDocument/2006/relationships/image" Target="../media/image158.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5" Type="http://schemas.openxmlformats.org/officeDocument/2006/relationships/image" Target="../media/image162.png"/><Relationship Id="rId2" Type="http://schemas.openxmlformats.org/officeDocument/2006/relationships/image" Target="../media/image141.jpg"/><Relationship Id="rId16" Type="http://schemas.openxmlformats.org/officeDocument/2006/relationships/image" Target="../media/image155.jpeg"/><Relationship Id="rId20" Type="http://schemas.openxmlformats.org/officeDocument/2006/relationships/hyperlink" Target="https://unsplash.com/s/photos/tent?utm_source=unsplash&amp;utm_medium=referral&amp;utm_content=creditCopyText" TargetMode="External"/><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24" Type="http://schemas.openxmlformats.org/officeDocument/2006/relationships/image" Target="../media/image161.png"/><Relationship Id="rId5" Type="http://schemas.openxmlformats.org/officeDocument/2006/relationships/image" Target="../media/image144.png"/><Relationship Id="rId15" Type="http://schemas.openxmlformats.org/officeDocument/2006/relationships/image" Target="../media/image154.jpeg"/><Relationship Id="rId23" Type="http://schemas.openxmlformats.org/officeDocument/2006/relationships/image" Target="../media/image160.png"/><Relationship Id="rId10" Type="http://schemas.openxmlformats.org/officeDocument/2006/relationships/image" Target="../media/image149.png"/><Relationship Id="rId19" Type="http://schemas.openxmlformats.org/officeDocument/2006/relationships/hyperlink" Target="https://unsplash.com/@worldsbetweenlines?utm_source=unsplash&amp;utm_medium=referral&amp;utm_content=creditCopyText" TargetMode="External"/><Relationship Id="rId4" Type="http://schemas.openxmlformats.org/officeDocument/2006/relationships/image" Target="../media/image143.png"/><Relationship Id="rId9" Type="http://schemas.openxmlformats.org/officeDocument/2006/relationships/image" Target="../media/image148.jpeg"/><Relationship Id="rId14" Type="http://schemas.openxmlformats.org/officeDocument/2006/relationships/image" Target="../media/image153.jpeg"/><Relationship Id="rId22" Type="http://schemas.openxmlformats.org/officeDocument/2006/relationships/image" Target="../media/image15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9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bygning, utendørs, stående, brun&#10;&#10;Automatisk generert beskrivelse">
            <a:extLst>
              <a:ext uri="{FF2B5EF4-FFF2-40B4-BE49-F238E27FC236}">
                <a16:creationId xmlns:a16="http://schemas.microsoft.com/office/drawing/2014/main" id="{75B2AC14-0FEA-4B99-8810-B66CD1F2E558}"/>
              </a:ext>
            </a:extLst>
          </p:cNvPr>
          <p:cNvPicPr>
            <a:picLocks noChangeAspect="1"/>
          </p:cNvPicPr>
          <p:nvPr/>
        </p:nvPicPr>
        <p:blipFill rotWithShape="1">
          <a:blip r:embed="rId2">
            <a:extLst>
              <a:ext uri="{28A0092B-C50C-407E-A947-70E740481C1C}">
                <a14:useLocalDpi xmlns:a14="http://schemas.microsoft.com/office/drawing/2010/main" val="0"/>
              </a:ext>
            </a:extLst>
          </a:blip>
          <a:srcRect l="4956" t="19263" b="7627"/>
          <a:stretch/>
        </p:blipFill>
        <p:spPr>
          <a:xfrm>
            <a:off x="-65315" y="-9252"/>
            <a:ext cx="12862638" cy="7420706"/>
          </a:xfrm>
          <a:prstGeom prst="rect">
            <a:avLst/>
          </a:prstGeom>
        </p:spPr>
      </p:pic>
      <p:sp>
        <p:nvSpPr>
          <p:cNvPr id="2" name="Rektangel: avrundede hjørner 1">
            <a:extLst>
              <a:ext uri="{FF2B5EF4-FFF2-40B4-BE49-F238E27FC236}">
                <a16:creationId xmlns:a16="http://schemas.microsoft.com/office/drawing/2014/main" id="{2F6EF8D4-4020-45B3-93B0-FA4414761C1D}"/>
              </a:ext>
            </a:extLst>
          </p:cNvPr>
          <p:cNvSpPr/>
          <p:nvPr/>
        </p:nvSpPr>
        <p:spPr>
          <a:xfrm>
            <a:off x="-65314" y="-9252"/>
            <a:ext cx="5373913" cy="2498640"/>
          </a:xfrm>
          <a:prstGeom prst="roundRect">
            <a:avLst/>
          </a:prstGeom>
          <a:ln w="38100">
            <a:solidFill>
              <a:srgbClr val="D45D00"/>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nb-NO" dirty="0">
              <a:highlight>
                <a:srgbClr val="003B5C"/>
              </a:highlight>
            </a:endParaRPr>
          </a:p>
        </p:txBody>
      </p:sp>
      <p:sp>
        <p:nvSpPr>
          <p:cNvPr id="5" name="TekstSylinder 4">
            <a:extLst>
              <a:ext uri="{FF2B5EF4-FFF2-40B4-BE49-F238E27FC236}">
                <a16:creationId xmlns:a16="http://schemas.microsoft.com/office/drawing/2014/main" id="{343DB5EE-44F4-4440-873D-68D848D44B4D}"/>
              </a:ext>
            </a:extLst>
          </p:cNvPr>
          <p:cNvSpPr txBox="1"/>
          <p:nvPr/>
        </p:nvSpPr>
        <p:spPr>
          <a:xfrm>
            <a:off x="-65314" y="117103"/>
            <a:ext cx="5373913" cy="1015663"/>
          </a:xfrm>
          <a:prstGeom prst="rect">
            <a:avLst/>
          </a:prstGeom>
          <a:noFill/>
        </p:spPr>
        <p:txBody>
          <a:bodyPr wrap="square" rtlCol="0">
            <a:spAutoFit/>
          </a:bodyPr>
          <a:lstStyle/>
          <a:p>
            <a:pPr algn="ctr"/>
            <a:r>
              <a:rPr lang="en-US" sz="6000" dirty="0" err="1">
                <a:solidFill>
                  <a:srgbClr val="003B5C"/>
                </a:solidFill>
                <a:latin typeface="Museo Sans Rounded 500" panose="02000000000000000000" pitchFamily="50" charset="0"/>
              </a:rPr>
              <a:t>Børs</a:t>
            </a:r>
            <a:r>
              <a:rPr lang="en-US" sz="6000" dirty="0">
                <a:solidFill>
                  <a:srgbClr val="003B5C"/>
                </a:solidFill>
                <a:latin typeface="Museo Sans Rounded 500" panose="02000000000000000000" pitchFamily="50" charset="0"/>
              </a:rPr>
              <a:t> ABC</a:t>
            </a:r>
          </a:p>
        </p:txBody>
      </p:sp>
      <p:pic>
        <p:nvPicPr>
          <p:cNvPr id="6" name="Bilde 5">
            <a:extLst>
              <a:ext uri="{FF2B5EF4-FFF2-40B4-BE49-F238E27FC236}">
                <a16:creationId xmlns:a16="http://schemas.microsoft.com/office/drawing/2014/main" id="{9F207398-8394-412A-A8EC-1627E4965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312" y="1210032"/>
            <a:ext cx="3208659" cy="530155"/>
          </a:xfrm>
          <a:prstGeom prst="rect">
            <a:avLst/>
          </a:prstGeom>
        </p:spPr>
      </p:pic>
      <p:pic>
        <p:nvPicPr>
          <p:cNvPr id="4" name="Bilde 3">
            <a:extLst>
              <a:ext uri="{FF2B5EF4-FFF2-40B4-BE49-F238E27FC236}">
                <a16:creationId xmlns:a16="http://schemas.microsoft.com/office/drawing/2014/main" id="{B0CBBB95-8368-4606-A593-0571593B2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829" y="3265496"/>
            <a:ext cx="3063393" cy="506153"/>
          </a:xfrm>
          <a:prstGeom prst="rect">
            <a:avLst/>
          </a:prstGeom>
        </p:spPr>
      </p:pic>
      <p:sp>
        <p:nvSpPr>
          <p:cNvPr id="9" name="TekstSylinder 8">
            <a:extLst>
              <a:ext uri="{FF2B5EF4-FFF2-40B4-BE49-F238E27FC236}">
                <a16:creationId xmlns:a16="http://schemas.microsoft.com/office/drawing/2014/main" id="{15154A91-6D73-4AEB-BDA9-9BB506F02A4F}"/>
              </a:ext>
            </a:extLst>
          </p:cNvPr>
          <p:cNvSpPr txBox="1"/>
          <p:nvPr/>
        </p:nvSpPr>
        <p:spPr>
          <a:xfrm>
            <a:off x="-65313" y="1883955"/>
            <a:ext cx="5373912" cy="461665"/>
          </a:xfrm>
          <a:prstGeom prst="rect">
            <a:avLst/>
          </a:prstGeom>
          <a:noFill/>
        </p:spPr>
        <p:txBody>
          <a:bodyPr wrap="square" rtlCol="0">
            <a:spAutoFit/>
          </a:bodyPr>
          <a:lstStyle/>
          <a:p>
            <a:pPr algn="ctr"/>
            <a:r>
              <a:rPr lang="en-US" sz="2400" dirty="0">
                <a:solidFill>
                  <a:srgbClr val="D45D00"/>
                </a:solidFill>
                <a:latin typeface="Museo Sans Rounded 500" panose="02000000000000000000" pitchFamily="50" charset="0"/>
              </a:rPr>
              <a:t>Oslo, 5. November 2020</a:t>
            </a:r>
          </a:p>
        </p:txBody>
      </p:sp>
    </p:spTree>
    <p:extLst>
      <p:ext uri="{BB962C8B-B14F-4D97-AF65-F5344CB8AC3E}">
        <p14:creationId xmlns:p14="http://schemas.microsoft.com/office/powerpoint/2010/main" val="720544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82A26E-8824-4433-AF2B-1DB517BF9D80}"/>
              </a:ext>
            </a:extLst>
          </p:cNvPr>
          <p:cNvSpPr>
            <a:spLocks noGrp="1"/>
          </p:cNvSpPr>
          <p:nvPr>
            <p:ph type="title"/>
          </p:nvPr>
        </p:nvSpPr>
        <p:spPr>
          <a:xfrm>
            <a:off x="609599" y="274639"/>
            <a:ext cx="10946005" cy="1143000"/>
          </a:xfrm>
        </p:spPr>
        <p:txBody>
          <a:bodyPr/>
          <a:lstStyle/>
          <a:p>
            <a:r>
              <a:rPr lang="nb-NO" dirty="0">
                <a:latin typeface="+mn-lt"/>
              </a:rPr>
              <a:t>DINE INVESTERINGSMULIGHETER</a:t>
            </a:r>
          </a:p>
        </p:txBody>
      </p:sp>
      <p:sp>
        <p:nvSpPr>
          <p:cNvPr id="3" name="Rektangel: avrundede hjørner 2">
            <a:extLst>
              <a:ext uri="{FF2B5EF4-FFF2-40B4-BE49-F238E27FC236}">
                <a16:creationId xmlns:a16="http://schemas.microsoft.com/office/drawing/2014/main" id="{73AF11D7-22FB-4296-A39E-82EA01C380B7}"/>
              </a:ext>
            </a:extLst>
          </p:cNvPr>
          <p:cNvSpPr/>
          <p:nvPr/>
        </p:nvSpPr>
        <p:spPr>
          <a:xfrm>
            <a:off x="1206503" y="1415558"/>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AKSJER</a:t>
            </a:r>
          </a:p>
        </p:txBody>
      </p:sp>
      <p:sp>
        <p:nvSpPr>
          <p:cNvPr id="5" name="Rektangel: avrundede hjørner 4">
            <a:extLst>
              <a:ext uri="{FF2B5EF4-FFF2-40B4-BE49-F238E27FC236}">
                <a16:creationId xmlns:a16="http://schemas.microsoft.com/office/drawing/2014/main" id="{23F1B8D3-F38E-454F-A477-A76660A09F0A}"/>
              </a:ext>
            </a:extLst>
          </p:cNvPr>
          <p:cNvSpPr/>
          <p:nvPr/>
        </p:nvSpPr>
        <p:spPr>
          <a:xfrm>
            <a:off x="1191475" y="2166719"/>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AKSJEFOND</a:t>
            </a:r>
          </a:p>
        </p:txBody>
      </p:sp>
      <p:sp>
        <p:nvSpPr>
          <p:cNvPr id="7" name="Rektangel: avrundede hjørner 6">
            <a:extLst>
              <a:ext uri="{FF2B5EF4-FFF2-40B4-BE49-F238E27FC236}">
                <a16:creationId xmlns:a16="http://schemas.microsoft.com/office/drawing/2014/main" id="{AA8317CF-53DC-4B76-B587-BB298A21482D}"/>
              </a:ext>
            </a:extLst>
          </p:cNvPr>
          <p:cNvSpPr/>
          <p:nvPr/>
        </p:nvSpPr>
        <p:spPr>
          <a:xfrm>
            <a:off x="1191475" y="2924149"/>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RENTEFOND</a:t>
            </a:r>
          </a:p>
        </p:txBody>
      </p:sp>
      <p:sp>
        <p:nvSpPr>
          <p:cNvPr id="9" name="Rektangel: avrundede hjørner 8">
            <a:extLst>
              <a:ext uri="{FF2B5EF4-FFF2-40B4-BE49-F238E27FC236}">
                <a16:creationId xmlns:a16="http://schemas.microsoft.com/office/drawing/2014/main" id="{6D37E799-EA99-4A2E-8F11-E56C0980E25E}"/>
              </a:ext>
            </a:extLst>
          </p:cNvPr>
          <p:cNvSpPr/>
          <p:nvPr/>
        </p:nvSpPr>
        <p:spPr>
          <a:xfrm>
            <a:off x="3684114" y="2166718"/>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INDEKSFOND</a:t>
            </a:r>
          </a:p>
        </p:txBody>
      </p:sp>
      <p:sp>
        <p:nvSpPr>
          <p:cNvPr id="13" name="Rektangel: avrundede hjørner 12">
            <a:extLst>
              <a:ext uri="{FF2B5EF4-FFF2-40B4-BE49-F238E27FC236}">
                <a16:creationId xmlns:a16="http://schemas.microsoft.com/office/drawing/2014/main" id="{E56D130D-C1EF-4EAA-B38A-CD2726E4085D}"/>
              </a:ext>
            </a:extLst>
          </p:cNvPr>
          <p:cNvSpPr/>
          <p:nvPr/>
        </p:nvSpPr>
        <p:spPr>
          <a:xfrm>
            <a:off x="1191475" y="3789134"/>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KOMBINASJONS-FOND</a:t>
            </a:r>
          </a:p>
        </p:txBody>
      </p:sp>
      <p:sp>
        <p:nvSpPr>
          <p:cNvPr id="27" name="Rektangel: avrundede hjørner 26">
            <a:extLst>
              <a:ext uri="{FF2B5EF4-FFF2-40B4-BE49-F238E27FC236}">
                <a16:creationId xmlns:a16="http://schemas.microsoft.com/office/drawing/2014/main" id="{F5DC5A65-1182-499F-A5A0-3EC3F398E1C4}"/>
              </a:ext>
            </a:extLst>
          </p:cNvPr>
          <p:cNvSpPr/>
          <p:nvPr/>
        </p:nvSpPr>
        <p:spPr>
          <a:xfrm>
            <a:off x="3684115" y="3739761"/>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MERKUR</a:t>
            </a:r>
          </a:p>
        </p:txBody>
      </p:sp>
      <p:sp>
        <p:nvSpPr>
          <p:cNvPr id="29" name="Rektangel: avrundede hjørner 28">
            <a:extLst>
              <a:ext uri="{FF2B5EF4-FFF2-40B4-BE49-F238E27FC236}">
                <a16:creationId xmlns:a16="http://schemas.microsoft.com/office/drawing/2014/main" id="{C852BB30-C381-479B-9CF4-6CACB11DBB3A}"/>
              </a:ext>
            </a:extLst>
          </p:cNvPr>
          <p:cNvSpPr/>
          <p:nvPr/>
        </p:nvSpPr>
        <p:spPr>
          <a:xfrm>
            <a:off x="3670717" y="4529908"/>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UNOTERTE</a:t>
            </a:r>
          </a:p>
        </p:txBody>
      </p:sp>
      <p:sp>
        <p:nvSpPr>
          <p:cNvPr id="31" name="Rektangel: avrundede hjørner 30">
            <a:extLst>
              <a:ext uri="{FF2B5EF4-FFF2-40B4-BE49-F238E27FC236}">
                <a16:creationId xmlns:a16="http://schemas.microsoft.com/office/drawing/2014/main" id="{9F1A5502-53CD-4E58-A6EE-C0151D2406AF}"/>
              </a:ext>
            </a:extLst>
          </p:cNvPr>
          <p:cNvSpPr/>
          <p:nvPr/>
        </p:nvSpPr>
        <p:spPr>
          <a:xfrm>
            <a:off x="1206503" y="4569636"/>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OBLIGASJONER</a:t>
            </a:r>
          </a:p>
        </p:txBody>
      </p:sp>
      <p:sp>
        <p:nvSpPr>
          <p:cNvPr id="33" name="Rektangel: avrundede hjørner 32">
            <a:extLst>
              <a:ext uri="{FF2B5EF4-FFF2-40B4-BE49-F238E27FC236}">
                <a16:creationId xmlns:a16="http://schemas.microsoft.com/office/drawing/2014/main" id="{6B66C074-08D7-44D2-8975-A9E02E6AEEF5}"/>
              </a:ext>
            </a:extLst>
          </p:cNvPr>
          <p:cNvSpPr/>
          <p:nvPr/>
        </p:nvSpPr>
        <p:spPr>
          <a:xfrm>
            <a:off x="3670714" y="1394407"/>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BANKKONTO</a:t>
            </a:r>
          </a:p>
        </p:txBody>
      </p:sp>
      <p:sp>
        <p:nvSpPr>
          <p:cNvPr id="35" name="Rektangel: avrundede hjørner 34">
            <a:extLst>
              <a:ext uri="{FF2B5EF4-FFF2-40B4-BE49-F238E27FC236}">
                <a16:creationId xmlns:a16="http://schemas.microsoft.com/office/drawing/2014/main" id="{92BD9C7B-F852-4B9C-B7E1-32972B9EAFB8}"/>
              </a:ext>
            </a:extLst>
          </p:cNvPr>
          <p:cNvSpPr/>
          <p:nvPr/>
        </p:nvSpPr>
        <p:spPr>
          <a:xfrm>
            <a:off x="3684112" y="2941984"/>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ETF</a:t>
            </a:r>
          </a:p>
        </p:txBody>
      </p:sp>
      <p:sp>
        <p:nvSpPr>
          <p:cNvPr id="37" name="Rektangel: avrundede hjørner 36">
            <a:extLst>
              <a:ext uri="{FF2B5EF4-FFF2-40B4-BE49-F238E27FC236}">
                <a16:creationId xmlns:a16="http://schemas.microsoft.com/office/drawing/2014/main" id="{0852A2FF-C497-41ED-85B1-BA0B125CC8A4}"/>
              </a:ext>
            </a:extLst>
          </p:cNvPr>
          <p:cNvSpPr/>
          <p:nvPr/>
        </p:nvSpPr>
        <p:spPr>
          <a:xfrm>
            <a:off x="3684112" y="5434620"/>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PE / VC</a:t>
            </a:r>
          </a:p>
        </p:txBody>
      </p:sp>
      <p:sp>
        <p:nvSpPr>
          <p:cNvPr id="39" name="Rektangel: avrundede hjørner 38">
            <a:extLst>
              <a:ext uri="{FF2B5EF4-FFF2-40B4-BE49-F238E27FC236}">
                <a16:creationId xmlns:a16="http://schemas.microsoft.com/office/drawing/2014/main" id="{9807086F-6742-4300-BBB8-AE8B68FE6A09}"/>
              </a:ext>
            </a:extLst>
          </p:cNvPr>
          <p:cNvSpPr/>
          <p:nvPr/>
        </p:nvSpPr>
        <p:spPr>
          <a:xfrm>
            <a:off x="1213202" y="5434621"/>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EIENDOM</a:t>
            </a:r>
          </a:p>
        </p:txBody>
      </p:sp>
      <p:sp>
        <p:nvSpPr>
          <p:cNvPr id="58" name="TekstSylinder 57">
            <a:extLst>
              <a:ext uri="{FF2B5EF4-FFF2-40B4-BE49-F238E27FC236}">
                <a16:creationId xmlns:a16="http://schemas.microsoft.com/office/drawing/2014/main" id="{C4F23E3C-40A5-472F-A6DD-3F921C1761F0}"/>
              </a:ext>
            </a:extLst>
          </p:cNvPr>
          <p:cNvSpPr txBox="1"/>
          <p:nvPr/>
        </p:nvSpPr>
        <p:spPr>
          <a:xfrm>
            <a:off x="1456923" y="6329148"/>
            <a:ext cx="8249696" cy="369332"/>
          </a:xfrm>
          <a:prstGeom prst="rect">
            <a:avLst/>
          </a:prstGeom>
          <a:noFill/>
        </p:spPr>
        <p:txBody>
          <a:bodyPr wrap="square" rtlCol="0">
            <a:spAutoFit/>
          </a:bodyPr>
          <a:lstStyle/>
          <a:p>
            <a:r>
              <a:rPr lang="nb-NO" i="1" dirty="0"/>
              <a:t>Listen er på ingen måte komplett.</a:t>
            </a:r>
          </a:p>
        </p:txBody>
      </p:sp>
      <p:sp>
        <p:nvSpPr>
          <p:cNvPr id="59" name="Rektangel: avrundede hjørner 58">
            <a:extLst>
              <a:ext uri="{FF2B5EF4-FFF2-40B4-BE49-F238E27FC236}">
                <a16:creationId xmlns:a16="http://schemas.microsoft.com/office/drawing/2014/main" id="{7ABC5697-A18B-4F02-9EA9-859AE553C7E8}"/>
              </a:ext>
            </a:extLst>
          </p:cNvPr>
          <p:cNvSpPr/>
          <p:nvPr/>
        </p:nvSpPr>
        <p:spPr>
          <a:xfrm>
            <a:off x="730969" y="1236747"/>
            <a:ext cx="5121310" cy="5014128"/>
          </a:xfrm>
          <a:prstGeom prst="roundRect">
            <a:avLst>
              <a:gd name="adj" fmla="val 8250"/>
            </a:avLst>
          </a:prstGeom>
          <a:noFill/>
          <a:ln>
            <a:solidFill>
              <a:srgbClr val="003B5C"/>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
        <p:nvSpPr>
          <p:cNvPr id="15" name="Rektangel: avrundede hjørner 14">
            <a:extLst>
              <a:ext uri="{FF2B5EF4-FFF2-40B4-BE49-F238E27FC236}">
                <a16:creationId xmlns:a16="http://schemas.microsoft.com/office/drawing/2014/main" id="{FF1CCCC5-2571-4074-9908-C480F9C33135}"/>
              </a:ext>
            </a:extLst>
          </p:cNvPr>
          <p:cNvSpPr/>
          <p:nvPr/>
        </p:nvSpPr>
        <p:spPr>
          <a:xfrm>
            <a:off x="6648244" y="139765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AKSJESPARE-KONTO (ASK)</a:t>
            </a:r>
          </a:p>
        </p:txBody>
      </p:sp>
      <p:sp>
        <p:nvSpPr>
          <p:cNvPr id="17" name="Rektangel: avrundede hjørner 16">
            <a:extLst>
              <a:ext uri="{FF2B5EF4-FFF2-40B4-BE49-F238E27FC236}">
                <a16:creationId xmlns:a16="http://schemas.microsoft.com/office/drawing/2014/main" id="{C2ED3CC2-89E4-4823-AEC3-49BA06572CFC}"/>
              </a:ext>
            </a:extLst>
          </p:cNvPr>
          <p:cNvSpPr/>
          <p:nvPr/>
        </p:nvSpPr>
        <p:spPr>
          <a:xfrm>
            <a:off x="6623725" y="215175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INVESTERINGS-KONTO</a:t>
            </a:r>
          </a:p>
        </p:txBody>
      </p:sp>
      <p:sp>
        <p:nvSpPr>
          <p:cNvPr id="19" name="Rektangel: avrundede hjørner 18">
            <a:extLst>
              <a:ext uri="{FF2B5EF4-FFF2-40B4-BE49-F238E27FC236}">
                <a16:creationId xmlns:a16="http://schemas.microsoft.com/office/drawing/2014/main" id="{69ED15C3-0AFC-44DF-A3C8-95310DBF3413}"/>
              </a:ext>
            </a:extLst>
          </p:cNvPr>
          <p:cNvSpPr/>
          <p:nvPr/>
        </p:nvSpPr>
        <p:spPr>
          <a:xfrm>
            <a:off x="9161632" y="1393033"/>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FONDSKONTO</a:t>
            </a:r>
          </a:p>
        </p:txBody>
      </p:sp>
      <p:sp>
        <p:nvSpPr>
          <p:cNvPr id="21" name="Rektangel: avrundede hjørner 20">
            <a:extLst>
              <a:ext uri="{FF2B5EF4-FFF2-40B4-BE49-F238E27FC236}">
                <a16:creationId xmlns:a16="http://schemas.microsoft.com/office/drawing/2014/main" id="{4F0F4307-8023-48D5-9FE6-89A0A057C643}"/>
              </a:ext>
            </a:extLst>
          </p:cNvPr>
          <p:cNvSpPr/>
          <p:nvPr/>
        </p:nvSpPr>
        <p:spPr>
          <a:xfrm>
            <a:off x="9163798" y="2172012"/>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PENSJONS-KONTO</a:t>
            </a:r>
          </a:p>
        </p:txBody>
      </p:sp>
      <p:sp>
        <p:nvSpPr>
          <p:cNvPr id="23" name="Rektangel: avrundede hjørner 22">
            <a:extLst>
              <a:ext uri="{FF2B5EF4-FFF2-40B4-BE49-F238E27FC236}">
                <a16:creationId xmlns:a16="http://schemas.microsoft.com/office/drawing/2014/main" id="{DE295551-9954-4550-B0DA-007B4E2DECC3}"/>
              </a:ext>
            </a:extLst>
          </p:cNvPr>
          <p:cNvSpPr/>
          <p:nvPr/>
        </p:nvSpPr>
        <p:spPr>
          <a:xfrm>
            <a:off x="6657651" y="2912711"/>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AKSJEHANDELS KONTO</a:t>
            </a:r>
          </a:p>
        </p:txBody>
      </p:sp>
      <p:sp>
        <p:nvSpPr>
          <p:cNvPr id="25" name="Rektangel: avrundede hjørner 24">
            <a:extLst>
              <a:ext uri="{FF2B5EF4-FFF2-40B4-BE49-F238E27FC236}">
                <a16:creationId xmlns:a16="http://schemas.microsoft.com/office/drawing/2014/main" id="{35E1339A-0B9C-4432-9E90-1AACF139CB57}"/>
              </a:ext>
            </a:extLst>
          </p:cNvPr>
          <p:cNvSpPr/>
          <p:nvPr/>
        </p:nvSpPr>
        <p:spPr>
          <a:xfrm>
            <a:off x="9161631" y="3740064"/>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UNIT LINK</a:t>
            </a:r>
          </a:p>
        </p:txBody>
      </p:sp>
      <p:sp>
        <p:nvSpPr>
          <p:cNvPr id="47" name="Rektangel: avrundede hjørner 46">
            <a:extLst>
              <a:ext uri="{FF2B5EF4-FFF2-40B4-BE49-F238E27FC236}">
                <a16:creationId xmlns:a16="http://schemas.microsoft.com/office/drawing/2014/main" id="{814E3725-3BFC-4A53-AA28-7C2C7964F1BF}"/>
              </a:ext>
            </a:extLst>
          </p:cNvPr>
          <p:cNvSpPr/>
          <p:nvPr/>
        </p:nvSpPr>
        <p:spPr>
          <a:xfrm>
            <a:off x="9161631" y="538486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PKB</a:t>
            </a:r>
          </a:p>
        </p:txBody>
      </p:sp>
      <p:sp>
        <p:nvSpPr>
          <p:cNvPr id="49" name="Rektangel: avrundede hjørner 48">
            <a:extLst>
              <a:ext uri="{FF2B5EF4-FFF2-40B4-BE49-F238E27FC236}">
                <a16:creationId xmlns:a16="http://schemas.microsoft.com/office/drawing/2014/main" id="{C664D2FE-7C9E-4438-B96E-D5C8A50F3C64}"/>
              </a:ext>
            </a:extLst>
          </p:cNvPr>
          <p:cNvSpPr/>
          <p:nvPr/>
        </p:nvSpPr>
        <p:spPr>
          <a:xfrm>
            <a:off x="6671046" y="450071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VPS-KONTO</a:t>
            </a:r>
          </a:p>
        </p:txBody>
      </p:sp>
      <p:sp>
        <p:nvSpPr>
          <p:cNvPr id="51" name="Rektangel: avrundede hjørner 50">
            <a:extLst>
              <a:ext uri="{FF2B5EF4-FFF2-40B4-BE49-F238E27FC236}">
                <a16:creationId xmlns:a16="http://schemas.microsoft.com/office/drawing/2014/main" id="{798413F1-8988-4173-BD61-655F9AC149AD}"/>
              </a:ext>
            </a:extLst>
          </p:cNvPr>
          <p:cNvSpPr/>
          <p:nvPr/>
        </p:nvSpPr>
        <p:spPr>
          <a:xfrm>
            <a:off x="9161631" y="2934133"/>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IPS</a:t>
            </a:r>
          </a:p>
        </p:txBody>
      </p:sp>
      <p:sp>
        <p:nvSpPr>
          <p:cNvPr id="53" name="Rektangel: avrundede hjørner 52">
            <a:extLst>
              <a:ext uri="{FF2B5EF4-FFF2-40B4-BE49-F238E27FC236}">
                <a16:creationId xmlns:a16="http://schemas.microsoft.com/office/drawing/2014/main" id="{7C205A30-D531-4B24-B935-676AED7A3832}"/>
              </a:ext>
            </a:extLst>
          </p:cNvPr>
          <p:cNvSpPr/>
          <p:nvPr/>
        </p:nvSpPr>
        <p:spPr>
          <a:xfrm>
            <a:off x="6623724" y="3739761"/>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VPU-KONTO</a:t>
            </a:r>
          </a:p>
        </p:txBody>
      </p:sp>
      <p:sp>
        <p:nvSpPr>
          <p:cNvPr id="55" name="Rektangel: avrundede hjørner 54">
            <a:extLst>
              <a:ext uri="{FF2B5EF4-FFF2-40B4-BE49-F238E27FC236}">
                <a16:creationId xmlns:a16="http://schemas.microsoft.com/office/drawing/2014/main" id="{3E3CB385-BCE3-46A9-B2C9-28E53779D62E}"/>
              </a:ext>
            </a:extLst>
          </p:cNvPr>
          <p:cNvSpPr/>
          <p:nvPr/>
        </p:nvSpPr>
        <p:spPr>
          <a:xfrm>
            <a:off x="9161631" y="4534278"/>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ZERO</a:t>
            </a:r>
          </a:p>
        </p:txBody>
      </p:sp>
      <p:sp>
        <p:nvSpPr>
          <p:cNvPr id="57" name="Rektangel: avrundede hjørner 56">
            <a:extLst>
              <a:ext uri="{FF2B5EF4-FFF2-40B4-BE49-F238E27FC236}">
                <a16:creationId xmlns:a16="http://schemas.microsoft.com/office/drawing/2014/main" id="{E7EAE3BD-34ED-43FB-8F36-10CF9D8B802F}"/>
              </a:ext>
            </a:extLst>
          </p:cNvPr>
          <p:cNvSpPr/>
          <p:nvPr/>
        </p:nvSpPr>
        <p:spPr>
          <a:xfrm>
            <a:off x="6623725" y="5399440"/>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solidFill>
                  <a:schemeClr val="tx1"/>
                </a:solidFill>
              </a:rPr>
              <a:t>EGEN PENSJONSKONTO</a:t>
            </a:r>
          </a:p>
        </p:txBody>
      </p:sp>
      <p:sp>
        <p:nvSpPr>
          <p:cNvPr id="61" name="Rektangel: avrundede hjørner 60">
            <a:extLst>
              <a:ext uri="{FF2B5EF4-FFF2-40B4-BE49-F238E27FC236}">
                <a16:creationId xmlns:a16="http://schemas.microsoft.com/office/drawing/2014/main" id="{903D35BC-0AA0-4DE9-BAB8-EFAB2ACBAA3B}"/>
              </a:ext>
            </a:extLst>
          </p:cNvPr>
          <p:cNvSpPr/>
          <p:nvPr/>
        </p:nvSpPr>
        <p:spPr>
          <a:xfrm>
            <a:off x="6345152" y="1232697"/>
            <a:ext cx="5121310" cy="5014128"/>
          </a:xfrm>
          <a:prstGeom prst="roundRect">
            <a:avLst>
              <a:gd name="adj" fmla="val 8250"/>
            </a:avLst>
          </a:prstGeom>
          <a:noFill/>
          <a:ln>
            <a:solidFill>
              <a:srgbClr val="003B5C"/>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371659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emph" presetSubtype="2" fill="hold" grpId="0" nodeType="withEffect">
                                  <p:stCondLst>
                                    <p:cond delay="0"/>
                                  </p:stCondLst>
                                  <p:childTnLst>
                                    <p:animClr clrSpc="rgb" dir="cw">
                                      <p:cBhvr>
                                        <p:cTn id="10" dur="2000" fill="hold"/>
                                        <p:tgtEl>
                                          <p:spTgt spid="5"/>
                                        </p:tgtEl>
                                        <p:attrNameLst>
                                          <p:attrName>fillcolor</p:attrName>
                                        </p:attrNameLst>
                                      </p:cBhvr>
                                      <p:to>
                                        <a:schemeClr val="accent2"/>
                                      </p:to>
                                    </p:animClr>
                                    <p:set>
                                      <p:cBhvr>
                                        <p:cTn id="11" dur="2000" fill="hold"/>
                                        <p:tgtEl>
                                          <p:spTgt spid="5"/>
                                        </p:tgtEl>
                                        <p:attrNameLst>
                                          <p:attrName>fill.type</p:attrName>
                                        </p:attrNameLst>
                                      </p:cBhvr>
                                      <p:to>
                                        <p:strVal val="solid"/>
                                      </p:to>
                                    </p:set>
                                    <p:set>
                                      <p:cBhvr>
                                        <p:cTn id="12" dur="2000" fill="hold"/>
                                        <p:tgtEl>
                                          <p:spTgt spid="5"/>
                                        </p:tgtEl>
                                        <p:attrNameLst>
                                          <p:attrName>fill.on</p:attrName>
                                        </p:attrNameLst>
                                      </p:cBhvr>
                                      <p:to>
                                        <p:strVal val="true"/>
                                      </p:to>
                                    </p:set>
                                  </p:childTnLst>
                                </p:cTn>
                              </p:par>
                              <p:par>
                                <p:cTn id="13" presetID="1" presetClass="emph" presetSubtype="2" fill="hold" grpId="0" nodeType="withEffect">
                                  <p:stCondLst>
                                    <p:cond delay="0"/>
                                  </p:stCondLst>
                                  <p:childTnLst>
                                    <p:animClr clrSpc="rgb" dir="cw">
                                      <p:cBhvr>
                                        <p:cTn id="14" dur="2000" fill="hold"/>
                                        <p:tgtEl>
                                          <p:spTgt spid="9"/>
                                        </p:tgtEl>
                                        <p:attrNameLst>
                                          <p:attrName>fillcolor</p:attrName>
                                        </p:attrNameLst>
                                      </p:cBhvr>
                                      <p:to>
                                        <a:schemeClr val="accent2"/>
                                      </p:to>
                                    </p:animClr>
                                    <p:set>
                                      <p:cBhvr>
                                        <p:cTn id="15" dur="2000" fill="hold"/>
                                        <p:tgtEl>
                                          <p:spTgt spid="9"/>
                                        </p:tgtEl>
                                        <p:attrNameLst>
                                          <p:attrName>fill.type</p:attrName>
                                        </p:attrNameLst>
                                      </p:cBhvr>
                                      <p:to>
                                        <p:strVal val="solid"/>
                                      </p:to>
                                    </p:set>
                                    <p:set>
                                      <p:cBhvr>
                                        <p:cTn id="16" dur="2000" fill="hold"/>
                                        <p:tgtEl>
                                          <p:spTgt spid="9"/>
                                        </p:tgtEl>
                                        <p:attrNameLst>
                                          <p:attrName>fill.on</p:attrName>
                                        </p:attrNameLst>
                                      </p:cBhvr>
                                      <p:to>
                                        <p:strVal val="true"/>
                                      </p:to>
                                    </p:set>
                                  </p:childTnLst>
                                </p:cTn>
                              </p:par>
                              <p:par>
                                <p:cTn id="17" presetID="1" presetClass="emph" presetSubtype="2" fill="hold" grpId="0" nodeType="withEffect">
                                  <p:stCondLst>
                                    <p:cond delay="0"/>
                                  </p:stCondLst>
                                  <p:childTnLst>
                                    <p:animClr clrSpc="rgb" dir="cw">
                                      <p:cBhvr>
                                        <p:cTn id="18" dur="2000" fill="hold"/>
                                        <p:tgtEl>
                                          <p:spTgt spid="15"/>
                                        </p:tgtEl>
                                        <p:attrNameLst>
                                          <p:attrName>fillcolor</p:attrName>
                                        </p:attrNameLst>
                                      </p:cBhvr>
                                      <p:to>
                                        <a:schemeClr val="accent2"/>
                                      </p:to>
                                    </p:animClr>
                                    <p:set>
                                      <p:cBhvr>
                                        <p:cTn id="19" dur="2000" fill="hold"/>
                                        <p:tgtEl>
                                          <p:spTgt spid="15"/>
                                        </p:tgtEl>
                                        <p:attrNameLst>
                                          <p:attrName>fill.type</p:attrName>
                                        </p:attrNameLst>
                                      </p:cBhvr>
                                      <p:to>
                                        <p:strVal val="solid"/>
                                      </p:to>
                                    </p:set>
                                    <p:set>
                                      <p:cBhvr>
                                        <p:cTn id="20" dur="2000" fill="hold"/>
                                        <p:tgtEl>
                                          <p:spTgt spid="15"/>
                                        </p:tgtEl>
                                        <p:attrNameLst>
                                          <p:attrName>fill.on</p:attrName>
                                        </p:attrNameLst>
                                      </p:cBhvr>
                                      <p:to>
                                        <p:strVal val="true"/>
                                      </p:to>
                                    </p:set>
                                  </p:childTnLst>
                                </p:cTn>
                              </p:par>
                              <p:par>
                                <p:cTn id="21" presetID="1" presetClass="emph" presetSubtype="2" fill="hold" grpId="0" nodeType="withEffect">
                                  <p:stCondLst>
                                    <p:cond delay="0"/>
                                  </p:stCondLst>
                                  <p:childTnLst>
                                    <p:animClr clrSpc="rgb" dir="cw">
                                      <p:cBhvr>
                                        <p:cTn id="22" dur="2000" fill="hold"/>
                                        <p:tgtEl>
                                          <p:spTgt spid="23"/>
                                        </p:tgtEl>
                                        <p:attrNameLst>
                                          <p:attrName>fillcolor</p:attrName>
                                        </p:attrNameLst>
                                      </p:cBhvr>
                                      <p:to>
                                        <a:schemeClr val="accent2"/>
                                      </p:to>
                                    </p:animClr>
                                    <p:set>
                                      <p:cBhvr>
                                        <p:cTn id="23" dur="2000" fill="hold"/>
                                        <p:tgtEl>
                                          <p:spTgt spid="23"/>
                                        </p:tgtEl>
                                        <p:attrNameLst>
                                          <p:attrName>fill.type</p:attrName>
                                        </p:attrNameLst>
                                      </p:cBhvr>
                                      <p:to>
                                        <p:strVal val="solid"/>
                                      </p:to>
                                    </p:set>
                                    <p:set>
                                      <p:cBhvr>
                                        <p:cTn id="24" dur="2000" fill="hold"/>
                                        <p:tgtEl>
                                          <p:spTgt spid="23"/>
                                        </p:tgtEl>
                                        <p:attrNameLst>
                                          <p:attrName>fill.on</p:attrName>
                                        </p:attrNameLst>
                                      </p:cBhvr>
                                      <p:to>
                                        <p:strVal val="true"/>
                                      </p:to>
                                    </p:set>
                                  </p:childTnLst>
                                </p:cTn>
                              </p:par>
                              <p:par>
                                <p:cTn id="25" presetID="1" presetClass="emph" presetSubtype="2" fill="hold" grpId="0" nodeType="withEffect">
                                  <p:stCondLst>
                                    <p:cond delay="0"/>
                                  </p:stCondLst>
                                  <p:childTnLst>
                                    <p:animClr clrSpc="rgb" dir="cw">
                                      <p:cBhvr>
                                        <p:cTn id="26" dur="2000" fill="hold"/>
                                        <p:tgtEl>
                                          <p:spTgt spid="49"/>
                                        </p:tgtEl>
                                        <p:attrNameLst>
                                          <p:attrName>fillcolor</p:attrName>
                                        </p:attrNameLst>
                                      </p:cBhvr>
                                      <p:to>
                                        <a:schemeClr val="accent2"/>
                                      </p:to>
                                    </p:animClr>
                                    <p:set>
                                      <p:cBhvr>
                                        <p:cTn id="27" dur="2000" fill="hold"/>
                                        <p:tgtEl>
                                          <p:spTgt spid="49"/>
                                        </p:tgtEl>
                                        <p:attrNameLst>
                                          <p:attrName>fill.type</p:attrName>
                                        </p:attrNameLst>
                                      </p:cBhvr>
                                      <p:to>
                                        <p:strVal val="solid"/>
                                      </p:to>
                                    </p:set>
                                    <p:set>
                                      <p:cBhvr>
                                        <p:cTn id="28" dur="2000" fill="hold"/>
                                        <p:tgtEl>
                                          <p:spTgt spid="49"/>
                                        </p:tgtEl>
                                        <p:attrNameLst>
                                          <p:attrName>fill.on</p:attrName>
                                        </p:attrNameLst>
                                      </p:cBhvr>
                                      <p:to>
                                        <p:strVal val="true"/>
                                      </p:to>
                                    </p:set>
                                  </p:childTnLst>
                                </p:cTn>
                              </p:par>
                              <p:par>
                                <p:cTn id="29" presetID="1" presetClass="emph" presetSubtype="2" fill="hold" grpId="0" nodeType="withEffect">
                                  <p:stCondLst>
                                    <p:cond delay="0"/>
                                  </p:stCondLst>
                                  <p:childTnLst>
                                    <p:animClr clrSpc="rgb" dir="cw">
                                      <p:cBhvr>
                                        <p:cTn id="30" dur="2000" fill="hold"/>
                                        <p:tgtEl>
                                          <p:spTgt spid="57"/>
                                        </p:tgtEl>
                                        <p:attrNameLst>
                                          <p:attrName>fillcolor</p:attrName>
                                        </p:attrNameLst>
                                      </p:cBhvr>
                                      <p:to>
                                        <a:schemeClr val="accent2"/>
                                      </p:to>
                                    </p:animClr>
                                    <p:set>
                                      <p:cBhvr>
                                        <p:cTn id="31" dur="2000" fill="hold"/>
                                        <p:tgtEl>
                                          <p:spTgt spid="57"/>
                                        </p:tgtEl>
                                        <p:attrNameLst>
                                          <p:attrName>fill.type</p:attrName>
                                        </p:attrNameLst>
                                      </p:cBhvr>
                                      <p:to>
                                        <p:strVal val="solid"/>
                                      </p:to>
                                    </p:set>
                                    <p:set>
                                      <p:cBhvr>
                                        <p:cTn id="32"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5" grpId="0" animBg="1"/>
      <p:bldP spid="23" grpId="0" animBg="1"/>
      <p:bldP spid="49" grpId="0" animBg="1"/>
      <p:bldP spid="5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0FFBA2-C4B7-4B73-BC69-DF8797DCA282}"/>
              </a:ext>
            </a:extLst>
          </p:cNvPr>
          <p:cNvSpPr>
            <a:spLocks noGrp="1"/>
          </p:cNvSpPr>
          <p:nvPr>
            <p:ph type="title"/>
          </p:nvPr>
        </p:nvSpPr>
        <p:spPr/>
        <p:txBody>
          <a:bodyPr/>
          <a:lstStyle/>
          <a:p>
            <a:r>
              <a:rPr lang="nb-NO" dirty="0"/>
              <a:t>Fondsforvalterens metoder:</a:t>
            </a:r>
          </a:p>
        </p:txBody>
      </p:sp>
      <p:pic>
        <p:nvPicPr>
          <p:cNvPr id="4" name="Bilde 3"/>
          <p:cNvPicPr>
            <a:picLocks noChangeAspect="1"/>
          </p:cNvPicPr>
          <p:nvPr/>
        </p:nvPicPr>
        <p:blipFill>
          <a:blip r:embed="rId3"/>
          <a:stretch>
            <a:fillRect/>
          </a:stretch>
        </p:blipFill>
        <p:spPr>
          <a:xfrm>
            <a:off x="1423301" y="1401161"/>
            <a:ext cx="9345398" cy="3349928"/>
          </a:xfrm>
          <a:prstGeom prst="rect">
            <a:avLst/>
          </a:prstGeom>
        </p:spPr>
      </p:pic>
      <p:sp>
        <p:nvSpPr>
          <p:cNvPr id="11" name="TekstSylinder 10"/>
          <p:cNvSpPr txBox="1"/>
          <p:nvPr/>
        </p:nvSpPr>
        <p:spPr>
          <a:xfrm>
            <a:off x="1509485" y="5001836"/>
            <a:ext cx="9456057" cy="646331"/>
          </a:xfrm>
          <a:prstGeom prst="rect">
            <a:avLst/>
          </a:prstGeom>
          <a:noFill/>
        </p:spPr>
        <p:txBody>
          <a:bodyPr wrap="square" rtlCol="0">
            <a:spAutoFit/>
          </a:bodyPr>
          <a:lstStyle/>
          <a:p>
            <a:r>
              <a:rPr lang="nb-NO" dirty="0"/>
              <a:t>Over er Storebrands illustrasjon på hvordan de velger selskaper til sine fond.</a:t>
            </a:r>
          </a:p>
          <a:p>
            <a:r>
              <a:rPr lang="nb-NO" dirty="0"/>
              <a:t>Sjekk </a:t>
            </a:r>
            <a:r>
              <a:rPr lang="nb-NO" dirty="0">
                <a:hlinkClick r:id="rId4"/>
              </a:rPr>
              <a:t>www.Storebrand.no/gode-penger</a:t>
            </a:r>
            <a:r>
              <a:rPr lang="nb-NO" dirty="0"/>
              <a:t> </a:t>
            </a:r>
          </a:p>
        </p:txBody>
      </p:sp>
    </p:spTree>
    <p:extLst>
      <p:ext uri="{BB962C8B-B14F-4D97-AF65-F5344CB8AC3E}">
        <p14:creationId xmlns:p14="http://schemas.microsoft.com/office/powerpoint/2010/main" val="16859970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0FFBA2-C4B7-4B73-BC69-DF8797DCA282}"/>
              </a:ext>
            </a:extLst>
          </p:cNvPr>
          <p:cNvSpPr>
            <a:spLocks noGrp="1"/>
          </p:cNvSpPr>
          <p:nvPr>
            <p:ph type="title"/>
          </p:nvPr>
        </p:nvSpPr>
        <p:spPr/>
        <p:txBody>
          <a:bodyPr/>
          <a:lstStyle/>
          <a:p>
            <a:r>
              <a:rPr lang="nb-NO" b="1" dirty="0">
                <a:latin typeface="+mn-lt"/>
              </a:rPr>
              <a:t>Fondsforvalteren</a:t>
            </a:r>
          </a:p>
        </p:txBody>
      </p:sp>
      <p:sp>
        <p:nvSpPr>
          <p:cNvPr id="3" name="Plassholder for innhold 2">
            <a:extLst>
              <a:ext uri="{FF2B5EF4-FFF2-40B4-BE49-F238E27FC236}">
                <a16:creationId xmlns:a16="http://schemas.microsoft.com/office/drawing/2014/main" id="{B935F062-D0D6-4704-A661-18B109B90F11}"/>
              </a:ext>
            </a:extLst>
          </p:cNvPr>
          <p:cNvSpPr>
            <a:spLocks noGrp="1"/>
          </p:cNvSpPr>
          <p:nvPr>
            <p:ph sz="half" idx="1"/>
          </p:nvPr>
        </p:nvSpPr>
        <p:spPr/>
        <p:txBody>
          <a:bodyPr>
            <a:normAutofit fontScale="92500" lnSpcReduction="20000"/>
          </a:bodyPr>
          <a:lstStyle/>
          <a:p>
            <a:r>
              <a:rPr lang="nb-NO" sz="2000" dirty="0">
                <a:latin typeface="+mn-lt"/>
              </a:rPr>
              <a:t>De fleste fondsforvalterne jobber i dag med de samme prinsippene når de skal plukke ut selskaper til sine </a:t>
            </a:r>
            <a:r>
              <a:rPr lang="nb-NO" sz="2000" dirty="0" err="1">
                <a:latin typeface="+mn-lt"/>
              </a:rPr>
              <a:t>bærekraftsfond</a:t>
            </a:r>
            <a:r>
              <a:rPr lang="nb-NO" sz="2000" dirty="0">
                <a:latin typeface="+mn-lt"/>
              </a:rPr>
              <a:t>.</a:t>
            </a:r>
          </a:p>
          <a:p>
            <a:endParaRPr lang="nb-NO" sz="2000" dirty="0">
              <a:latin typeface="+mn-lt"/>
            </a:endParaRPr>
          </a:p>
          <a:p>
            <a:r>
              <a:rPr lang="nb-NO" sz="2000" dirty="0">
                <a:latin typeface="+mn-lt"/>
              </a:rPr>
              <a:t>Noen fond investerer utelukkende i fornybare og/eller sirkulære selskaper, fremtidens (forhåpentligvis) vinnere.</a:t>
            </a:r>
          </a:p>
          <a:p>
            <a:endParaRPr lang="nb-NO" sz="2000" dirty="0">
              <a:latin typeface="+mn-lt"/>
            </a:endParaRPr>
          </a:p>
          <a:p>
            <a:r>
              <a:rPr lang="nb-NO" sz="2000" dirty="0">
                <a:latin typeface="+mn-lt"/>
              </a:rPr>
              <a:t>Merk: Eldre fond har som regel et fastlåst mandat med begrensede muligheter til å avvike fra mandatet de en gang fikk. For eksempel er det vanskelig for et bredt norsk fond som måles mot fondsindeksen, å fjerne oljeselskaper og kun satse på fornybart. Da vil investeringene avvike for mye i forhold til hva fondet blir målt mot.</a:t>
            </a:r>
          </a:p>
        </p:txBody>
      </p:sp>
      <p:sp>
        <p:nvSpPr>
          <p:cNvPr id="5" name="Plassholder for innhold 4">
            <a:extLst>
              <a:ext uri="{FF2B5EF4-FFF2-40B4-BE49-F238E27FC236}">
                <a16:creationId xmlns:a16="http://schemas.microsoft.com/office/drawing/2014/main" id="{24B7EE69-9E8F-4384-8D7F-DF9300267203}"/>
              </a:ext>
            </a:extLst>
          </p:cNvPr>
          <p:cNvSpPr>
            <a:spLocks noGrp="1"/>
          </p:cNvSpPr>
          <p:nvPr>
            <p:ph sz="half" idx="2"/>
          </p:nvPr>
        </p:nvSpPr>
        <p:spPr>
          <a:xfrm>
            <a:off x="6197600" y="1810512"/>
            <a:ext cx="5384800" cy="4315652"/>
          </a:xfrm>
        </p:spPr>
        <p:txBody>
          <a:bodyPr>
            <a:normAutofit fontScale="92500" lnSpcReduction="20000"/>
          </a:bodyPr>
          <a:lstStyle/>
          <a:p>
            <a:pPr marL="457200" indent="-457200">
              <a:buFont typeface="+mj-lt"/>
              <a:buAutoNum type="arabicPeriod"/>
            </a:pPr>
            <a:r>
              <a:rPr lang="nb-NO" sz="2000" dirty="0"/>
              <a:t>Luke vekk sektorer og selskaper man absolutt ikke ønsker å investere i (f.eks. atomvåpen, gambling, porno etc.)</a:t>
            </a:r>
          </a:p>
          <a:p>
            <a:pPr marL="457200" indent="-457200">
              <a:buFont typeface="+mj-lt"/>
              <a:buAutoNum type="arabicPeriod"/>
            </a:pPr>
            <a:r>
              <a:rPr lang="nb-NO" sz="2000" dirty="0"/>
              <a:t>Fjerne selskapene man mener </a:t>
            </a:r>
            <a:r>
              <a:rPr lang="nb-NO" sz="2000" u="sng" dirty="0"/>
              <a:t>ikke</a:t>
            </a:r>
            <a:r>
              <a:rPr lang="nb-NO" sz="2000" dirty="0"/>
              <a:t> vil være lønnsomme å eie over tid</a:t>
            </a:r>
          </a:p>
          <a:p>
            <a:pPr marL="457200" indent="-457200">
              <a:buFont typeface="+mj-lt"/>
              <a:buAutoNum type="arabicPeriod"/>
            </a:pPr>
            <a:r>
              <a:rPr lang="nb-NO" sz="2000" dirty="0"/>
              <a:t>Gå i dialog med selskaper (spesielt de man er usikre på ), senere utøve eierstyring og delta på generalforsamlinger.</a:t>
            </a:r>
          </a:p>
          <a:p>
            <a:pPr marL="457200" indent="-457200">
              <a:buFont typeface="+mj-lt"/>
              <a:buAutoNum type="arabicPeriod"/>
            </a:pPr>
            <a:endParaRPr lang="nb-NO" sz="2000" dirty="0"/>
          </a:p>
          <a:p>
            <a:pPr marL="0" indent="0">
              <a:buNone/>
            </a:pPr>
            <a:r>
              <a:rPr lang="nb-NO" sz="2000" dirty="0"/>
              <a:t>Noen eksempler på slike fond tilbudt i Norge:</a:t>
            </a:r>
          </a:p>
          <a:p>
            <a:pPr lvl="1"/>
            <a:r>
              <a:rPr lang="nb-NO" sz="1300" dirty="0"/>
              <a:t>DNB Grønt Norden</a:t>
            </a:r>
          </a:p>
          <a:p>
            <a:pPr lvl="1"/>
            <a:r>
              <a:rPr lang="nb-NO" sz="1300" dirty="0"/>
              <a:t>DNB </a:t>
            </a:r>
            <a:r>
              <a:rPr lang="nb-NO" sz="1300" dirty="0" err="1"/>
              <a:t>Miljøinvest</a:t>
            </a:r>
            <a:endParaRPr lang="nb-NO" sz="1300" dirty="0"/>
          </a:p>
          <a:p>
            <a:pPr lvl="1"/>
            <a:r>
              <a:rPr lang="nb-NO" sz="1300" dirty="0"/>
              <a:t>Nordea </a:t>
            </a:r>
            <a:r>
              <a:rPr lang="nb-NO" sz="1300" dirty="0" err="1"/>
              <a:t>Emerging</a:t>
            </a:r>
            <a:r>
              <a:rPr lang="nb-NO" sz="1300" dirty="0"/>
              <a:t> Stars</a:t>
            </a:r>
          </a:p>
          <a:p>
            <a:pPr lvl="1"/>
            <a:r>
              <a:rPr lang="nb-NO" sz="1300" dirty="0"/>
              <a:t>Nordea </a:t>
            </a:r>
            <a:r>
              <a:rPr lang="nb-NO" sz="1300" dirty="0" err="1"/>
              <a:t>Gender</a:t>
            </a:r>
            <a:r>
              <a:rPr lang="nb-NO" sz="1300" dirty="0"/>
              <a:t> </a:t>
            </a:r>
            <a:r>
              <a:rPr lang="nb-NO" sz="1300" dirty="0" err="1"/>
              <a:t>Diversity</a:t>
            </a:r>
            <a:r>
              <a:rPr lang="nb-NO" sz="1300" dirty="0"/>
              <a:t> </a:t>
            </a:r>
          </a:p>
          <a:p>
            <a:pPr marL="457200" indent="-457200">
              <a:buFont typeface="+mj-lt"/>
              <a:buAutoNum type="arabicPeriod"/>
            </a:pPr>
            <a:endParaRPr lang="nb-NO" sz="2000" dirty="0"/>
          </a:p>
          <a:p>
            <a:pPr marL="0" indent="0">
              <a:buNone/>
            </a:pPr>
            <a:r>
              <a:rPr lang="nb-NO" sz="2000" b="1" dirty="0">
                <a:solidFill>
                  <a:srgbClr val="D45D00"/>
                </a:solidFill>
              </a:rPr>
              <a:t>TIPS:  </a:t>
            </a:r>
            <a:r>
              <a:rPr lang="nb-NO" sz="2000" dirty="0"/>
              <a:t>Se på nettsiden til banken din: Sjekk opp «Ansvarlige investeringer»</a:t>
            </a:r>
          </a:p>
          <a:p>
            <a:pPr lvl="1"/>
            <a:endParaRPr lang="nb-NO" sz="2000" dirty="0"/>
          </a:p>
          <a:p>
            <a:endParaRPr lang="nb-NO" sz="2000" dirty="0"/>
          </a:p>
        </p:txBody>
      </p:sp>
      <p:pic>
        <p:nvPicPr>
          <p:cNvPr id="8" name="Grafikk 7" descr="Programmerer">
            <a:extLst>
              <a:ext uri="{FF2B5EF4-FFF2-40B4-BE49-F238E27FC236}">
                <a16:creationId xmlns:a16="http://schemas.microsoft.com/office/drawing/2014/main" id="{40B9EED0-7324-4981-BC60-8F79B612B0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3528" y="298338"/>
            <a:ext cx="1338758" cy="1338758"/>
          </a:xfrm>
          <a:prstGeom prst="rect">
            <a:avLst/>
          </a:prstGeom>
        </p:spPr>
      </p:pic>
      <p:pic>
        <p:nvPicPr>
          <p:cNvPr id="7" name="Bilde 6">
            <a:extLst>
              <a:ext uri="{FF2B5EF4-FFF2-40B4-BE49-F238E27FC236}">
                <a16:creationId xmlns:a16="http://schemas.microsoft.com/office/drawing/2014/main" id="{0D5533E3-DBAD-4FF8-9359-918C6F418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5404" y="536503"/>
            <a:ext cx="393878" cy="390665"/>
          </a:xfrm>
          <a:prstGeom prst="rect">
            <a:avLst/>
          </a:prstGeom>
        </p:spPr>
      </p:pic>
    </p:spTree>
    <p:extLst>
      <p:ext uri="{BB962C8B-B14F-4D97-AF65-F5344CB8AC3E}">
        <p14:creationId xmlns:p14="http://schemas.microsoft.com/office/powerpoint/2010/main" val="6120664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n-lt"/>
              </a:rPr>
              <a:t>Prinsipper for bærekraftige fond</a:t>
            </a:r>
          </a:p>
        </p:txBody>
      </p:sp>
      <p:sp>
        <p:nvSpPr>
          <p:cNvPr id="3" name="Plassholder for innhold 2"/>
          <p:cNvSpPr>
            <a:spLocks noGrp="1"/>
          </p:cNvSpPr>
          <p:nvPr>
            <p:ph idx="1"/>
          </p:nvPr>
        </p:nvSpPr>
        <p:spPr>
          <a:xfrm>
            <a:off x="609600" y="1600201"/>
            <a:ext cx="6641592" cy="4525963"/>
          </a:xfrm>
        </p:spPr>
        <p:txBody>
          <a:bodyPr>
            <a:normAutofit/>
          </a:bodyPr>
          <a:lstStyle/>
          <a:p>
            <a:r>
              <a:rPr lang="nb-NO" sz="2400" dirty="0">
                <a:latin typeface="+mn-lt"/>
              </a:rPr>
              <a:t>FNs prinsipper for ansvarlige investeringer (</a:t>
            </a:r>
            <a:r>
              <a:rPr lang="nb-NO" sz="2400" b="1" dirty="0">
                <a:latin typeface="+mn-lt"/>
              </a:rPr>
              <a:t>PRI</a:t>
            </a:r>
            <a:r>
              <a:rPr lang="nb-NO" sz="2400" dirty="0">
                <a:latin typeface="+mn-lt"/>
              </a:rPr>
              <a:t>)</a:t>
            </a:r>
          </a:p>
          <a:p>
            <a:endParaRPr lang="nb-NO" sz="2400" dirty="0">
              <a:latin typeface="+mn-lt"/>
            </a:endParaRPr>
          </a:p>
          <a:p>
            <a:r>
              <a:rPr lang="nb-NO" sz="2400" dirty="0">
                <a:latin typeface="+mn-lt"/>
              </a:rPr>
              <a:t>FNs Global Compact (handler om menneskerettigheter, arbeidsmiljø, korrupsjon., m.m.) </a:t>
            </a:r>
          </a:p>
          <a:p>
            <a:endParaRPr lang="nb-NO" sz="2400" dirty="0">
              <a:latin typeface="+mn-lt"/>
            </a:endParaRPr>
          </a:p>
          <a:p>
            <a:r>
              <a:rPr lang="nb-NO" sz="2400" dirty="0" err="1">
                <a:latin typeface="+mn-lt"/>
              </a:rPr>
              <a:t>Carbon</a:t>
            </a:r>
            <a:r>
              <a:rPr lang="nb-NO" sz="2400" dirty="0">
                <a:latin typeface="+mn-lt"/>
              </a:rPr>
              <a:t> </a:t>
            </a:r>
            <a:r>
              <a:rPr lang="nb-NO" sz="2400" dirty="0" err="1">
                <a:latin typeface="+mn-lt"/>
              </a:rPr>
              <a:t>Disclosure</a:t>
            </a:r>
            <a:r>
              <a:rPr lang="nb-NO" sz="2400" dirty="0">
                <a:latin typeface="+mn-lt"/>
              </a:rPr>
              <a:t> Project (CDP): en org som støtter bedrifter og byer i å måle miljøkonsekvenser</a:t>
            </a:r>
          </a:p>
        </p:txBody>
      </p:sp>
      <p:pic>
        <p:nvPicPr>
          <p:cNvPr id="5" name="Grafikk 4">
            <a:hlinkClick r:id="rId2"/>
            <a:extLst>
              <a:ext uri="{FF2B5EF4-FFF2-40B4-BE49-F238E27FC236}">
                <a16:creationId xmlns:a16="http://schemas.microsoft.com/office/drawing/2014/main" id="{16F7CAFF-E971-49DC-A2F7-51F580558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4830" y="2962234"/>
            <a:ext cx="2222754" cy="658156"/>
          </a:xfrm>
          <a:prstGeom prst="rect">
            <a:avLst/>
          </a:prstGeom>
        </p:spPr>
      </p:pic>
      <p:pic>
        <p:nvPicPr>
          <p:cNvPr id="6" name="Grafikk 5">
            <a:hlinkClick r:id="rId5"/>
            <a:extLst>
              <a:ext uri="{FF2B5EF4-FFF2-40B4-BE49-F238E27FC236}">
                <a16:creationId xmlns:a16="http://schemas.microsoft.com/office/drawing/2014/main" id="{F6C49805-32FF-410B-A07F-5087AE236A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4830" y="1664209"/>
            <a:ext cx="2665286" cy="501103"/>
          </a:xfrm>
          <a:prstGeom prst="rect">
            <a:avLst/>
          </a:prstGeom>
        </p:spPr>
      </p:pic>
      <p:pic>
        <p:nvPicPr>
          <p:cNvPr id="7" name="Bilde 6">
            <a:hlinkClick r:id="rId8"/>
            <a:extLst>
              <a:ext uri="{FF2B5EF4-FFF2-40B4-BE49-F238E27FC236}">
                <a16:creationId xmlns:a16="http://schemas.microsoft.com/office/drawing/2014/main" id="{4931FA18-F6D9-45FB-A3EB-B25710D8CCAB}"/>
              </a:ext>
            </a:extLst>
          </p:cNvPr>
          <p:cNvPicPr>
            <a:picLocks noChangeAspect="1"/>
          </p:cNvPicPr>
          <p:nvPr/>
        </p:nvPicPr>
        <p:blipFill>
          <a:blip r:embed="rId9"/>
          <a:stretch>
            <a:fillRect/>
          </a:stretch>
        </p:blipFill>
        <p:spPr>
          <a:xfrm>
            <a:off x="8269605" y="4597565"/>
            <a:ext cx="1531220" cy="658156"/>
          </a:xfrm>
          <a:prstGeom prst="rect">
            <a:avLst/>
          </a:prstGeom>
        </p:spPr>
      </p:pic>
    </p:spTree>
    <p:extLst>
      <p:ext uri="{BB962C8B-B14F-4D97-AF65-F5344CB8AC3E}">
        <p14:creationId xmlns:p14="http://schemas.microsoft.com/office/powerpoint/2010/main" val="33429108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Sjekk filtre for fondet</a:t>
            </a:r>
          </a:p>
        </p:txBody>
      </p:sp>
      <p:pic>
        <p:nvPicPr>
          <p:cNvPr id="3" name="Bilde 2"/>
          <p:cNvPicPr>
            <a:picLocks noChangeAspect="1"/>
          </p:cNvPicPr>
          <p:nvPr/>
        </p:nvPicPr>
        <p:blipFill rotWithShape="1">
          <a:blip r:embed="rId2"/>
          <a:srcRect b="87485"/>
          <a:stretch/>
        </p:blipFill>
        <p:spPr>
          <a:xfrm>
            <a:off x="1088571" y="1672508"/>
            <a:ext cx="7811281" cy="432316"/>
          </a:xfrm>
          <a:prstGeom prst="rect">
            <a:avLst/>
          </a:prstGeom>
        </p:spPr>
      </p:pic>
      <p:pic>
        <p:nvPicPr>
          <p:cNvPr id="4" name="Bilde 3"/>
          <p:cNvPicPr>
            <a:picLocks noChangeAspect="1"/>
          </p:cNvPicPr>
          <p:nvPr/>
        </p:nvPicPr>
        <p:blipFill>
          <a:blip r:embed="rId3"/>
          <a:stretch>
            <a:fillRect/>
          </a:stretch>
        </p:blipFill>
        <p:spPr>
          <a:xfrm>
            <a:off x="1088571" y="2104824"/>
            <a:ext cx="7811281" cy="4114547"/>
          </a:xfrm>
          <a:prstGeom prst="rect">
            <a:avLst/>
          </a:prstGeom>
        </p:spPr>
      </p:pic>
      <p:sp>
        <p:nvSpPr>
          <p:cNvPr id="5" name="Pil ned 4"/>
          <p:cNvSpPr/>
          <p:nvPr/>
        </p:nvSpPr>
        <p:spPr>
          <a:xfrm rot="3040759">
            <a:off x="8674880" y="1821543"/>
            <a:ext cx="449943" cy="20900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Pil ned 5"/>
          <p:cNvSpPr/>
          <p:nvPr/>
        </p:nvSpPr>
        <p:spPr>
          <a:xfrm rot="3040759">
            <a:off x="4708724" y="1251139"/>
            <a:ext cx="449943" cy="154378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87020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8507679-451F-491A-BE96-C141ABBF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92" y="1846491"/>
            <a:ext cx="10277475" cy="4257675"/>
          </a:xfrm>
          <a:prstGeom prst="rect">
            <a:avLst/>
          </a:prstGeom>
        </p:spPr>
      </p:pic>
      <p:pic>
        <p:nvPicPr>
          <p:cNvPr id="10" name="Bilde 9">
            <a:extLst>
              <a:ext uri="{FF2B5EF4-FFF2-40B4-BE49-F238E27FC236}">
                <a16:creationId xmlns:a16="http://schemas.microsoft.com/office/drawing/2014/main" id="{59B88388-392C-4F98-ABE4-0577AB88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092" y="1363210"/>
            <a:ext cx="1847850" cy="428625"/>
          </a:xfrm>
          <a:prstGeom prst="rect">
            <a:avLst/>
          </a:prstGeom>
        </p:spPr>
      </p:pic>
      <p:sp>
        <p:nvSpPr>
          <p:cNvPr id="2" name="TekstSylinder 1">
            <a:extLst>
              <a:ext uri="{FF2B5EF4-FFF2-40B4-BE49-F238E27FC236}">
                <a16:creationId xmlns:a16="http://schemas.microsoft.com/office/drawing/2014/main" id="{BC0BE23A-288D-4EC7-B52E-50550017F783}"/>
              </a:ext>
            </a:extLst>
          </p:cNvPr>
          <p:cNvSpPr txBox="1"/>
          <p:nvPr/>
        </p:nvSpPr>
        <p:spPr>
          <a:xfrm>
            <a:off x="5795682" y="726141"/>
            <a:ext cx="5254226" cy="646331"/>
          </a:xfrm>
          <a:prstGeom prst="rect">
            <a:avLst/>
          </a:prstGeom>
          <a:noFill/>
        </p:spPr>
        <p:txBody>
          <a:bodyPr wrap="square" rtlCol="0">
            <a:spAutoFit/>
          </a:bodyPr>
          <a:lstStyle/>
          <a:p>
            <a:r>
              <a:rPr lang="en-US" dirty="0"/>
              <a:t>Look at the funds: A place to look for suggestions for </a:t>
            </a:r>
            <a:r>
              <a:rPr lang="en-US" dirty="0" err="1"/>
              <a:t>stockpicking</a:t>
            </a:r>
            <a:r>
              <a:rPr lang="en-US" dirty="0"/>
              <a:t>…</a:t>
            </a:r>
          </a:p>
        </p:txBody>
      </p:sp>
    </p:spTree>
    <p:extLst>
      <p:ext uri="{BB962C8B-B14F-4D97-AF65-F5344CB8AC3E}">
        <p14:creationId xmlns:p14="http://schemas.microsoft.com/office/powerpoint/2010/main" val="28959396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0FFBA2-C4B7-4B73-BC69-DF8797DCA282}"/>
              </a:ext>
            </a:extLst>
          </p:cNvPr>
          <p:cNvSpPr>
            <a:spLocks noGrp="1"/>
          </p:cNvSpPr>
          <p:nvPr>
            <p:ph type="title"/>
          </p:nvPr>
        </p:nvSpPr>
        <p:spPr/>
        <p:txBody>
          <a:bodyPr/>
          <a:lstStyle/>
          <a:p>
            <a:r>
              <a:rPr lang="nb-NO" b="1" dirty="0">
                <a:latin typeface="+mn-lt"/>
              </a:rPr>
              <a:t>Bruk </a:t>
            </a:r>
            <a:r>
              <a:rPr lang="nb-NO" b="1" dirty="0" err="1">
                <a:latin typeface="+mn-lt"/>
              </a:rPr>
              <a:t>Morningstar</a:t>
            </a:r>
            <a:endParaRPr lang="nb-NO" b="1" dirty="0">
              <a:latin typeface="+mn-lt"/>
            </a:endParaRPr>
          </a:p>
        </p:txBody>
      </p:sp>
      <p:sp>
        <p:nvSpPr>
          <p:cNvPr id="3" name="Plassholder for innhold 2">
            <a:extLst>
              <a:ext uri="{FF2B5EF4-FFF2-40B4-BE49-F238E27FC236}">
                <a16:creationId xmlns:a16="http://schemas.microsoft.com/office/drawing/2014/main" id="{087B80AE-3D0A-404F-BDE9-FD6BD67ADB57}"/>
              </a:ext>
            </a:extLst>
          </p:cNvPr>
          <p:cNvSpPr>
            <a:spLocks noGrp="1"/>
          </p:cNvSpPr>
          <p:nvPr>
            <p:ph idx="1"/>
          </p:nvPr>
        </p:nvSpPr>
        <p:spPr/>
        <p:txBody>
          <a:bodyPr/>
          <a:lstStyle/>
          <a:p>
            <a:r>
              <a:rPr lang="nb-NO" dirty="0">
                <a:latin typeface="+mn-lt"/>
              </a:rPr>
              <a:t>Morningstar.no gir god oversikt over ulike fond</a:t>
            </a:r>
          </a:p>
          <a:p>
            <a:r>
              <a:rPr lang="nb-NO" dirty="0">
                <a:latin typeface="+mn-lt"/>
              </a:rPr>
              <a:t>Fond med lengre enn 3 års historikk får tildelt stjerner. </a:t>
            </a:r>
          </a:p>
          <a:p>
            <a:pPr lvl="1"/>
            <a:r>
              <a:rPr lang="nb-NO" dirty="0">
                <a:latin typeface="+mn-lt"/>
              </a:rPr>
              <a:t>Merk at stjerner er basert på historikk. Forbrukerrådet har </a:t>
            </a:r>
            <a:r>
              <a:rPr lang="nb-NO" dirty="0" err="1">
                <a:latin typeface="+mn-lt"/>
              </a:rPr>
              <a:t>gjordt</a:t>
            </a:r>
            <a:r>
              <a:rPr lang="nb-NO" dirty="0">
                <a:latin typeface="+mn-lt"/>
              </a:rPr>
              <a:t> undersøkelser som viser at historien ikke er noen god indikasjon for fremtidens vinnere</a:t>
            </a:r>
          </a:p>
          <a:p>
            <a:endParaRPr lang="nb-NO" dirty="0">
              <a:latin typeface="+mn-lt"/>
            </a:endParaRPr>
          </a:p>
        </p:txBody>
      </p:sp>
      <p:pic>
        <p:nvPicPr>
          <p:cNvPr id="5" name="Grafikk 4" descr="Stjerne">
            <a:extLst>
              <a:ext uri="{FF2B5EF4-FFF2-40B4-BE49-F238E27FC236}">
                <a16:creationId xmlns:a16="http://schemas.microsoft.com/office/drawing/2014/main" id="{C6BC5E80-4BB6-4193-A5DC-42816C1CF8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2799" y="4652683"/>
            <a:ext cx="914400" cy="914400"/>
          </a:xfrm>
          <a:prstGeom prst="rect">
            <a:avLst/>
          </a:prstGeom>
        </p:spPr>
      </p:pic>
      <p:pic>
        <p:nvPicPr>
          <p:cNvPr id="6" name="Grafikk 5" descr="Stjerne">
            <a:extLst>
              <a:ext uri="{FF2B5EF4-FFF2-40B4-BE49-F238E27FC236}">
                <a16:creationId xmlns:a16="http://schemas.microsoft.com/office/drawing/2014/main" id="{A12E013A-D915-4E13-8EE5-532D9E0AE2D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6517" y="4636389"/>
            <a:ext cx="914400" cy="914400"/>
          </a:xfrm>
          <a:prstGeom prst="rect">
            <a:avLst/>
          </a:prstGeom>
        </p:spPr>
      </p:pic>
      <p:pic>
        <p:nvPicPr>
          <p:cNvPr id="7" name="Grafikk 6" descr="Stjerne">
            <a:extLst>
              <a:ext uri="{FF2B5EF4-FFF2-40B4-BE49-F238E27FC236}">
                <a16:creationId xmlns:a16="http://schemas.microsoft.com/office/drawing/2014/main" id="{E99414C9-C4ED-4D68-8D84-CB6B898C8E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0917" y="4644536"/>
            <a:ext cx="914400" cy="914400"/>
          </a:xfrm>
          <a:prstGeom prst="rect">
            <a:avLst/>
          </a:prstGeom>
        </p:spPr>
      </p:pic>
      <p:pic>
        <p:nvPicPr>
          <p:cNvPr id="8" name="Grafikk 7" descr="Stjerne">
            <a:extLst>
              <a:ext uri="{FF2B5EF4-FFF2-40B4-BE49-F238E27FC236}">
                <a16:creationId xmlns:a16="http://schemas.microsoft.com/office/drawing/2014/main" id="{2055A6FA-F047-4041-8B06-1DFC78EF08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34634" y="4628241"/>
            <a:ext cx="914400" cy="914400"/>
          </a:xfrm>
          <a:prstGeom prst="rect">
            <a:avLst/>
          </a:prstGeom>
        </p:spPr>
      </p:pic>
      <p:pic>
        <p:nvPicPr>
          <p:cNvPr id="9" name="Grafikk 8" descr="Stjerne">
            <a:extLst>
              <a:ext uri="{FF2B5EF4-FFF2-40B4-BE49-F238E27FC236}">
                <a16:creationId xmlns:a16="http://schemas.microsoft.com/office/drawing/2014/main" id="{75E890AE-415E-4F56-A15E-B89B4E55B1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9034" y="4636388"/>
            <a:ext cx="914400" cy="914400"/>
          </a:xfrm>
          <a:prstGeom prst="rect">
            <a:avLst/>
          </a:prstGeom>
        </p:spPr>
      </p:pic>
      <p:sp>
        <p:nvSpPr>
          <p:cNvPr id="4" name="Snakkeboble: rektangel med avrundede hjørner 3">
            <a:extLst>
              <a:ext uri="{FF2B5EF4-FFF2-40B4-BE49-F238E27FC236}">
                <a16:creationId xmlns:a16="http://schemas.microsoft.com/office/drawing/2014/main" id="{2FF6FC6F-08A1-4410-8FC9-F12332ABE2B6}"/>
              </a:ext>
            </a:extLst>
          </p:cNvPr>
          <p:cNvSpPr/>
          <p:nvPr/>
        </p:nvSpPr>
        <p:spPr>
          <a:xfrm>
            <a:off x="9244584" y="4096512"/>
            <a:ext cx="2551176" cy="1591056"/>
          </a:xfrm>
          <a:prstGeom prst="wedgeRoundRectCallout">
            <a:avLst>
              <a:gd name="adj1" fmla="val -68503"/>
              <a:gd name="adj2" fmla="val -30029"/>
              <a:gd name="adj3" fmla="val 16667"/>
            </a:avLst>
          </a:prstGeom>
          <a:solidFill>
            <a:srgbClr val="003B3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bg1"/>
                </a:solidFill>
              </a:rPr>
              <a:t>En del av de nye bærekrafts-fondene er for unge til å motta stjerner enda</a:t>
            </a:r>
          </a:p>
        </p:txBody>
      </p:sp>
    </p:spTree>
    <p:extLst>
      <p:ext uri="{BB962C8B-B14F-4D97-AF65-F5344CB8AC3E}">
        <p14:creationId xmlns:p14="http://schemas.microsoft.com/office/powerpoint/2010/main" val="34879875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6D7D60-F072-4D2D-84E6-25BCAEBC269A}"/>
              </a:ext>
            </a:extLst>
          </p:cNvPr>
          <p:cNvSpPr>
            <a:spLocks noGrp="1"/>
          </p:cNvSpPr>
          <p:nvPr>
            <p:ph type="title"/>
          </p:nvPr>
        </p:nvSpPr>
        <p:spPr/>
        <p:txBody>
          <a:bodyPr/>
          <a:lstStyle/>
          <a:p>
            <a:r>
              <a:rPr lang="nb-NO" dirty="0"/>
              <a:t>Det store bildet</a:t>
            </a:r>
          </a:p>
        </p:txBody>
      </p:sp>
      <p:sp>
        <p:nvSpPr>
          <p:cNvPr id="3" name="Plassholder for innhold 2">
            <a:extLst>
              <a:ext uri="{FF2B5EF4-FFF2-40B4-BE49-F238E27FC236}">
                <a16:creationId xmlns:a16="http://schemas.microsoft.com/office/drawing/2014/main" id="{5C9147C9-20AE-44D9-9E6C-E94B5DA08B1F}"/>
              </a:ext>
            </a:extLst>
          </p:cNvPr>
          <p:cNvSpPr>
            <a:spLocks noGrp="1"/>
          </p:cNvSpPr>
          <p:nvPr>
            <p:ph idx="1"/>
          </p:nvPr>
        </p:nvSpPr>
        <p:spPr/>
        <p:txBody>
          <a:bodyPr/>
          <a:lstStyle/>
          <a:p>
            <a:r>
              <a:rPr lang="nb-NO" dirty="0"/>
              <a:t>Smitteveksten stiger og skaper frykt</a:t>
            </a:r>
          </a:p>
          <a:p>
            <a:endParaRPr lang="nb-NO" dirty="0"/>
          </a:p>
          <a:p>
            <a:r>
              <a:rPr lang="nb-NO" dirty="0"/>
              <a:t>Store ulikheter mellom sektorene </a:t>
            </a:r>
            <a:r>
              <a:rPr lang="nb-NO" dirty="0" err="1"/>
              <a:t>mht</a:t>
            </a:r>
            <a:r>
              <a:rPr lang="nb-NO" dirty="0"/>
              <a:t> gjenopphenting</a:t>
            </a:r>
          </a:p>
          <a:p>
            <a:endParaRPr lang="nb-NO" dirty="0"/>
          </a:p>
          <a:p>
            <a:r>
              <a:rPr lang="nb-NO" dirty="0"/>
              <a:t>Mindre tro på flere stimuli fra FED. Politisk uro.</a:t>
            </a:r>
          </a:p>
          <a:p>
            <a:endParaRPr lang="nb-NO" dirty="0"/>
          </a:p>
          <a:p>
            <a:r>
              <a:rPr lang="nb-NO" dirty="0"/>
              <a:t>Presidentvalget i USA</a:t>
            </a:r>
          </a:p>
        </p:txBody>
      </p:sp>
      <p:sp>
        <p:nvSpPr>
          <p:cNvPr id="4" name="Rektangel: avrundede hjørner 3">
            <a:extLst>
              <a:ext uri="{FF2B5EF4-FFF2-40B4-BE49-F238E27FC236}">
                <a16:creationId xmlns:a16="http://schemas.microsoft.com/office/drawing/2014/main" id="{FC3C0744-9BAB-42C7-9F91-ECD68EEA1D54}"/>
              </a:ext>
            </a:extLst>
          </p:cNvPr>
          <p:cNvSpPr/>
          <p:nvPr/>
        </p:nvSpPr>
        <p:spPr>
          <a:xfrm>
            <a:off x="7277100" y="4711700"/>
            <a:ext cx="4483100" cy="139700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a:solidFill>
                  <a:schemeClr val="bg1"/>
                </a:solidFill>
              </a:rPr>
              <a:t>Abonner på Makrorapporter fra banken din</a:t>
            </a:r>
          </a:p>
        </p:txBody>
      </p:sp>
    </p:spTree>
    <p:extLst>
      <p:ext uri="{BB962C8B-B14F-4D97-AF65-F5344CB8AC3E}">
        <p14:creationId xmlns:p14="http://schemas.microsoft.com/office/powerpoint/2010/main" val="25917907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A18D36-2294-4C7D-8D9B-83919250DD13}"/>
              </a:ext>
            </a:extLst>
          </p:cNvPr>
          <p:cNvSpPr>
            <a:spLocks noGrp="1"/>
          </p:cNvSpPr>
          <p:nvPr>
            <p:ph type="title"/>
          </p:nvPr>
        </p:nvSpPr>
        <p:spPr/>
        <p:txBody>
          <a:bodyPr/>
          <a:lstStyle/>
          <a:p>
            <a:r>
              <a:rPr lang="nb-NO" dirty="0"/>
              <a:t>Historisk lave renter…. for alltid?</a:t>
            </a:r>
          </a:p>
        </p:txBody>
      </p:sp>
      <p:sp>
        <p:nvSpPr>
          <p:cNvPr id="3" name="Plassholder for innhold 2">
            <a:extLst>
              <a:ext uri="{FF2B5EF4-FFF2-40B4-BE49-F238E27FC236}">
                <a16:creationId xmlns:a16="http://schemas.microsoft.com/office/drawing/2014/main" id="{AC7972A2-E801-4388-BF33-39F7C5167262}"/>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D625B393-2D30-469B-84EA-7C886CB81932}"/>
              </a:ext>
            </a:extLst>
          </p:cNvPr>
          <p:cNvPicPr>
            <a:picLocks noChangeAspect="1"/>
          </p:cNvPicPr>
          <p:nvPr/>
        </p:nvPicPr>
        <p:blipFill>
          <a:blip r:embed="rId2"/>
          <a:stretch>
            <a:fillRect/>
          </a:stretch>
        </p:blipFill>
        <p:spPr>
          <a:xfrm>
            <a:off x="609600" y="1878911"/>
            <a:ext cx="10705705" cy="4247253"/>
          </a:xfrm>
          <a:prstGeom prst="rect">
            <a:avLst/>
          </a:prstGeom>
        </p:spPr>
      </p:pic>
      <p:pic>
        <p:nvPicPr>
          <p:cNvPr id="5" name="Bilde 4">
            <a:extLst>
              <a:ext uri="{FF2B5EF4-FFF2-40B4-BE49-F238E27FC236}">
                <a16:creationId xmlns:a16="http://schemas.microsoft.com/office/drawing/2014/main" id="{54AEA8FE-1384-41BF-BFE4-0BE8860F8861}"/>
              </a:ext>
            </a:extLst>
          </p:cNvPr>
          <p:cNvPicPr>
            <a:picLocks noChangeAspect="1"/>
          </p:cNvPicPr>
          <p:nvPr/>
        </p:nvPicPr>
        <p:blipFill>
          <a:blip r:embed="rId3"/>
          <a:stretch>
            <a:fillRect/>
          </a:stretch>
        </p:blipFill>
        <p:spPr>
          <a:xfrm>
            <a:off x="9600805" y="3038475"/>
            <a:ext cx="1714500" cy="390525"/>
          </a:xfrm>
          <a:prstGeom prst="rect">
            <a:avLst/>
          </a:prstGeom>
        </p:spPr>
      </p:pic>
    </p:spTree>
    <p:extLst>
      <p:ext uri="{BB962C8B-B14F-4D97-AF65-F5344CB8AC3E}">
        <p14:creationId xmlns:p14="http://schemas.microsoft.com/office/powerpoint/2010/main" val="4263589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6F0CDE-82A6-4A41-88EC-C286C98F4D36}"/>
              </a:ext>
            </a:extLst>
          </p:cNvPr>
          <p:cNvSpPr>
            <a:spLocks noGrp="1"/>
          </p:cNvSpPr>
          <p:nvPr>
            <p:ph type="title"/>
          </p:nvPr>
        </p:nvSpPr>
        <p:spPr/>
        <p:txBody>
          <a:bodyPr/>
          <a:lstStyle/>
          <a:p>
            <a:r>
              <a:rPr lang="nb-NO" dirty="0"/>
              <a:t>Pensjon – 3 hovedelementer</a:t>
            </a:r>
          </a:p>
        </p:txBody>
      </p:sp>
      <p:sp>
        <p:nvSpPr>
          <p:cNvPr id="3" name="Plassholder for innhold 2">
            <a:extLst>
              <a:ext uri="{FF2B5EF4-FFF2-40B4-BE49-F238E27FC236}">
                <a16:creationId xmlns:a16="http://schemas.microsoft.com/office/drawing/2014/main" id="{465DAED9-95D3-4866-B4D1-A953ACE101EA}"/>
              </a:ext>
            </a:extLst>
          </p:cNvPr>
          <p:cNvSpPr>
            <a:spLocks noGrp="1"/>
          </p:cNvSpPr>
          <p:nvPr>
            <p:ph idx="1"/>
          </p:nvPr>
        </p:nvSpPr>
        <p:spPr/>
        <p:txBody>
          <a:bodyPr>
            <a:normAutofit fontScale="92500" lnSpcReduction="10000"/>
          </a:bodyPr>
          <a:lstStyle/>
          <a:p>
            <a:pPr algn="l">
              <a:buFont typeface="+mj-lt"/>
              <a:buAutoNum type="arabicPeriod"/>
            </a:pPr>
            <a:r>
              <a:rPr lang="nb-NO" b="0" i="0" dirty="0">
                <a:solidFill>
                  <a:srgbClr val="242424"/>
                </a:solidFill>
                <a:effectLst/>
                <a:latin typeface="+mn-lt"/>
              </a:rPr>
              <a:t>Garantert: Det du får fra </a:t>
            </a:r>
            <a:r>
              <a:rPr lang="nb-NO" b="1" i="0" dirty="0">
                <a:solidFill>
                  <a:srgbClr val="242424"/>
                </a:solidFill>
                <a:effectLst/>
                <a:latin typeface="+mn-lt"/>
              </a:rPr>
              <a:t>Folketrygden</a:t>
            </a:r>
            <a:r>
              <a:rPr lang="nb-NO" b="0" i="0" dirty="0">
                <a:solidFill>
                  <a:srgbClr val="242424"/>
                </a:solidFill>
                <a:effectLst/>
                <a:latin typeface="+mn-lt"/>
              </a:rPr>
              <a:t> – din «garantipensjon». </a:t>
            </a:r>
            <a:r>
              <a:rPr lang="nb-NO" b="0" i="0" u="none" strike="noStrike" dirty="0">
                <a:solidFill>
                  <a:srgbClr val="CC5312"/>
                </a:solidFill>
                <a:effectLst/>
                <a:latin typeface="+mn-lt"/>
                <a:hlinkClick r:id="rId2"/>
              </a:rPr>
              <a:t>Les om regler for opptjening her &gt;</a:t>
            </a:r>
            <a:endParaRPr lang="nb-NO" b="0" i="0" dirty="0">
              <a:solidFill>
                <a:srgbClr val="242424"/>
              </a:solidFill>
              <a:effectLst/>
              <a:latin typeface="+mn-lt"/>
            </a:endParaRPr>
          </a:p>
          <a:p>
            <a:pPr algn="l">
              <a:buFont typeface="+mj-lt"/>
              <a:buAutoNum type="arabicPeriod"/>
            </a:pPr>
            <a:r>
              <a:rPr lang="nb-NO" b="1" i="0" dirty="0">
                <a:solidFill>
                  <a:srgbClr val="242424"/>
                </a:solidFill>
                <a:effectLst/>
                <a:latin typeface="+mn-lt"/>
              </a:rPr>
              <a:t>Jobb: </a:t>
            </a:r>
            <a:r>
              <a:rPr lang="nb-NO" b="0" i="0" dirty="0">
                <a:solidFill>
                  <a:srgbClr val="242424"/>
                </a:solidFill>
                <a:effectLst/>
                <a:latin typeface="+mn-lt"/>
              </a:rPr>
              <a:t>Det du får gjennom tidligere og eksisterende arbeidsgivere (Innskuddspensjon i privat sektor (kalt OTP = Obligatorisk tjenestepensjon), Tjenestepensjon i offentlig sektor, Pensjonskapitalbevis (med investeringsvalg), fripoliser (uten investeringsvalg), m.m.</a:t>
            </a:r>
          </a:p>
          <a:p>
            <a:pPr algn="l">
              <a:buFont typeface="+mj-lt"/>
              <a:buAutoNum type="arabicPeriod"/>
            </a:pPr>
            <a:r>
              <a:rPr lang="nb-NO" b="1" i="0" dirty="0">
                <a:solidFill>
                  <a:srgbClr val="242424"/>
                </a:solidFill>
                <a:effectLst/>
                <a:latin typeface="+mn-lt"/>
              </a:rPr>
              <a:t>Egen sparing</a:t>
            </a:r>
            <a:r>
              <a:rPr lang="nb-NO" b="0" i="0" dirty="0">
                <a:solidFill>
                  <a:srgbClr val="242424"/>
                </a:solidFill>
                <a:effectLst/>
                <a:latin typeface="+mn-lt"/>
              </a:rPr>
              <a:t>: Det du selv sparer til pensjon, alt fra konto til fond, eller spesialløsninger for privat pensjonssparing (IPS, Unit Link/Fondskonto/Pensjonskonto)</a:t>
            </a:r>
          </a:p>
          <a:p>
            <a:endParaRPr lang="nb-NO" dirty="0">
              <a:latin typeface="+mn-lt"/>
            </a:endParaRPr>
          </a:p>
        </p:txBody>
      </p:sp>
    </p:spTree>
    <p:extLst>
      <p:ext uri="{BB962C8B-B14F-4D97-AF65-F5344CB8AC3E}">
        <p14:creationId xmlns:p14="http://schemas.microsoft.com/office/powerpoint/2010/main" val="24052633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D9DAD96-3A5C-434F-9F33-25C405134FC0}"/>
              </a:ext>
            </a:extLst>
          </p:cNvPr>
          <p:cNvPicPr>
            <a:picLocks noChangeAspect="1"/>
          </p:cNvPicPr>
          <p:nvPr/>
        </p:nvPicPr>
        <p:blipFill>
          <a:blip r:embed="rId2"/>
          <a:stretch>
            <a:fillRect/>
          </a:stretch>
        </p:blipFill>
        <p:spPr>
          <a:xfrm>
            <a:off x="1181100" y="882791"/>
            <a:ext cx="9512300" cy="4861842"/>
          </a:xfrm>
          <a:prstGeom prst="rect">
            <a:avLst/>
          </a:prstGeom>
        </p:spPr>
      </p:pic>
    </p:spTree>
    <p:extLst>
      <p:ext uri="{BB962C8B-B14F-4D97-AF65-F5344CB8AC3E}">
        <p14:creationId xmlns:p14="http://schemas.microsoft.com/office/powerpoint/2010/main" val="2194997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427821" y="604981"/>
            <a:ext cx="11336357" cy="4801314"/>
          </a:xfrm>
          <a:prstGeom prst="rect">
            <a:avLst/>
          </a:prstGeom>
          <a:noFill/>
        </p:spPr>
        <p:txBody>
          <a:bodyPr wrap="square" rtlCol="0">
            <a:spAutoFit/>
          </a:bodyPr>
          <a:lstStyle/>
          <a:p>
            <a:pPr algn="ctr"/>
            <a:r>
              <a:rPr lang="nb-NO" sz="5400" b="1" dirty="0">
                <a:solidFill>
                  <a:srgbClr val="003B5C"/>
                </a:solidFill>
              </a:rPr>
              <a:t>DITT AKSJEUNIVERS I NORGE</a:t>
            </a:r>
            <a:endParaRPr lang="nb-NO" sz="5400" b="1" dirty="0">
              <a:solidFill>
                <a:srgbClr val="D45D00"/>
              </a:solidFill>
            </a:endParaRPr>
          </a:p>
          <a:p>
            <a:pPr marL="571500" indent="-571500" algn="ctr">
              <a:buFont typeface="Arial" panose="020B0604020202020204" pitchFamily="34" charset="0"/>
              <a:buChar char="•"/>
            </a:pPr>
            <a:endParaRPr lang="nb-NO" sz="3600" dirty="0">
              <a:solidFill>
                <a:srgbClr val="D45D00"/>
              </a:solidFill>
            </a:endParaRPr>
          </a:p>
          <a:p>
            <a:pPr marL="571500" indent="-571500" algn="ctr">
              <a:buFont typeface="Arial" panose="020B0604020202020204" pitchFamily="34" charset="0"/>
              <a:buChar char="•"/>
            </a:pPr>
            <a:endParaRPr lang="nb-NO" sz="3600" dirty="0">
              <a:solidFill>
                <a:srgbClr val="D45D00"/>
              </a:solidFill>
            </a:endParaRPr>
          </a:p>
          <a:p>
            <a:pPr marL="571500" indent="-571500" algn="ctr">
              <a:buFont typeface="Arial" panose="020B0604020202020204" pitchFamily="34" charset="0"/>
              <a:buChar char="•"/>
            </a:pPr>
            <a:endParaRPr lang="nb-NO" sz="3600" dirty="0">
              <a:solidFill>
                <a:srgbClr val="D45D00"/>
              </a:solidFill>
            </a:endParaRPr>
          </a:p>
          <a:p>
            <a:pPr marL="571500" indent="-571500" algn="ctr">
              <a:buFont typeface="Arial" panose="020B0604020202020204" pitchFamily="34" charset="0"/>
              <a:buChar char="•"/>
            </a:pPr>
            <a:endParaRPr lang="nb-NO" sz="3600" dirty="0">
              <a:solidFill>
                <a:srgbClr val="D45D00"/>
              </a:solidFill>
            </a:endParaRPr>
          </a:p>
          <a:p>
            <a:pPr marL="571500" indent="-571500" algn="ctr">
              <a:buFont typeface="Arial" panose="020B0604020202020204" pitchFamily="34" charset="0"/>
              <a:buChar char="•"/>
            </a:pPr>
            <a:endParaRPr lang="nb-NO" sz="3600" dirty="0">
              <a:solidFill>
                <a:srgbClr val="D45D00"/>
              </a:solidFill>
            </a:endParaRPr>
          </a:p>
          <a:p>
            <a:pPr marL="571500" indent="-571500" algn="ctr">
              <a:buFont typeface="Arial" panose="020B0604020202020204" pitchFamily="34" charset="0"/>
              <a:buChar char="•"/>
            </a:pPr>
            <a:endParaRPr lang="nb-NO" sz="3600" dirty="0">
              <a:solidFill>
                <a:srgbClr val="D45D00"/>
              </a:solidFill>
            </a:endParaRPr>
          </a:p>
          <a:p>
            <a:pPr algn="ctr"/>
            <a:endParaRPr lang="nb-NO" sz="3600" dirty="0">
              <a:solidFill>
                <a:srgbClr val="D45D00"/>
              </a:solidFill>
            </a:endParaRPr>
          </a:p>
        </p:txBody>
      </p:sp>
      <p:sp>
        <p:nvSpPr>
          <p:cNvPr id="2" name="Ellipse 1">
            <a:extLst>
              <a:ext uri="{FF2B5EF4-FFF2-40B4-BE49-F238E27FC236}">
                <a16:creationId xmlns:a16="http://schemas.microsoft.com/office/drawing/2014/main" id="{3A834E3A-09CD-475E-8CDC-6A603F4F73CC}"/>
              </a:ext>
            </a:extLst>
          </p:cNvPr>
          <p:cNvSpPr/>
          <p:nvPr/>
        </p:nvSpPr>
        <p:spPr>
          <a:xfrm>
            <a:off x="210055" y="2493110"/>
            <a:ext cx="2186180" cy="218618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800" dirty="0"/>
              <a:t>265</a:t>
            </a:r>
          </a:p>
          <a:p>
            <a:pPr algn="ctr"/>
            <a:r>
              <a:rPr lang="nb-NO" sz="1600" dirty="0"/>
              <a:t>AKSJER</a:t>
            </a:r>
          </a:p>
          <a:p>
            <a:pPr algn="ctr"/>
            <a:r>
              <a:rPr lang="nb-NO" sz="1600" dirty="0"/>
              <a:t>PÅ OSLO BØRS</a:t>
            </a:r>
          </a:p>
        </p:txBody>
      </p:sp>
      <p:sp>
        <p:nvSpPr>
          <p:cNvPr id="5" name="Ellipse 4">
            <a:extLst>
              <a:ext uri="{FF2B5EF4-FFF2-40B4-BE49-F238E27FC236}">
                <a16:creationId xmlns:a16="http://schemas.microsoft.com/office/drawing/2014/main" id="{F4FEAFA9-AEB3-4845-88EC-F893A80E7265}"/>
              </a:ext>
            </a:extLst>
          </p:cNvPr>
          <p:cNvSpPr/>
          <p:nvPr/>
        </p:nvSpPr>
        <p:spPr>
          <a:xfrm>
            <a:off x="7338043" y="2493110"/>
            <a:ext cx="2186180" cy="218618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800" dirty="0"/>
              <a:t>43</a:t>
            </a:r>
          </a:p>
          <a:p>
            <a:pPr algn="ctr"/>
            <a:r>
              <a:rPr lang="nb-NO" sz="1600" dirty="0"/>
              <a:t>UNOTERTE AKSJER (NOTC)</a:t>
            </a:r>
          </a:p>
        </p:txBody>
      </p:sp>
      <p:sp>
        <p:nvSpPr>
          <p:cNvPr id="6" name="Ellipse 5">
            <a:extLst>
              <a:ext uri="{FF2B5EF4-FFF2-40B4-BE49-F238E27FC236}">
                <a16:creationId xmlns:a16="http://schemas.microsoft.com/office/drawing/2014/main" id="{7F76BA69-52BE-4B5B-A606-D5B9D995F43C}"/>
              </a:ext>
            </a:extLst>
          </p:cNvPr>
          <p:cNvSpPr/>
          <p:nvPr/>
        </p:nvSpPr>
        <p:spPr>
          <a:xfrm>
            <a:off x="2563524" y="2493110"/>
            <a:ext cx="2186180" cy="218618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800" dirty="0"/>
              <a:t>500+</a:t>
            </a:r>
          </a:p>
          <a:p>
            <a:pPr algn="ctr"/>
            <a:r>
              <a:rPr lang="nb-NO" sz="1600" dirty="0"/>
              <a:t>AKSJEFOND</a:t>
            </a:r>
          </a:p>
        </p:txBody>
      </p:sp>
      <p:sp>
        <p:nvSpPr>
          <p:cNvPr id="7" name="Ellipse 6">
            <a:extLst>
              <a:ext uri="{FF2B5EF4-FFF2-40B4-BE49-F238E27FC236}">
                <a16:creationId xmlns:a16="http://schemas.microsoft.com/office/drawing/2014/main" id="{B7749769-0B29-40EF-AECC-1FFCD8104927}"/>
              </a:ext>
            </a:extLst>
          </p:cNvPr>
          <p:cNvSpPr/>
          <p:nvPr/>
        </p:nvSpPr>
        <p:spPr>
          <a:xfrm>
            <a:off x="9691512" y="2493110"/>
            <a:ext cx="2186180" cy="218618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800" dirty="0"/>
              <a:t>+++</a:t>
            </a:r>
          </a:p>
          <a:p>
            <a:pPr algn="ctr"/>
            <a:r>
              <a:rPr lang="nb-NO" sz="1600" dirty="0"/>
              <a:t>ANDRE INVESTERINGER</a:t>
            </a:r>
          </a:p>
        </p:txBody>
      </p:sp>
      <p:sp>
        <p:nvSpPr>
          <p:cNvPr id="8" name="Ellipse 7">
            <a:extLst>
              <a:ext uri="{FF2B5EF4-FFF2-40B4-BE49-F238E27FC236}">
                <a16:creationId xmlns:a16="http://schemas.microsoft.com/office/drawing/2014/main" id="{EDFF8FA3-E5D6-42F8-A2F9-B16FD38CCBAA}"/>
              </a:ext>
            </a:extLst>
          </p:cNvPr>
          <p:cNvSpPr/>
          <p:nvPr/>
        </p:nvSpPr>
        <p:spPr>
          <a:xfrm>
            <a:off x="4984574" y="2493110"/>
            <a:ext cx="2186180" cy="218618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a:t>UTLAND</a:t>
            </a:r>
          </a:p>
          <a:p>
            <a:pPr algn="ctr"/>
            <a:r>
              <a:rPr lang="nb-NO" sz="1600" dirty="0"/>
              <a:t>AKSJER OG AKSJEFOND</a:t>
            </a:r>
          </a:p>
        </p:txBody>
      </p:sp>
    </p:spTree>
    <p:extLst>
      <p:ext uri="{BB962C8B-B14F-4D97-AF65-F5344CB8AC3E}">
        <p14:creationId xmlns:p14="http://schemas.microsoft.com/office/powerpoint/2010/main" val="19220198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A4D1BC-3DD5-4928-9FF0-8D4F4C9C4736}"/>
              </a:ext>
            </a:extLst>
          </p:cNvPr>
          <p:cNvSpPr>
            <a:spLocks noGrp="1"/>
          </p:cNvSpPr>
          <p:nvPr>
            <p:ph type="title"/>
          </p:nvPr>
        </p:nvSpPr>
        <p:spPr>
          <a:xfrm>
            <a:off x="609600" y="274638"/>
            <a:ext cx="10972800" cy="1554161"/>
          </a:xfrm>
        </p:spPr>
        <p:txBody>
          <a:bodyPr>
            <a:normAutofit/>
          </a:bodyPr>
          <a:lstStyle/>
          <a:p>
            <a:r>
              <a:rPr lang="nb-NO" dirty="0"/>
              <a:t>Hva skjer når du bytter jobb </a:t>
            </a:r>
            <a:br>
              <a:rPr lang="nb-NO" dirty="0"/>
            </a:br>
            <a:r>
              <a:rPr lang="nb-NO" dirty="0"/>
              <a:t>i privat sektor?</a:t>
            </a:r>
          </a:p>
        </p:txBody>
      </p:sp>
      <p:sp>
        <p:nvSpPr>
          <p:cNvPr id="3" name="Plassholder for innhold 2">
            <a:extLst>
              <a:ext uri="{FF2B5EF4-FFF2-40B4-BE49-F238E27FC236}">
                <a16:creationId xmlns:a16="http://schemas.microsoft.com/office/drawing/2014/main" id="{896F6B53-B104-479B-9AA7-B5CBEF5E995E}"/>
              </a:ext>
            </a:extLst>
          </p:cNvPr>
          <p:cNvSpPr>
            <a:spLocks noGrp="1"/>
          </p:cNvSpPr>
          <p:nvPr>
            <p:ph idx="1"/>
          </p:nvPr>
        </p:nvSpPr>
        <p:spPr>
          <a:xfrm>
            <a:off x="609600" y="2209800"/>
            <a:ext cx="10972800" cy="3916364"/>
          </a:xfrm>
        </p:spPr>
        <p:txBody>
          <a:bodyPr/>
          <a:lstStyle/>
          <a:p>
            <a:r>
              <a:rPr lang="nb-NO" dirty="0">
                <a:latin typeface="+mn-lt"/>
              </a:rPr>
              <a:t>Innskuddspensjon =&gt;  Pensjonskapitalbevis</a:t>
            </a:r>
          </a:p>
          <a:p>
            <a:r>
              <a:rPr lang="nb-NO" dirty="0">
                <a:latin typeface="+mn-lt"/>
              </a:rPr>
              <a:t>Pensjonskapitalbevis er med investeringsvalg. </a:t>
            </a:r>
            <a:r>
              <a:rPr lang="nb-NO" dirty="0" err="1">
                <a:latin typeface="+mn-lt"/>
              </a:rPr>
              <a:t>Dvs</a:t>
            </a:r>
            <a:r>
              <a:rPr lang="nb-NO" dirty="0">
                <a:latin typeface="+mn-lt"/>
              </a:rPr>
              <a:t> at du bestemmer risikoen selv!</a:t>
            </a:r>
          </a:p>
          <a:p>
            <a:r>
              <a:rPr lang="nb-NO" dirty="0">
                <a:latin typeface="+mn-lt"/>
              </a:rPr>
              <a:t>Innskuddspensjonen bestemmer også du!</a:t>
            </a:r>
          </a:p>
          <a:p>
            <a:endParaRPr lang="nb-NO" dirty="0">
              <a:latin typeface="+mn-lt"/>
            </a:endParaRPr>
          </a:p>
          <a:p>
            <a:r>
              <a:rPr lang="nb-NO" dirty="0">
                <a:latin typeface="+mn-lt"/>
              </a:rPr>
              <a:t>Hvilken ordning? Minstekravet på 2% ? </a:t>
            </a:r>
            <a:br>
              <a:rPr lang="nb-NO" dirty="0">
                <a:latin typeface="+mn-lt"/>
              </a:rPr>
            </a:br>
            <a:r>
              <a:rPr lang="nb-NO" dirty="0">
                <a:latin typeface="+mn-lt"/>
              </a:rPr>
              <a:t>Mange har 7%. Spar til egen pensjon!</a:t>
            </a:r>
          </a:p>
          <a:p>
            <a:endParaRPr lang="nb-NO" dirty="0">
              <a:latin typeface="+mn-lt"/>
            </a:endParaRPr>
          </a:p>
        </p:txBody>
      </p:sp>
    </p:spTree>
    <p:extLst>
      <p:ext uri="{BB962C8B-B14F-4D97-AF65-F5344CB8AC3E}">
        <p14:creationId xmlns:p14="http://schemas.microsoft.com/office/powerpoint/2010/main" val="38284562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B0F5E96-FD50-4E3D-BDBA-2896DF3BEE3A}"/>
              </a:ext>
            </a:extLst>
          </p:cNvPr>
          <p:cNvPicPr>
            <a:picLocks noChangeAspect="1"/>
          </p:cNvPicPr>
          <p:nvPr/>
        </p:nvPicPr>
        <p:blipFill>
          <a:blip r:embed="rId2"/>
          <a:stretch>
            <a:fillRect/>
          </a:stretch>
        </p:blipFill>
        <p:spPr>
          <a:xfrm>
            <a:off x="988318" y="616386"/>
            <a:ext cx="8689082" cy="5403413"/>
          </a:xfrm>
          <a:prstGeom prst="rect">
            <a:avLst/>
          </a:prstGeom>
        </p:spPr>
      </p:pic>
    </p:spTree>
    <p:extLst>
      <p:ext uri="{BB962C8B-B14F-4D97-AF65-F5344CB8AC3E}">
        <p14:creationId xmlns:p14="http://schemas.microsoft.com/office/powerpoint/2010/main" val="39848821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517751-0E6F-4FEF-B8FA-903CC2951350}"/>
              </a:ext>
            </a:extLst>
          </p:cNvPr>
          <p:cNvSpPr>
            <a:spLocks noGrp="1"/>
          </p:cNvSpPr>
          <p:nvPr>
            <p:ph type="title"/>
          </p:nvPr>
        </p:nvSpPr>
        <p:spPr/>
        <p:txBody>
          <a:bodyPr/>
          <a:lstStyle/>
          <a:p>
            <a:r>
              <a:rPr lang="nb-NO" dirty="0"/>
              <a:t>AKTØRENE</a:t>
            </a:r>
          </a:p>
        </p:txBody>
      </p:sp>
      <p:pic>
        <p:nvPicPr>
          <p:cNvPr id="9" name="Bilde 8" descr="Et bilde som inneholder bygning, utendørs, sitter, foran&#10;&#10;Automatisk generert beskrivelse">
            <a:extLst>
              <a:ext uri="{FF2B5EF4-FFF2-40B4-BE49-F238E27FC236}">
                <a16:creationId xmlns:a16="http://schemas.microsoft.com/office/drawing/2014/main" id="{A88B8A4F-2544-4028-9D93-4A878392796F}"/>
              </a:ext>
            </a:extLst>
          </p:cNvPr>
          <p:cNvPicPr>
            <a:picLocks noChangeAspect="1"/>
          </p:cNvPicPr>
          <p:nvPr/>
        </p:nvPicPr>
        <p:blipFill rotWithShape="1">
          <a:blip r:embed="rId2">
            <a:extLst>
              <a:ext uri="{28A0092B-C50C-407E-A947-70E740481C1C}">
                <a14:useLocalDpi xmlns:a14="http://schemas.microsoft.com/office/drawing/2010/main" val="0"/>
              </a:ext>
            </a:extLst>
          </a:blip>
          <a:srcRect b="35940"/>
          <a:stretch/>
        </p:blipFill>
        <p:spPr>
          <a:xfrm>
            <a:off x="1142163" y="1417639"/>
            <a:ext cx="4579028" cy="2933297"/>
          </a:xfrm>
          <a:prstGeom prst="rect">
            <a:avLst/>
          </a:prstGeom>
          <a:ln>
            <a:noFill/>
          </a:ln>
          <a:effectLst>
            <a:outerShdw blurRad="292100" dist="139700" dir="2700000" algn="tl" rotWithShape="0">
              <a:srgbClr val="333333">
                <a:alpha val="65000"/>
              </a:srgbClr>
            </a:outerShdw>
          </a:effectLst>
        </p:spPr>
      </p:pic>
      <p:pic>
        <p:nvPicPr>
          <p:cNvPr id="11" name="Bilde 10" descr="Et bilde som inneholder utendørs, skilt, henge, sitter&#10;&#10;Automatisk generert beskrivelse">
            <a:extLst>
              <a:ext uri="{FF2B5EF4-FFF2-40B4-BE49-F238E27FC236}">
                <a16:creationId xmlns:a16="http://schemas.microsoft.com/office/drawing/2014/main" id="{8C2801C9-4BD7-45B3-B788-199F74471BF5}"/>
              </a:ext>
            </a:extLst>
          </p:cNvPr>
          <p:cNvPicPr>
            <a:picLocks noChangeAspect="1"/>
          </p:cNvPicPr>
          <p:nvPr/>
        </p:nvPicPr>
        <p:blipFill rotWithShape="1">
          <a:blip r:embed="rId3">
            <a:extLst>
              <a:ext uri="{28A0092B-C50C-407E-A947-70E740481C1C}">
                <a14:useLocalDpi xmlns:a14="http://schemas.microsoft.com/office/drawing/2010/main" val="0"/>
              </a:ext>
            </a:extLst>
          </a:blip>
          <a:srcRect l="220" t="3809" r="-220" b="10648"/>
          <a:stretch/>
        </p:blipFill>
        <p:spPr>
          <a:xfrm>
            <a:off x="6658708" y="1417639"/>
            <a:ext cx="4572000" cy="2933297"/>
          </a:xfrm>
          <a:prstGeom prst="rect">
            <a:avLst/>
          </a:prstGeom>
          <a:ln>
            <a:noFill/>
          </a:ln>
          <a:effectLst>
            <a:outerShdw blurRad="292100" dist="139700" dir="2700000" algn="tl" rotWithShape="0">
              <a:srgbClr val="333333">
                <a:alpha val="65000"/>
              </a:srgbClr>
            </a:outerShdw>
          </a:effectLst>
        </p:spPr>
      </p:pic>
      <p:sp>
        <p:nvSpPr>
          <p:cNvPr id="12" name="TekstSylinder 11">
            <a:extLst>
              <a:ext uri="{FF2B5EF4-FFF2-40B4-BE49-F238E27FC236}">
                <a16:creationId xmlns:a16="http://schemas.microsoft.com/office/drawing/2014/main" id="{E9C373AD-9DF2-4065-B337-9BF8A1D1832A}"/>
              </a:ext>
            </a:extLst>
          </p:cNvPr>
          <p:cNvSpPr txBox="1"/>
          <p:nvPr/>
        </p:nvSpPr>
        <p:spPr>
          <a:xfrm>
            <a:off x="981389" y="4561951"/>
            <a:ext cx="5228492" cy="1477328"/>
          </a:xfrm>
          <a:prstGeom prst="rect">
            <a:avLst/>
          </a:prstGeom>
          <a:noFill/>
        </p:spPr>
        <p:txBody>
          <a:bodyPr wrap="square" rtlCol="0">
            <a:spAutoFit/>
          </a:bodyPr>
          <a:lstStyle/>
          <a:p>
            <a:r>
              <a:rPr lang="nb-NO" dirty="0"/>
              <a:t>Børsene er markedsplasser for sine utstedere. </a:t>
            </a:r>
          </a:p>
          <a:p>
            <a:r>
              <a:rPr lang="nb-NO" dirty="0"/>
              <a:t>Sikrer sikre og stabile handelssystemer.</a:t>
            </a:r>
          </a:p>
          <a:p>
            <a:endParaRPr lang="nb-NO" dirty="0"/>
          </a:p>
          <a:p>
            <a:r>
              <a:rPr lang="nb-NO" dirty="0"/>
              <a:t>Børsens kunder er banker, meglerhus, forvaltere og utstederne av verdipapirer (aksjer, obligasjoner, m.m.)</a:t>
            </a:r>
          </a:p>
        </p:txBody>
      </p:sp>
      <p:sp>
        <p:nvSpPr>
          <p:cNvPr id="14" name="TekstSylinder 13">
            <a:extLst>
              <a:ext uri="{FF2B5EF4-FFF2-40B4-BE49-F238E27FC236}">
                <a16:creationId xmlns:a16="http://schemas.microsoft.com/office/drawing/2014/main" id="{9C9A83EB-B6E3-4117-8F7F-EA08ABE356C7}"/>
              </a:ext>
            </a:extLst>
          </p:cNvPr>
          <p:cNvSpPr txBox="1"/>
          <p:nvPr/>
        </p:nvSpPr>
        <p:spPr>
          <a:xfrm>
            <a:off x="6470812" y="4561951"/>
            <a:ext cx="4974262" cy="1754326"/>
          </a:xfrm>
          <a:prstGeom prst="rect">
            <a:avLst/>
          </a:prstGeom>
          <a:noFill/>
        </p:spPr>
        <p:txBody>
          <a:bodyPr wrap="square" rtlCol="0">
            <a:spAutoFit/>
          </a:bodyPr>
          <a:lstStyle/>
          <a:p>
            <a:r>
              <a:rPr lang="nb-NO" dirty="0"/>
              <a:t>I </a:t>
            </a:r>
            <a:r>
              <a:rPr lang="nb-NO" b="1" dirty="0"/>
              <a:t>meglerhusene</a:t>
            </a:r>
            <a:r>
              <a:rPr lang="nb-NO" dirty="0"/>
              <a:t> gjøres verdipapirhandel, de formidler ordre mellom investorene.</a:t>
            </a:r>
          </a:p>
          <a:p>
            <a:r>
              <a:rPr lang="nb-NO" b="1" dirty="0"/>
              <a:t>Fondsselskapet </a:t>
            </a:r>
            <a:r>
              <a:rPr lang="nb-NO" dirty="0"/>
              <a:t>har fondsforvaltere som forvalter fond for sine kunder.</a:t>
            </a:r>
          </a:p>
          <a:p>
            <a:r>
              <a:rPr lang="nb-NO" dirty="0"/>
              <a:t>De store </a:t>
            </a:r>
            <a:r>
              <a:rPr lang="nb-NO" b="1" dirty="0"/>
              <a:t>bankene </a:t>
            </a:r>
            <a:r>
              <a:rPr lang="nb-NO" dirty="0"/>
              <a:t>har ofte både meglerhus , fondsselskap og livselskap (pensjon og forsikring).</a:t>
            </a:r>
          </a:p>
        </p:txBody>
      </p:sp>
    </p:spTree>
    <p:extLst>
      <p:ext uri="{BB962C8B-B14F-4D97-AF65-F5344CB8AC3E}">
        <p14:creationId xmlns:p14="http://schemas.microsoft.com/office/powerpoint/2010/main" val="42188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79B0B87-A787-4561-BEEA-A8C380355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 y="0"/>
            <a:ext cx="12262104" cy="8175381"/>
          </a:xfrm>
          <a:prstGeom prst="rect">
            <a:avLst/>
          </a:prstGeom>
        </p:spPr>
      </p:pic>
      <p:sp>
        <p:nvSpPr>
          <p:cNvPr id="4" name="TekstSylinder 3">
            <a:extLst>
              <a:ext uri="{FF2B5EF4-FFF2-40B4-BE49-F238E27FC236}">
                <a16:creationId xmlns:a16="http://schemas.microsoft.com/office/drawing/2014/main" id="{F7621303-10FC-43DB-B0B0-82C380E2853D}"/>
              </a:ext>
            </a:extLst>
          </p:cNvPr>
          <p:cNvSpPr txBox="1"/>
          <p:nvPr/>
        </p:nvSpPr>
        <p:spPr>
          <a:xfrm>
            <a:off x="5120640" y="859536"/>
            <a:ext cx="7071360" cy="415819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Ta på de lange sparebrillene</a:t>
            </a:r>
          </a:p>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Opprett Aksjesparekonto</a:t>
            </a:r>
          </a:p>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Velg globalt (indeks) aksjefond</a:t>
            </a:r>
          </a:p>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Velg fast sparebeløp (snitt 1.000)</a:t>
            </a:r>
          </a:p>
          <a:p>
            <a:pPr marL="457200" indent="-457200">
              <a:lnSpc>
                <a:spcPct val="150000"/>
              </a:lnSpc>
              <a:buFont typeface="Wingdings" panose="05000000000000000000" pitchFamily="2" charset="2"/>
              <a:buChar char="Ø"/>
            </a:pPr>
            <a:r>
              <a:rPr lang="nb-NO" sz="3200" dirty="0">
                <a:solidFill>
                  <a:srgbClr val="D45D00"/>
                </a:solidFill>
                <a:latin typeface="Museo Sans Rounded 900" panose="02000000000000000000" pitchFamily="50" charset="0"/>
              </a:rPr>
              <a:t>Kickstart</a:t>
            </a:r>
            <a:r>
              <a:rPr lang="nb-NO" sz="3200" dirty="0">
                <a:solidFill>
                  <a:schemeClr val="bg1"/>
                </a:solidFill>
                <a:latin typeface="Museo Sans Rounded 900" panose="02000000000000000000" pitchFamily="50" charset="0"/>
              </a:rPr>
              <a:t> sparingen</a:t>
            </a:r>
          </a:p>
          <a:p>
            <a:pPr>
              <a:lnSpc>
                <a:spcPct val="150000"/>
              </a:lnSpc>
            </a:pPr>
            <a:endParaRPr lang="nb-NO" dirty="0"/>
          </a:p>
        </p:txBody>
      </p:sp>
      <p:sp>
        <p:nvSpPr>
          <p:cNvPr id="6" name="TekstSylinder 5">
            <a:extLst>
              <a:ext uri="{FF2B5EF4-FFF2-40B4-BE49-F238E27FC236}">
                <a16:creationId xmlns:a16="http://schemas.microsoft.com/office/drawing/2014/main" id="{DDB711A4-A69D-40FA-B27B-3F6D181B553C}"/>
              </a:ext>
            </a:extLst>
          </p:cNvPr>
          <p:cNvSpPr txBox="1"/>
          <p:nvPr/>
        </p:nvSpPr>
        <p:spPr>
          <a:xfrm>
            <a:off x="545592" y="105227"/>
            <a:ext cx="7071360" cy="754309"/>
          </a:xfrm>
          <a:prstGeom prst="rect">
            <a:avLst/>
          </a:prstGeom>
          <a:noFill/>
        </p:spPr>
        <p:txBody>
          <a:bodyPr wrap="square" rtlCol="0">
            <a:spAutoFit/>
          </a:bodyPr>
          <a:lstStyle/>
          <a:p>
            <a:pPr>
              <a:lnSpc>
                <a:spcPct val="150000"/>
              </a:lnSpc>
            </a:pPr>
            <a:r>
              <a:rPr lang="nb-NO" sz="3200" dirty="0">
                <a:solidFill>
                  <a:schemeClr val="bg1"/>
                </a:solidFill>
                <a:latin typeface="Museo Sans Rounded 900" panose="02000000000000000000" pitchFamily="50" charset="0"/>
              </a:rPr>
              <a:t>Du som er nybegynner:</a:t>
            </a:r>
            <a:endParaRPr lang="nb-NO" dirty="0"/>
          </a:p>
        </p:txBody>
      </p:sp>
      <p:sp>
        <p:nvSpPr>
          <p:cNvPr id="5" name="TekstSylinder 4">
            <a:extLst>
              <a:ext uri="{FF2B5EF4-FFF2-40B4-BE49-F238E27FC236}">
                <a16:creationId xmlns:a16="http://schemas.microsoft.com/office/drawing/2014/main" id="{3B849931-76F0-4530-B80C-3A69D22EC19E}"/>
              </a:ext>
            </a:extLst>
          </p:cNvPr>
          <p:cNvSpPr txBox="1"/>
          <p:nvPr/>
        </p:nvSpPr>
        <p:spPr>
          <a:xfrm>
            <a:off x="6522720" y="5576360"/>
            <a:ext cx="5465064" cy="1674626"/>
          </a:xfrm>
          <a:prstGeom prst="rect">
            <a:avLst/>
          </a:prstGeom>
          <a:solidFill>
            <a:schemeClr val="bg2">
              <a:lumMod val="20000"/>
              <a:lumOff val="80000"/>
            </a:schemeClr>
          </a:solidFill>
        </p:spPr>
        <p:txBody>
          <a:bodyPr wrap="square" rtlCol="0">
            <a:spAutoFit/>
          </a:bodyPr>
          <a:lstStyle/>
          <a:p>
            <a:pPr>
              <a:lnSpc>
                <a:spcPct val="150000"/>
              </a:lnSpc>
            </a:pPr>
            <a:r>
              <a:rPr lang="nb-NO" sz="1400" dirty="0">
                <a:latin typeface="Museo Sans Rounded 900" panose="02000000000000000000" pitchFamily="50" charset="0"/>
              </a:rPr>
              <a:t>Men har du ventet i mange år med å komme i gang…. Da kan det hende du ikke bør gå inn akkurat nå. Det er svært usikkert og det kan se ut som om det er flere selgere enn kjøpere. </a:t>
            </a:r>
            <a:br>
              <a:rPr lang="nb-NO" sz="1400" dirty="0">
                <a:latin typeface="Museo Sans Rounded 900" panose="02000000000000000000" pitchFamily="50" charset="0"/>
              </a:rPr>
            </a:br>
            <a:r>
              <a:rPr lang="nb-NO" sz="1400" dirty="0" err="1">
                <a:latin typeface="Museo Sans Rounded 900" panose="02000000000000000000" pitchFamily="50" charset="0"/>
              </a:rPr>
              <a:t>Dvs</a:t>
            </a:r>
            <a:r>
              <a:rPr lang="nb-NO" sz="1400" dirty="0">
                <a:latin typeface="Museo Sans Rounded 900" panose="02000000000000000000" pitchFamily="50" charset="0"/>
              </a:rPr>
              <a:t> at vi ikke har sett bunnen enda. Uansett er det umulig å time dette….</a:t>
            </a:r>
            <a:endParaRPr lang="nb-NO" sz="1000" dirty="0"/>
          </a:p>
        </p:txBody>
      </p:sp>
    </p:spTree>
    <p:extLst>
      <p:ext uri="{BB962C8B-B14F-4D97-AF65-F5344CB8AC3E}">
        <p14:creationId xmlns:p14="http://schemas.microsoft.com/office/powerpoint/2010/main" val="5791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2954655"/>
          </a:xfrm>
          <a:prstGeom prst="rect">
            <a:avLst/>
          </a:prstGeom>
          <a:noFill/>
        </p:spPr>
        <p:txBody>
          <a:bodyPr wrap="square" rtlCol="0">
            <a:spAutoFit/>
          </a:bodyPr>
          <a:lstStyle/>
          <a:p>
            <a:r>
              <a:rPr lang="nb-NO" sz="5400" dirty="0">
                <a:solidFill>
                  <a:srgbClr val="003B5C"/>
                </a:solidFill>
              </a:rPr>
              <a:t>SJEKK DIN EGEN BANK</a:t>
            </a:r>
            <a:endParaRPr lang="nb-NO" sz="5400" dirty="0">
              <a:solidFill>
                <a:srgbClr val="D45D00"/>
              </a:solidFill>
            </a:endParaRPr>
          </a:p>
          <a:p>
            <a:pPr marL="571500" indent="-571500">
              <a:buFont typeface="Arial" panose="020B0604020202020204" pitchFamily="34" charset="0"/>
              <a:buChar char="•"/>
            </a:pPr>
            <a:endParaRPr lang="nb-NO" sz="3600" dirty="0">
              <a:solidFill>
                <a:srgbClr val="D45D00"/>
              </a:solidFill>
            </a:endParaRPr>
          </a:p>
          <a:p>
            <a:pPr marL="571500" indent="-571500">
              <a:buFont typeface="Wingdings" panose="05000000000000000000" pitchFamily="2" charset="2"/>
              <a:buChar char="Ø"/>
            </a:pPr>
            <a:r>
              <a:rPr lang="nb-NO" sz="2400" dirty="0">
                <a:solidFill>
                  <a:srgbClr val="003B5C"/>
                </a:solidFill>
              </a:rPr>
              <a:t>SJEKK </a:t>
            </a:r>
            <a:r>
              <a:rPr lang="nb-NO" sz="2400" b="1" dirty="0">
                <a:solidFill>
                  <a:srgbClr val="003B5C"/>
                </a:solidFill>
              </a:rPr>
              <a:t>DIN EGEN BANK </a:t>
            </a:r>
            <a:r>
              <a:rPr lang="nb-NO" sz="2400" dirty="0">
                <a:solidFill>
                  <a:srgbClr val="003B5C"/>
                </a:solidFill>
              </a:rPr>
              <a:t>OG NETTBANK. HVA TILBYR DE?</a:t>
            </a:r>
          </a:p>
          <a:p>
            <a:pPr marL="571500" indent="-571500">
              <a:buFont typeface="Wingdings" panose="05000000000000000000" pitchFamily="2" charset="2"/>
              <a:buChar char="Ø"/>
            </a:pPr>
            <a:r>
              <a:rPr lang="nb-NO" sz="2400" dirty="0">
                <a:solidFill>
                  <a:srgbClr val="003B5C"/>
                </a:solidFill>
              </a:rPr>
              <a:t>KAN DU </a:t>
            </a:r>
            <a:r>
              <a:rPr lang="nb-NO" sz="2400" b="1" dirty="0">
                <a:solidFill>
                  <a:srgbClr val="003B5C"/>
                </a:solidFill>
              </a:rPr>
              <a:t>HANDLE </a:t>
            </a:r>
            <a:r>
              <a:rPr lang="nb-NO" sz="2400" dirty="0">
                <a:solidFill>
                  <a:srgbClr val="003B5C"/>
                </a:solidFill>
              </a:rPr>
              <a:t>FOND OG AKSJER DER? PÅ NETT?</a:t>
            </a:r>
          </a:p>
          <a:p>
            <a:pPr marL="571500" indent="-571500">
              <a:buFont typeface="Wingdings" panose="05000000000000000000" pitchFamily="2" charset="2"/>
              <a:buChar char="Ø"/>
            </a:pPr>
            <a:r>
              <a:rPr lang="nb-NO" sz="2400" dirty="0">
                <a:solidFill>
                  <a:srgbClr val="003B5C"/>
                </a:solidFill>
              </a:rPr>
              <a:t>HAR DE EN </a:t>
            </a:r>
            <a:r>
              <a:rPr lang="nb-NO" sz="2400" b="1" dirty="0">
                <a:solidFill>
                  <a:srgbClr val="003B5C"/>
                </a:solidFill>
              </a:rPr>
              <a:t>SPAREROBOT</a:t>
            </a:r>
            <a:r>
              <a:rPr lang="nb-NO" sz="2400" dirty="0">
                <a:solidFill>
                  <a:srgbClr val="003B5C"/>
                </a:solidFill>
              </a:rPr>
              <a:t>? TILBYR DE </a:t>
            </a:r>
            <a:r>
              <a:rPr lang="nb-NO" sz="2400" b="1" dirty="0">
                <a:solidFill>
                  <a:srgbClr val="003B5C"/>
                </a:solidFill>
              </a:rPr>
              <a:t>RÅDGIVNING</a:t>
            </a:r>
            <a:r>
              <a:rPr lang="nb-NO" sz="2400" dirty="0">
                <a:solidFill>
                  <a:srgbClr val="003B5C"/>
                </a:solidFill>
              </a:rPr>
              <a:t>?</a:t>
            </a:r>
          </a:p>
          <a:p>
            <a:pPr marL="571500" indent="-571500">
              <a:buFont typeface="Wingdings" panose="05000000000000000000" pitchFamily="2" charset="2"/>
              <a:buChar char="Ø"/>
            </a:pPr>
            <a:endParaRPr lang="nb-NO" sz="2400" dirty="0">
              <a:solidFill>
                <a:srgbClr val="003B5C"/>
              </a:solidFill>
            </a:endParaRPr>
          </a:p>
        </p:txBody>
      </p:sp>
      <p:sp>
        <p:nvSpPr>
          <p:cNvPr id="5" name="Ellipse 4">
            <a:extLst>
              <a:ext uri="{FF2B5EF4-FFF2-40B4-BE49-F238E27FC236}">
                <a16:creationId xmlns:a16="http://schemas.microsoft.com/office/drawing/2014/main" id="{8E811B80-0A9B-41E9-9A10-0997B8A8F662}"/>
              </a:ext>
            </a:extLst>
          </p:cNvPr>
          <p:cNvSpPr/>
          <p:nvPr/>
        </p:nvSpPr>
        <p:spPr>
          <a:xfrm>
            <a:off x="484670" y="1370041"/>
            <a:ext cx="1260000" cy="12600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6000" b="1" dirty="0"/>
              <a:t>1</a:t>
            </a:r>
            <a:endParaRPr lang="nb-NO" b="1" dirty="0"/>
          </a:p>
        </p:txBody>
      </p:sp>
    </p:spTree>
    <p:extLst>
      <p:ext uri="{BB962C8B-B14F-4D97-AF65-F5344CB8AC3E}">
        <p14:creationId xmlns:p14="http://schemas.microsoft.com/office/powerpoint/2010/main" val="40660037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4893647"/>
          </a:xfrm>
          <a:prstGeom prst="rect">
            <a:avLst/>
          </a:prstGeom>
          <a:noFill/>
        </p:spPr>
        <p:txBody>
          <a:bodyPr wrap="square" rtlCol="0">
            <a:spAutoFit/>
          </a:bodyPr>
          <a:lstStyle/>
          <a:p>
            <a:r>
              <a:rPr lang="nb-NO" sz="5400" dirty="0">
                <a:solidFill>
                  <a:srgbClr val="003B5C"/>
                </a:solidFill>
              </a:rPr>
              <a:t>LAG DIN PERSONLIGE </a:t>
            </a:r>
            <a:r>
              <a:rPr lang="nb-NO" sz="5400" b="1" dirty="0">
                <a:solidFill>
                  <a:srgbClr val="003B5C"/>
                </a:solidFill>
              </a:rPr>
              <a:t>SPAREPLAN</a:t>
            </a:r>
            <a:endParaRPr lang="nb-NO" sz="5400" b="1" dirty="0">
              <a:solidFill>
                <a:srgbClr val="D45D00"/>
              </a:solidFill>
            </a:endParaRPr>
          </a:p>
          <a:p>
            <a:pPr marL="571500" indent="-571500">
              <a:buFont typeface="Arial" panose="020B0604020202020204" pitchFamily="34" charset="0"/>
              <a:buChar char="•"/>
            </a:pPr>
            <a:endParaRPr lang="nb-NO" sz="3600" dirty="0">
              <a:solidFill>
                <a:srgbClr val="D45D00"/>
              </a:solidFill>
            </a:endParaRPr>
          </a:p>
          <a:p>
            <a:pPr marL="571500" indent="-571500">
              <a:buFont typeface="Wingdings" panose="05000000000000000000" pitchFamily="2" charset="2"/>
              <a:buChar char="Ø"/>
            </a:pPr>
            <a:r>
              <a:rPr lang="nb-NO" sz="2400" dirty="0">
                <a:solidFill>
                  <a:srgbClr val="003B5C"/>
                </a:solidFill>
              </a:rPr>
              <a:t>HVA DRØMMER DU OM? </a:t>
            </a:r>
            <a:r>
              <a:rPr lang="nb-NO" sz="2400" b="1" dirty="0">
                <a:solidFill>
                  <a:srgbClr val="003B5C"/>
                </a:solidFill>
              </a:rPr>
              <a:t>DITT SPAREMÅL</a:t>
            </a:r>
          </a:p>
          <a:p>
            <a:pPr marL="571500" indent="-571500">
              <a:buFont typeface="Wingdings" panose="05000000000000000000" pitchFamily="2" charset="2"/>
              <a:buChar char="Ø"/>
            </a:pPr>
            <a:r>
              <a:rPr lang="nb-NO" sz="2400" dirty="0">
                <a:solidFill>
                  <a:srgbClr val="003B5C"/>
                </a:solidFill>
              </a:rPr>
              <a:t>HVOR MYE HAR DU </a:t>
            </a:r>
            <a:r>
              <a:rPr lang="nb-NO" sz="2400" b="1" dirty="0">
                <a:solidFill>
                  <a:srgbClr val="003B5C"/>
                </a:solidFill>
              </a:rPr>
              <a:t>OPPSPART</a:t>
            </a:r>
            <a:r>
              <a:rPr lang="nb-NO" sz="2400" dirty="0">
                <a:solidFill>
                  <a:srgbClr val="003B5C"/>
                </a:solidFill>
              </a:rPr>
              <a:t>?</a:t>
            </a:r>
          </a:p>
          <a:p>
            <a:pPr marL="571500" indent="-571500">
              <a:buFont typeface="Wingdings" panose="05000000000000000000" pitchFamily="2" charset="2"/>
              <a:buChar char="Ø"/>
            </a:pPr>
            <a:r>
              <a:rPr lang="nb-NO" sz="2400" dirty="0">
                <a:solidFill>
                  <a:srgbClr val="003B5C"/>
                </a:solidFill>
              </a:rPr>
              <a:t>HVOR MYE KAN DU </a:t>
            </a:r>
            <a:r>
              <a:rPr lang="nb-NO" sz="2400" b="1" dirty="0">
                <a:solidFill>
                  <a:srgbClr val="003B5C"/>
                </a:solidFill>
              </a:rPr>
              <a:t>SPARE FAST </a:t>
            </a:r>
            <a:r>
              <a:rPr lang="nb-NO" sz="2400" dirty="0">
                <a:solidFill>
                  <a:srgbClr val="003B5C"/>
                </a:solidFill>
              </a:rPr>
              <a:t>HVER MÅNED?</a:t>
            </a:r>
          </a:p>
          <a:p>
            <a:pPr marL="571500" indent="-571500">
              <a:buFont typeface="Wingdings" panose="05000000000000000000" pitchFamily="2" charset="2"/>
              <a:buChar char="Ø"/>
            </a:pPr>
            <a:r>
              <a:rPr lang="nb-NO" sz="2400" dirty="0">
                <a:solidFill>
                  <a:srgbClr val="003B5C"/>
                </a:solidFill>
              </a:rPr>
              <a:t>HAR DU </a:t>
            </a:r>
            <a:r>
              <a:rPr lang="nb-NO" sz="2400" b="1" dirty="0">
                <a:solidFill>
                  <a:srgbClr val="003B5C"/>
                </a:solidFill>
              </a:rPr>
              <a:t>DYRE LÅN</a:t>
            </a:r>
            <a:r>
              <a:rPr lang="nb-NO" sz="2400" dirty="0">
                <a:solidFill>
                  <a:srgbClr val="003B5C"/>
                </a:solidFill>
              </a:rPr>
              <a:t>/KREDITTER? (BETAL NED FØRST)</a:t>
            </a:r>
          </a:p>
          <a:p>
            <a:pPr marL="571500" indent="-571500">
              <a:buFont typeface="Wingdings" panose="05000000000000000000" pitchFamily="2" charset="2"/>
              <a:buChar char="Ø"/>
            </a:pPr>
            <a:r>
              <a:rPr lang="nb-NO" sz="2400" b="1" dirty="0">
                <a:solidFill>
                  <a:srgbClr val="003B5C"/>
                </a:solidFill>
              </a:rPr>
              <a:t>NÅR </a:t>
            </a:r>
            <a:r>
              <a:rPr lang="nb-NO" sz="2400" dirty="0">
                <a:solidFill>
                  <a:srgbClr val="003B5C"/>
                </a:solidFill>
              </a:rPr>
              <a:t>TRENGER DU PENGENE?</a:t>
            </a:r>
          </a:p>
          <a:p>
            <a:pPr marL="571500" indent="-571500">
              <a:buFont typeface="Wingdings" panose="05000000000000000000" pitchFamily="2" charset="2"/>
              <a:buChar char="Ø"/>
            </a:pPr>
            <a:r>
              <a:rPr lang="nb-NO" sz="2400" dirty="0">
                <a:solidFill>
                  <a:srgbClr val="003B5C"/>
                </a:solidFill>
              </a:rPr>
              <a:t>MÅ NOE VÆRE </a:t>
            </a:r>
            <a:r>
              <a:rPr lang="nb-NO" sz="2400" b="1" dirty="0">
                <a:solidFill>
                  <a:srgbClr val="003B5C"/>
                </a:solidFill>
              </a:rPr>
              <a:t>TILGJENGELIG</a:t>
            </a:r>
            <a:r>
              <a:rPr lang="nb-NO" sz="2400" dirty="0">
                <a:solidFill>
                  <a:srgbClr val="003B5C"/>
                </a:solidFill>
              </a:rPr>
              <a:t>?</a:t>
            </a:r>
          </a:p>
          <a:p>
            <a:pPr marL="571500" indent="-571500">
              <a:buFont typeface="Wingdings" panose="05000000000000000000" pitchFamily="2" charset="2"/>
              <a:buChar char="Ø"/>
            </a:pPr>
            <a:r>
              <a:rPr lang="nb-NO" sz="2400" dirty="0">
                <a:solidFill>
                  <a:srgbClr val="003B5C"/>
                </a:solidFill>
              </a:rPr>
              <a:t>KAN DU SPARE I </a:t>
            </a:r>
            <a:r>
              <a:rPr lang="nb-NO" sz="2400" b="1" dirty="0">
                <a:solidFill>
                  <a:srgbClr val="003B5C"/>
                </a:solidFill>
              </a:rPr>
              <a:t>FLERE ÅR</a:t>
            </a:r>
            <a:r>
              <a:rPr lang="nb-NO" sz="2400" dirty="0">
                <a:solidFill>
                  <a:srgbClr val="003B5C"/>
                </a:solidFill>
              </a:rPr>
              <a:t>, MER ENN 3 ÅR?</a:t>
            </a:r>
          </a:p>
        </p:txBody>
      </p:sp>
      <p:sp>
        <p:nvSpPr>
          <p:cNvPr id="5" name="Ellipse 4">
            <a:extLst>
              <a:ext uri="{FF2B5EF4-FFF2-40B4-BE49-F238E27FC236}">
                <a16:creationId xmlns:a16="http://schemas.microsoft.com/office/drawing/2014/main" id="{8E811B80-0A9B-41E9-9A10-0997B8A8F662}"/>
              </a:ext>
            </a:extLst>
          </p:cNvPr>
          <p:cNvSpPr/>
          <p:nvPr/>
        </p:nvSpPr>
        <p:spPr>
          <a:xfrm>
            <a:off x="484670" y="1370041"/>
            <a:ext cx="1260000" cy="12600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6000" b="1" dirty="0"/>
              <a:t>2</a:t>
            </a:r>
            <a:endParaRPr lang="nb-NO" b="1" dirty="0"/>
          </a:p>
        </p:txBody>
      </p:sp>
      <p:sp>
        <p:nvSpPr>
          <p:cNvPr id="3" name="Snakkeboble: oval 2">
            <a:extLst>
              <a:ext uri="{FF2B5EF4-FFF2-40B4-BE49-F238E27FC236}">
                <a16:creationId xmlns:a16="http://schemas.microsoft.com/office/drawing/2014/main" id="{5089BFEB-B427-4576-B060-2D8A6831804A}"/>
              </a:ext>
            </a:extLst>
          </p:cNvPr>
          <p:cNvSpPr/>
          <p:nvPr/>
        </p:nvSpPr>
        <p:spPr>
          <a:xfrm>
            <a:off x="8903728" y="2380342"/>
            <a:ext cx="2917371" cy="1667329"/>
          </a:xfrm>
          <a:prstGeom prst="wedgeEllipse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nb-NO" dirty="0">
                <a:solidFill>
                  <a:srgbClr val="003B5C"/>
                </a:solidFill>
              </a:rPr>
              <a:t>ELLER FÅ HJELP AV EN AUTORISERT FINANSIELL RÅDGIVER.</a:t>
            </a:r>
          </a:p>
        </p:txBody>
      </p:sp>
    </p:spTree>
    <p:extLst>
      <p:ext uri="{BB962C8B-B14F-4D97-AF65-F5344CB8AC3E}">
        <p14:creationId xmlns:p14="http://schemas.microsoft.com/office/powerpoint/2010/main" val="190679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3323987"/>
          </a:xfrm>
          <a:prstGeom prst="rect">
            <a:avLst/>
          </a:prstGeom>
          <a:noFill/>
        </p:spPr>
        <p:txBody>
          <a:bodyPr wrap="square" rtlCol="0">
            <a:spAutoFit/>
          </a:bodyPr>
          <a:lstStyle/>
          <a:p>
            <a:r>
              <a:rPr lang="nb-NO" sz="5400" b="1" dirty="0">
                <a:solidFill>
                  <a:srgbClr val="003B5C"/>
                </a:solidFill>
              </a:rPr>
              <a:t>SPRE RISIKO </a:t>
            </a:r>
            <a:r>
              <a:rPr lang="nb-NO" sz="5400" dirty="0">
                <a:solidFill>
                  <a:srgbClr val="003B5C"/>
                </a:solidFill>
              </a:rPr>
              <a:t>OG FÅ ERFARING</a:t>
            </a:r>
            <a:endParaRPr lang="nb-NO" sz="5400" dirty="0">
              <a:solidFill>
                <a:srgbClr val="D45D00"/>
              </a:solidFill>
            </a:endParaRPr>
          </a:p>
          <a:p>
            <a:pPr marL="571500" indent="-571500">
              <a:buFont typeface="Arial" panose="020B0604020202020204" pitchFamily="34" charset="0"/>
              <a:buChar char="•"/>
            </a:pPr>
            <a:endParaRPr lang="nb-NO" sz="3600" dirty="0">
              <a:solidFill>
                <a:srgbClr val="D45D00"/>
              </a:solidFill>
            </a:endParaRPr>
          </a:p>
          <a:p>
            <a:pPr marL="571500" indent="-571500">
              <a:buFont typeface="Wingdings" panose="05000000000000000000" pitchFamily="2" charset="2"/>
              <a:buChar char="Ø"/>
            </a:pPr>
            <a:r>
              <a:rPr lang="nb-NO" sz="2400" dirty="0">
                <a:solidFill>
                  <a:srgbClr val="003B5C"/>
                </a:solidFill>
              </a:rPr>
              <a:t>BESTEM </a:t>
            </a:r>
            <a:r>
              <a:rPr lang="nb-NO" sz="2400" b="1" dirty="0">
                <a:solidFill>
                  <a:srgbClr val="003B5C"/>
                </a:solidFill>
              </a:rPr>
              <a:t>HVOR MYE </a:t>
            </a:r>
            <a:r>
              <a:rPr lang="nb-NO" sz="2400" dirty="0">
                <a:solidFill>
                  <a:srgbClr val="003B5C"/>
                </a:solidFill>
              </a:rPr>
              <a:t>DU SKAL HA I AKSJER VERSUS RENTER</a:t>
            </a:r>
          </a:p>
          <a:p>
            <a:pPr marL="571500" indent="-571500">
              <a:buFont typeface="Wingdings" panose="05000000000000000000" pitchFamily="2" charset="2"/>
              <a:buChar char="Ø"/>
            </a:pPr>
            <a:r>
              <a:rPr lang="nb-NO" sz="2400" dirty="0">
                <a:solidFill>
                  <a:srgbClr val="003B5C"/>
                </a:solidFill>
              </a:rPr>
              <a:t>LAG EN </a:t>
            </a:r>
            <a:r>
              <a:rPr lang="nb-NO" sz="2400" b="1" dirty="0">
                <a:solidFill>
                  <a:srgbClr val="003B5C"/>
                </a:solidFill>
              </a:rPr>
              <a:t>GLOBAL PORTEFØLJE</a:t>
            </a:r>
            <a:r>
              <a:rPr lang="nb-NO" sz="2400" dirty="0">
                <a:solidFill>
                  <a:srgbClr val="003B5C"/>
                </a:solidFill>
              </a:rPr>
              <a:t>, ELLER VELG GLOBALT FOND</a:t>
            </a:r>
          </a:p>
          <a:p>
            <a:pPr marL="571500" indent="-571500">
              <a:buFont typeface="Wingdings" panose="05000000000000000000" pitchFamily="2" charset="2"/>
              <a:buChar char="Ø"/>
            </a:pPr>
            <a:r>
              <a:rPr lang="nb-NO" sz="2400" dirty="0">
                <a:solidFill>
                  <a:srgbClr val="003B5C"/>
                </a:solidFill>
              </a:rPr>
              <a:t>HVIS AKSJER: VELG MINST </a:t>
            </a:r>
            <a:r>
              <a:rPr lang="nb-NO" sz="2400" b="1" dirty="0">
                <a:solidFill>
                  <a:srgbClr val="003B5C"/>
                </a:solidFill>
              </a:rPr>
              <a:t>6-8 I ULIKE SEKTORER</a:t>
            </a:r>
          </a:p>
          <a:p>
            <a:pPr marL="571500" indent="-571500">
              <a:buFont typeface="Wingdings" panose="05000000000000000000" pitchFamily="2" charset="2"/>
              <a:buChar char="Ø"/>
            </a:pPr>
            <a:r>
              <a:rPr lang="nb-NO" sz="2400" b="1" dirty="0">
                <a:solidFill>
                  <a:srgbClr val="003B5C"/>
                </a:solidFill>
              </a:rPr>
              <a:t>KRYDRE </a:t>
            </a:r>
            <a:r>
              <a:rPr lang="nb-NO" sz="2400" dirty="0">
                <a:solidFill>
                  <a:srgbClr val="003B5C"/>
                </a:solidFill>
              </a:rPr>
              <a:t>MED NOE DU SYNES ER INTERESSANT</a:t>
            </a:r>
          </a:p>
          <a:p>
            <a:pPr marL="571500" indent="-571500">
              <a:buFont typeface="Wingdings" panose="05000000000000000000" pitchFamily="2" charset="2"/>
              <a:buChar char="Ø"/>
            </a:pPr>
            <a:r>
              <a:rPr lang="nb-NO" sz="2400" b="1" dirty="0">
                <a:solidFill>
                  <a:srgbClr val="003B5C"/>
                </a:solidFill>
              </a:rPr>
              <a:t>ÅRLIG JUSTERING </a:t>
            </a:r>
            <a:r>
              <a:rPr lang="nb-NO" sz="2400" dirty="0">
                <a:solidFill>
                  <a:srgbClr val="003B5C"/>
                </a:solidFill>
              </a:rPr>
              <a:t>AV FORDELINGEN (=REBALANSERING)</a:t>
            </a:r>
          </a:p>
        </p:txBody>
      </p:sp>
      <p:sp>
        <p:nvSpPr>
          <p:cNvPr id="5" name="Ellipse 4">
            <a:extLst>
              <a:ext uri="{FF2B5EF4-FFF2-40B4-BE49-F238E27FC236}">
                <a16:creationId xmlns:a16="http://schemas.microsoft.com/office/drawing/2014/main" id="{8E811B80-0A9B-41E9-9A10-0997B8A8F662}"/>
              </a:ext>
            </a:extLst>
          </p:cNvPr>
          <p:cNvSpPr/>
          <p:nvPr/>
        </p:nvSpPr>
        <p:spPr>
          <a:xfrm>
            <a:off x="484670" y="1370041"/>
            <a:ext cx="1260000" cy="12600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6000" b="1" dirty="0"/>
              <a:t>3</a:t>
            </a:r>
            <a:endParaRPr lang="nb-NO" b="1" dirty="0"/>
          </a:p>
        </p:txBody>
      </p:sp>
    </p:spTree>
    <p:extLst>
      <p:ext uri="{BB962C8B-B14F-4D97-AF65-F5344CB8AC3E}">
        <p14:creationId xmlns:p14="http://schemas.microsoft.com/office/powerpoint/2010/main" val="23969270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609600" y="274638"/>
            <a:ext cx="11241828" cy="1143000"/>
          </a:xfrm>
        </p:spPr>
        <p:txBody>
          <a:bodyPr>
            <a:normAutofit/>
          </a:bodyPr>
          <a:lstStyle/>
          <a:p>
            <a:pPr algn="ctr"/>
            <a:r>
              <a:rPr lang="nb-NO" sz="5400" dirty="0">
                <a:solidFill>
                  <a:srgbClr val="003B5C"/>
                </a:solidFill>
                <a:latin typeface="+mn-lt"/>
              </a:rPr>
              <a:t>SAMLE ALT I </a:t>
            </a:r>
            <a:r>
              <a:rPr lang="nb-NO" sz="5400" dirty="0">
                <a:solidFill>
                  <a:srgbClr val="D45D00"/>
                </a:solidFill>
                <a:latin typeface="+mn-lt"/>
              </a:rPr>
              <a:t>AKSJESPAREKONTO</a:t>
            </a:r>
          </a:p>
        </p:txBody>
      </p:sp>
      <p:graphicFrame>
        <p:nvGraphicFramePr>
          <p:cNvPr id="4" name="Diagram 3"/>
          <p:cNvGraphicFramePr/>
          <p:nvPr/>
        </p:nvGraphicFramePr>
        <p:xfrm>
          <a:off x="2798354" y="1293297"/>
          <a:ext cx="6905073" cy="4757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ktangel 4"/>
          <p:cNvSpPr/>
          <p:nvPr/>
        </p:nvSpPr>
        <p:spPr>
          <a:xfrm>
            <a:off x="2603177" y="1738529"/>
            <a:ext cx="7295425" cy="3903988"/>
          </a:xfrm>
          <a:prstGeom prst="rect">
            <a:avLst/>
          </a:prstGeom>
          <a:noFill/>
          <a:ln w="28575">
            <a:solidFill>
              <a:srgbClr val="003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2"/>
            <a:endParaRPr lang="nb-NO" sz="2000">
              <a:solidFill>
                <a:srgbClr val="FFFFFF"/>
              </a:solidFill>
            </a:endParaRPr>
          </a:p>
        </p:txBody>
      </p:sp>
      <p:sp>
        <p:nvSpPr>
          <p:cNvPr id="6" name="TekstSylinder 5">
            <a:extLst>
              <a:ext uri="{FF2B5EF4-FFF2-40B4-BE49-F238E27FC236}">
                <a16:creationId xmlns:a16="http://schemas.microsoft.com/office/drawing/2014/main" id="{4968D67F-620D-4C5F-B5A9-026E12E4EC76}"/>
              </a:ext>
            </a:extLst>
          </p:cNvPr>
          <p:cNvSpPr txBox="1"/>
          <p:nvPr/>
        </p:nvSpPr>
        <p:spPr>
          <a:xfrm>
            <a:off x="1307939" y="5787342"/>
            <a:ext cx="9039828" cy="646331"/>
          </a:xfrm>
          <a:prstGeom prst="rect">
            <a:avLst/>
          </a:prstGeom>
          <a:noFill/>
        </p:spPr>
        <p:txBody>
          <a:bodyPr wrap="square" rtlCol="0">
            <a:spAutoFit/>
          </a:bodyPr>
          <a:lstStyle/>
          <a:p>
            <a:r>
              <a:rPr lang="nb-NO" dirty="0"/>
              <a:t>Siden Merkur Market er en ikke-regulert markedsplass (selv om den er digital på Oslo Børs), er får man ikke disse aksjene i Aksjesparekonto!</a:t>
            </a:r>
          </a:p>
        </p:txBody>
      </p:sp>
    </p:spTree>
    <p:extLst>
      <p:ext uri="{BB962C8B-B14F-4D97-AF65-F5344CB8AC3E}">
        <p14:creationId xmlns:p14="http://schemas.microsoft.com/office/powerpoint/2010/main" val="3752625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4DF283-DB13-4A92-86ED-BB346F315F3F}"/>
              </a:ext>
            </a:extLst>
          </p:cNvPr>
          <p:cNvSpPr>
            <a:spLocks noGrp="1"/>
          </p:cNvSpPr>
          <p:nvPr>
            <p:ph type="title"/>
          </p:nvPr>
        </p:nvSpPr>
        <p:spPr/>
        <p:txBody>
          <a:bodyPr>
            <a:normAutofit fontScale="90000"/>
          </a:bodyPr>
          <a:lstStyle/>
          <a:p>
            <a:r>
              <a:rPr lang="nb-NO" sz="6000" dirty="0">
                <a:latin typeface="+mn-lt"/>
              </a:rPr>
              <a:t>SPAREROBOTER</a:t>
            </a:r>
            <a:br>
              <a:rPr lang="nb-NO" dirty="0">
                <a:latin typeface="+mn-lt"/>
              </a:rPr>
            </a:br>
            <a:r>
              <a:rPr lang="nb-NO" sz="3240" dirty="0">
                <a:latin typeface="+mn-lt"/>
              </a:rPr>
              <a:t>NÅR DU SYNES DET ER VANSKELIG Å VELGE</a:t>
            </a:r>
            <a:endParaRPr lang="nb-NO" dirty="0">
              <a:latin typeface="+mn-lt"/>
            </a:endParaRPr>
          </a:p>
        </p:txBody>
      </p:sp>
      <p:sp>
        <p:nvSpPr>
          <p:cNvPr id="3" name="Plassholder for innhold 2">
            <a:extLst>
              <a:ext uri="{FF2B5EF4-FFF2-40B4-BE49-F238E27FC236}">
                <a16:creationId xmlns:a16="http://schemas.microsoft.com/office/drawing/2014/main" id="{ECA39466-70CB-4BCA-84B1-0D51F140D584}"/>
              </a:ext>
            </a:extLst>
          </p:cNvPr>
          <p:cNvSpPr>
            <a:spLocks noGrp="1"/>
          </p:cNvSpPr>
          <p:nvPr>
            <p:ph sz="half" idx="1"/>
          </p:nvPr>
        </p:nvSpPr>
        <p:spPr>
          <a:xfrm>
            <a:off x="609599" y="2546429"/>
            <a:ext cx="6231875" cy="3601767"/>
          </a:xfrm>
        </p:spPr>
        <p:txBody>
          <a:bodyPr>
            <a:normAutofit/>
          </a:bodyPr>
          <a:lstStyle/>
          <a:p>
            <a:pPr>
              <a:buFont typeface="Wingdings" panose="05000000000000000000" pitchFamily="2" charset="2"/>
              <a:buChar char="Ø"/>
            </a:pPr>
            <a:r>
              <a:rPr lang="nb-NO" sz="2400" dirty="0">
                <a:latin typeface="+mn-lt"/>
              </a:rPr>
              <a:t>SVAR PÅ SPØRSMÅL OM </a:t>
            </a:r>
            <a:r>
              <a:rPr lang="nb-NO" sz="2400" b="1" dirty="0">
                <a:latin typeface="+mn-lt"/>
              </a:rPr>
              <a:t>DINE HOLDNINGER </a:t>
            </a:r>
            <a:r>
              <a:rPr lang="nb-NO" sz="2400" dirty="0">
                <a:latin typeface="+mn-lt"/>
              </a:rPr>
              <a:t>TIL RISIKO OG </a:t>
            </a:r>
            <a:r>
              <a:rPr lang="nb-NO" sz="2400" b="1" dirty="0">
                <a:latin typeface="+mn-lt"/>
              </a:rPr>
              <a:t>DINE FORVENTNINGER </a:t>
            </a:r>
            <a:r>
              <a:rPr lang="nb-NO" sz="2400" dirty="0">
                <a:latin typeface="+mn-lt"/>
              </a:rPr>
              <a:t>TIL HVOR MYE SPARINGEN SKAL VOKSE</a:t>
            </a:r>
            <a:br>
              <a:rPr lang="nb-NO" sz="2400" dirty="0">
                <a:latin typeface="+mn-lt"/>
              </a:rPr>
            </a:br>
            <a:endParaRPr lang="nb-NO" sz="2400" dirty="0">
              <a:latin typeface="+mn-lt"/>
            </a:endParaRPr>
          </a:p>
          <a:p>
            <a:pPr>
              <a:buFont typeface="Wingdings" panose="05000000000000000000" pitchFamily="2" charset="2"/>
              <a:buChar char="Ø"/>
            </a:pPr>
            <a:r>
              <a:rPr lang="nb-NO" sz="2400" b="1" dirty="0">
                <a:latin typeface="+mn-lt"/>
              </a:rPr>
              <a:t>FÅ ETT KONKRET FORSLAG </a:t>
            </a:r>
            <a:r>
              <a:rPr lang="nb-NO" sz="2400" dirty="0">
                <a:latin typeface="+mn-lt"/>
              </a:rPr>
              <a:t>TIL ET FOND SOM PASSER DEG</a:t>
            </a:r>
          </a:p>
        </p:txBody>
      </p:sp>
      <p:pic>
        <p:nvPicPr>
          <p:cNvPr id="6" name="Plassholder for innhold 5">
            <a:extLst>
              <a:ext uri="{FF2B5EF4-FFF2-40B4-BE49-F238E27FC236}">
                <a16:creationId xmlns:a16="http://schemas.microsoft.com/office/drawing/2014/main" id="{3AEE519B-603B-49BB-902D-6B6B6F5814E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4264" r="7028"/>
          <a:stretch/>
        </p:blipFill>
        <p:spPr>
          <a:xfrm>
            <a:off x="7459125" y="2425135"/>
            <a:ext cx="4123276" cy="2488387"/>
          </a:xfrm>
        </p:spPr>
      </p:pic>
      <p:sp>
        <p:nvSpPr>
          <p:cNvPr id="9" name="Rektangel 8">
            <a:extLst>
              <a:ext uri="{FF2B5EF4-FFF2-40B4-BE49-F238E27FC236}">
                <a16:creationId xmlns:a16="http://schemas.microsoft.com/office/drawing/2014/main" id="{F82AD620-92F8-4285-9EE9-D507E429F88B}"/>
              </a:ext>
            </a:extLst>
          </p:cNvPr>
          <p:cNvSpPr/>
          <p:nvPr/>
        </p:nvSpPr>
        <p:spPr>
          <a:xfrm>
            <a:off x="10029027" y="2425135"/>
            <a:ext cx="1553373" cy="6538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160" dirty="0"/>
          </a:p>
        </p:txBody>
      </p:sp>
    </p:spTree>
    <p:extLst>
      <p:ext uri="{BB962C8B-B14F-4D97-AF65-F5344CB8AC3E}">
        <p14:creationId xmlns:p14="http://schemas.microsoft.com/office/powerpoint/2010/main" val="1436119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16057" y="751344"/>
            <a:ext cx="9615736" cy="6093976"/>
          </a:xfrm>
          <a:prstGeom prst="rect">
            <a:avLst/>
          </a:prstGeom>
          <a:noFill/>
        </p:spPr>
        <p:txBody>
          <a:bodyPr wrap="square" rtlCol="0">
            <a:spAutoFit/>
          </a:bodyPr>
          <a:lstStyle/>
          <a:p>
            <a:r>
              <a:rPr lang="nb-NO" sz="5400" b="1" dirty="0">
                <a:solidFill>
                  <a:srgbClr val="003B5C"/>
                </a:solidFill>
              </a:rPr>
              <a:t>ETT FORSLAG…</a:t>
            </a:r>
            <a:br>
              <a:rPr lang="nb-NO" sz="5400" b="1" dirty="0">
                <a:solidFill>
                  <a:srgbClr val="D45D00"/>
                </a:solidFill>
              </a:rPr>
            </a:br>
            <a:endParaRPr lang="nb-NO" sz="2400" dirty="0">
              <a:solidFill>
                <a:srgbClr val="D45D00"/>
              </a:solidFill>
            </a:endParaRPr>
          </a:p>
          <a:p>
            <a:pPr marL="457200" indent="-457200">
              <a:buAutoNum type="arabicPeriod"/>
            </a:pPr>
            <a:r>
              <a:rPr lang="nb-NO" sz="2400" b="1" dirty="0">
                <a:solidFill>
                  <a:srgbClr val="003B5C"/>
                </a:solidFill>
              </a:rPr>
              <a:t>OPPRETT </a:t>
            </a:r>
            <a:r>
              <a:rPr lang="nb-NO" sz="2400" dirty="0">
                <a:solidFill>
                  <a:srgbClr val="003B5C"/>
                </a:solidFill>
              </a:rPr>
              <a:t>AKSJESPAREKONTO OG </a:t>
            </a:r>
            <a:r>
              <a:rPr lang="nb-NO" sz="2400" b="1" dirty="0">
                <a:solidFill>
                  <a:srgbClr val="003B5C"/>
                </a:solidFill>
              </a:rPr>
              <a:t>BRUK </a:t>
            </a:r>
            <a:r>
              <a:rPr lang="nb-NO" sz="2400" dirty="0">
                <a:solidFill>
                  <a:srgbClr val="003B5C"/>
                </a:solidFill>
              </a:rPr>
              <a:t>DENNE!</a:t>
            </a:r>
          </a:p>
          <a:p>
            <a:pPr marL="457200" indent="-457200">
              <a:buAutoNum type="arabicPeriod"/>
            </a:pPr>
            <a:endParaRPr lang="nb-NO" sz="2400" dirty="0">
              <a:solidFill>
                <a:srgbClr val="003B5C"/>
              </a:solidFill>
            </a:endParaRPr>
          </a:p>
          <a:p>
            <a:pPr marL="457200" indent="-457200">
              <a:buAutoNum type="arabicPeriod"/>
            </a:pPr>
            <a:r>
              <a:rPr lang="nb-NO" sz="2400" dirty="0">
                <a:solidFill>
                  <a:srgbClr val="003B5C"/>
                </a:solidFill>
              </a:rPr>
              <a:t>LAG DEG EN </a:t>
            </a:r>
            <a:r>
              <a:rPr lang="nb-NO" sz="2400" b="1" dirty="0">
                <a:solidFill>
                  <a:srgbClr val="003B5C"/>
                </a:solidFill>
              </a:rPr>
              <a:t>PORTEFØLJE</a:t>
            </a:r>
            <a:r>
              <a:rPr lang="nb-NO" sz="2400" dirty="0">
                <a:solidFill>
                  <a:srgbClr val="003B5C"/>
                </a:solidFill>
              </a:rPr>
              <a:t>: (et eksempel)</a:t>
            </a:r>
          </a:p>
          <a:p>
            <a:pPr marL="1028700" lvl="1" indent="-571500">
              <a:buFont typeface="Wingdings" panose="05000000000000000000" pitchFamily="2" charset="2"/>
              <a:buChar char="§"/>
            </a:pPr>
            <a:r>
              <a:rPr lang="nb-NO" sz="2400" dirty="0">
                <a:solidFill>
                  <a:srgbClr val="003B5C"/>
                </a:solidFill>
              </a:rPr>
              <a:t>75 % BASIS: GLOBALT </a:t>
            </a:r>
            <a:r>
              <a:rPr lang="nb-NO" sz="2400" b="1" dirty="0">
                <a:solidFill>
                  <a:srgbClr val="003B5C"/>
                </a:solidFill>
              </a:rPr>
              <a:t>INDEKS</a:t>
            </a:r>
            <a:r>
              <a:rPr lang="nb-NO" sz="2400" dirty="0">
                <a:solidFill>
                  <a:srgbClr val="003B5C"/>
                </a:solidFill>
              </a:rPr>
              <a:t>FOND (det er billig og bredt)</a:t>
            </a:r>
          </a:p>
          <a:p>
            <a:pPr marL="1028700" lvl="1" indent="-571500">
              <a:buFont typeface="Wingdings" panose="05000000000000000000" pitchFamily="2" charset="2"/>
              <a:buChar char="§"/>
            </a:pPr>
            <a:r>
              <a:rPr lang="nb-NO" sz="2400" dirty="0">
                <a:solidFill>
                  <a:srgbClr val="003B5C"/>
                </a:solidFill>
              </a:rPr>
              <a:t>15 % </a:t>
            </a:r>
            <a:r>
              <a:rPr lang="nb-NO" sz="2400" b="1" dirty="0">
                <a:solidFill>
                  <a:srgbClr val="003B5C"/>
                </a:solidFill>
              </a:rPr>
              <a:t>AKSJEFOND </a:t>
            </a:r>
            <a:r>
              <a:rPr lang="nb-NO" sz="2400" dirty="0">
                <a:solidFill>
                  <a:srgbClr val="003B5C"/>
                </a:solidFill>
              </a:rPr>
              <a:t>I SEKTORER / LAND DU LIKER SPES GODT</a:t>
            </a:r>
          </a:p>
          <a:p>
            <a:pPr marL="1028700" lvl="1" indent="-571500">
              <a:buFont typeface="Wingdings" panose="05000000000000000000" pitchFamily="2" charset="2"/>
              <a:buChar char="§"/>
            </a:pPr>
            <a:r>
              <a:rPr lang="nb-NO" sz="2400" dirty="0">
                <a:solidFill>
                  <a:srgbClr val="003B5C"/>
                </a:solidFill>
              </a:rPr>
              <a:t>10 % AKSJER PÅ </a:t>
            </a:r>
            <a:r>
              <a:rPr lang="nb-NO" sz="2400" b="1" dirty="0">
                <a:solidFill>
                  <a:srgbClr val="003B5C"/>
                </a:solidFill>
              </a:rPr>
              <a:t>OSLO BØRS </a:t>
            </a:r>
            <a:r>
              <a:rPr lang="nb-NO" sz="2400" dirty="0">
                <a:solidFill>
                  <a:srgbClr val="003B5C"/>
                </a:solidFill>
              </a:rPr>
              <a:t>(minst 6. Sjekk utbytter)</a:t>
            </a:r>
          </a:p>
          <a:p>
            <a:pPr marL="1028700" lvl="1" indent="-571500">
              <a:buFont typeface="Wingdings" panose="05000000000000000000" pitchFamily="2" charset="2"/>
              <a:buChar char="§"/>
            </a:pPr>
            <a:endParaRPr lang="nb-NO" sz="2400" dirty="0">
              <a:solidFill>
                <a:srgbClr val="003B5C"/>
              </a:solidFill>
            </a:endParaRPr>
          </a:p>
          <a:p>
            <a:pPr marL="457200" indent="-457200">
              <a:buAutoNum type="arabicPeriod"/>
            </a:pPr>
            <a:r>
              <a:rPr lang="nb-NO" sz="2400" dirty="0">
                <a:solidFill>
                  <a:srgbClr val="003B5C"/>
                </a:solidFill>
              </a:rPr>
              <a:t>SETT OPP EN </a:t>
            </a:r>
            <a:r>
              <a:rPr lang="nb-NO" sz="2400" b="1" dirty="0">
                <a:solidFill>
                  <a:srgbClr val="003B5C"/>
                </a:solidFill>
              </a:rPr>
              <a:t>MÅNEDLIG SPAREAVTALE </a:t>
            </a:r>
            <a:r>
              <a:rPr lang="nb-NO" sz="2400" dirty="0">
                <a:solidFill>
                  <a:srgbClr val="003B5C"/>
                </a:solidFill>
              </a:rPr>
              <a:t>PÅ LØNNINGSDAGEN</a:t>
            </a:r>
          </a:p>
          <a:p>
            <a:pPr marL="1028700" lvl="1" indent="-571500">
              <a:buFont typeface="Wingdings" panose="05000000000000000000" pitchFamily="2" charset="2"/>
              <a:buChar char="§"/>
            </a:pPr>
            <a:endParaRPr lang="nb-NO" sz="2400" dirty="0">
              <a:solidFill>
                <a:srgbClr val="003B5C"/>
              </a:solidFill>
            </a:endParaRPr>
          </a:p>
          <a:p>
            <a:pPr marL="571500" indent="-571500">
              <a:buFont typeface="Wingdings" panose="05000000000000000000" pitchFamily="2" charset="2"/>
              <a:buChar char="ü"/>
            </a:pPr>
            <a:r>
              <a:rPr lang="nb-NO" sz="2400" dirty="0">
                <a:solidFill>
                  <a:srgbClr val="003B5C"/>
                </a:solidFill>
              </a:rPr>
              <a:t>ANSVARLIGE INVESTERINGER, BÆREKRAFT ETC</a:t>
            </a:r>
          </a:p>
          <a:p>
            <a:pPr marL="571500" indent="-571500">
              <a:buFont typeface="Wingdings" panose="05000000000000000000" pitchFamily="2" charset="2"/>
              <a:buChar char="ü"/>
            </a:pPr>
            <a:r>
              <a:rPr lang="nb-NO" sz="2400" dirty="0">
                <a:solidFill>
                  <a:srgbClr val="003B5C"/>
                </a:solidFill>
              </a:rPr>
              <a:t>TENK PÅ GEBYRER</a:t>
            </a:r>
          </a:p>
          <a:p>
            <a:pPr marL="1028700" lvl="1" indent="-571500">
              <a:buFont typeface="Wingdings" panose="05000000000000000000" pitchFamily="2" charset="2"/>
              <a:buChar char="Ø"/>
            </a:pPr>
            <a:endParaRPr lang="nb-NO" sz="2400" dirty="0">
              <a:solidFill>
                <a:srgbClr val="003B5C"/>
              </a:solidFill>
            </a:endParaRPr>
          </a:p>
          <a:p>
            <a:pPr marL="571500" indent="-571500">
              <a:buFont typeface="Arial" panose="020B0604020202020204" pitchFamily="34" charset="0"/>
              <a:buChar char="•"/>
            </a:pPr>
            <a:endParaRPr lang="nb-NO" sz="2400" dirty="0">
              <a:solidFill>
                <a:srgbClr val="D45D00"/>
              </a:solidFill>
            </a:endParaRPr>
          </a:p>
        </p:txBody>
      </p:sp>
      <p:pic>
        <p:nvPicPr>
          <p:cNvPr id="5" name="Grafikk 4" descr="Lyspære">
            <a:extLst>
              <a:ext uri="{FF2B5EF4-FFF2-40B4-BE49-F238E27FC236}">
                <a16:creationId xmlns:a16="http://schemas.microsoft.com/office/drawing/2014/main" id="{D269B338-25EC-4FE5-B9F5-804DB95591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578" y="1729837"/>
            <a:ext cx="3826072" cy="3826072"/>
          </a:xfrm>
          <a:prstGeom prst="rect">
            <a:avLst/>
          </a:prstGeom>
        </p:spPr>
      </p:pic>
      <p:sp>
        <p:nvSpPr>
          <p:cNvPr id="2" name="TekstSylinder 1">
            <a:extLst>
              <a:ext uri="{FF2B5EF4-FFF2-40B4-BE49-F238E27FC236}">
                <a16:creationId xmlns:a16="http://schemas.microsoft.com/office/drawing/2014/main" id="{365E22EE-1901-4A7C-ADEA-5DB969941379}"/>
              </a:ext>
            </a:extLst>
          </p:cNvPr>
          <p:cNvSpPr txBox="1"/>
          <p:nvPr/>
        </p:nvSpPr>
        <p:spPr>
          <a:xfrm>
            <a:off x="1756228" y="6371771"/>
            <a:ext cx="7433491" cy="307777"/>
          </a:xfrm>
          <a:prstGeom prst="rect">
            <a:avLst/>
          </a:prstGeom>
          <a:noFill/>
        </p:spPr>
        <p:txBody>
          <a:bodyPr wrap="square" rtlCol="0">
            <a:spAutoFit/>
          </a:bodyPr>
          <a:lstStyle/>
          <a:p>
            <a:r>
              <a:rPr lang="nb-NO" sz="1400" dirty="0"/>
              <a:t>Har du dyre lån/forbrukskreditt, bør dette nedbetales først. Personlige behov må tilpasses.</a:t>
            </a:r>
          </a:p>
        </p:txBody>
      </p:sp>
    </p:spTree>
    <p:extLst>
      <p:ext uri="{BB962C8B-B14F-4D97-AF65-F5344CB8AC3E}">
        <p14:creationId xmlns:p14="http://schemas.microsoft.com/office/powerpoint/2010/main" val="244162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961221"/>
            <a:ext cx="10404245" cy="4525963"/>
          </a:xfrm>
        </p:spPr>
        <p:txBody>
          <a:bodyPr>
            <a:normAutofit fontScale="92500" lnSpcReduction="10000"/>
          </a:bodyPr>
          <a:lstStyle/>
          <a:p>
            <a:pPr marL="0" indent="0" algn="ctr">
              <a:buNone/>
            </a:pPr>
            <a:endParaRPr lang="nb-NO" sz="3600" b="1" dirty="0">
              <a:latin typeface="+mn-lt"/>
            </a:endParaRPr>
          </a:p>
          <a:p>
            <a:pPr marL="0" indent="0" algn="ctr">
              <a:buNone/>
            </a:pPr>
            <a:endParaRPr lang="nb-NO" sz="3600" b="1" dirty="0">
              <a:latin typeface="+mn-lt"/>
            </a:endParaRPr>
          </a:p>
          <a:p>
            <a:pPr marL="0" indent="0" algn="ctr">
              <a:buNone/>
            </a:pPr>
            <a:r>
              <a:rPr lang="nb-NO" sz="5400" dirty="0">
                <a:latin typeface="+mn-lt"/>
              </a:rPr>
              <a:t>VI ØNSKER </a:t>
            </a:r>
          </a:p>
          <a:p>
            <a:pPr marL="0" indent="0" algn="ctr">
              <a:buNone/>
            </a:pPr>
            <a:r>
              <a:rPr lang="nb-NO" sz="5400" dirty="0">
                <a:latin typeface="+mn-lt"/>
              </a:rPr>
              <a:t>MEST MULIG </a:t>
            </a:r>
            <a:r>
              <a:rPr lang="nb-NO" sz="5400" b="1" dirty="0">
                <a:solidFill>
                  <a:srgbClr val="D45D00"/>
                </a:solidFill>
                <a:latin typeface="+mn-lt"/>
              </a:rPr>
              <a:t>AVKASTNING</a:t>
            </a:r>
          </a:p>
          <a:p>
            <a:pPr marL="0" indent="0" algn="ctr">
              <a:buNone/>
            </a:pPr>
            <a:r>
              <a:rPr lang="nb-NO" sz="5400" dirty="0">
                <a:latin typeface="+mn-lt"/>
              </a:rPr>
              <a:t>TIL</a:t>
            </a:r>
          </a:p>
          <a:p>
            <a:pPr marL="0" indent="0" algn="ctr">
              <a:buNone/>
            </a:pPr>
            <a:r>
              <a:rPr lang="nb-NO" sz="5400" dirty="0">
                <a:latin typeface="+mn-lt"/>
              </a:rPr>
              <a:t>MINST MULIG </a:t>
            </a:r>
            <a:r>
              <a:rPr lang="nb-NO" sz="5400" b="1" dirty="0">
                <a:solidFill>
                  <a:srgbClr val="D45D00"/>
                </a:solidFill>
                <a:latin typeface="+mn-lt"/>
              </a:rPr>
              <a:t>RISIKO</a:t>
            </a:r>
          </a:p>
        </p:txBody>
      </p:sp>
    </p:spTree>
    <p:extLst>
      <p:ext uri="{BB962C8B-B14F-4D97-AF65-F5344CB8AC3E}">
        <p14:creationId xmlns:p14="http://schemas.microsoft.com/office/powerpoint/2010/main" val="28062078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61F4D78-2E88-40DE-9D4A-A74DE7CE4DC4}"/>
              </a:ext>
            </a:extLst>
          </p:cNvPr>
          <p:cNvSpPr/>
          <p:nvPr/>
        </p:nvSpPr>
        <p:spPr>
          <a:xfrm>
            <a:off x="914314" y="1278604"/>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311FEA90-9955-4E75-9CF8-2F40197D2309}"/>
              </a:ext>
            </a:extLst>
          </p:cNvPr>
          <p:cNvSpPr txBox="1"/>
          <p:nvPr/>
        </p:nvSpPr>
        <p:spPr>
          <a:xfrm>
            <a:off x="1460414" y="1111725"/>
            <a:ext cx="10643604" cy="5016758"/>
          </a:xfrm>
          <a:prstGeom prst="rect">
            <a:avLst/>
          </a:prstGeom>
          <a:noFill/>
        </p:spPr>
        <p:txBody>
          <a:bodyPr wrap="square" rtlCol="0">
            <a:spAutoFit/>
          </a:bodyPr>
          <a:lstStyle/>
          <a:p>
            <a:r>
              <a:rPr lang="nb-NO" sz="4000" dirty="0">
                <a:solidFill>
                  <a:srgbClr val="002060"/>
                </a:solidFill>
              </a:rPr>
              <a:t>Skriv ned et konkret </a:t>
            </a:r>
            <a:r>
              <a:rPr lang="nb-NO" sz="4000" b="1" dirty="0">
                <a:solidFill>
                  <a:srgbClr val="002060"/>
                </a:solidFill>
              </a:rPr>
              <a:t>sparemål </a:t>
            </a:r>
            <a:r>
              <a:rPr lang="nb-NO" sz="4000" dirty="0">
                <a:solidFill>
                  <a:srgbClr val="002060"/>
                </a:solidFill>
              </a:rPr>
              <a:t>i kroner</a:t>
            </a:r>
          </a:p>
          <a:p>
            <a:r>
              <a:rPr lang="nb-NO" sz="4000" b="1" dirty="0">
                <a:solidFill>
                  <a:srgbClr val="002060"/>
                </a:solidFill>
              </a:rPr>
              <a:t>Når </a:t>
            </a:r>
            <a:r>
              <a:rPr lang="nb-NO" sz="4000" dirty="0">
                <a:solidFill>
                  <a:srgbClr val="002060"/>
                </a:solidFill>
              </a:rPr>
              <a:t>skal målet nås</a:t>
            </a:r>
          </a:p>
          <a:p>
            <a:r>
              <a:rPr lang="nb-NO" sz="4000" dirty="0">
                <a:solidFill>
                  <a:srgbClr val="002060"/>
                </a:solidFill>
              </a:rPr>
              <a:t>Skriv ned </a:t>
            </a:r>
            <a:r>
              <a:rPr lang="nb-NO" sz="4000" b="1" dirty="0">
                <a:solidFill>
                  <a:srgbClr val="002060"/>
                </a:solidFill>
              </a:rPr>
              <a:t>delmål</a:t>
            </a:r>
          </a:p>
          <a:p>
            <a:r>
              <a:rPr lang="nb-NO" sz="4000" dirty="0">
                <a:solidFill>
                  <a:srgbClr val="002060"/>
                </a:solidFill>
              </a:rPr>
              <a:t>Last ned </a:t>
            </a:r>
            <a:r>
              <a:rPr lang="nb-NO" sz="4000" b="1" dirty="0">
                <a:solidFill>
                  <a:srgbClr val="002060"/>
                </a:solidFill>
              </a:rPr>
              <a:t>app</a:t>
            </a:r>
            <a:r>
              <a:rPr lang="nb-NO" sz="4000" dirty="0">
                <a:solidFill>
                  <a:srgbClr val="002060"/>
                </a:solidFill>
              </a:rPr>
              <a:t> / få tilgang</a:t>
            </a:r>
          </a:p>
          <a:p>
            <a:r>
              <a:rPr lang="nb-NO" sz="4000" b="1" dirty="0">
                <a:solidFill>
                  <a:srgbClr val="002060"/>
                </a:solidFill>
              </a:rPr>
              <a:t>Få erfaring</a:t>
            </a:r>
            <a:r>
              <a:rPr lang="nb-NO" sz="4000" dirty="0">
                <a:solidFill>
                  <a:srgbClr val="002060"/>
                </a:solidFill>
              </a:rPr>
              <a:t>: Start smått og bredt</a:t>
            </a:r>
          </a:p>
          <a:p>
            <a:r>
              <a:rPr lang="nb-NO" sz="4000" b="1" dirty="0">
                <a:solidFill>
                  <a:srgbClr val="002060"/>
                </a:solidFill>
              </a:rPr>
              <a:t>Øk</a:t>
            </a:r>
            <a:r>
              <a:rPr lang="nb-NO" sz="4000" dirty="0">
                <a:solidFill>
                  <a:srgbClr val="002060"/>
                </a:solidFill>
              </a:rPr>
              <a:t> etterhvert</a:t>
            </a:r>
          </a:p>
          <a:p>
            <a:r>
              <a:rPr lang="nb-NO" sz="4000" dirty="0">
                <a:solidFill>
                  <a:srgbClr val="002060"/>
                </a:solidFill>
              </a:rPr>
              <a:t>Krydre sparingen med interesse og </a:t>
            </a:r>
            <a:r>
              <a:rPr lang="nb-NO" sz="4000" b="1" dirty="0">
                <a:solidFill>
                  <a:srgbClr val="002060"/>
                </a:solidFill>
              </a:rPr>
              <a:t>gøy</a:t>
            </a:r>
          </a:p>
          <a:p>
            <a:r>
              <a:rPr lang="nb-NO" sz="4000" b="1" dirty="0">
                <a:solidFill>
                  <a:srgbClr val="002060"/>
                </a:solidFill>
              </a:rPr>
              <a:t>Ikke vent</a:t>
            </a:r>
          </a:p>
        </p:txBody>
      </p:sp>
      <p:sp>
        <p:nvSpPr>
          <p:cNvPr id="4" name="Rektangel 3">
            <a:extLst>
              <a:ext uri="{FF2B5EF4-FFF2-40B4-BE49-F238E27FC236}">
                <a16:creationId xmlns:a16="http://schemas.microsoft.com/office/drawing/2014/main" id="{E57E9617-D0B1-4E30-8A63-CF112184E894}"/>
              </a:ext>
            </a:extLst>
          </p:cNvPr>
          <p:cNvSpPr/>
          <p:nvPr/>
        </p:nvSpPr>
        <p:spPr>
          <a:xfrm>
            <a:off x="914314" y="1917937"/>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C96A27DB-831C-4B94-82DC-772A8E6610F3}"/>
              </a:ext>
            </a:extLst>
          </p:cNvPr>
          <p:cNvSpPr/>
          <p:nvPr/>
        </p:nvSpPr>
        <p:spPr>
          <a:xfrm>
            <a:off x="901614" y="2557270"/>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D111E48-D453-42CD-80EA-8F4B2688865F}"/>
              </a:ext>
            </a:extLst>
          </p:cNvPr>
          <p:cNvSpPr/>
          <p:nvPr/>
        </p:nvSpPr>
        <p:spPr>
          <a:xfrm>
            <a:off x="914314" y="3112148"/>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3793270A-BA48-426B-BF1B-BF1F9AA107E1}"/>
              </a:ext>
            </a:extLst>
          </p:cNvPr>
          <p:cNvSpPr/>
          <p:nvPr/>
        </p:nvSpPr>
        <p:spPr>
          <a:xfrm>
            <a:off x="931328" y="3684774"/>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C7414390-39B5-48E6-8F92-92F02F418D29}"/>
              </a:ext>
            </a:extLst>
          </p:cNvPr>
          <p:cNvSpPr/>
          <p:nvPr/>
        </p:nvSpPr>
        <p:spPr>
          <a:xfrm>
            <a:off x="931328" y="4324107"/>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C5883A8B-366A-4EB9-8BFA-1E9B8E49C517}"/>
              </a:ext>
            </a:extLst>
          </p:cNvPr>
          <p:cNvSpPr/>
          <p:nvPr/>
        </p:nvSpPr>
        <p:spPr>
          <a:xfrm>
            <a:off x="918628" y="4963440"/>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FF3AC2E9-4ED9-453F-B459-FB286170FAC5}"/>
              </a:ext>
            </a:extLst>
          </p:cNvPr>
          <p:cNvSpPr/>
          <p:nvPr/>
        </p:nvSpPr>
        <p:spPr>
          <a:xfrm>
            <a:off x="931328" y="5518318"/>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a:extLst>
              <a:ext uri="{FF2B5EF4-FFF2-40B4-BE49-F238E27FC236}">
                <a16:creationId xmlns:a16="http://schemas.microsoft.com/office/drawing/2014/main" id="{EF954E0F-D2B6-4CD6-ACB5-B7F2CA10D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584" y="6407436"/>
            <a:ext cx="1509564" cy="249420"/>
          </a:xfrm>
          <a:prstGeom prst="rect">
            <a:avLst/>
          </a:prstGeom>
        </p:spPr>
      </p:pic>
    </p:spTree>
    <p:extLst>
      <p:ext uri="{BB962C8B-B14F-4D97-AF65-F5344CB8AC3E}">
        <p14:creationId xmlns:p14="http://schemas.microsoft.com/office/powerpoint/2010/main" val="20469870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normAutofit/>
          </a:bodyPr>
          <a:lstStyle/>
          <a:p>
            <a:pPr algn="l"/>
            <a:r>
              <a:rPr lang="nb-NO" dirty="0">
                <a:latin typeface="+mn-lt"/>
              </a:rPr>
              <a:t>SLIK HOLDER JEG MEG OPPDATERT:</a:t>
            </a:r>
          </a:p>
        </p:txBody>
      </p:sp>
      <p:sp>
        <p:nvSpPr>
          <p:cNvPr id="4" name="Plassholder for innhold 3"/>
          <p:cNvSpPr>
            <a:spLocks noGrp="1"/>
          </p:cNvSpPr>
          <p:nvPr>
            <p:ph sz="half" idx="1"/>
          </p:nvPr>
        </p:nvSpPr>
        <p:spPr>
          <a:xfrm>
            <a:off x="1130908" y="1417639"/>
            <a:ext cx="10210191" cy="4896075"/>
          </a:xfrm>
        </p:spPr>
        <p:txBody>
          <a:bodyPr>
            <a:normAutofit lnSpcReduction="10000"/>
          </a:bodyPr>
          <a:lstStyle/>
          <a:p>
            <a:pPr marL="514330" indent="-514330">
              <a:buFont typeface="+mj-lt"/>
              <a:buAutoNum type="arabicPeriod"/>
            </a:pPr>
            <a:r>
              <a:rPr lang="nb-NO" sz="1900" dirty="0">
                <a:latin typeface="+mn-lt"/>
              </a:rPr>
              <a:t>Kvelden TV : Sjekker </a:t>
            </a:r>
            <a:r>
              <a:rPr lang="nb-NO" sz="1900" dirty="0" err="1">
                <a:latin typeface="+mn-lt"/>
              </a:rPr>
              <a:t>Closing</a:t>
            </a:r>
            <a:r>
              <a:rPr lang="nb-NO" sz="1900" dirty="0">
                <a:latin typeface="+mn-lt"/>
              </a:rPr>
              <a:t> Bell @CNBC og Bloomberg News</a:t>
            </a:r>
          </a:p>
          <a:p>
            <a:pPr marL="514330" indent="-514330">
              <a:buFont typeface="+mj-lt"/>
              <a:buAutoNum type="arabicPeriod"/>
            </a:pPr>
            <a:endParaRPr lang="nb-NO" sz="1900" dirty="0">
              <a:latin typeface="+mn-lt"/>
            </a:endParaRPr>
          </a:p>
          <a:p>
            <a:pPr marL="514330" indent="-514330">
              <a:buFont typeface="+mj-lt"/>
              <a:buAutoNum type="arabicPeriod"/>
            </a:pPr>
            <a:r>
              <a:rPr lang="nb-NO" sz="1900" dirty="0">
                <a:latin typeface="+mn-lt"/>
              </a:rPr>
              <a:t>Dagtid TV: TV2 Nyhetskanalen </a:t>
            </a:r>
            <a:r>
              <a:rPr lang="nb-NO" sz="1900" dirty="0" err="1">
                <a:latin typeface="+mn-lt"/>
              </a:rPr>
              <a:t>kl</a:t>
            </a:r>
            <a:r>
              <a:rPr lang="nb-NO" sz="1900" dirty="0">
                <a:latin typeface="+mn-lt"/>
              </a:rPr>
              <a:t> 09:30, 10:30, 11:30 og 16:30</a:t>
            </a:r>
          </a:p>
          <a:p>
            <a:pPr marL="514330" indent="-514330">
              <a:buFont typeface="+mj-lt"/>
              <a:buAutoNum type="arabicPeriod"/>
            </a:pPr>
            <a:endParaRPr lang="nb-NO" sz="1900" dirty="0">
              <a:latin typeface="+mn-lt"/>
            </a:endParaRPr>
          </a:p>
          <a:p>
            <a:pPr marL="514330" indent="-514330">
              <a:buFont typeface="+mj-lt"/>
              <a:buAutoNum type="arabicPeriod"/>
            </a:pPr>
            <a:r>
              <a:rPr lang="nb-NO" sz="1900" dirty="0">
                <a:latin typeface="+mn-lt"/>
              </a:rPr>
              <a:t>Nettsider tidlig morgen: Bloomberg.com </a:t>
            </a:r>
          </a:p>
          <a:p>
            <a:pPr marL="514330" indent="-514330">
              <a:buFont typeface="+mj-lt"/>
              <a:buAutoNum type="arabicPeriod"/>
            </a:pPr>
            <a:endParaRPr lang="nb-NO" sz="1900" dirty="0">
              <a:latin typeface="+mn-lt"/>
            </a:endParaRPr>
          </a:p>
          <a:p>
            <a:pPr marL="514330" indent="-514330">
              <a:buFont typeface="+mj-lt"/>
              <a:buAutoNum type="arabicPeriod"/>
            </a:pPr>
            <a:r>
              <a:rPr lang="nb-NO" sz="1900" dirty="0">
                <a:latin typeface="+mn-lt"/>
              </a:rPr>
              <a:t>Norske og godt oppdaterte næringslivsnyheter : </a:t>
            </a:r>
            <a:r>
              <a:rPr lang="nb-NO" sz="1900" dirty="0">
                <a:latin typeface="+mn-lt"/>
                <a:hlinkClick r:id="rId2"/>
              </a:rPr>
              <a:t> www.dn.no</a:t>
            </a:r>
            <a:r>
              <a:rPr lang="nb-NO" sz="1900" dirty="0">
                <a:latin typeface="+mn-lt"/>
              </a:rPr>
              <a:t>    </a:t>
            </a:r>
            <a:r>
              <a:rPr lang="nb-NO" sz="1900" dirty="0">
                <a:latin typeface="+mn-lt"/>
                <a:hlinkClick r:id="rId3"/>
              </a:rPr>
              <a:t>www.hegnar.no</a:t>
            </a:r>
            <a:r>
              <a:rPr lang="nb-NO" sz="1900" dirty="0">
                <a:latin typeface="+mn-lt"/>
              </a:rPr>
              <a:t>     </a:t>
            </a:r>
            <a:r>
              <a:rPr lang="nb-NO" sz="1900" dirty="0">
                <a:latin typeface="+mn-lt"/>
                <a:hlinkClick r:id="rId4"/>
              </a:rPr>
              <a:t>www.e24.no</a:t>
            </a:r>
            <a:endParaRPr lang="nb-NO" sz="1900" dirty="0">
              <a:latin typeface="+mn-lt"/>
            </a:endParaRPr>
          </a:p>
          <a:p>
            <a:pPr marL="514330" indent="-514330">
              <a:buFont typeface="+mj-lt"/>
              <a:buAutoNum type="arabicPeriod"/>
            </a:pPr>
            <a:endParaRPr lang="nb-NO" sz="1900" dirty="0">
              <a:latin typeface="+mn-lt"/>
            </a:endParaRPr>
          </a:p>
          <a:p>
            <a:pPr marL="514330" indent="-514330">
              <a:buFont typeface="+mj-lt"/>
              <a:buAutoNum type="arabicPeriod"/>
            </a:pPr>
            <a:r>
              <a:rPr lang="nb-NO" sz="1900" dirty="0">
                <a:latin typeface="+mn-lt"/>
              </a:rPr>
              <a:t>Innloggede morgenrapporter: DNB, Nordea  og Pareto – ofte også video. Alt er klart </a:t>
            </a:r>
            <a:r>
              <a:rPr lang="nb-NO" sz="1900" dirty="0" err="1">
                <a:latin typeface="+mn-lt"/>
              </a:rPr>
              <a:t>ca</a:t>
            </a:r>
            <a:r>
              <a:rPr lang="nb-NO" sz="1900" dirty="0">
                <a:latin typeface="+mn-lt"/>
              </a:rPr>
              <a:t> </a:t>
            </a:r>
            <a:r>
              <a:rPr lang="nb-NO" sz="1900" dirty="0" err="1">
                <a:latin typeface="+mn-lt"/>
              </a:rPr>
              <a:t>kl</a:t>
            </a:r>
            <a:r>
              <a:rPr lang="nb-NO" sz="1900" dirty="0">
                <a:latin typeface="+mn-lt"/>
              </a:rPr>
              <a:t> 08:00</a:t>
            </a:r>
          </a:p>
          <a:p>
            <a:pPr marL="514330" indent="-514330">
              <a:buFont typeface="+mj-lt"/>
              <a:buAutoNum type="arabicPeriod"/>
            </a:pPr>
            <a:endParaRPr lang="nb-NO" sz="1900" dirty="0">
              <a:latin typeface="+mn-lt"/>
            </a:endParaRPr>
          </a:p>
          <a:p>
            <a:pPr marL="514330" indent="-514330">
              <a:buFont typeface="+mj-lt"/>
              <a:buAutoNum type="arabicPeriod"/>
            </a:pPr>
            <a:r>
              <a:rPr lang="nb-NO" sz="1900" dirty="0">
                <a:latin typeface="+mn-lt"/>
              </a:rPr>
              <a:t>Morgenrapporter i det fri: </a:t>
            </a:r>
            <a:r>
              <a:rPr lang="nb-NO" sz="1900" dirty="0" err="1">
                <a:latin typeface="+mn-lt"/>
              </a:rPr>
              <a:t>Nordnetbloggen</a:t>
            </a:r>
            <a:r>
              <a:rPr lang="nb-NO" sz="1900" dirty="0">
                <a:latin typeface="+mn-lt"/>
              </a:rPr>
              <a:t>, </a:t>
            </a:r>
            <a:r>
              <a:rPr lang="nb-NO" sz="1900" dirty="0" err="1">
                <a:latin typeface="+mn-lt"/>
              </a:rPr>
              <a:t>Netfonds</a:t>
            </a:r>
            <a:r>
              <a:rPr lang="nb-NO" sz="1900" dirty="0">
                <a:latin typeface="+mn-lt"/>
              </a:rPr>
              <a:t>. Ofte finner du linken til de andre delt på </a:t>
            </a:r>
            <a:r>
              <a:rPr lang="nb-NO" sz="1900" dirty="0" err="1">
                <a:latin typeface="+mn-lt"/>
              </a:rPr>
              <a:t>twitter</a:t>
            </a:r>
            <a:r>
              <a:rPr lang="nb-NO" sz="1900" dirty="0">
                <a:latin typeface="+mn-lt"/>
              </a:rPr>
              <a:t> (krever da ikke innlogging)</a:t>
            </a:r>
          </a:p>
          <a:p>
            <a:pPr marL="514330" indent="-514330">
              <a:buFont typeface="+mj-lt"/>
              <a:buAutoNum type="arabicPeriod"/>
            </a:pPr>
            <a:endParaRPr lang="nb-NO" sz="1900" dirty="0">
              <a:latin typeface="+mn-lt"/>
            </a:endParaRPr>
          </a:p>
          <a:p>
            <a:pPr marL="514330" indent="-514330">
              <a:buFont typeface="+mj-lt"/>
              <a:buAutoNum type="arabicPeriod"/>
            </a:pPr>
            <a:r>
              <a:rPr lang="nb-NO" sz="1900" dirty="0" err="1">
                <a:latin typeface="+mn-lt"/>
              </a:rPr>
              <a:t>Twitter</a:t>
            </a:r>
            <a:r>
              <a:rPr lang="nb-NO" sz="1900" dirty="0">
                <a:latin typeface="+mn-lt"/>
              </a:rPr>
              <a:t>.  Facebook: Det finnes flere lukkede grupper du kan bli med i. Utfordringene er ryktespredning, uriktig informasjon og kaos….</a:t>
            </a:r>
          </a:p>
          <a:p>
            <a:pPr marL="514330" indent="-514330">
              <a:buFont typeface="+mj-lt"/>
              <a:buAutoNum type="arabicPeriod"/>
            </a:pPr>
            <a:endParaRPr lang="nb-NO" sz="1800" dirty="0">
              <a:latin typeface="+mn-lt"/>
            </a:endParaRPr>
          </a:p>
        </p:txBody>
      </p:sp>
    </p:spTree>
    <p:extLst>
      <p:ext uri="{BB962C8B-B14F-4D97-AF65-F5344CB8AC3E}">
        <p14:creationId xmlns:p14="http://schemas.microsoft.com/office/powerpoint/2010/main" val="33754406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A39894-80D5-40B6-9E5F-9C91899C069D}"/>
              </a:ext>
            </a:extLst>
          </p:cNvPr>
          <p:cNvSpPr>
            <a:spLocks noGrp="1"/>
          </p:cNvSpPr>
          <p:nvPr>
            <p:ph type="title"/>
          </p:nvPr>
        </p:nvSpPr>
        <p:spPr/>
        <p:txBody>
          <a:bodyPr>
            <a:normAutofit/>
          </a:bodyPr>
          <a:lstStyle/>
          <a:p>
            <a:r>
              <a:rPr lang="nb-NO" sz="5400" b="1" dirty="0">
                <a:latin typeface="+mj-lt"/>
              </a:rPr>
              <a:t>HUSK</a:t>
            </a:r>
          </a:p>
        </p:txBody>
      </p:sp>
      <p:sp>
        <p:nvSpPr>
          <p:cNvPr id="5" name="TekstSylinder 4">
            <a:extLst>
              <a:ext uri="{FF2B5EF4-FFF2-40B4-BE49-F238E27FC236}">
                <a16:creationId xmlns:a16="http://schemas.microsoft.com/office/drawing/2014/main" id="{6499B5BD-4975-4847-9A58-850A3D7C6FED}"/>
              </a:ext>
            </a:extLst>
          </p:cNvPr>
          <p:cNvSpPr txBox="1"/>
          <p:nvPr/>
        </p:nvSpPr>
        <p:spPr>
          <a:xfrm>
            <a:off x="4826172" y="2367171"/>
            <a:ext cx="5651290" cy="2123658"/>
          </a:xfrm>
          <a:prstGeom prst="rect">
            <a:avLst/>
          </a:prstGeom>
          <a:noFill/>
        </p:spPr>
        <p:txBody>
          <a:bodyPr wrap="square" rtlCol="0">
            <a:spAutoFit/>
          </a:bodyPr>
          <a:lstStyle/>
          <a:p>
            <a:r>
              <a:rPr lang="nb-NO" sz="6600" b="1" dirty="0">
                <a:solidFill>
                  <a:srgbClr val="D45D00"/>
                </a:solidFill>
              </a:rPr>
              <a:t>The trend is </a:t>
            </a:r>
          </a:p>
          <a:p>
            <a:r>
              <a:rPr lang="nb-NO" sz="6600" b="1" dirty="0" err="1">
                <a:solidFill>
                  <a:srgbClr val="D45D00"/>
                </a:solidFill>
              </a:rPr>
              <a:t>your</a:t>
            </a:r>
            <a:r>
              <a:rPr lang="nb-NO" sz="6600" b="1" dirty="0">
                <a:solidFill>
                  <a:srgbClr val="D45D00"/>
                </a:solidFill>
              </a:rPr>
              <a:t> </a:t>
            </a:r>
            <a:r>
              <a:rPr lang="nb-NO" sz="6600" b="1" dirty="0" err="1">
                <a:solidFill>
                  <a:srgbClr val="D45D00"/>
                </a:solidFill>
              </a:rPr>
              <a:t>friend</a:t>
            </a:r>
            <a:endParaRPr lang="nb-NO" sz="6600" b="1" dirty="0">
              <a:solidFill>
                <a:srgbClr val="D45D00"/>
              </a:solidFill>
            </a:endParaRPr>
          </a:p>
        </p:txBody>
      </p:sp>
      <p:pic>
        <p:nvPicPr>
          <p:cNvPr id="6" name="Grafikk 5" descr="Oppadgående trend">
            <a:extLst>
              <a:ext uri="{FF2B5EF4-FFF2-40B4-BE49-F238E27FC236}">
                <a16:creationId xmlns:a16="http://schemas.microsoft.com/office/drawing/2014/main" id="{C63816AA-7EF4-4EFF-BDF8-284E0C726F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7904" y="2423383"/>
            <a:ext cx="2067445" cy="2067445"/>
          </a:xfrm>
          <a:prstGeom prst="rect">
            <a:avLst/>
          </a:prstGeom>
        </p:spPr>
      </p:pic>
    </p:spTree>
    <p:extLst>
      <p:ext uri="{BB962C8B-B14F-4D97-AF65-F5344CB8AC3E}">
        <p14:creationId xmlns:p14="http://schemas.microsoft.com/office/powerpoint/2010/main" val="41501522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5BDE177-F2EE-48B5-A41A-62C457C677D7}"/>
              </a:ext>
            </a:extLst>
          </p:cNvPr>
          <p:cNvSpPr/>
          <p:nvPr/>
        </p:nvSpPr>
        <p:spPr>
          <a:xfrm>
            <a:off x="224666" y="2162070"/>
            <a:ext cx="4734038" cy="837398"/>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6E40C42D-2403-4052-8FF5-A1297732B215}"/>
              </a:ext>
            </a:extLst>
          </p:cNvPr>
          <p:cNvSpPr/>
          <p:nvPr/>
        </p:nvSpPr>
        <p:spPr>
          <a:xfrm>
            <a:off x="224666" y="3049800"/>
            <a:ext cx="4734038" cy="837398"/>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F9CF6314-601D-4388-9F61-C363DEF2F467}"/>
              </a:ext>
            </a:extLst>
          </p:cNvPr>
          <p:cNvSpPr/>
          <p:nvPr/>
        </p:nvSpPr>
        <p:spPr>
          <a:xfrm>
            <a:off x="224666" y="3954980"/>
            <a:ext cx="4734038" cy="837398"/>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EFD89426-7F7F-42EA-92A8-5D9D48A2D59F}"/>
              </a:ext>
            </a:extLst>
          </p:cNvPr>
          <p:cNvSpPr txBox="1"/>
          <p:nvPr/>
        </p:nvSpPr>
        <p:spPr>
          <a:xfrm>
            <a:off x="331448" y="1997839"/>
            <a:ext cx="4734038" cy="2862322"/>
          </a:xfrm>
          <a:prstGeom prst="rect">
            <a:avLst/>
          </a:prstGeom>
          <a:noFill/>
        </p:spPr>
        <p:txBody>
          <a:bodyPr wrap="square" rtlCol="0">
            <a:spAutoFit/>
          </a:bodyPr>
          <a:lstStyle/>
          <a:p>
            <a:r>
              <a:rPr lang="nb-NO" sz="6000" b="1" dirty="0">
                <a:solidFill>
                  <a:srgbClr val="00B0F0"/>
                </a:solidFill>
              </a:rPr>
              <a:t>MAKE A PLAN</a:t>
            </a:r>
          </a:p>
          <a:p>
            <a:r>
              <a:rPr lang="nb-NO" sz="6000" b="1" dirty="0">
                <a:solidFill>
                  <a:srgbClr val="0070C0"/>
                </a:solidFill>
              </a:rPr>
              <a:t>HAVE FUN</a:t>
            </a:r>
          </a:p>
          <a:p>
            <a:r>
              <a:rPr lang="nb-NO" sz="6000" b="1" dirty="0">
                <a:solidFill>
                  <a:srgbClr val="D45D00"/>
                </a:solidFill>
              </a:rPr>
              <a:t>JUST DO IT !</a:t>
            </a:r>
          </a:p>
        </p:txBody>
      </p:sp>
      <p:pic>
        <p:nvPicPr>
          <p:cNvPr id="6" name="Bilde 5">
            <a:extLst>
              <a:ext uri="{FF2B5EF4-FFF2-40B4-BE49-F238E27FC236}">
                <a16:creationId xmlns:a16="http://schemas.microsoft.com/office/drawing/2014/main" id="{39BB7DD8-8782-4232-BFE0-6EBE81DC6D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704" y="6455004"/>
            <a:ext cx="1553724" cy="256716"/>
          </a:xfrm>
          <a:prstGeom prst="rect">
            <a:avLst/>
          </a:prstGeom>
        </p:spPr>
      </p:pic>
    </p:spTree>
    <p:extLst>
      <p:ext uri="{BB962C8B-B14F-4D97-AF65-F5344CB8AC3E}">
        <p14:creationId xmlns:p14="http://schemas.microsoft.com/office/powerpoint/2010/main" val="682542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A58E17D-283F-4BB0-BB14-CC51024FBA26}"/>
              </a:ext>
            </a:extLst>
          </p:cNvPr>
          <p:cNvSpPr>
            <a:spLocks noGrp="1"/>
          </p:cNvSpPr>
          <p:nvPr>
            <p:ph idx="1"/>
          </p:nvPr>
        </p:nvSpPr>
        <p:spPr>
          <a:xfrm>
            <a:off x="2970662" y="696756"/>
            <a:ext cx="9221338" cy="6077267"/>
          </a:xfrm>
        </p:spPr>
        <p:txBody>
          <a:bodyPr>
            <a:normAutofit/>
          </a:bodyPr>
          <a:lstStyle/>
          <a:p>
            <a:pPr marL="0" indent="0">
              <a:buNone/>
            </a:pPr>
            <a:r>
              <a:rPr lang="nb-NO" sz="2400" dirty="0">
                <a:latin typeface="+mn-lt"/>
              </a:rPr>
              <a:t>Takk for at dere ville lytte </a:t>
            </a:r>
            <a:r>
              <a:rPr lang="nb-NO" sz="2400" dirty="0"/>
              <a:t>i dag !</a:t>
            </a:r>
            <a:endParaRPr lang="nb-NO" sz="2400" dirty="0">
              <a:latin typeface="+mn-lt"/>
            </a:endParaRPr>
          </a:p>
          <a:p>
            <a:pPr marL="0" indent="0">
              <a:buNone/>
            </a:pPr>
            <a:r>
              <a:rPr lang="nb-NO" sz="2400" dirty="0">
                <a:latin typeface="+mn-lt"/>
              </a:rPr>
              <a:t>Lær mer på </a:t>
            </a:r>
            <a:r>
              <a:rPr lang="nb-NO" sz="2400" dirty="0">
                <a:latin typeface="+mn-lt"/>
                <a:hlinkClick r:id="rId2"/>
              </a:rPr>
              <a:t>www.aksjenorge.no</a:t>
            </a:r>
            <a:r>
              <a:rPr lang="nb-NO" sz="2400" dirty="0">
                <a:latin typeface="+mn-lt"/>
              </a:rPr>
              <a:t> </a:t>
            </a:r>
          </a:p>
          <a:p>
            <a:pPr marL="0" indent="0">
              <a:buNone/>
            </a:pPr>
            <a:endParaRPr lang="nb-NO" sz="2400" dirty="0">
              <a:latin typeface="+mn-lt"/>
            </a:endParaRPr>
          </a:p>
          <a:p>
            <a:pPr marL="0" indent="0">
              <a:buNone/>
            </a:pPr>
            <a:endParaRPr lang="nb-NO" sz="2400" dirty="0"/>
          </a:p>
          <a:p>
            <a:pPr marL="0" indent="0">
              <a:buNone/>
            </a:pPr>
            <a:endParaRPr lang="nb-NO" sz="2400" dirty="0">
              <a:latin typeface="+mn-lt"/>
            </a:endParaRPr>
          </a:p>
          <a:p>
            <a:pPr marL="0" indent="0">
              <a:buNone/>
            </a:pPr>
            <a:endParaRPr lang="nb-NO" sz="2400" dirty="0">
              <a:latin typeface="+mn-lt"/>
            </a:endParaRPr>
          </a:p>
          <a:p>
            <a:pPr marL="0" indent="0">
              <a:buNone/>
            </a:pPr>
            <a:endParaRPr lang="nb-NO" sz="2400" dirty="0">
              <a:latin typeface="+mn-lt"/>
            </a:endParaRPr>
          </a:p>
          <a:p>
            <a:pPr marL="0" indent="0">
              <a:buNone/>
            </a:pPr>
            <a:endParaRPr lang="nb-NO" sz="2400" dirty="0">
              <a:latin typeface="+mn-lt"/>
            </a:endParaRPr>
          </a:p>
          <a:p>
            <a:pPr marL="0" indent="0">
              <a:buNone/>
            </a:pPr>
            <a:r>
              <a:rPr lang="nb-NO" sz="2400" dirty="0">
                <a:latin typeface="+mn-lt"/>
              </a:rPr>
              <a:t>Kristin Skaug, daglig leder AksjeNorge</a:t>
            </a:r>
          </a:p>
          <a:p>
            <a:pPr marL="0" indent="0">
              <a:buNone/>
            </a:pPr>
            <a:br>
              <a:rPr lang="nb-NO" sz="900" dirty="0">
                <a:latin typeface="+mn-lt"/>
              </a:rPr>
            </a:br>
            <a:br>
              <a:rPr lang="nb-NO" sz="900" dirty="0">
                <a:latin typeface="+mn-lt"/>
              </a:rPr>
            </a:br>
            <a:r>
              <a:rPr lang="nb-NO" sz="2400" dirty="0">
                <a:latin typeface="+mn-lt"/>
              </a:rPr>
              <a:t>                       @</a:t>
            </a:r>
            <a:r>
              <a:rPr lang="nb-NO" sz="2400" dirty="0" err="1">
                <a:latin typeface="+mn-lt"/>
              </a:rPr>
              <a:t>AksjeNorge</a:t>
            </a:r>
            <a:r>
              <a:rPr lang="nb-NO" sz="2400" dirty="0">
                <a:latin typeface="+mn-lt"/>
              </a:rPr>
              <a:t> </a:t>
            </a:r>
            <a:r>
              <a:rPr lang="nb-NO" sz="2400" dirty="0"/>
              <a:t>@</a:t>
            </a:r>
            <a:r>
              <a:rPr lang="nb-NO" sz="2400" dirty="0" err="1"/>
              <a:t>AksjeJentene</a:t>
            </a:r>
            <a:r>
              <a:rPr lang="nb-NO" sz="2400" dirty="0">
                <a:latin typeface="+mn-lt"/>
              </a:rPr>
              <a:t>           @</a:t>
            </a:r>
            <a:r>
              <a:rPr lang="nb-NO" sz="2400" dirty="0" err="1">
                <a:latin typeface="+mn-lt"/>
              </a:rPr>
              <a:t>KrisSkaug</a:t>
            </a:r>
            <a:endParaRPr lang="nb-NO" sz="2400" dirty="0">
              <a:latin typeface="+mn-lt"/>
            </a:endParaRPr>
          </a:p>
        </p:txBody>
      </p:sp>
      <p:pic>
        <p:nvPicPr>
          <p:cNvPr id="1028" name="Picture 4" descr="Image result for twitter logo transparent">
            <a:extLst>
              <a:ext uri="{FF2B5EF4-FFF2-40B4-BE49-F238E27FC236}">
                <a16:creationId xmlns:a16="http://schemas.microsoft.com/office/drawing/2014/main" id="{6DAD043C-47F4-4013-85B5-D72B90BB7A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113" y="5062911"/>
            <a:ext cx="454090" cy="4540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nkedin logo transparent">
            <a:extLst>
              <a:ext uri="{FF2B5EF4-FFF2-40B4-BE49-F238E27FC236}">
                <a16:creationId xmlns:a16="http://schemas.microsoft.com/office/drawing/2014/main" id="{39CEFDCF-1786-44BD-9CDC-BC77CAB2D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1203" y="5118893"/>
            <a:ext cx="362408" cy="320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nstagram logo transparent">
            <a:extLst>
              <a:ext uri="{FF2B5EF4-FFF2-40B4-BE49-F238E27FC236}">
                <a16:creationId xmlns:a16="http://schemas.microsoft.com/office/drawing/2014/main" id="{EA1A21B8-9BAC-43F6-88BD-55525F7287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3683" y="5129817"/>
            <a:ext cx="321085" cy="3202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acebook logo transparent">
            <a:extLst>
              <a:ext uri="{FF2B5EF4-FFF2-40B4-BE49-F238E27FC236}">
                <a16:creationId xmlns:a16="http://schemas.microsoft.com/office/drawing/2014/main" id="{C51C5480-34D8-4AEE-BD0C-8B703C8BF3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8508" y="5118893"/>
            <a:ext cx="320278" cy="3202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twitter logo transparent">
            <a:extLst>
              <a:ext uri="{FF2B5EF4-FFF2-40B4-BE49-F238E27FC236}">
                <a16:creationId xmlns:a16="http://schemas.microsoft.com/office/drawing/2014/main" id="{C8CF66FA-D29D-4746-85D0-79A7BE8F5C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3031" y="5062911"/>
            <a:ext cx="454090" cy="45409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7113" y="2824840"/>
            <a:ext cx="5995428" cy="990602"/>
          </a:xfrm>
          <a:prstGeom prst="rect">
            <a:avLst/>
          </a:prstGeom>
        </p:spPr>
      </p:pic>
    </p:spTree>
    <p:extLst>
      <p:ext uri="{BB962C8B-B14F-4D97-AF65-F5344CB8AC3E}">
        <p14:creationId xmlns:p14="http://schemas.microsoft.com/office/powerpoint/2010/main" val="311246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avrundede hjørner 26">
            <a:extLst>
              <a:ext uri="{FF2B5EF4-FFF2-40B4-BE49-F238E27FC236}">
                <a16:creationId xmlns:a16="http://schemas.microsoft.com/office/drawing/2014/main" id="{2C353E6E-2F57-4DCE-A600-F53F5F5F7977}"/>
              </a:ext>
            </a:extLst>
          </p:cNvPr>
          <p:cNvSpPr/>
          <p:nvPr/>
        </p:nvSpPr>
        <p:spPr>
          <a:xfrm>
            <a:off x="5131397" y="2391995"/>
            <a:ext cx="4428216" cy="923330"/>
          </a:xfrm>
          <a:prstGeom prst="roundRect">
            <a:avLst>
              <a:gd name="adj" fmla="val 0"/>
            </a:avLst>
          </a:prstGeom>
          <a:solidFill>
            <a:srgbClr val="B3E4FF">
              <a:alpha val="1607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tel 1">
            <a:extLst>
              <a:ext uri="{FF2B5EF4-FFF2-40B4-BE49-F238E27FC236}">
                <a16:creationId xmlns:a16="http://schemas.microsoft.com/office/drawing/2014/main" id="{25182678-30EF-435B-90B2-234FC06EDC1F}"/>
              </a:ext>
            </a:extLst>
          </p:cNvPr>
          <p:cNvSpPr>
            <a:spLocks noGrp="1"/>
          </p:cNvSpPr>
          <p:nvPr>
            <p:ph type="title"/>
          </p:nvPr>
        </p:nvSpPr>
        <p:spPr>
          <a:xfrm>
            <a:off x="609600" y="-28627"/>
            <a:ext cx="10972800" cy="1780107"/>
          </a:xfrm>
        </p:spPr>
        <p:txBody>
          <a:bodyPr>
            <a:normAutofit/>
          </a:bodyPr>
          <a:lstStyle/>
          <a:p>
            <a:r>
              <a:rPr lang="nb-NO" sz="5400" b="1" dirty="0">
                <a:latin typeface="+mn-lt"/>
              </a:rPr>
              <a:t>DINE SPAREALTERNATIVER</a:t>
            </a:r>
            <a:br>
              <a:rPr lang="nb-NO" dirty="0">
                <a:latin typeface="+mn-lt"/>
              </a:rPr>
            </a:br>
            <a:r>
              <a:rPr lang="nb-NO" sz="2000" dirty="0">
                <a:latin typeface="+mn-lt"/>
              </a:rPr>
              <a:t>- får du betalt for risikoen du tar? (les: Risikopremie)</a:t>
            </a:r>
          </a:p>
        </p:txBody>
      </p:sp>
      <p:sp>
        <p:nvSpPr>
          <p:cNvPr id="3" name="Bue 2">
            <a:extLst>
              <a:ext uri="{FF2B5EF4-FFF2-40B4-BE49-F238E27FC236}">
                <a16:creationId xmlns:a16="http://schemas.microsoft.com/office/drawing/2014/main" id="{8C6AD2C6-8D87-4BDF-A02D-6DC4A5072D71}"/>
              </a:ext>
            </a:extLst>
          </p:cNvPr>
          <p:cNvSpPr/>
          <p:nvPr/>
        </p:nvSpPr>
        <p:spPr>
          <a:xfrm rot="18268828">
            <a:off x="-488269" y="1097207"/>
            <a:ext cx="25793220" cy="27698956"/>
          </a:xfrm>
          <a:prstGeom prst="arc">
            <a:avLst>
              <a:gd name="adj1" fmla="val 16621913"/>
              <a:gd name="adj2" fmla="val 19075982"/>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25022A03-9BBD-4768-B65C-F4E472432910}"/>
              </a:ext>
            </a:extLst>
          </p:cNvPr>
          <p:cNvCxnSpPr>
            <a:cxnSpLocks/>
          </p:cNvCxnSpPr>
          <p:nvPr/>
        </p:nvCxnSpPr>
        <p:spPr>
          <a:xfrm>
            <a:off x="2017486" y="1473200"/>
            <a:ext cx="0" cy="4361542"/>
          </a:xfrm>
          <a:prstGeom prst="line">
            <a:avLst/>
          </a:prstGeom>
          <a:ln w="57150">
            <a:solidFill>
              <a:srgbClr val="003B5C"/>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Rett linje 4">
            <a:extLst>
              <a:ext uri="{FF2B5EF4-FFF2-40B4-BE49-F238E27FC236}">
                <a16:creationId xmlns:a16="http://schemas.microsoft.com/office/drawing/2014/main" id="{F16910ED-464F-4490-B08B-B6DD67830C7E}"/>
              </a:ext>
            </a:extLst>
          </p:cNvPr>
          <p:cNvCxnSpPr>
            <a:cxnSpLocks/>
          </p:cNvCxnSpPr>
          <p:nvPr/>
        </p:nvCxnSpPr>
        <p:spPr>
          <a:xfrm flipV="1">
            <a:off x="2002973" y="5791201"/>
            <a:ext cx="8474068" cy="9051"/>
          </a:xfrm>
          <a:prstGeom prst="line">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 name="TekstSylinder 5">
            <a:extLst>
              <a:ext uri="{FF2B5EF4-FFF2-40B4-BE49-F238E27FC236}">
                <a16:creationId xmlns:a16="http://schemas.microsoft.com/office/drawing/2014/main" id="{FF84CD64-B473-43E2-A708-3E2213D4633F}"/>
              </a:ext>
            </a:extLst>
          </p:cNvPr>
          <p:cNvSpPr txBox="1"/>
          <p:nvPr/>
        </p:nvSpPr>
        <p:spPr>
          <a:xfrm>
            <a:off x="374205" y="1759424"/>
            <a:ext cx="17078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3B5C"/>
                </a:solidFill>
                <a:effectLst/>
                <a:uLnTx/>
                <a:uFillTx/>
                <a:latin typeface="Calibri"/>
                <a:ea typeface="+mn-ea"/>
                <a:cs typeface="+mn-cs"/>
              </a:rPr>
              <a:t>Forventet avkastning eller rente</a:t>
            </a:r>
          </a:p>
        </p:txBody>
      </p:sp>
      <p:sp>
        <p:nvSpPr>
          <p:cNvPr id="7" name="TekstSylinder 6">
            <a:extLst>
              <a:ext uri="{FF2B5EF4-FFF2-40B4-BE49-F238E27FC236}">
                <a16:creationId xmlns:a16="http://schemas.microsoft.com/office/drawing/2014/main" id="{1A18268F-6C30-4FEB-B53B-6A66230B568D}"/>
              </a:ext>
            </a:extLst>
          </p:cNvPr>
          <p:cNvSpPr txBox="1"/>
          <p:nvPr/>
        </p:nvSpPr>
        <p:spPr>
          <a:xfrm>
            <a:off x="8237258" y="5786644"/>
            <a:ext cx="12587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3B5C"/>
                </a:solidFill>
                <a:effectLst/>
                <a:uLnTx/>
                <a:uFillTx/>
                <a:latin typeface="Calibri"/>
                <a:ea typeface="+mn-ea"/>
                <a:cs typeface="+mn-cs"/>
              </a:rPr>
              <a:t>Risiko</a:t>
            </a:r>
          </a:p>
        </p:txBody>
      </p:sp>
      <p:sp>
        <p:nvSpPr>
          <p:cNvPr id="8" name="TekstSylinder 7">
            <a:extLst>
              <a:ext uri="{FF2B5EF4-FFF2-40B4-BE49-F238E27FC236}">
                <a16:creationId xmlns:a16="http://schemas.microsoft.com/office/drawing/2014/main" id="{411136EE-F202-433D-AA78-918335C9D826}"/>
              </a:ext>
            </a:extLst>
          </p:cNvPr>
          <p:cNvSpPr txBox="1"/>
          <p:nvPr/>
        </p:nvSpPr>
        <p:spPr>
          <a:xfrm>
            <a:off x="2184404" y="5483424"/>
            <a:ext cx="373379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1" i="0" u="none" strike="noStrike" kern="1200" cap="none" spc="0" normalizeH="0" baseline="0" noProof="0" dirty="0">
                <a:ln>
                  <a:noFill/>
                </a:ln>
                <a:solidFill>
                  <a:srgbClr val="003B5C"/>
                </a:solidFill>
                <a:effectLst/>
                <a:uLnTx/>
                <a:uFillTx/>
                <a:latin typeface="Calibri"/>
                <a:ea typeface="+mn-ea"/>
                <a:cs typeface="+mn-cs"/>
              </a:rPr>
              <a:t>Bankkonto</a:t>
            </a:r>
          </a:p>
        </p:txBody>
      </p:sp>
      <p:sp>
        <p:nvSpPr>
          <p:cNvPr id="9" name="TekstSylinder 8">
            <a:extLst>
              <a:ext uri="{FF2B5EF4-FFF2-40B4-BE49-F238E27FC236}">
                <a16:creationId xmlns:a16="http://schemas.microsoft.com/office/drawing/2014/main" id="{3A25E375-6700-49EA-B195-2D1CA582143C}"/>
              </a:ext>
            </a:extLst>
          </p:cNvPr>
          <p:cNvSpPr txBox="1"/>
          <p:nvPr/>
        </p:nvSpPr>
        <p:spPr>
          <a:xfrm>
            <a:off x="2540006" y="5175647"/>
            <a:ext cx="373379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Pengemarkedsfond</a:t>
            </a:r>
          </a:p>
        </p:txBody>
      </p:sp>
      <p:sp>
        <p:nvSpPr>
          <p:cNvPr id="10" name="TekstSylinder 9">
            <a:extLst>
              <a:ext uri="{FF2B5EF4-FFF2-40B4-BE49-F238E27FC236}">
                <a16:creationId xmlns:a16="http://schemas.microsoft.com/office/drawing/2014/main" id="{27363B39-FEB1-4591-B571-7D3CBAF48892}"/>
              </a:ext>
            </a:extLst>
          </p:cNvPr>
          <p:cNvSpPr txBox="1"/>
          <p:nvPr/>
        </p:nvSpPr>
        <p:spPr>
          <a:xfrm>
            <a:off x="2870204" y="4861124"/>
            <a:ext cx="373379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Sertifikater</a:t>
            </a:r>
          </a:p>
        </p:txBody>
      </p:sp>
      <p:sp>
        <p:nvSpPr>
          <p:cNvPr id="11" name="TekstSylinder 10">
            <a:extLst>
              <a:ext uri="{FF2B5EF4-FFF2-40B4-BE49-F238E27FC236}">
                <a16:creationId xmlns:a16="http://schemas.microsoft.com/office/drawing/2014/main" id="{55D7FE18-7338-4CFE-8AF7-1065DA6B9C45}"/>
              </a:ext>
            </a:extLst>
          </p:cNvPr>
          <p:cNvSpPr txBox="1"/>
          <p:nvPr/>
        </p:nvSpPr>
        <p:spPr>
          <a:xfrm>
            <a:off x="3295301" y="4544296"/>
            <a:ext cx="373379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Obligasjonsfond</a:t>
            </a:r>
          </a:p>
        </p:txBody>
      </p:sp>
      <p:sp>
        <p:nvSpPr>
          <p:cNvPr id="12" name="TekstSylinder 11">
            <a:extLst>
              <a:ext uri="{FF2B5EF4-FFF2-40B4-BE49-F238E27FC236}">
                <a16:creationId xmlns:a16="http://schemas.microsoft.com/office/drawing/2014/main" id="{7738B2CF-1224-4837-BC1E-6EE838581CC5}"/>
              </a:ext>
            </a:extLst>
          </p:cNvPr>
          <p:cNvSpPr txBox="1"/>
          <p:nvPr/>
        </p:nvSpPr>
        <p:spPr>
          <a:xfrm>
            <a:off x="6476392" y="2651976"/>
            <a:ext cx="301958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1" i="0" u="none" strike="noStrike" kern="1200" cap="none" spc="0" normalizeH="0" baseline="0" noProof="0" dirty="0">
                <a:ln>
                  <a:noFill/>
                </a:ln>
                <a:solidFill>
                  <a:srgbClr val="003B5C"/>
                </a:solidFill>
                <a:effectLst/>
                <a:uLnTx/>
                <a:uFillTx/>
                <a:latin typeface="Calibri"/>
                <a:ea typeface="+mn-ea"/>
                <a:cs typeface="+mn-cs"/>
              </a:rPr>
              <a:t>Egenkapitalbevis (sparebanker)</a:t>
            </a:r>
          </a:p>
        </p:txBody>
      </p:sp>
      <p:sp>
        <p:nvSpPr>
          <p:cNvPr id="13" name="TekstSylinder 12">
            <a:extLst>
              <a:ext uri="{FF2B5EF4-FFF2-40B4-BE49-F238E27FC236}">
                <a16:creationId xmlns:a16="http://schemas.microsoft.com/office/drawing/2014/main" id="{CABC8547-3124-44A5-A87D-DCA2EF4CE7BB}"/>
              </a:ext>
            </a:extLst>
          </p:cNvPr>
          <p:cNvSpPr txBox="1"/>
          <p:nvPr/>
        </p:nvSpPr>
        <p:spPr>
          <a:xfrm>
            <a:off x="4127500" y="3865533"/>
            <a:ext cx="373379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Kombinasjonsfond</a:t>
            </a:r>
          </a:p>
        </p:txBody>
      </p:sp>
      <p:sp>
        <p:nvSpPr>
          <p:cNvPr id="14" name="TekstSylinder 13">
            <a:extLst>
              <a:ext uri="{FF2B5EF4-FFF2-40B4-BE49-F238E27FC236}">
                <a16:creationId xmlns:a16="http://schemas.microsoft.com/office/drawing/2014/main" id="{9633C2B1-70EA-4D4C-A86C-87516874E7B0}"/>
              </a:ext>
            </a:extLst>
          </p:cNvPr>
          <p:cNvSpPr txBox="1"/>
          <p:nvPr/>
        </p:nvSpPr>
        <p:spPr>
          <a:xfrm>
            <a:off x="4697645" y="3542675"/>
            <a:ext cx="373379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Eiendom (ikke egen bolig)</a:t>
            </a:r>
          </a:p>
        </p:txBody>
      </p:sp>
      <p:sp>
        <p:nvSpPr>
          <p:cNvPr id="15" name="TekstSylinder 14">
            <a:extLst>
              <a:ext uri="{FF2B5EF4-FFF2-40B4-BE49-F238E27FC236}">
                <a16:creationId xmlns:a16="http://schemas.microsoft.com/office/drawing/2014/main" id="{C0B42450-C691-4FC0-934D-AF220FEC01CC}"/>
              </a:ext>
            </a:extLst>
          </p:cNvPr>
          <p:cNvSpPr txBox="1"/>
          <p:nvPr/>
        </p:nvSpPr>
        <p:spPr>
          <a:xfrm>
            <a:off x="5221813" y="3235210"/>
            <a:ext cx="2764374"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Aksje indeksobligasjoner</a:t>
            </a:r>
          </a:p>
        </p:txBody>
      </p:sp>
      <p:sp>
        <p:nvSpPr>
          <p:cNvPr id="16" name="TekstSylinder 15">
            <a:extLst>
              <a:ext uri="{FF2B5EF4-FFF2-40B4-BE49-F238E27FC236}">
                <a16:creationId xmlns:a16="http://schemas.microsoft.com/office/drawing/2014/main" id="{6AFBAF96-9F95-4B78-B2EB-DB112B2CA93E}"/>
              </a:ext>
            </a:extLst>
          </p:cNvPr>
          <p:cNvSpPr txBox="1"/>
          <p:nvPr/>
        </p:nvSpPr>
        <p:spPr>
          <a:xfrm>
            <a:off x="5816600" y="2918382"/>
            <a:ext cx="233857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1" i="0" u="none" strike="noStrike" kern="1200" cap="none" spc="0" normalizeH="0" baseline="0" noProof="0" dirty="0">
                <a:ln>
                  <a:noFill/>
                </a:ln>
                <a:solidFill>
                  <a:srgbClr val="003B5C"/>
                </a:solidFill>
                <a:effectLst/>
                <a:uLnTx/>
                <a:uFillTx/>
                <a:latin typeface="Calibri"/>
                <a:ea typeface="+mn-ea"/>
                <a:cs typeface="+mn-cs"/>
              </a:rPr>
              <a:t>Aksje og indeksfond</a:t>
            </a:r>
          </a:p>
        </p:txBody>
      </p:sp>
      <p:sp>
        <p:nvSpPr>
          <p:cNvPr id="17" name="TekstSylinder 16">
            <a:extLst>
              <a:ext uri="{FF2B5EF4-FFF2-40B4-BE49-F238E27FC236}">
                <a16:creationId xmlns:a16="http://schemas.microsoft.com/office/drawing/2014/main" id="{B4B41BC7-4C69-45E0-840F-CCC25CB6EF5A}"/>
              </a:ext>
            </a:extLst>
          </p:cNvPr>
          <p:cNvSpPr txBox="1"/>
          <p:nvPr/>
        </p:nvSpPr>
        <p:spPr>
          <a:xfrm>
            <a:off x="7164770" y="2393494"/>
            <a:ext cx="1393052"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1" i="0" u="none" strike="noStrike" kern="1200" cap="none" spc="0" normalizeH="0" baseline="0" noProof="0" dirty="0">
                <a:ln>
                  <a:noFill/>
                </a:ln>
                <a:solidFill>
                  <a:srgbClr val="003B5C"/>
                </a:solidFill>
                <a:effectLst/>
                <a:uLnTx/>
                <a:uFillTx/>
                <a:latin typeface="Calibri"/>
                <a:ea typeface="+mn-ea"/>
                <a:cs typeface="+mn-cs"/>
              </a:rPr>
              <a:t>Aksjer</a:t>
            </a:r>
          </a:p>
        </p:txBody>
      </p:sp>
      <p:sp>
        <p:nvSpPr>
          <p:cNvPr id="18" name="TekstSylinder 17">
            <a:extLst>
              <a:ext uri="{FF2B5EF4-FFF2-40B4-BE49-F238E27FC236}">
                <a16:creationId xmlns:a16="http://schemas.microsoft.com/office/drawing/2014/main" id="{76902D90-466E-4304-B9B6-543BE2A31F9C}"/>
              </a:ext>
            </a:extLst>
          </p:cNvPr>
          <p:cNvSpPr txBox="1"/>
          <p:nvPr/>
        </p:nvSpPr>
        <p:spPr>
          <a:xfrm>
            <a:off x="3660956" y="4194373"/>
            <a:ext cx="373379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Obligasjoner</a:t>
            </a:r>
          </a:p>
        </p:txBody>
      </p:sp>
      <p:sp>
        <p:nvSpPr>
          <p:cNvPr id="20" name="TekstSylinder 19">
            <a:extLst>
              <a:ext uri="{FF2B5EF4-FFF2-40B4-BE49-F238E27FC236}">
                <a16:creationId xmlns:a16="http://schemas.microsoft.com/office/drawing/2014/main" id="{816A13EE-7111-40A3-9FD3-15ECFD79FC9A}"/>
              </a:ext>
            </a:extLst>
          </p:cNvPr>
          <p:cNvSpPr txBox="1"/>
          <p:nvPr/>
        </p:nvSpPr>
        <p:spPr>
          <a:xfrm>
            <a:off x="8722599" y="1994663"/>
            <a:ext cx="129995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Valuta</a:t>
            </a:r>
          </a:p>
        </p:txBody>
      </p:sp>
      <p:sp>
        <p:nvSpPr>
          <p:cNvPr id="22" name="TekstSylinder 21">
            <a:extLst>
              <a:ext uri="{FF2B5EF4-FFF2-40B4-BE49-F238E27FC236}">
                <a16:creationId xmlns:a16="http://schemas.microsoft.com/office/drawing/2014/main" id="{BAECED16-B93D-41C7-BC8E-A23282E8842F}"/>
              </a:ext>
            </a:extLst>
          </p:cNvPr>
          <p:cNvSpPr txBox="1"/>
          <p:nvPr/>
        </p:nvSpPr>
        <p:spPr>
          <a:xfrm>
            <a:off x="7644644" y="4801557"/>
            <a:ext cx="45325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Desto høyere risiko du tar, desto høyere gevinst bør du forvente.</a:t>
            </a:r>
          </a:p>
        </p:txBody>
      </p:sp>
      <p:sp>
        <p:nvSpPr>
          <p:cNvPr id="24" name="TekstSylinder 23">
            <a:extLst>
              <a:ext uri="{FF2B5EF4-FFF2-40B4-BE49-F238E27FC236}">
                <a16:creationId xmlns:a16="http://schemas.microsoft.com/office/drawing/2014/main" id="{011ACDCB-FE1F-4088-BEBC-4B870533284F}"/>
              </a:ext>
            </a:extLst>
          </p:cNvPr>
          <p:cNvSpPr txBox="1"/>
          <p:nvPr/>
        </p:nvSpPr>
        <p:spPr>
          <a:xfrm>
            <a:off x="7861296" y="2144301"/>
            <a:ext cx="1821868"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3B5C"/>
                </a:solidFill>
                <a:effectLst/>
                <a:uLnTx/>
                <a:uFillTx/>
                <a:latin typeface="Calibri"/>
                <a:ea typeface="+mn-ea"/>
                <a:cs typeface="+mn-cs"/>
              </a:rPr>
              <a:t>Unoterte aksjer</a:t>
            </a:r>
          </a:p>
        </p:txBody>
      </p:sp>
      <p:sp>
        <p:nvSpPr>
          <p:cNvPr id="25" name="TekstSylinder 24">
            <a:extLst>
              <a:ext uri="{FF2B5EF4-FFF2-40B4-BE49-F238E27FC236}">
                <a16:creationId xmlns:a16="http://schemas.microsoft.com/office/drawing/2014/main" id="{731D4036-01A7-4200-B17C-955EFED3FA40}"/>
              </a:ext>
            </a:extLst>
          </p:cNvPr>
          <p:cNvSpPr txBox="1"/>
          <p:nvPr/>
        </p:nvSpPr>
        <p:spPr>
          <a:xfrm>
            <a:off x="10022558" y="1796817"/>
            <a:ext cx="1821868"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err="1">
                <a:ln>
                  <a:noFill/>
                </a:ln>
                <a:solidFill>
                  <a:srgbClr val="003B5C"/>
                </a:solidFill>
                <a:effectLst/>
                <a:uLnTx/>
                <a:uFillTx/>
                <a:latin typeface="Calibri"/>
                <a:ea typeface="+mn-ea"/>
                <a:cs typeface="+mn-cs"/>
              </a:rPr>
              <a:t>Startups</a:t>
            </a:r>
            <a:r>
              <a:rPr kumimoji="0" lang="nb-NO" sz="1400" b="0" i="0" u="none" strike="noStrike" kern="1200" cap="none" spc="0" normalizeH="0" baseline="0" noProof="0" dirty="0">
                <a:ln>
                  <a:noFill/>
                </a:ln>
                <a:solidFill>
                  <a:srgbClr val="003B5C"/>
                </a:solidFill>
                <a:effectLst/>
                <a:uLnTx/>
                <a:uFillTx/>
                <a:latin typeface="Calibri"/>
                <a:ea typeface="+mn-ea"/>
                <a:cs typeface="+mn-cs"/>
              </a:rPr>
              <a:t>/ folkefinansering</a:t>
            </a:r>
          </a:p>
        </p:txBody>
      </p:sp>
      <p:sp>
        <p:nvSpPr>
          <p:cNvPr id="26" name="TekstSylinder 25">
            <a:extLst>
              <a:ext uri="{FF2B5EF4-FFF2-40B4-BE49-F238E27FC236}">
                <a16:creationId xmlns:a16="http://schemas.microsoft.com/office/drawing/2014/main" id="{6EC7CEF3-37FB-435B-8E6E-B88F884F2871}"/>
              </a:ext>
            </a:extLst>
          </p:cNvPr>
          <p:cNvSpPr txBox="1"/>
          <p:nvPr/>
        </p:nvSpPr>
        <p:spPr>
          <a:xfrm>
            <a:off x="11194446" y="1597789"/>
            <a:ext cx="1299959"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err="1">
                <a:ln>
                  <a:noFill/>
                </a:ln>
                <a:solidFill>
                  <a:srgbClr val="003B5C"/>
                </a:solidFill>
                <a:effectLst/>
                <a:uLnTx/>
                <a:uFillTx/>
                <a:latin typeface="Calibri"/>
                <a:ea typeface="+mn-ea"/>
                <a:cs typeface="+mn-cs"/>
              </a:rPr>
              <a:t>Crypto</a:t>
            </a:r>
            <a:endParaRPr kumimoji="0" lang="nb-NO" sz="1400" b="0" i="0" u="none" strike="noStrike" kern="1200" cap="none" spc="0" normalizeH="0" baseline="0" noProof="0" dirty="0">
              <a:ln>
                <a:noFill/>
              </a:ln>
              <a:solidFill>
                <a:srgbClr val="003B5C"/>
              </a:solidFill>
              <a:effectLst/>
              <a:uLnTx/>
              <a:uFillTx/>
              <a:latin typeface="Calibri"/>
              <a:ea typeface="+mn-ea"/>
              <a:cs typeface="+mn-cs"/>
            </a:endParaRPr>
          </a:p>
        </p:txBody>
      </p:sp>
      <p:sp>
        <p:nvSpPr>
          <p:cNvPr id="29" name="TekstSylinder 28">
            <a:extLst>
              <a:ext uri="{FF2B5EF4-FFF2-40B4-BE49-F238E27FC236}">
                <a16:creationId xmlns:a16="http://schemas.microsoft.com/office/drawing/2014/main" id="{A7184AA1-8B4F-4511-A4FF-41A36A5F133E}"/>
              </a:ext>
            </a:extLst>
          </p:cNvPr>
          <p:cNvSpPr txBox="1"/>
          <p:nvPr/>
        </p:nvSpPr>
        <p:spPr>
          <a:xfrm>
            <a:off x="1729649" y="6466901"/>
            <a:ext cx="85098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Calibri"/>
                <a:ea typeface="+mn-ea"/>
                <a:cs typeface="+mn-cs"/>
              </a:rPr>
              <a:t>Husk at historisk avkastning ikke er noen garanti for fremtidig avkastning.</a:t>
            </a:r>
          </a:p>
        </p:txBody>
      </p:sp>
    </p:spTree>
    <p:extLst>
      <p:ext uri="{BB962C8B-B14F-4D97-AF65-F5344CB8AC3E}">
        <p14:creationId xmlns:p14="http://schemas.microsoft.com/office/powerpoint/2010/main" val="12944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tel 1">
            <a:extLst>
              <a:ext uri="{FF2B5EF4-FFF2-40B4-BE49-F238E27FC236}">
                <a16:creationId xmlns:a16="http://schemas.microsoft.com/office/drawing/2014/main" id="{5D0CE51D-623B-4995-9953-1DE64F1DC123}"/>
              </a:ext>
            </a:extLst>
          </p:cNvPr>
          <p:cNvSpPr txBox="1">
            <a:spLocks/>
          </p:cNvSpPr>
          <p:nvPr/>
        </p:nvSpPr>
        <p:spPr>
          <a:xfrm>
            <a:off x="609600" y="274639"/>
            <a:ext cx="10972800" cy="1143000"/>
          </a:xfrm>
          <a:prstGeom prst="rect">
            <a:avLst/>
          </a:prstGeom>
        </p:spPr>
        <p:txBody>
          <a:bodyPr vert="horz" lIns="91440" tIns="45720" rIns="91440" bIns="45720" rtlCol="0" anchor="ctr">
            <a:normAutofit/>
          </a:bodyPr>
          <a:lst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a:lstStyle>
          <a:p>
            <a:r>
              <a:rPr lang="nb-NO" b="1" dirty="0">
                <a:latin typeface="+mn-lt"/>
              </a:rPr>
              <a:t>RISIKO OG AVKASTNING</a:t>
            </a:r>
            <a:br>
              <a:rPr lang="nb-NO" b="1" dirty="0">
                <a:latin typeface="+mn-lt"/>
              </a:rPr>
            </a:br>
            <a:r>
              <a:rPr lang="nb-NO" sz="2000" dirty="0">
                <a:latin typeface="+mn-lt"/>
              </a:rPr>
              <a:t>(RISK &amp; REWARD , RISK &amp; PREMIUM)</a:t>
            </a:r>
            <a:endParaRPr lang="nb-NO" dirty="0">
              <a:latin typeface="+mn-lt"/>
            </a:endParaRPr>
          </a:p>
        </p:txBody>
      </p:sp>
      <p:sp>
        <p:nvSpPr>
          <p:cNvPr id="30" name="Bue 29">
            <a:extLst>
              <a:ext uri="{FF2B5EF4-FFF2-40B4-BE49-F238E27FC236}">
                <a16:creationId xmlns:a16="http://schemas.microsoft.com/office/drawing/2014/main" id="{686CD487-B69E-41FA-B85A-3D9288B62699}"/>
              </a:ext>
            </a:extLst>
          </p:cNvPr>
          <p:cNvSpPr/>
          <p:nvPr/>
        </p:nvSpPr>
        <p:spPr>
          <a:xfrm rot="18268828">
            <a:off x="-488269" y="1097207"/>
            <a:ext cx="25793220" cy="27698956"/>
          </a:xfrm>
          <a:prstGeom prst="arc">
            <a:avLst>
              <a:gd name="adj1" fmla="val 16621913"/>
              <a:gd name="adj2" fmla="val 18737374"/>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nb-NO">
              <a:solidFill>
                <a:prstClr val="black"/>
              </a:solidFill>
            </a:endParaRPr>
          </a:p>
        </p:txBody>
      </p:sp>
      <p:cxnSp>
        <p:nvCxnSpPr>
          <p:cNvPr id="31" name="Rett linje 30">
            <a:extLst>
              <a:ext uri="{FF2B5EF4-FFF2-40B4-BE49-F238E27FC236}">
                <a16:creationId xmlns:a16="http://schemas.microsoft.com/office/drawing/2014/main" id="{10B0C87C-2ABE-452E-9EAF-7F26EB0BFCCF}"/>
              </a:ext>
            </a:extLst>
          </p:cNvPr>
          <p:cNvCxnSpPr>
            <a:cxnSpLocks/>
          </p:cNvCxnSpPr>
          <p:nvPr/>
        </p:nvCxnSpPr>
        <p:spPr>
          <a:xfrm>
            <a:off x="2017486" y="1473200"/>
            <a:ext cx="0" cy="4361542"/>
          </a:xfrm>
          <a:prstGeom prst="line">
            <a:avLst/>
          </a:prstGeom>
          <a:ln w="57150">
            <a:solidFill>
              <a:srgbClr val="003B5C"/>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Rett linje 31">
            <a:extLst>
              <a:ext uri="{FF2B5EF4-FFF2-40B4-BE49-F238E27FC236}">
                <a16:creationId xmlns:a16="http://schemas.microsoft.com/office/drawing/2014/main" id="{6C9DC22C-5495-4D83-95AD-9469571485C7}"/>
              </a:ext>
            </a:extLst>
          </p:cNvPr>
          <p:cNvCxnSpPr>
            <a:cxnSpLocks/>
          </p:cNvCxnSpPr>
          <p:nvPr/>
        </p:nvCxnSpPr>
        <p:spPr>
          <a:xfrm>
            <a:off x="2002973" y="5800252"/>
            <a:ext cx="7405559" cy="6031"/>
          </a:xfrm>
          <a:prstGeom prst="line">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TekstSylinder 32">
            <a:extLst>
              <a:ext uri="{FF2B5EF4-FFF2-40B4-BE49-F238E27FC236}">
                <a16:creationId xmlns:a16="http://schemas.microsoft.com/office/drawing/2014/main" id="{01B4377D-0E37-48F7-BED1-E798BCC0300D}"/>
              </a:ext>
            </a:extLst>
          </p:cNvPr>
          <p:cNvSpPr txBox="1"/>
          <p:nvPr/>
        </p:nvSpPr>
        <p:spPr>
          <a:xfrm>
            <a:off x="236990" y="438467"/>
            <a:ext cx="2277610" cy="2000548"/>
          </a:xfrm>
          <a:prstGeom prst="rect">
            <a:avLst/>
          </a:prstGeom>
          <a:noFill/>
        </p:spPr>
        <p:txBody>
          <a:bodyPr wrap="square" rtlCol="0">
            <a:spAutoFit/>
          </a:bodyPr>
          <a:lstStyle/>
          <a:p>
            <a:pPr defTabSz="457200"/>
            <a:r>
              <a:rPr lang="nb-NO" sz="3200" b="1" dirty="0">
                <a:solidFill>
                  <a:srgbClr val="003B5C"/>
                </a:solidFill>
              </a:rPr>
              <a:t>Forventet</a:t>
            </a:r>
            <a:br>
              <a:rPr lang="nb-NO" sz="3200" b="1" dirty="0">
                <a:solidFill>
                  <a:srgbClr val="003B5C"/>
                </a:solidFill>
              </a:rPr>
            </a:br>
            <a:r>
              <a:rPr lang="nb-NO" sz="3200" b="1" dirty="0">
                <a:solidFill>
                  <a:srgbClr val="003B5C"/>
                </a:solidFill>
              </a:rPr>
              <a:t>avkastning</a:t>
            </a:r>
          </a:p>
          <a:p>
            <a:pPr defTabSz="457200"/>
            <a:endParaRPr lang="nb-NO" sz="2000" b="1" dirty="0">
              <a:solidFill>
                <a:srgbClr val="003B5C"/>
              </a:solidFill>
            </a:endParaRPr>
          </a:p>
          <a:p>
            <a:pPr defTabSz="457200"/>
            <a:r>
              <a:rPr lang="nb-NO" sz="2000" b="1" dirty="0">
                <a:solidFill>
                  <a:srgbClr val="003B5C"/>
                </a:solidFill>
              </a:rPr>
              <a:t>(</a:t>
            </a:r>
            <a:r>
              <a:rPr lang="nb-NO" sz="2000" b="1" dirty="0" err="1">
                <a:solidFill>
                  <a:srgbClr val="003B5C"/>
                </a:solidFill>
              </a:rPr>
              <a:t>renter,utbytte</a:t>
            </a:r>
            <a:br>
              <a:rPr lang="nb-NO" sz="2000" b="1" dirty="0">
                <a:solidFill>
                  <a:srgbClr val="003B5C"/>
                </a:solidFill>
              </a:rPr>
            </a:br>
            <a:r>
              <a:rPr lang="nb-NO" sz="2000" b="1" dirty="0">
                <a:solidFill>
                  <a:srgbClr val="003B5C"/>
                </a:solidFill>
              </a:rPr>
              <a:t>og kursgevinst)</a:t>
            </a:r>
          </a:p>
        </p:txBody>
      </p:sp>
      <p:sp>
        <p:nvSpPr>
          <p:cNvPr id="34" name="TekstSylinder 33">
            <a:extLst>
              <a:ext uri="{FF2B5EF4-FFF2-40B4-BE49-F238E27FC236}">
                <a16:creationId xmlns:a16="http://schemas.microsoft.com/office/drawing/2014/main" id="{906051BC-1975-40D3-93CF-BB1357ACC722}"/>
              </a:ext>
            </a:extLst>
          </p:cNvPr>
          <p:cNvSpPr txBox="1"/>
          <p:nvPr/>
        </p:nvSpPr>
        <p:spPr>
          <a:xfrm>
            <a:off x="7932985" y="5777188"/>
            <a:ext cx="1704540" cy="646331"/>
          </a:xfrm>
          <a:prstGeom prst="rect">
            <a:avLst/>
          </a:prstGeom>
          <a:noFill/>
        </p:spPr>
        <p:txBody>
          <a:bodyPr wrap="square" rtlCol="0">
            <a:spAutoFit/>
          </a:bodyPr>
          <a:lstStyle/>
          <a:p>
            <a:pPr defTabSz="457200"/>
            <a:r>
              <a:rPr lang="nb-NO" sz="3600" b="1" dirty="0">
                <a:solidFill>
                  <a:srgbClr val="003B5C"/>
                </a:solidFill>
              </a:rPr>
              <a:t>RISIKO</a:t>
            </a:r>
            <a:endParaRPr lang="nb-NO" b="1" dirty="0">
              <a:solidFill>
                <a:srgbClr val="003B5C"/>
              </a:solidFill>
            </a:endParaRPr>
          </a:p>
        </p:txBody>
      </p:sp>
      <p:sp>
        <p:nvSpPr>
          <p:cNvPr id="40" name="TekstSylinder 39">
            <a:extLst>
              <a:ext uri="{FF2B5EF4-FFF2-40B4-BE49-F238E27FC236}">
                <a16:creationId xmlns:a16="http://schemas.microsoft.com/office/drawing/2014/main" id="{44509538-B6BA-4750-B6B0-FD56FC6B9CB0}"/>
              </a:ext>
            </a:extLst>
          </p:cNvPr>
          <p:cNvSpPr txBox="1"/>
          <p:nvPr/>
        </p:nvSpPr>
        <p:spPr>
          <a:xfrm>
            <a:off x="4132232" y="3863399"/>
            <a:ext cx="3733796" cy="523220"/>
          </a:xfrm>
          <a:prstGeom prst="rect">
            <a:avLst/>
          </a:prstGeom>
          <a:noFill/>
        </p:spPr>
        <p:txBody>
          <a:bodyPr wrap="square" rtlCol="0">
            <a:spAutoFit/>
          </a:bodyPr>
          <a:lstStyle/>
          <a:p>
            <a:pPr defTabSz="457200"/>
            <a:r>
              <a:rPr lang="nb-NO" sz="2800" b="1" dirty="0">
                <a:solidFill>
                  <a:srgbClr val="003B5C"/>
                </a:solidFill>
              </a:rPr>
              <a:t>Kombinasjonsfond</a:t>
            </a:r>
          </a:p>
        </p:txBody>
      </p:sp>
      <p:sp>
        <p:nvSpPr>
          <p:cNvPr id="43" name="TekstSylinder 42">
            <a:extLst>
              <a:ext uri="{FF2B5EF4-FFF2-40B4-BE49-F238E27FC236}">
                <a16:creationId xmlns:a16="http://schemas.microsoft.com/office/drawing/2014/main" id="{B5601A77-E561-4BAD-8DB1-4806CDF5DA90}"/>
              </a:ext>
            </a:extLst>
          </p:cNvPr>
          <p:cNvSpPr txBox="1"/>
          <p:nvPr/>
        </p:nvSpPr>
        <p:spPr>
          <a:xfrm>
            <a:off x="5164562" y="3265344"/>
            <a:ext cx="4472963" cy="523220"/>
          </a:xfrm>
          <a:prstGeom prst="rect">
            <a:avLst/>
          </a:prstGeom>
          <a:noFill/>
        </p:spPr>
        <p:txBody>
          <a:bodyPr wrap="square" rtlCol="0">
            <a:spAutoFit/>
          </a:bodyPr>
          <a:lstStyle/>
          <a:p>
            <a:pPr defTabSz="457200"/>
            <a:r>
              <a:rPr lang="nb-NO" sz="2800" b="1" dirty="0">
                <a:solidFill>
                  <a:srgbClr val="003B5C"/>
                </a:solidFill>
              </a:rPr>
              <a:t>Aksjefond</a:t>
            </a:r>
          </a:p>
        </p:txBody>
      </p:sp>
      <p:sp>
        <p:nvSpPr>
          <p:cNvPr id="44" name="TekstSylinder 43">
            <a:extLst>
              <a:ext uri="{FF2B5EF4-FFF2-40B4-BE49-F238E27FC236}">
                <a16:creationId xmlns:a16="http://schemas.microsoft.com/office/drawing/2014/main" id="{48E793AC-EDF6-4770-AEAD-84F4612F04B5}"/>
              </a:ext>
            </a:extLst>
          </p:cNvPr>
          <p:cNvSpPr txBox="1"/>
          <p:nvPr/>
        </p:nvSpPr>
        <p:spPr>
          <a:xfrm>
            <a:off x="6074450" y="2760945"/>
            <a:ext cx="4317317" cy="523220"/>
          </a:xfrm>
          <a:prstGeom prst="rect">
            <a:avLst/>
          </a:prstGeom>
          <a:noFill/>
        </p:spPr>
        <p:txBody>
          <a:bodyPr wrap="square" rtlCol="0">
            <a:spAutoFit/>
          </a:bodyPr>
          <a:lstStyle/>
          <a:p>
            <a:pPr defTabSz="457200"/>
            <a:r>
              <a:rPr lang="nb-NO" sz="2800" b="1" dirty="0">
                <a:solidFill>
                  <a:srgbClr val="003B5C"/>
                </a:solidFill>
              </a:rPr>
              <a:t>Aksjer (børsnoterte)</a:t>
            </a:r>
          </a:p>
        </p:txBody>
      </p:sp>
      <p:sp>
        <p:nvSpPr>
          <p:cNvPr id="45" name="TekstSylinder 44">
            <a:extLst>
              <a:ext uri="{FF2B5EF4-FFF2-40B4-BE49-F238E27FC236}">
                <a16:creationId xmlns:a16="http://schemas.microsoft.com/office/drawing/2014/main" id="{1E158DFD-1C52-42BA-8718-DCCBD84DC0AA}"/>
              </a:ext>
            </a:extLst>
          </p:cNvPr>
          <p:cNvSpPr txBox="1"/>
          <p:nvPr/>
        </p:nvSpPr>
        <p:spPr>
          <a:xfrm>
            <a:off x="3374085" y="4568505"/>
            <a:ext cx="4766655" cy="523220"/>
          </a:xfrm>
          <a:prstGeom prst="rect">
            <a:avLst/>
          </a:prstGeom>
          <a:noFill/>
        </p:spPr>
        <p:txBody>
          <a:bodyPr wrap="square" rtlCol="0">
            <a:spAutoFit/>
          </a:bodyPr>
          <a:lstStyle/>
          <a:p>
            <a:pPr defTabSz="457200"/>
            <a:r>
              <a:rPr lang="nb-NO" sz="2800" b="1" dirty="0">
                <a:solidFill>
                  <a:srgbClr val="003B5C"/>
                </a:solidFill>
              </a:rPr>
              <a:t>Obligasjoner m.m. </a:t>
            </a:r>
            <a:r>
              <a:rPr lang="nb-NO" dirty="0">
                <a:solidFill>
                  <a:srgbClr val="003B5C"/>
                </a:solidFill>
              </a:rPr>
              <a:t>(lange renter)</a:t>
            </a:r>
            <a:endParaRPr lang="nb-NO" sz="2800" dirty="0">
              <a:solidFill>
                <a:srgbClr val="003B5C"/>
              </a:solidFill>
            </a:endParaRPr>
          </a:p>
        </p:txBody>
      </p:sp>
      <p:sp>
        <p:nvSpPr>
          <p:cNvPr id="48" name="TekstSylinder 47">
            <a:extLst>
              <a:ext uri="{FF2B5EF4-FFF2-40B4-BE49-F238E27FC236}">
                <a16:creationId xmlns:a16="http://schemas.microsoft.com/office/drawing/2014/main" id="{36288045-E840-4B42-8C0B-4FACE4129A17}"/>
              </a:ext>
            </a:extLst>
          </p:cNvPr>
          <p:cNvSpPr txBox="1"/>
          <p:nvPr/>
        </p:nvSpPr>
        <p:spPr>
          <a:xfrm>
            <a:off x="9205195" y="4087881"/>
            <a:ext cx="2826490" cy="1015663"/>
          </a:xfrm>
          <a:prstGeom prst="rect">
            <a:avLst/>
          </a:prstGeom>
          <a:solidFill>
            <a:srgbClr val="D45D00"/>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r" defTabSz="457200"/>
            <a:r>
              <a:rPr lang="en-US" sz="2000" dirty="0" err="1">
                <a:solidFill>
                  <a:schemeClr val="bg1"/>
                </a:solidFill>
              </a:rPr>
              <a:t>Desto</a:t>
            </a:r>
            <a:r>
              <a:rPr lang="en-US" sz="2000" dirty="0">
                <a:solidFill>
                  <a:schemeClr val="bg1"/>
                </a:solidFill>
              </a:rPr>
              <a:t> </a:t>
            </a:r>
            <a:r>
              <a:rPr lang="en-US" sz="2000" dirty="0" err="1">
                <a:solidFill>
                  <a:schemeClr val="bg1"/>
                </a:solidFill>
              </a:rPr>
              <a:t>høyre</a:t>
            </a:r>
            <a:r>
              <a:rPr lang="en-US" sz="2000" dirty="0">
                <a:solidFill>
                  <a:schemeClr val="bg1"/>
                </a:solidFill>
              </a:rPr>
              <a:t> </a:t>
            </a:r>
            <a:r>
              <a:rPr lang="en-US" sz="2000" dirty="0" err="1">
                <a:solidFill>
                  <a:schemeClr val="bg1"/>
                </a:solidFill>
              </a:rPr>
              <a:t>risiko</a:t>
            </a:r>
            <a:r>
              <a:rPr lang="en-US" sz="2000" dirty="0">
                <a:solidFill>
                  <a:schemeClr val="bg1"/>
                </a:solidFill>
              </a:rPr>
              <a:t> du tar, </a:t>
            </a:r>
            <a:r>
              <a:rPr lang="en-US" sz="2000" dirty="0" err="1">
                <a:solidFill>
                  <a:schemeClr val="bg1"/>
                </a:solidFill>
              </a:rPr>
              <a:t>desto</a:t>
            </a:r>
            <a:r>
              <a:rPr lang="en-US" sz="2000" dirty="0">
                <a:solidFill>
                  <a:schemeClr val="bg1"/>
                </a:solidFill>
              </a:rPr>
              <a:t> </a:t>
            </a:r>
            <a:r>
              <a:rPr lang="en-US" sz="2000" dirty="0" err="1">
                <a:solidFill>
                  <a:schemeClr val="bg1"/>
                </a:solidFill>
              </a:rPr>
              <a:t>høyere</a:t>
            </a:r>
            <a:r>
              <a:rPr lang="en-US" sz="2000" dirty="0">
                <a:solidFill>
                  <a:schemeClr val="bg1"/>
                </a:solidFill>
              </a:rPr>
              <a:t> </a:t>
            </a:r>
            <a:r>
              <a:rPr lang="en-US" sz="2000" dirty="0" err="1">
                <a:solidFill>
                  <a:schemeClr val="bg1"/>
                </a:solidFill>
              </a:rPr>
              <a:t>avkastning</a:t>
            </a:r>
            <a:r>
              <a:rPr lang="en-US" sz="2000" dirty="0">
                <a:solidFill>
                  <a:schemeClr val="bg1"/>
                </a:solidFill>
              </a:rPr>
              <a:t> </a:t>
            </a:r>
            <a:r>
              <a:rPr lang="en-US" sz="2000" dirty="0" err="1">
                <a:solidFill>
                  <a:schemeClr val="bg1"/>
                </a:solidFill>
              </a:rPr>
              <a:t>skal</a:t>
            </a:r>
            <a:r>
              <a:rPr lang="en-US" sz="2000" dirty="0">
                <a:solidFill>
                  <a:schemeClr val="bg1"/>
                </a:solidFill>
              </a:rPr>
              <a:t> du </a:t>
            </a:r>
            <a:r>
              <a:rPr lang="en-US" sz="2000" dirty="0" err="1">
                <a:solidFill>
                  <a:schemeClr val="bg1"/>
                </a:solidFill>
              </a:rPr>
              <a:t>forvente</a:t>
            </a:r>
            <a:r>
              <a:rPr lang="en-US" sz="2000" dirty="0">
                <a:solidFill>
                  <a:schemeClr val="bg1"/>
                </a:solidFill>
              </a:rPr>
              <a:t>.</a:t>
            </a:r>
          </a:p>
        </p:txBody>
      </p:sp>
      <p:sp>
        <p:nvSpPr>
          <p:cNvPr id="23" name="TekstSylinder 22">
            <a:extLst>
              <a:ext uri="{FF2B5EF4-FFF2-40B4-BE49-F238E27FC236}">
                <a16:creationId xmlns:a16="http://schemas.microsoft.com/office/drawing/2014/main" id="{52191B6F-4C84-4FA3-B9E0-2543C341D039}"/>
              </a:ext>
            </a:extLst>
          </p:cNvPr>
          <p:cNvSpPr txBox="1"/>
          <p:nvPr/>
        </p:nvSpPr>
        <p:spPr>
          <a:xfrm>
            <a:off x="9729221" y="1476287"/>
            <a:ext cx="2711176" cy="1508105"/>
          </a:xfrm>
          <a:prstGeom prst="rect">
            <a:avLst/>
          </a:prstGeom>
          <a:noFill/>
        </p:spPr>
        <p:txBody>
          <a:bodyPr wrap="square" rtlCol="0">
            <a:spAutoFit/>
          </a:bodyPr>
          <a:lstStyle/>
          <a:p>
            <a:pPr defTabSz="457200"/>
            <a:r>
              <a:rPr lang="nb-NO" sz="2800" b="1" dirty="0">
                <a:solidFill>
                  <a:srgbClr val="003B5C"/>
                </a:solidFill>
              </a:rPr>
              <a:t>Unoterte (OTC)</a:t>
            </a:r>
          </a:p>
          <a:p>
            <a:pPr marL="285750" indent="-285750" defTabSz="457200">
              <a:buFont typeface="Arial" panose="020B0604020202020204" pitchFamily="34" charset="0"/>
              <a:buChar char="•"/>
            </a:pPr>
            <a:r>
              <a:rPr lang="nb-NO" sz="1600" b="1" dirty="0" err="1">
                <a:solidFill>
                  <a:srgbClr val="003B5C"/>
                </a:solidFill>
              </a:rPr>
              <a:t>Startups</a:t>
            </a:r>
            <a:r>
              <a:rPr lang="nb-NO" sz="1600" b="1" dirty="0">
                <a:solidFill>
                  <a:srgbClr val="003B5C"/>
                </a:solidFill>
              </a:rPr>
              <a:t> &amp; </a:t>
            </a:r>
            <a:r>
              <a:rPr lang="nb-NO" sz="1600" b="1" dirty="0" err="1">
                <a:solidFill>
                  <a:srgbClr val="003B5C"/>
                </a:solidFill>
              </a:rPr>
              <a:t>Scaleups</a:t>
            </a:r>
            <a:endParaRPr lang="nb-NO" sz="1600" b="1" dirty="0">
              <a:solidFill>
                <a:srgbClr val="003B5C"/>
              </a:solidFill>
            </a:endParaRPr>
          </a:p>
          <a:p>
            <a:pPr marL="285750" indent="-285750" defTabSz="457200">
              <a:buFont typeface="Arial" panose="020B0604020202020204" pitchFamily="34" charset="0"/>
              <a:buChar char="•"/>
            </a:pPr>
            <a:r>
              <a:rPr lang="nb-NO" sz="1600" b="1" dirty="0" err="1">
                <a:solidFill>
                  <a:srgbClr val="003B5C"/>
                </a:solidFill>
              </a:rPr>
              <a:t>Crowdfunding</a:t>
            </a:r>
            <a:endParaRPr lang="nb-NO" sz="1600" b="1" dirty="0">
              <a:solidFill>
                <a:srgbClr val="003B5C"/>
              </a:solidFill>
            </a:endParaRPr>
          </a:p>
          <a:p>
            <a:pPr marL="285750" indent="-285750" defTabSz="457200">
              <a:buFont typeface="Arial" panose="020B0604020202020204" pitchFamily="34" charset="0"/>
              <a:buChar char="•"/>
            </a:pPr>
            <a:r>
              <a:rPr lang="nb-NO" sz="1600" b="1" dirty="0">
                <a:solidFill>
                  <a:srgbClr val="003B5C"/>
                </a:solidFill>
              </a:rPr>
              <a:t>Private selskaper</a:t>
            </a:r>
          </a:p>
          <a:p>
            <a:pPr marL="285750" indent="-285750" defTabSz="457200">
              <a:buFont typeface="Arial" panose="020B0604020202020204" pitchFamily="34" charset="0"/>
              <a:buChar char="•"/>
            </a:pPr>
            <a:r>
              <a:rPr lang="nb-NO" sz="1600" b="1" dirty="0">
                <a:solidFill>
                  <a:srgbClr val="003B5C"/>
                </a:solidFill>
              </a:rPr>
              <a:t>Unge selskaper</a:t>
            </a:r>
          </a:p>
        </p:txBody>
      </p:sp>
      <p:grpSp>
        <p:nvGrpSpPr>
          <p:cNvPr id="12" name="Gruppe 11">
            <a:extLst>
              <a:ext uri="{FF2B5EF4-FFF2-40B4-BE49-F238E27FC236}">
                <a16:creationId xmlns:a16="http://schemas.microsoft.com/office/drawing/2014/main" id="{81629B7A-99C8-4DB6-8703-ADD5DF174596}"/>
              </a:ext>
            </a:extLst>
          </p:cNvPr>
          <p:cNvGrpSpPr/>
          <p:nvPr/>
        </p:nvGrpSpPr>
        <p:grpSpPr>
          <a:xfrm>
            <a:off x="499761" y="5248700"/>
            <a:ext cx="1914260" cy="438714"/>
            <a:chOff x="499761" y="5248700"/>
            <a:chExt cx="1914260" cy="438714"/>
          </a:xfrm>
        </p:grpSpPr>
        <p:sp>
          <p:nvSpPr>
            <p:cNvPr id="2" name="Rektangel 1">
              <a:extLst>
                <a:ext uri="{FF2B5EF4-FFF2-40B4-BE49-F238E27FC236}">
                  <a16:creationId xmlns:a16="http://schemas.microsoft.com/office/drawing/2014/main" id="{522EE2C0-2D6D-4E48-BF40-385B25677F9C}"/>
                </a:ext>
              </a:extLst>
            </p:cNvPr>
            <p:cNvSpPr/>
            <p:nvPr/>
          </p:nvSpPr>
          <p:spPr>
            <a:xfrm>
              <a:off x="499761" y="5248700"/>
              <a:ext cx="832073" cy="438714"/>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3C5D"/>
                  </a:solidFill>
                </a:rPr>
                <a:t>0-2 %</a:t>
              </a:r>
            </a:p>
          </p:txBody>
        </p:sp>
        <p:cxnSp>
          <p:nvCxnSpPr>
            <p:cNvPr id="4" name="Rett pilkobling 3">
              <a:extLst>
                <a:ext uri="{FF2B5EF4-FFF2-40B4-BE49-F238E27FC236}">
                  <a16:creationId xmlns:a16="http://schemas.microsoft.com/office/drawing/2014/main" id="{6A51EF6B-BDB5-4688-AA99-46AF8A98A6D4}"/>
                </a:ext>
              </a:extLst>
            </p:cNvPr>
            <p:cNvCxnSpPr>
              <a:cxnSpLocks/>
              <a:stCxn id="35" idx="1"/>
            </p:cNvCxnSpPr>
            <p:nvPr/>
          </p:nvCxnSpPr>
          <p:spPr>
            <a:xfrm flipH="1">
              <a:off x="1463041" y="5425804"/>
              <a:ext cx="950980" cy="148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3" name="Gruppe 12">
            <a:extLst>
              <a:ext uri="{FF2B5EF4-FFF2-40B4-BE49-F238E27FC236}">
                <a16:creationId xmlns:a16="http://schemas.microsoft.com/office/drawing/2014/main" id="{8EA57180-F5BF-4489-A603-FC37F634C076}"/>
              </a:ext>
            </a:extLst>
          </p:cNvPr>
          <p:cNvGrpSpPr/>
          <p:nvPr/>
        </p:nvGrpSpPr>
        <p:grpSpPr>
          <a:xfrm>
            <a:off x="517193" y="4605967"/>
            <a:ext cx="2864500" cy="438714"/>
            <a:chOff x="499761" y="4605967"/>
            <a:chExt cx="2864500" cy="438714"/>
          </a:xfrm>
        </p:grpSpPr>
        <p:sp>
          <p:nvSpPr>
            <p:cNvPr id="20" name="Rektangel 19">
              <a:extLst>
                <a:ext uri="{FF2B5EF4-FFF2-40B4-BE49-F238E27FC236}">
                  <a16:creationId xmlns:a16="http://schemas.microsoft.com/office/drawing/2014/main" id="{08F05FDA-6B3B-4A50-95AD-339D60A9D16E}"/>
                </a:ext>
              </a:extLst>
            </p:cNvPr>
            <p:cNvSpPr/>
            <p:nvPr/>
          </p:nvSpPr>
          <p:spPr>
            <a:xfrm>
              <a:off x="499761" y="4605967"/>
              <a:ext cx="832073" cy="438714"/>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3C5D"/>
                  </a:solidFill>
                </a:rPr>
                <a:t>2-4 %</a:t>
              </a:r>
            </a:p>
          </p:txBody>
        </p:sp>
        <p:cxnSp>
          <p:nvCxnSpPr>
            <p:cNvPr id="21" name="Rett pilkobling 20">
              <a:extLst>
                <a:ext uri="{FF2B5EF4-FFF2-40B4-BE49-F238E27FC236}">
                  <a16:creationId xmlns:a16="http://schemas.microsoft.com/office/drawing/2014/main" id="{553BB70B-E842-42A8-A59B-9DB6BFBC71E7}"/>
                </a:ext>
              </a:extLst>
            </p:cNvPr>
            <p:cNvCxnSpPr>
              <a:cxnSpLocks/>
            </p:cNvCxnSpPr>
            <p:nvPr/>
          </p:nvCxnSpPr>
          <p:spPr>
            <a:xfrm flipH="1">
              <a:off x="1470647" y="4825324"/>
              <a:ext cx="1893614" cy="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4" name="Gruppe 13">
            <a:extLst>
              <a:ext uri="{FF2B5EF4-FFF2-40B4-BE49-F238E27FC236}">
                <a16:creationId xmlns:a16="http://schemas.microsoft.com/office/drawing/2014/main" id="{0E69537F-B94C-4138-8A5A-E33247259320}"/>
              </a:ext>
            </a:extLst>
          </p:cNvPr>
          <p:cNvGrpSpPr/>
          <p:nvPr/>
        </p:nvGrpSpPr>
        <p:grpSpPr>
          <a:xfrm>
            <a:off x="499761" y="2803198"/>
            <a:ext cx="5596239" cy="670252"/>
            <a:chOff x="499761" y="2803198"/>
            <a:chExt cx="5596239" cy="670252"/>
          </a:xfrm>
        </p:grpSpPr>
        <p:sp>
          <p:nvSpPr>
            <p:cNvPr id="38" name="Rektangel 37">
              <a:extLst>
                <a:ext uri="{FF2B5EF4-FFF2-40B4-BE49-F238E27FC236}">
                  <a16:creationId xmlns:a16="http://schemas.microsoft.com/office/drawing/2014/main" id="{97236F1D-13BA-4CC4-8D8E-DAD67BD22FCB}"/>
                </a:ext>
              </a:extLst>
            </p:cNvPr>
            <p:cNvSpPr/>
            <p:nvPr/>
          </p:nvSpPr>
          <p:spPr>
            <a:xfrm>
              <a:off x="499761" y="2803198"/>
              <a:ext cx="832073" cy="670252"/>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3C5D"/>
                  </a:solidFill>
                </a:rPr>
                <a:t>10 %</a:t>
              </a:r>
            </a:p>
            <a:p>
              <a:pPr algn="ctr"/>
              <a:r>
                <a:rPr lang="en-US" sz="1050" dirty="0">
                  <a:solidFill>
                    <a:srgbClr val="003C5D"/>
                  </a:solidFill>
                </a:rPr>
                <a:t>Oslo Børs </a:t>
              </a:r>
              <a:br>
                <a:rPr lang="en-US" sz="1050" dirty="0">
                  <a:solidFill>
                    <a:srgbClr val="003C5D"/>
                  </a:solidFill>
                </a:rPr>
              </a:br>
              <a:r>
                <a:rPr lang="en-US" sz="1050" dirty="0">
                  <a:solidFill>
                    <a:srgbClr val="003C5D"/>
                  </a:solidFill>
                </a:rPr>
                <a:t>p.a. </a:t>
              </a:r>
              <a:r>
                <a:rPr lang="en-US" sz="1050" dirty="0" err="1">
                  <a:solidFill>
                    <a:srgbClr val="003C5D"/>
                  </a:solidFill>
                </a:rPr>
                <a:t>snitt</a:t>
              </a:r>
              <a:endParaRPr lang="en-US" sz="1050" dirty="0">
                <a:solidFill>
                  <a:srgbClr val="003C5D"/>
                </a:solidFill>
              </a:endParaRPr>
            </a:p>
          </p:txBody>
        </p:sp>
        <p:cxnSp>
          <p:nvCxnSpPr>
            <p:cNvPr id="39" name="Rett pilkobling 38">
              <a:extLst>
                <a:ext uri="{FF2B5EF4-FFF2-40B4-BE49-F238E27FC236}">
                  <a16:creationId xmlns:a16="http://schemas.microsoft.com/office/drawing/2014/main" id="{8A6531D8-7D3F-4104-AC45-B2BF8A0843CA}"/>
                </a:ext>
              </a:extLst>
            </p:cNvPr>
            <p:cNvCxnSpPr>
              <a:cxnSpLocks/>
            </p:cNvCxnSpPr>
            <p:nvPr/>
          </p:nvCxnSpPr>
          <p:spPr>
            <a:xfrm flipH="1">
              <a:off x="1470648" y="3033381"/>
              <a:ext cx="46253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1" name="TekstSylinder 10">
            <a:extLst>
              <a:ext uri="{FF2B5EF4-FFF2-40B4-BE49-F238E27FC236}">
                <a16:creationId xmlns:a16="http://schemas.microsoft.com/office/drawing/2014/main" id="{FB2FDE44-7E24-48D7-A92D-C9397B3C7C00}"/>
              </a:ext>
            </a:extLst>
          </p:cNvPr>
          <p:cNvSpPr txBox="1"/>
          <p:nvPr/>
        </p:nvSpPr>
        <p:spPr>
          <a:xfrm>
            <a:off x="499761" y="6388512"/>
            <a:ext cx="9814670" cy="461665"/>
          </a:xfrm>
          <a:prstGeom prst="rect">
            <a:avLst/>
          </a:prstGeom>
          <a:noFill/>
        </p:spPr>
        <p:txBody>
          <a:bodyPr wrap="square" rtlCol="0">
            <a:spAutoFit/>
          </a:bodyPr>
          <a:lstStyle/>
          <a:p>
            <a:r>
              <a:rPr lang="en-US" sz="1200" i="1" dirty="0" err="1"/>
              <a:t>Merk</a:t>
            </a:r>
            <a:r>
              <a:rPr lang="en-US" sz="1200" i="1" dirty="0"/>
              <a:t>: </a:t>
            </a:r>
            <a:r>
              <a:rPr lang="en-US" sz="1200" i="1" dirty="0" err="1"/>
              <a:t>Historisk</a:t>
            </a:r>
            <a:r>
              <a:rPr lang="en-US" sz="1200" i="1" dirty="0"/>
              <a:t> </a:t>
            </a:r>
            <a:r>
              <a:rPr lang="en-US" sz="1200" i="1" dirty="0" err="1"/>
              <a:t>avkastning</a:t>
            </a:r>
            <a:r>
              <a:rPr lang="en-US" sz="1200" i="1" dirty="0"/>
              <a:t> </a:t>
            </a:r>
            <a:r>
              <a:rPr lang="en-US" sz="1200" i="1" dirty="0" err="1"/>
              <a:t>er</a:t>
            </a:r>
            <a:r>
              <a:rPr lang="en-US" sz="1200" i="1" dirty="0"/>
              <a:t> </a:t>
            </a:r>
            <a:r>
              <a:rPr lang="en-US" sz="1200" i="1" dirty="0" err="1"/>
              <a:t>ingen</a:t>
            </a:r>
            <a:r>
              <a:rPr lang="en-US" sz="1200" i="1" dirty="0"/>
              <a:t> </a:t>
            </a:r>
            <a:r>
              <a:rPr lang="en-US" sz="1200" i="1" dirty="0" err="1"/>
              <a:t>garanti</a:t>
            </a:r>
            <a:r>
              <a:rPr lang="en-US" sz="1200" i="1" dirty="0"/>
              <a:t> for </a:t>
            </a:r>
            <a:r>
              <a:rPr lang="en-US" sz="1200" i="1" dirty="0" err="1"/>
              <a:t>fremtidig</a:t>
            </a:r>
            <a:r>
              <a:rPr lang="en-US" sz="1200" i="1" dirty="0"/>
              <a:t> </a:t>
            </a:r>
            <a:r>
              <a:rPr lang="en-US" sz="1200" i="1" dirty="0" err="1"/>
              <a:t>avkastning</a:t>
            </a:r>
            <a:r>
              <a:rPr lang="en-US" sz="1200" i="1" dirty="0"/>
              <a:t>,. </a:t>
            </a:r>
            <a:r>
              <a:rPr lang="en-US" sz="1200" i="1" dirty="0" err="1"/>
              <a:t>Tallene</a:t>
            </a:r>
            <a:r>
              <a:rPr lang="en-US" sz="1200" i="1" dirty="0"/>
              <a:t> </a:t>
            </a:r>
            <a:r>
              <a:rPr lang="en-US" sz="1200" i="1" dirty="0" err="1"/>
              <a:t>i</a:t>
            </a:r>
            <a:r>
              <a:rPr lang="en-US" sz="1200" i="1" dirty="0"/>
              <a:t> </a:t>
            </a:r>
            <a:r>
              <a:rPr lang="en-US" sz="1200" i="1" dirty="0" err="1"/>
              <a:t>grafen</a:t>
            </a:r>
            <a:r>
              <a:rPr lang="en-US" sz="1200" i="1" dirty="0"/>
              <a:t> </a:t>
            </a:r>
            <a:r>
              <a:rPr lang="en-US" sz="1200" i="1" dirty="0" err="1"/>
              <a:t>er</a:t>
            </a:r>
            <a:r>
              <a:rPr lang="en-US" sz="1200" i="1" dirty="0"/>
              <a:t> </a:t>
            </a:r>
            <a:r>
              <a:rPr lang="en-US" sz="1200" i="1" dirty="0" err="1"/>
              <a:t>årlig</a:t>
            </a:r>
            <a:r>
              <a:rPr lang="en-US" sz="1200" i="1" dirty="0"/>
              <a:t> </a:t>
            </a:r>
            <a:r>
              <a:rPr lang="en-US" sz="1200" i="1" dirty="0" err="1"/>
              <a:t>snitt</a:t>
            </a:r>
            <a:r>
              <a:rPr lang="en-US" sz="1200" i="1" dirty="0"/>
              <a:t> </a:t>
            </a:r>
            <a:r>
              <a:rPr lang="en-US" sz="1200" i="1" dirty="0" err="1"/>
              <a:t>siste</a:t>
            </a:r>
            <a:r>
              <a:rPr lang="en-US" sz="1200" i="1" dirty="0"/>
              <a:t> 10 </a:t>
            </a:r>
            <a:r>
              <a:rPr lang="en-US" sz="1200" i="1" dirty="0" err="1"/>
              <a:t>år</a:t>
            </a:r>
            <a:r>
              <a:rPr lang="en-US" sz="1200" i="1" dirty="0"/>
              <a:t>. </a:t>
            </a:r>
            <a:br>
              <a:rPr lang="en-US" sz="1200" i="1" dirty="0"/>
            </a:br>
            <a:r>
              <a:rPr lang="en-US" sz="1200" i="1" dirty="0"/>
              <a:t>Med covid-19 </a:t>
            </a:r>
            <a:r>
              <a:rPr lang="en-US" sz="1200" i="1" dirty="0" err="1"/>
              <a:t>og</a:t>
            </a:r>
            <a:r>
              <a:rPr lang="en-US" sz="1200" i="1" dirty="0"/>
              <a:t> 0 % I </a:t>
            </a:r>
            <a:r>
              <a:rPr lang="en-US" sz="1200" i="1" dirty="0" err="1"/>
              <a:t>styringsrente</a:t>
            </a:r>
            <a:r>
              <a:rPr lang="en-US" sz="1200" i="1" dirty="0"/>
              <a:t> </a:t>
            </a:r>
            <a:r>
              <a:rPr lang="en-US" sz="1200" i="1" dirty="0" err="1"/>
              <a:t>må</a:t>
            </a:r>
            <a:r>
              <a:rPr lang="en-US" sz="1200" i="1" dirty="0"/>
              <a:t> </a:t>
            </a:r>
            <a:r>
              <a:rPr lang="en-US" sz="1200" i="1" dirty="0" err="1"/>
              <a:t>forventninger</a:t>
            </a:r>
            <a:r>
              <a:rPr lang="en-US" sz="1200" i="1" dirty="0"/>
              <a:t> </a:t>
            </a:r>
            <a:r>
              <a:rPr lang="en-US" sz="1200" i="1" dirty="0" err="1"/>
              <a:t>nedjusteres</a:t>
            </a:r>
            <a:r>
              <a:rPr lang="en-US" sz="1200" i="1" dirty="0"/>
              <a:t>.</a:t>
            </a:r>
          </a:p>
        </p:txBody>
      </p:sp>
      <p:grpSp>
        <p:nvGrpSpPr>
          <p:cNvPr id="16" name="Gruppe 15">
            <a:extLst>
              <a:ext uri="{FF2B5EF4-FFF2-40B4-BE49-F238E27FC236}">
                <a16:creationId xmlns:a16="http://schemas.microsoft.com/office/drawing/2014/main" id="{0411811D-7C27-46C3-A324-2E2A6A28AD6A}"/>
              </a:ext>
            </a:extLst>
          </p:cNvPr>
          <p:cNvGrpSpPr/>
          <p:nvPr/>
        </p:nvGrpSpPr>
        <p:grpSpPr>
          <a:xfrm>
            <a:off x="2069563" y="5164194"/>
            <a:ext cx="6439436" cy="523220"/>
            <a:chOff x="2069563" y="5164194"/>
            <a:chExt cx="6439436" cy="523220"/>
          </a:xfrm>
        </p:grpSpPr>
        <p:sp>
          <p:nvSpPr>
            <p:cNvPr id="35" name="TekstSylinder 34">
              <a:extLst>
                <a:ext uri="{FF2B5EF4-FFF2-40B4-BE49-F238E27FC236}">
                  <a16:creationId xmlns:a16="http://schemas.microsoft.com/office/drawing/2014/main" id="{3089BD24-2982-404F-A0AA-313701F66A53}"/>
                </a:ext>
              </a:extLst>
            </p:cNvPr>
            <p:cNvSpPr txBox="1"/>
            <p:nvPr/>
          </p:nvSpPr>
          <p:spPr>
            <a:xfrm>
              <a:off x="2414021" y="5164194"/>
              <a:ext cx="6094978" cy="523220"/>
            </a:xfrm>
            <a:prstGeom prst="rect">
              <a:avLst/>
            </a:prstGeom>
            <a:solidFill>
              <a:srgbClr val="FFFFFF">
                <a:alpha val="41176"/>
              </a:srgbClr>
            </a:solidFill>
          </p:spPr>
          <p:txBody>
            <a:bodyPr wrap="square" rtlCol="0">
              <a:spAutoFit/>
            </a:bodyPr>
            <a:lstStyle/>
            <a:p>
              <a:pPr defTabSz="457200"/>
              <a:r>
                <a:rPr lang="nb-NO" sz="2800" b="1" dirty="0">
                  <a:solidFill>
                    <a:srgbClr val="003B5C"/>
                  </a:solidFill>
                </a:rPr>
                <a:t>Bank og pengemarked </a:t>
              </a:r>
              <a:r>
                <a:rPr lang="nb-NO" sz="1600" dirty="0">
                  <a:solidFill>
                    <a:srgbClr val="003B5C"/>
                  </a:solidFill>
                </a:rPr>
                <a:t>(korte renter)</a:t>
              </a:r>
              <a:endParaRPr lang="nb-NO" sz="2800" dirty="0">
                <a:solidFill>
                  <a:srgbClr val="003B5C"/>
                </a:solidFill>
              </a:endParaRPr>
            </a:p>
          </p:txBody>
        </p:sp>
        <p:sp>
          <p:nvSpPr>
            <p:cNvPr id="15" name="Ellipse 14">
              <a:extLst>
                <a:ext uri="{FF2B5EF4-FFF2-40B4-BE49-F238E27FC236}">
                  <a16:creationId xmlns:a16="http://schemas.microsoft.com/office/drawing/2014/main" id="{E620E6F6-FAAA-40CC-8812-42B439C05A5F}"/>
                </a:ext>
              </a:extLst>
            </p:cNvPr>
            <p:cNvSpPr/>
            <p:nvPr/>
          </p:nvSpPr>
          <p:spPr>
            <a:xfrm>
              <a:off x="2069563" y="5364804"/>
              <a:ext cx="152519" cy="1368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Grafikk 6" descr="Advarsel">
            <a:extLst>
              <a:ext uri="{FF2B5EF4-FFF2-40B4-BE49-F238E27FC236}">
                <a16:creationId xmlns:a16="http://schemas.microsoft.com/office/drawing/2014/main" id="{13BC38C8-844E-438B-A765-F53A1FC106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9266" y="2633611"/>
            <a:ext cx="950980" cy="950980"/>
          </a:xfrm>
          <a:prstGeom prst="rect">
            <a:avLst/>
          </a:prstGeom>
        </p:spPr>
      </p:pic>
    </p:spTree>
    <p:extLst>
      <p:ext uri="{BB962C8B-B14F-4D97-AF65-F5344CB8AC3E}">
        <p14:creationId xmlns:p14="http://schemas.microsoft.com/office/powerpoint/2010/main" val="93443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4" grpId="0"/>
      <p:bldP spid="45" grpId="0"/>
      <p:bldP spid="48"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961221"/>
            <a:ext cx="10404245" cy="4525963"/>
          </a:xfrm>
        </p:spPr>
        <p:txBody>
          <a:bodyPr>
            <a:normAutofit/>
          </a:bodyPr>
          <a:lstStyle/>
          <a:p>
            <a:pPr marL="0" indent="0" algn="ctr">
              <a:buNone/>
            </a:pPr>
            <a:endParaRPr lang="nb-NO" sz="3600" b="1" dirty="0">
              <a:latin typeface="+mn-lt"/>
            </a:endParaRPr>
          </a:p>
          <a:p>
            <a:pPr marL="0" indent="0" algn="ctr">
              <a:buNone/>
            </a:pPr>
            <a:endParaRPr lang="nb-NO" sz="3600" b="1" dirty="0">
              <a:latin typeface="+mn-lt"/>
            </a:endParaRPr>
          </a:p>
          <a:p>
            <a:pPr marL="0" indent="0" algn="ctr">
              <a:buNone/>
            </a:pPr>
            <a:r>
              <a:rPr lang="nb-NO" sz="5400" dirty="0">
                <a:latin typeface="+mn-lt"/>
              </a:rPr>
              <a:t>DET HANDLER OM Å FÅ </a:t>
            </a:r>
            <a:r>
              <a:rPr lang="nb-NO" sz="5400" b="1" dirty="0">
                <a:solidFill>
                  <a:srgbClr val="D45D00"/>
                </a:solidFill>
                <a:latin typeface="+mn-lt"/>
              </a:rPr>
              <a:t>BETALT</a:t>
            </a:r>
          </a:p>
          <a:p>
            <a:pPr marL="0" indent="0" algn="ctr">
              <a:buNone/>
            </a:pPr>
            <a:r>
              <a:rPr lang="nb-NO" sz="5400" dirty="0">
                <a:latin typeface="+mn-lt"/>
              </a:rPr>
              <a:t>FOR DEN RISIKOEN DU TAR!</a:t>
            </a:r>
          </a:p>
        </p:txBody>
      </p:sp>
    </p:spTree>
    <p:extLst>
      <p:ext uri="{BB962C8B-B14F-4D97-AF65-F5344CB8AC3E}">
        <p14:creationId xmlns:p14="http://schemas.microsoft.com/office/powerpoint/2010/main" val="2029214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961221"/>
            <a:ext cx="10404245" cy="4525963"/>
          </a:xfrm>
        </p:spPr>
        <p:txBody>
          <a:bodyPr>
            <a:normAutofit fontScale="92500"/>
          </a:bodyPr>
          <a:lstStyle/>
          <a:p>
            <a:pPr marL="0" indent="0" algn="ctr">
              <a:buNone/>
            </a:pPr>
            <a:r>
              <a:rPr lang="nb-NO" sz="5400" b="1" dirty="0">
                <a:latin typeface="+mn-lt"/>
              </a:rPr>
              <a:t>AKSJER </a:t>
            </a:r>
            <a:r>
              <a:rPr lang="nb-NO" sz="5400" dirty="0">
                <a:latin typeface="+mn-lt"/>
              </a:rPr>
              <a:t>ER DIREKTE INVESTERINGER (eierandel) I AKSJESELSKAPER</a:t>
            </a:r>
          </a:p>
          <a:p>
            <a:pPr marL="0" indent="0" algn="ctr">
              <a:buNone/>
            </a:pPr>
            <a:endParaRPr lang="nb-NO" sz="5400" dirty="0">
              <a:latin typeface="+mn-lt"/>
            </a:endParaRPr>
          </a:p>
          <a:p>
            <a:pPr marL="0" indent="0" algn="ctr">
              <a:buNone/>
            </a:pPr>
            <a:r>
              <a:rPr lang="nb-NO" sz="5400" b="1" dirty="0">
                <a:latin typeface="+mn-lt"/>
              </a:rPr>
              <a:t>AKSJEFOND</a:t>
            </a:r>
            <a:r>
              <a:rPr lang="nb-NO" sz="5400" dirty="0">
                <a:latin typeface="+mn-lt"/>
              </a:rPr>
              <a:t> ER EN SAMLING AV AKSJER </a:t>
            </a:r>
            <a:br>
              <a:rPr lang="nb-NO" sz="5400" dirty="0">
                <a:latin typeface="+mn-lt"/>
              </a:rPr>
            </a:br>
            <a:r>
              <a:rPr lang="nb-NO" sz="4300" dirty="0">
                <a:latin typeface="+mn-lt"/>
              </a:rPr>
              <a:t>(noen gjør jobben med å velge aksjer for deg)</a:t>
            </a:r>
            <a:endParaRPr lang="nb-NO" sz="5400" dirty="0">
              <a:latin typeface="+mn-lt"/>
            </a:endParaRPr>
          </a:p>
        </p:txBody>
      </p:sp>
    </p:spTree>
    <p:extLst>
      <p:ext uri="{BB962C8B-B14F-4D97-AF65-F5344CB8AC3E}">
        <p14:creationId xmlns:p14="http://schemas.microsoft.com/office/powerpoint/2010/main" val="932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961221"/>
            <a:ext cx="10404245" cy="5591979"/>
          </a:xfrm>
        </p:spPr>
        <p:txBody>
          <a:bodyPr>
            <a:normAutofit fontScale="55000" lnSpcReduction="20000"/>
          </a:bodyPr>
          <a:lstStyle/>
          <a:p>
            <a:pPr marL="0" indent="0" algn="ctr">
              <a:buNone/>
            </a:pPr>
            <a:r>
              <a:rPr lang="nb-NO" sz="5400" b="1" dirty="0">
                <a:latin typeface="+mn-lt"/>
              </a:rPr>
              <a:t>AKSJER </a:t>
            </a:r>
            <a:r>
              <a:rPr lang="nb-NO" sz="5400" dirty="0">
                <a:latin typeface="+mn-lt"/>
              </a:rPr>
              <a:t>ER DIREKTE INVESTERINGER</a:t>
            </a:r>
            <a:br>
              <a:rPr lang="nb-NO" sz="5400" dirty="0">
                <a:latin typeface="+mn-lt"/>
              </a:rPr>
            </a:br>
            <a:r>
              <a:rPr lang="nb-NO" sz="5400" dirty="0">
                <a:latin typeface="+mn-lt"/>
              </a:rPr>
              <a:t>I ET AKSJESELSKAP</a:t>
            </a:r>
          </a:p>
          <a:p>
            <a:pPr marL="0" indent="0" algn="ctr">
              <a:buNone/>
            </a:pPr>
            <a:endParaRPr lang="nb-NO" sz="5400" dirty="0">
              <a:latin typeface="+mn-lt"/>
            </a:endParaRPr>
          </a:p>
          <a:p>
            <a:pPr marL="0" indent="0" algn="ctr">
              <a:buNone/>
            </a:pPr>
            <a:r>
              <a:rPr lang="nb-NO" sz="5400" b="1" dirty="0">
                <a:latin typeface="+mn-lt"/>
              </a:rPr>
              <a:t>AKSJEFOND</a:t>
            </a:r>
            <a:r>
              <a:rPr lang="nb-NO" sz="5400" dirty="0">
                <a:latin typeface="+mn-lt"/>
              </a:rPr>
              <a:t> ER EN SAMLING AV AKSJER</a:t>
            </a:r>
          </a:p>
          <a:p>
            <a:pPr marL="0" indent="0" algn="ctr">
              <a:buNone/>
            </a:pPr>
            <a:r>
              <a:rPr lang="nb-NO" sz="5400" b="1" dirty="0">
                <a:latin typeface="+mn-lt"/>
              </a:rPr>
              <a:t>INDEKSFOND </a:t>
            </a:r>
            <a:r>
              <a:rPr lang="nb-NO" sz="5400" dirty="0">
                <a:latin typeface="+mn-lt"/>
              </a:rPr>
              <a:t>ER ET AKSJEFOND SOM REPLIKERER EN INDEKS</a:t>
            </a:r>
          </a:p>
          <a:p>
            <a:pPr marL="0" indent="0" algn="ctr">
              <a:buNone/>
            </a:pPr>
            <a:endParaRPr lang="nb-NO" sz="5400" dirty="0">
              <a:latin typeface="+mn-lt"/>
            </a:endParaRPr>
          </a:p>
          <a:p>
            <a:pPr marL="0" indent="0" algn="ctr">
              <a:buNone/>
            </a:pPr>
            <a:r>
              <a:rPr lang="nb-NO" sz="5400" b="1" dirty="0">
                <a:latin typeface="+mn-lt"/>
              </a:rPr>
              <a:t>RENTEFOND </a:t>
            </a:r>
            <a:r>
              <a:rPr lang="nb-NO" sz="5400" dirty="0">
                <a:latin typeface="+mn-lt"/>
              </a:rPr>
              <a:t>ER EN SAMLING OBLIGASJONER &amp; SERTIFIKATER (KREDITT/LÅN MOT BEDRIFTER, KOMMUNER, STATEN ETC)</a:t>
            </a:r>
          </a:p>
          <a:p>
            <a:pPr marL="0" indent="0" algn="ctr">
              <a:buNone/>
            </a:pPr>
            <a:endParaRPr lang="nb-NO" sz="5400" dirty="0">
              <a:latin typeface="+mn-lt"/>
            </a:endParaRPr>
          </a:p>
          <a:p>
            <a:pPr marL="0" indent="0" algn="ctr">
              <a:buNone/>
            </a:pPr>
            <a:r>
              <a:rPr lang="nb-NO" sz="5400" b="1" dirty="0">
                <a:latin typeface="+mn-lt"/>
              </a:rPr>
              <a:t>PORTEFØLJE </a:t>
            </a:r>
            <a:r>
              <a:rPr lang="nb-NO" sz="5400" dirty="0">
                <a:latin typeface="+mn-lt"/>
              </a:rPr>
              <a:t>ER DIN SAMLING AV AKSJER, FOND, RENTER, ETF’ER, EIENDOM M.M.</a:t>
            </a:r>
          </a:p>
        </p:txBody>
      </p:sp>
    </p:spTree>
    <p:extLst>
      <p:ext uri="{BB962C8B-B14F-4D97-AF65-F5344CB8AC3E}">
        <p14:creationId xmlns:p14="http://schemas.microsoft.com/office/powerpoint/2010/main" val="18024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397C02-0862-4277-904B-5160EC7591BB}"/>
              </a:ext>
            </a:extLst>
          </p:cNvPr>
          <p:cNvSpPr>
            <a:spLocks noGrp="1"/>
          </p:cNvSpPr>
          <p:nvPr>
            <p:ph type="title"/>
          </p:nvPr>
        </p:nvSpPr>
        <p:spPr/>
        <p:txBody>
          <a:bodyPr/>
          <a:lstStyle/>
          <a:p>
            <a:pPr>
              <a:tabLst>
                <a:tab pos="981075" algn="l"/>
              </a:tabLst>
            </a:pPr>
            <a:r>
              <a:rPr lang="nb-NO" b="1" dirty="0">
                <a:latin typeface="+mn-lt"/>
              </a:rPr>
              <a:t>«Folke-aksjene» på hovedlisten</a:t>
            </a:r>
          </a:p>
        </p:txBody>
      </p:sp>
      <p:graphicFrame>
        <p:nvGraphicFramePr>
          <p:cNvPr id="5" name="Diagram 4">
            <a:extLst>
              <a:ext uri="{FF2B5EF4-FFF2-40B4-BE49-F238E27FC236}">
                <a16:creationId xmlns:a16="http://schemas.microsoft.com/office/drawing/2014/main" id="{3F584C31-2CCC-4A43-AB19-7FA02F076B39}"/>
              </a:ext>
            </a:extLst>
          </p:cNvPr>
          <p:cNvGraphicFramePr>
            <a:graphicFrameLocks/>
          </p:cNvGraphicFramePr>
          <p:nvPr/>
        </p:nvGraphicFramePr>
        <p:xfrm>
          <a:off x="0" y="1251025"/>
          <a:ext cx="11964202" cy="56777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Sylinder 5">
            <a:extLst>
              <a:ext uri="{FF2B5EF4-FFF2-40B4-BE49-F238E27FC236}">
                <a16:creationId xmlns:a16="http://schemas.microsoft.com/office/drawing/2014/main" id="{818C1A3A-D33D-4A4B-A32B-78B887E99112}"/>
              </a:ext>
            </a:extLst>
          </p:cNvPr>
          <p:cNvSpPr txBox="1"/>
          <p:nvPr/>
        </p:nvSpPr>
        <p:spPr>
          <a:xfrm>
            <a:off x="445291" y="6444860"/>
            <a:ext cx="33374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Calibri"/>
                <a:ea typeface="+mn-ea"/>
                <a:cs typeface="+mn-cs"/>
              </a:rPr>
              <a:t>Data per 30/09/2020. Rådata fra </a:t>
            </a:r>
            <a:r>
              <a:rPr kumimoji="0" lang="nb-NO" sz="1200" b="0" i="1" u="none" strike="noStrike" kern="1200" cap="none" spc="0" normalizeH="0" baseline="0" noProof="0" dirty="0" err="1">
                <a:ln>
                  <a:noFill/>
                </a:ln>
                <a:solidFill>
                  <a:prstClr val="black"/>
                </a:solidFill>
                <a:effectLst/>
                <a:uLnTx/>
                <a:uFillTx/>
                <a:latin typeface="Calibri"/>
                <a:ea typeface="+mn-ea"/>
                <a:cs typeface="+mn-cs"/>
              </a:rPr>
              <a:t>Euronext</a:t>
            </a:r>
            <a:r>
              <a:rPr kumimoji="0" lang="nb-NO" sz="1200" b="0" i="1" u="none" strike="noStrike" kern="1200" cap="none" spc="0" normalizeH="0" baseline="0" noProof="0" dirty="0">
                <a:ln>
                  <a:noFill/>
                </a:ln>
                <a:solidFill>
                  <a:prstClr val="black"/>
                </a:solidFill>
                <a:effectLst/>
                <a:uLnTx/>
                <a:uFillTx/>
                <a:latin typeface="Calibri"/>
                <a:ea typeface="+mn-ea"/>
                <a:cs typeface="+mn-cs"/>
              </a:rPr>
              <a:t> VPS</a:t>
            </a:r>
          </a:p>
        </p:txBody>
      </p:sp>
    </p:spTree>
    <p:extLst>
      <p:ext uri="{BB962C8B-B14F-4D97-AF65-F5344CB8AC3E}">
        <p14:creationId xmlns:p14="http://schemas.microsoft.com/office/powerpoint/2010/main" val="16567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EC8BB0-318D-4111-8BAC-F4AC718A85AC}"/>
              </a:ext>
            </a:extLst>
          </p:cNvPr>
          <p:cNvSpPr>
            <a:spLocks noGrp="1"/>
          </p:cNvSpPr>
          <p:nvPr>
            <p:ph type="title"/>
          </p:nvPr>
        </p:nvSpPr>
        <p:spPr/>
        <p:txBody>
          <a:bodyPr/>
          <a:lstStyle/>
          <a:p>
            <a:endParaRPr lang="nb-NO"/>
          </a:p>
        </p:txBody>
      </p:sp>
      <p:pic>
        <p:nvPicPr>
          <p:cNvPr id="4" name="Bilde 3">
            <a:extLst>
              <a:ext uri="{FF2B5EF4-FFF2-40B4-BE49-F238E27FC236}">
                <a16:creationId xmlns:a16="http://schemas.microsoft.com/office/drawing/2014/main" id="{560541B8-D66E-4943-BFDC-0A87B4BA10B2}"/>
              </a:ext>
            </a:extLst>
          </p:cNvPr>
          <p:cNvPicPr>
            <a:picLocks noChangeAspect="1"/>
          </p:cNvPicPr>
          <p:nvPr/>
        </p:nvPicPr>
        <p:blipFill rotWithShape="1">
          <a:blip r:embed="rId2"/>
          <a:srcRect t="3508" r="51774" b="9768"/>
          <a:stretch/>
        </p:blipFill>
        <p:spPr>
          <a:xfrm>
            <a:off x="-725943" y="-7663919"/>
            <a:ext cx="13311643" cy="11365437"/>
          </a:xfrm>
          <a:prstGeom prst="rect">
            <a:avLst/>
          </a:prstGeom>
        </p:spPr>
      </p:pic>
    </p:spTree>
    <p:extLst>
      <p:ext uri="{BB962C8B-B14F-4D97-AF65-F5344CB8AC3E}">
        <p14:creationId xmlns:p14="http://schemas.microsoft.com/office/powerpoint/2010/main" val="206846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dirty="0"/>
              <a:t>Børs ABC</a:t>
            </a:r>
            <a:br>
              <a:rPr lang="nb-NO" dirty="0"/>
            </a:br>
            <a:r>
              <a:rPr lang="nb-NO" sz="2400" dirty="0">
                <a:latin typeface="Museo Sans Rounded 100" panose="02000000000000000000" pitchFamily="50" charset="0"/>
              </a:rPr>
              <a:t>Om aksjer, fond og pensjon. Om risiko og avkastning.</a:t>
            </a:r>
            <a:endParaRPr lang="nb-NO" dirty="0">
              <a:latin typeface="Museo Sans Rounded 100" panose="02000000000000000000" pitchFamily="50" charset="0"/>
            </a:endParaRPr>
          </a:p>
        </p:txBody>
      </p:sp>
      <p:sp>
        <p:nvSpPr>
          <p:cNvPr id="3" name="Undertittel 2"/>
          <p:cNvSpPr>
            <a:spLocks noGrp="1"/>
          </p:cNvSpPr>
          <p:nvPr>
            <p:ph type="subTitle" idx="10"/>
          </p:nvPr>
        </p:nvSpPr>
        <p:spPr>
          <a:xfrm>
            <a:off x="914399" y="3966687"/>
            <a:ext cx="7901355" cy="1928191"/>
          </a:xfrm>
        </p:spPr>
        <p:txBody>
          <a:bodyPr>
            <a:normAutofit/>
          </a:bodyPr>
          <a:lstStyle/>
          <a:p>
            <a:endParaRPr lang="nb-NO" dirty="0"/>
          </a:p>
          <a:p>
            <a:endParaRPr lang="nb-NO" dirty="0"/>
          </a:p>
          <a:p>
            <a:r>
              <a:rPr lang="nb-NO" dirty="0"/>
              <a:t>Oslo, 5. november 2020</a:t>
            </a:r>
            <a:br>
              <a:rPr lang="nb-NO" dirty="0"/>
            </a:br>
            <a:r>
              <a:rPr lang="nb-NO" dirty="0"/>
              <a:t>Kristin Skaug, AksjeNorge</a:t>
            </a:r>
          </a:p>
        </p:txBody>
      </p:sp>
    </p:spTree>
    <p:extLst>
      <p:ext uri="{BB962C8B-B14F-4D97-AF65-F5344CB8AC3E}">
        <p14:creationId xmlns:p14="http://schemas.microsoft.com/office/powerpoint/2010/main" val="3882013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4397A2D-776E-43F2-869A-8B7A4D5610C8}"/>
              </a:ext>
            </a:extLst>
          </p:cNvPr>
          <p:cNvSpPr>
            <a:spLocks noGrp="1"/>
          </p:cNvSpPr>
          <p:nvPr>
            <p:ph type="title"/>
          </p:nvPr>
        </p:nvSpPr>
        <p:spPr/>
        <p:txBody>
          <a:bodyPr/>
          <a:lstStyle/>
          <a:p>
            <a:r>
              <a:rPr lang="nb-NO" b="1" dirty="0">
                <a:latin typeface="+mn-lt"/>
              </a:rPr>
              <a:t>Bjellesauer og media</a:t>
            </a:r>
          </a:p>
        </p:txBody>
      </p:sp>
      <p:pic>
        <p:nvPicPr>
          <p:cNvPr id="1026" name="Picture 2" descr="Bilde">
            <a:extLst>
              <a:ext uri="{FF2B5EF4-FFF2-40B4-BE49-F238E27FC236}">
                <a16:creationId xmlns:a16="http://schemas.microsoft.com/office/drawing/2014/main" id="{B84F6122-4723-4F74-8CD4-96A21C2EC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221" y="2049377"/>
            <a:ext cx="3826000" cy="3747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ilde">
            <a:extLst>
              <a:ext uri="{FF2B5EF4-FFF2-40B4-BE49-F238E27FC236}">
                <a16:creationId xmlns:a16="http://schemas.microsoft.com/office/drawing/2014/main" id="{21818A3D-C165-4927-8A68-BB2DD20C2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961" y="2049377"/>
            <a:ext cx="4194542" cy="3592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AE5351BE-1F9A-4CB1-8CCF-4034AE1B4505}"/>
              </a:ext>
            </a:extLst>
          </p:cNvPr>
          <p:cNvSpPr txBox="1"/>
          <p:nvPr/>
        </p:nvSpPr>
        <p:spPr>
          <a:xfrm>
            <a:off x="609600" y="1197864"/>
            <a:ext cx="11295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Viktig å huske at media jakter tabloide nyheter. Store investorer </a:t>
            </a:r>
          </a:p>
        </p:txBody>
      </p:sp>
    </p:spTree>
    <p:extLst>
      <p:ext uri="{BB962C8B-B14F-4D97-AF65-F5344CB8AC3E}">
        <p14:creationId xmlns:p14="http://schemas.microsoft.com/office/powerpoint/2010/main" val="3441256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5205E66-B3F2-4F9B-89B7-F674725E1AAF}"/>
              </a:ext>
            </a:extLst>
          </p:cNvPr>
          <p:cNvGraphicFramePr>
            <a:graphicFrameLocks/>
          </p:cNvGraphicFramePr>
          <p:nvPr/>
        </p:nvGraphicFramePr>
        <p:xfrm>
          <a:off x="445291" y="541421"/>
          <a:ext cx="11528535" cy="577515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tel 1">
            <a:extLst>
              <a:ext uri="{FF2B5EF4-FFF2-40B4-BE49-F238E27FC236}">
                <a16:creationId xmlns:a16="http://schemas.microsoft.com/office/drawing/2014/main" id="{1EC215F8-EB0A-498D-9CE9-1937E4DA063C}"/>
              </a:ext>
            </a:extLst>
          </p:cNvPr>
          <p:cNvSpPr>
            <a:spLocks noGrp="1"/>
          </p:cNvSpPr>
          <p:nvPr>
            <p:ph type="title"/>
          </p:nvPr>
        </p:nvSpPr>
        <p:spPr>
          <a:xfrm>
            <a:off x="609600" y="274639"/>
            <a:ext cx="10972800" cy="1143000"/>
          </a:xfrm>
        </p:spPr>
        <p:txBody>
          <a:bodyPr>
            <a:noAutofit/>
          </a:bodyPr>
          <a:lstStyle/>
          <a:p>
            <a:r>
              <a:rPr lang="nb-NO" sz="3600" b="1" dirty="0">
                <a:latin typeface="+mn-lt"/>
              </a:rPr>
              <a:t>Private eier for mest i </a:t>
            </a:r>
            <a:r>
              <a:rPr lang="nb-NO" sz="3600" b="1" dirty="0">
                <a:solidFill>
                  <a:srgbClr val="D45D00"/>
                </a:solidFill>
                <a:latin typeface="+mn-lt"/>
              </a:rPr>
              <a:t>de største </a:t>
            </a:r>
            <a:r>
              <a:rPr lang="nb-NO" sz="3600" b="1" dirty="0">
                <a:latin typeface="+mn-lt"/>
              </a:rPr>
              <a:t>+</a:t>
            </a:r>
            <a:br>
              <a:rPr lang="nb-NO" sz="3600" b="1" dirty="0">
                <a:latin typeface="+mn-lt"/>
              </a:rPr>
            </a:br>
            <a:r>
              <a:rPr lang="nb-NO" sz="3600" b="1" dirty="0">
                <a:latin typeface="+mn-lt"/>
              </a:rPr>
              <a:t>selskaper med etablerte </a:t>
            </a:r>
            <a:r>
              <a:rPr lang="nb-NO" sz="3600" b="1" dirty="0">
                <a:solidFill>
                  <a:srgbClr val="D45D00"/>
                </a:solidFill>
                <a:latin typeface="+mn-lt"/>
              </a:rPr>
              <a:t>aksjeprogrammer</a:t>
            </a:r>
            <a:r>
              <a:rPr lang="nb-NO" sz="3600" b="1" dirty="0">
                <a:latin typeface="+mn-lt"/>
              </a:rPr>
              <a:t> for ansatte</a:t>
            </a:r>
          </a:p>
        </p:txBody>
      </p:sp>
      <p:sp>
        <p:nvSpPr>
          <p:cNvPr id="4" name="TekstSylinder 3">
            <a:extLst>
              <a:ext uri="{FF2B5EF4-FFF2-40B4-BE49-F238E27FC236}">
                <a16:creationId xmlns:a16="http://schemas.microsoft.com/office/drawing/2014/main" id="{20A5737C-B691-4675-8066-199ADC85787F}"/>
              </a:ext>
            </a:extLst>
          </p:cNvPr>
          <p:cNvSpPr txBox="1"/>
          <p:nvPr/>
        </p:nvSpPr>
        <p:spPr>
          <a:xfrm rot="16200000">
            <a:off x="-1859610" y="2699215"/>
            <a:ext cx="43740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FFFFFF">
                    <a:lumMod val="50000"/>
                  </a:srgbClr>
                </a:solidFill>
                <a:effectLst/>
                <a:uLnTx/>
                <a:uFillTx/>
                <a:latin typeface="Calibri"/>
                <a:ea typeface="+mn-ea"/>
                <a:cs typeface="+mn-cs"/>
              </a:rPr>
              <a:t>Verdi i </a:t>
            </a:r>
            <a:r>
              <a:rPr kumimoji="0" lang="nb-NO" sz="2000" b="0" i="0" u="none" strike="noStrike" kern="1200" cap="none" spc="0" normalizeH="0" baseline="0" noProof="0" dirty="0" err="1">
                <a:ln>
                  <a:noFill/>
                </a:ln>
                <a:solidFill>
                  <a:srgbClr val="FFFFFF">
                    <a:lumMod val="50000"/>
                  </a:srgbClr>
                </a:solidFill>
                <a:effectLst/>
                <a:uLnTx/>
                <a:uFillTx/>
                <a:latin typeface="Calibri"/>
                <a:ea typeface="+mn-ea"/>
                <a:cs typeface="+mn-cs"/>
              </a:rPr>
              <a:t>mio</a:t>
            </a:r>
            <a:r>
              <a:rPr kumimoji="0" lang="nb-NO" sz="2000" b="0" i="0" u="none" strike="noStrike" kern="1200" cap="none" spc="0" normalizeH="0" baseline="0" noProof="0" dirty="0">
                <a:ln>
                  <a:noFill/>
                </a:ln>
                <a:solidFill>
                  <a:srgbClr val="FFFFFF">
                    <a:lumMod val="50000"/>
                  </a:srgbClr>
                </a:solidFill>
                <a:effectLst/>
                <a:uLnTx/>
                <a:uFillTx/>
                <a:latin typeface="Calibri"/>
                <a:ea typeface="+mn-ea"/>
                <a:cs typeface="+mn-cs"/>
              </a:rPr>
              <a:t> kroner (oransje kurve)</a:t>
            </a:r>
          </a:p>
        </p:txBody>
      </p:sp>
      <p:sp>
        <p:nvSpPr>
          <p:cNvPr id="5" name="TekstSylinder 4">
            <a:extLst>
              <a:ext uri="{FF2B5EF4-FFF2-40B4-BE49-F238E27FC236}">
                <a16:creationId xmlns:a16="http://schemas.microsoft.com/office/drawing/2014/main" id="{0EF985F8-8948-4323-8B5D-188E7FA77024}"/>
              </a:ext>
            </a:extLst>
          </p:cNvPr>
          <p:cNvSpPr txBox="1"/>
          <p:nvPr/>
        </p:nvSpPr>
        <p:spPr>
          <a:xfrm rot="5400000" flipH="1">
            <a:off x="9668923" y="2948588"/>
            <a:ext cx="43740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FFFFFF">
                    <a:lumMod val="50000"/>
                  </a:srgbClr>
                </a:solidFill>
                <a:effectLst/>
                <a:uLnTx/>
                <a:uFillTx/>
                <a:latin typeface="Calibri"/>
                <a:ea typeface="+mn-ea"/>
                <a:cs typeface="+mn-cs"/>
              </a:rPr>
              <a:t>Antall privatpersoner (grønne søyler)</a:t>
            </a:r>
          </a:p>
        </p:txBody>
      </p:sp>
      <p:sp>
        <p:nvSpPr>
          <p:cNvPr id="8" name="TekstSylinder 7">
            <a:extLst>
              <a:ext uri="{FF2B5EF4-FFF2-40B4-BE49-F238E27FC236}">
                <a16:creationId xmlns:a16="http://schemas.microsoft.com/office/drawing/2014/main" id="{8C0CA7AB-EF91-489C-8905-62E1FF4ACD9F}"/>
              </a:ext>
            </a:extLst>
          </p:cNvPr>
          <p:cNvSpPr txBox="1"/>
          <p:nvPr/>
        </p:nvSpPr>
        <p:spPr>
          <a:xfrm>
            <a:off x="445291" y="6444860"/>
            <a:ext cx="33374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Calibri"/>
                <a:ea typeface="+mn-ea"/>
                <a:cs typeface="+mn-cs"/>
              </a:rPr>
              <a:t>Data per 30/09/2020. Rådata fra </a:t>
            </a:r>
            <a:r>
              <a:rPr kumimoji="0" lang="nb-NO" sz="1200" b="0" i="1" u="none" strike="noStrike" kern="1200" cap="none" spc="0" normalizeH="0" baseline="0" noProof="0" dirty="0" err="1">
                <a:ln>
                  <a:noFill/>
                </a:ln>
                <a:solidFill>
                  <a:prstClr val="black"/>
                </a:solidFill>
                <a:effectLst/>
                <a:uLnTx/>
                <a:uFillTx/>
                <a:latin typeface="Calibri"/>
                <a:ea typeface="+mn-ea"/>
                <a:cs typeface="+mn-cs"/>
              </a:rPr>
              <a:t>Euronext</a:t>
            </a:r>
            <a:r>
              <a:rPr kumimoji="0" lang="nb-NO" sz="1200" b="0" i="1" u="none" strike="noStrike" kern="1200" cap="none" spc="0" normalizeH="0" baseline="0" noProof="0" dirty="0">
                <a:ln>
                  <a:noFill/>
                </a:ln>
                <a:solidFill>
                  <a:prstClr val="black"/>
                </a:solidFill>
                <a:effectLst/>
                <a:uLnTx/>
                <a:uFillTx/>
                <a:latin typeface="Calibri"/>
                <a:ea typeface="+mn-ea"/>
                <a:cs typeface="+mn-cs"/>
              </a:rPr>
              <a:t> VPS</a:t>
            </a:r>
          </a:p>
        </p:txBody>
      </p:sp>
      <p:pic>
        <p:nvPicPr>
          <p:cNvPr id="10" name="Bilde 9">
            <a:extLst>
              <a:ext uri="{FF2B5EF4-FFF2-40B4-BE49-F238E27FC236}">
                <a16:creationId xmlns:a16="http://schemas.microsoft.com/office/drawing/2014/main" id="{3AF4502D-E84C-4437-8E9E-A04126DAD5FF}"/>
              </a:ext>
            </a:extLst>
          </p:cNvPr>
          <p:cNvPicPr>
            <a:picLocks noChangeAspect="1"/>
          </p:cNvPicPr>
          <p:nvPr/>
        </p:nvPicPr>
        <p:blipFill>
          <a:blip r:embed="rId3"/>
          <a:stretch>
            <a:fillRect/>
          </a:stretch>
        </p:blipFill>
        <p:spPr>
          <a:xfrm>
            <a:off x="7522143" y="3162300"/>
            <a:ext cx="2133600" cy="619125"/>
          </a:xfrm>
          <a:prstGeom prst="rect">
            <a:avLst/>
          </a:prstGeom>
        </p:spPr>
      </p:pic>
      <p:pic>
        <p:nvPicPr>
          <p:cNvPr id="11" name="Bilde 10">
            <a:extLst>
              <a:ext uri="{FF2B5EF4-FFF2-40B4-BE49-F238E27FC236}">
                <a16:creationId xmlns:a16="http://schemas.microsoft.com/office/drawing/2014/main" id="{713DBE42-8C4B-4F89-B658-A93D82D460C3}"/>
              </a:ext>
            </a:extLst>
          </p:cNvPr>
          <p:cNvPicPr>
            <a:picLocks noChangeAspect="1"/>
          </p:cNvPicPr>
          <p:nvPr/>
        </p:nvPicPr>
        <p:blipFill>
          <a:blip r:embed="rId4"/>
          <a:stretch>
            <a:fillRect/>
          </a:stretch>
        </p:blipFill>
        <p:spPr>
          <a:xfrm>
            <a:off x="5531642" y="3234037"/>
            <a:ext cx="1866900" cy="533400"/>
          </a:xfrm>
          <a:prstGeom prst="rect">
            <a:avLst/>
          </a:prstGeom>
        </p:spPr>
      </p:pic>
      <p:sp>
        <p:nvSpPr>
          <p:cNvPr id="6" name="Stjerne: 5 tagger 5">
            <a:extLst>
              <a:ext uri="{FF2B5EF4-FFF2-40B4-BE49-F238E27FC236}">
                <a16:creationId xmlns:a16="http://schemas.microsoft.com/office/drawing/2014/main" id="{7387A38A-3D95-4EE3-AAE0-C236CEC5E218}"/>
              </a:ext>
            </a:extLst>
          </p:cNvPr>
          <p:cNvSpPr/>
          <p:nvPr/>
        </p:nvSpPr>
        <p:spPr>
          <a:xfrm>
            <a:off x="3251200" y="4597400"/>
            <a:ext cx="292100" cy="292100"/>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Stjerne: 5 tagger 6">
            <a:extLst>
              <a:ext uri="{FF2B5EF4-FFF2-40B4-BE49-F238E27FC236}">
                <a16:creationId xmlns:a16="http://schemas.microsoft.com/office/drawing/2014/main" id="{E11464B2-D5BF-4D69-9C24-0050DC607C7C}"/>
              </a:ext>
            </a:extLst>
          </p:cNvPr>
          <p:cNvSpPr/>
          <p:nvPr/>
        </p:nvSpPr>
        <p:spPr>
          <a:xfrm>
            <a:off x="3670300" y="4724400"/>
            <a:ext cx="292100" cy="292100"/>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40020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akkeboble: oval 4">
            <a:extLst>
              <a:ext uri="{FF2B5EF4-FFF2-40B4-BE49-F238E27FC236}">
                <a16:creationId xmlns:a16="http://schemas.microsoft.com/office/drawing/2014/main" id="{E0F5AEF8-9E2E-42BF-A399-6830982CB74E}"/>
              </a:ext>
            </a:extLst>
          </p:cNvPr>
          <p:cNvSpPr/>
          <p:nvPr/>
        </p:nvSpPr>
        <p:spPr>
          <a:xfrm>
            <a:off x="609600" y="1417639"/>
            <a:ext cx="3728270" cy="2295421"/>
          </a:xfrm>
          <a:prstGeom prst="wedgeEllipse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sz="4400" b="1" dirty="0"/>
              <a:t>Plan</a:t>
            </a:r>
          </a:p>
        </p:txBody>
      </p:sp>
      <p:sp>
        <p:nvSpPr>
          <p:cNvPr id="11" name="Snakkeboble: oval 10">
            <a:extLst>
              <a:ext uri="{FF2B5EF4-FFF2-40B4-BE49-F238E27FC236}">
                <a16:creationId xmlns:a16="http://schemas.microsoft.com/office/drawing/2014/main" id="{B8EC81D9-E544-4FCD-B5DC-FB45E3054A93}"/>
              </a:ext>
            </a:extLst>
          </p:cNvPr>
          <p:cNvSpPr/>
          <p:nvPr/>
        </p:nvSpPr>
        <p:spPr>
          <a:xfrm>
            <a:off x="7854132" y="1275609"/>
            <a:ext cx="3728270" cy="2295421"/>
          </a:xfrm>
          <a:prstGeom prst="wedgeEllipse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nb-NO" sz="4400" b="1" dirty="0"/>
              <a:t>Minst</a:t>
            </a:r>
            <a:br>
              <a:rPr lang="nb-NO" sz="4400" b="1" dirty="0"/>
            </a:br>
            <a:r>
              <a:rPr lang="nb-NO" sz="4400" b="1" dirty="0"/>
              <a:t>3-5 år</a:t>
            </a:r>
          </a:p>
        </p:txBody>
      </p:sp>
      <p:sp>
        <p:nvSpPr>
          <p:cNvPr id="13" name="Snakkeboble: oval 12">
            <a:extLst>
              <a:ext uri="{FF2B5EF4-FFF2-40B4-BE49-F238E27FC236}">
                <a16:creationId xmlns:a16="http://schemas.microsoft.com/office/drawing/2014/main" id="{38C0BA9A-59C1-4BF7-9934-66DA50F02CE6}"/>
              </a:ext>
            </a:extLst>
          </p:cNvPr>
          <p:cNvSpPr/>
          <p:nvPr/>
        </p:nvSpPr>
        <p:spPr>
          <a:xfrm>
            <a:off x="4337869" y="3522560"/>
            <a:ext cx="3728270" cy="2295421"/>
          </a:xfrm>
          <a:prstGeom prst="wedgeEllipse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b-NO" sz="4400" b="1" dirty="0"/>
              <a:t>Spre risiko</a:t>
            </a:r>
          </a:p>
        </p:txBody>
      </p:sp>
      <p:sp>
        <p:nvSpPr>
          <p:cNvPr id="2" name="Tittel 1">
            <a:extLst>
              <a:ext uri="{FF2B5EF4-FFF2-40B4-BE49-F238E27FC236}">
                <a16:creationId xmlns:a16="http://schemas.microsoft.com/office/drawing/2014/main" id="{D7928ABC-4C85-4151-8D53-77AEA6E43EA8}"/>
              </a:ext>
            </a:extLst>
          </p:cNvPr>
          <p:cNvSpPr>
            <a:spLocks noGrp="1"/>
          </p:cNvSpPr>
          <p:nvPr>
            <p:ph type="title"/>
          </p:nvPr>
        </p:nvSpPr>
        <p:spPr/>
        <p:txBody>
          <a:bodyPr>
            <a:normAutofit fontScale="90000"/>
          </a:bodyPr>
          <a:lstStyle/>
          <a:p>
            <a:r>
              <a:rPr lang="nb-NO" sz="5300" b="1" dirty="0">
                <a:solidFill>
                  <a:srgbClr val="D45D00"/>
                </a:solidFill>
                <a:latin typeface="+mn-lt"/>
              </a:rPr>
              <a:t>Det viktigste du gjør for egen sparing</a:t>
            </a:r>
            <a:br>
              <a:rPr lang="nb-NO" sz="4400" b="1" dirty="0">
                <a:solidFill>
                  <a:srgbClr val="D45D00"/>
                </a:solidFill>
                <a:latin typeface="+mn-lt"/>
              </a:rPr>
            </a:br>
            <a:endParaRPr lang="nb-NO" dirty="0">
              <a:latin typeface="+mn-lt"/>
            </a:endParaRPr>
          </a:p>
        </p:txBody>
      </p:sp>
    </p:spTree>
    <p:extLst>
      <p:ext uri="{BB962C8B-B14F-4D97-AF65-F5344CB8AC3E}">
        <p14:creationId xmlns:p14="http://schemas.microsoft.com/office/powerpoint/2010/main" val="395290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425700" y="843677"/>
            <a:ext cx="9182100" cy="4247317"/>
          </a:xfrm>
          <a:prstGeom prst="rect">
            <a:avLst/>
          </a:prstGeom>
          <a:noFill/>
        </p:spPr>
        <p:txBody>
          <a:bodyPr wrap="square" rtlCol="0">
            <a:spAutoFit/>
          </a:bodyPr>
          <a:lstStyle/>
          <a:p>
            <a:r>
              <a:rPr lang="nb-NO" sz="5400" dirty="0">
                <a:solidFill>
                  <a:srgbClr val="003B5C"/>
                </a:solidFill>
              </a:rPr>
              <a:t>HVOR MYE </a:t>
            </a:r>
            <a:r>
              <a:rPr lang="nb-NO" sz="5400" dirty="0">
                <a:solidFill>
                  <a:srgbClr val="D45D00"/>
                </a:solidFill>
              </a:rPr>
              <a:t>FORVENTER </a:t>
            </a:r>
            <a:r>
              <a:rPr lang="nb-NO" sz="5400" dirty="0">
                <a:solidFill>
                  <a:srgbClr val="003B5C"/>
                </a:solidFill>
              </a:rPr>
              <a:t>DU AT INVESTERINGENE SKAL VOKSE PER ÅR?</a:t>
            </a:r>
            <a:endParaRPr lang="nb-NO" sz="5400" dirty="0">
              <a:solidFill>
                <a:srgbClr val="D45D00"/>
              </a:solidFill>
            </a:endParaRPr>
          </a:p>
          <a:p>
            <a:endParaRPr lang="nb-NO" sz="5400" dirty="0">
              <a:solidFill>
                <a:srgbClr val="D45D00"/>
              </a:solidFill>
            </a:endParaRPr>
          </a:p>
          <a:p>
            <a:r>
              <a:rPr lang="nb-NO" sz="5400" dirty="0">
                <a:solidFill>
                  <a:srgbClr val="D45D00"/>
                </a:solidFill>
              </a:rPr>
              <a:t>HVA ER DITT </a:t>
            </a:r>
            <a:r>
              <a:rPr lang="nb-NO" sz="5400" dirty="0">
                <a:solidFill>
                  <a:srgbClr val="003B5C"/>
                </a:solidFill>
              </a:rPr>
              <a:t>SPAREMÅL?</a:t>
            </a:r>
            <a:endParaRPr lang="nb-NO" sz="5400" dirty="0">
              <a:solidFill>
                <a:srgbClr val="D45D00"/>
              </a:solidFill>
            </a:endParaRPr>
          </a:p>
        </p:txBody>
      </p:sp>
      <p:pic>
        <p:nvPicPr>
          <p:cNvPr id="5" name="Grafikk 4" descr="Stolpediagram – oppadgående trend">
            <a:extLst>
              <a:ext uri="{FF2B5EF4-FFF2-40B4-BE49-F238E27FC236}">
                <a16:creationId xmlns:a16="http://schemas.microsoft.com/office/drawing/2014/main" id="{EB88D30C-0806-4F96-AE15-60DCDD04D6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8706" y="945277"/>
            <a:ext cx="914400" cy="914400"/>
          </a:xfrm>
          <a:prstGeom prst="rect">
            <a:avLst/>
          </a:prstGeom>
        </p:spPr>
      </p:pic>
      <p:pic>
        <p:nvPicPr>
          <p:cNvPr id="7" name="Grafikk 6" descr="Blink">
            <a:extLst>
              <a:ext uri="{FF2B5EF4-FFF2-40B4-BE49-F238E27FC236}">
                <a16:creationId xmlns:a16="http://schemas.microsoft.com/office/drawing/2014/main" id="{45C9A2D9-5A44-4FD6-8571-1B6F757025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0003" y="4268428"/>
            <a:ext cx="914400" cy="914400"/>
          </a:xfrm>
          <a:prstGeom prst="rect">
            <a:avLst/>
          </a:prstGeom>
        </p:spPr>
      </p:pic>
    </p:spTree>
    <p:extLst>
      <p:ext uri="{BB962C8B-B14F-4D97-AF65-F5344CB8AC3E}">
        <p14:creationId xmlns:p14="http://schemas.microsoft.com/office/powerpoint/2010/main" val="372746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CD18DA-F8FC-4776-98B0-9D043E69B897}"/>
              </a:ext>
            </a:extLst>
          </p:cNvPr>
          <p:cNvSpPr>
            <a:spLocks noGrp="1"/>
          </p:cNvSpPr>
          <p:nvPr>
            <p:ph type="title"/>
          </p:nvPr>
        </p:nvSpPr>
        <p:spPr>
          <a:xfrm>
            <a:off x="609600" y="274639"/>
            <a:ext cx="10972800" cy="1143000"/>
          </a:xfrm>
        </p:spPr>
        <p:txBody>
          <a:bodyPr anchor="ctr">
            <a:normAutofit/>
          </a:bodyPr>
          <a:lstStyle/>
          <a:p>
            <a:r>
              <a:rPr lang="nb-NO" b="1" dirty="0">
                <a:latin typeface="+mn-lt"/>
              </a:rPr>
              <a:t>ØKONOMISK FRIHET?</a:t>
            </a:r>
          </a:p>
        </p:txBody>
      </p:sp>
      <p:pic>
        <p:nvPicPr>
          <p:cNvPr id="11" name="Plassholder for innhold 10" descr="Et bilde som inneholder bord, innendørs, person, kopp&#10;&#10;Automatisk generert beskrivelse">
            <a:extLst>
              <a:ext uri="{FF2B5EF4-FFF2-40B4-BE49-F238E27FC236}">
                <a16:creationId xmlns:a16="http://schemas.microsoft.com/office/drawing/2014/main" id="{D83ED216-5E94-4BCD-843E-2719245EF2D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240" r="16431" b="1"/>
          <a:stretch/>
        </p:blipFill>
        <p:spPr>
          <a:xfrm>
            <a:off x="609600" y="1600201"/>
            <a:ext cx="5384800" cy="4525963"/>
          </a:xfrm>
          <a:noFill/>
        </p:spPr>
      </p:pic>
      <p:sp>
        <p:nvSpPr>
          <p:cNvPr id="5" name="Plassholder for innhold 4">
            <a:extLst>
              <a:ext uri="{FF2B5EF4-FFF2-40B4-BE49-F238E27FC236}">
                <a16:creationId xmlns:a16="http://schemas.microsoft.com/office/drawing/2014/main" id="{2A508063-0C14-4B9E-A1E4-56A8C3FA75B1}"/>
              </a:ext>
            </a:extLst>
          </p:cNvPr>
          <p:cNvSpPr>
            <a:spLocks noGrp="1"/>
          </p:cNvSpPr>
          <p:nvPr>
            <p:ph sz="half" idx="2"/>
          </p:nvPr>
        </p:nvSpPr>
        <p:spPr>
          <a:xfrm>
            <a:off x="6197600" y="1600201"/>
            <a:ext cx="5384800" cy="4525963"/>
          </a:xfrm>
        </p:spPr>
        <p:txBody>
          <a:bodyPr>
            <a:normAutofit/>
          </a:bodyPr>
          <a:lstStyle/>
          <a:p>
            <a:r>
              <a:rPr lang="nb-NO" dirty="0">
                <a:latin typeface="+mn-lt"/>
              </a:rPr>
              <a:t>Hva er økonomisk frihet for deg? </a:t>
            </a:r>
          </a:p>
          <a:p>
            <a:r>
              <a:rPr lang="nb-NO" dirty="0">
                <a:latin typeface="+mn-lt"/>
              </a:rPr>
              <a:t>Tidlig pensjon eller bare en buffer?</a:t>
            </a:r>
          </a:p>
          <a:p>
            <a:r>
              <a:rPr lang="nb-NO" dirty="0">
                <a:latin typeface="+mn-lt"/>
              </a:rPr>
              <a:t>Har du regnet på hva du trenger?</a:t>
            </a:r>
          </a:p>
          <a:p>
            <a:r>
              <a:rPr lang="nb-NO" dirty="0">
                <a:latin typeface="+mn-lt"/>
              </a:rPr>
              <a:t>Skal du være gjeldfri?</a:t>
            </a:r>
          </a:p>
        </p:txBody>
      </p:sp>
    </p:spTree>
    <p:extLst>
      <p:ext uri="{BB962C8B-B14F-4D97-AF65-F5344CB8AC3E}">
        <p14:creationId xmlns:p14="http://schemas.microsoft.com/office/powerpoint/2010/main" val="2052310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3EA1BB-9FD4-45CC-8FBA-D793DE894678}"/>
              </a:ext>
            </a:extLst>
          </p:cNvPr>
          <p:cNvSpPr>
            <a:spLocks noGrp="1"/>
          </p:cNvSpPr>
          <p:nvPr>
            <p:ph type="title"/>
          </p:nvPr>
        </p:nvSpPr>
        <p:spPr/>
        <p:txBody>
          <a:bodyPr/>
          <a:lstStyle/>
          <a:p>
            <a:endParaRPr lang="nb-NO"/>
          </a:p>
        </p:txBody>
      </p:sp>
      <p:pic>
        <p:nvPicPr>
          <p:cNvPr id="6" name="Plassholder for innhold 5">
            <a:extLst>
              <a:ext uri="{FF2B5EF4-FFF2-40B4-BE49-F238E27FC236}">
                <a16:creationId xmlns:a16="http://schemas.microsoft.com/office/drawing/2014/main" id="{83620678-41BF-4877-ACE1-31D447A8BF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6810" y="274639"/>
            <a:ext cx="9248790" cy="5580311"/>
          </a:xfrm>
        </p:spPr>
      </p:pic>
      <p:sp>
        <p:nvSpPr>
          <p:cNvPr id="4" name="Plassholder for tekst 3">
            <a:extLst>
              <a:ext uri="{FF2B5EF4-FFF2-40B4-BE49-F238E27FC236}">
                <a16:creationId xmlns:a16="http://schemas.microsoft.com/office/drawing/2014/main" id="{03B2B9E6-1491-4A30-940B-6D0ADB708B1C}"/>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37669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1626191-158D-4E2E-98B4-AA307124F4A6}"/>
              </a:ext>
            </a:extLst>
          </p:cNvPr>
          <p:cNvSpPr txBox="1"/>
          <p:nvPr/>
        </p:nvSpPr>
        <p:spPr>
          <a:xfrm>
            <a:off x="609600" y="1576196"/>
            <a:ext cx="10972800"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003C5D"/>
                </a:solidFill>
                <a:effectLst/>
                <a:uLnTx/>
                <a:uFillTx/>
                <a:ea typeface="+mn-ea"/>
                <a:cs typeface="+mn-cs"/>
              </a:rPr>
              <a:t>Aksjer utstedt av allmennaksjeselskap eller tilsvarende utenlandsk selskap kan tas opp til notering dersom aksjene</a:t>
            </a:r>
            <a:br>
              <a:rPr kumimoji="0" lang="nb-NO" sz="3200" b="0" i="0" u="none" strike="noStrike" kern="1200" cap="none" spc="0" normalizeH="0" baseline="0" noProof="0" dirty="0">
                <a:ln>
                  <a:noFill/>
                </a:ln>
                <a:solidFill>
                  <a:srgbClr val="003C5D"/>
                </a:solidFill>
                <a:effectLst/>
                <a:uLnTx/>
                <a:uFillTx/>
                <a:ea typeface="+mn-ea"/>
                <a:cs typeface="+mn-cs"/>
              </a:rPr>
            </a:br>
            <a:r>
              <a:rPr kumimoji="0" lang="nb-NO" sz="3200" b="1" i="0" u="none" strike="noStrike" kern="1200" cap="none" spc="0" normalizeH="0" baseline="0" noProof="0" dirty="0">
                <a:ln>
                  <a:noFill/>
                </a:ln>
                <a:solidFill>
                  <a:srgbClr val="003C5D"/>
                </a:solidFill>
                <a:effectLst/>
                <a:uLnTx/>
                <a:uFillTx/>
                <a:ea typeface="+mn-ea"/>
                <a:cs typeface="+mn-cs"/>
              </a:rPr>
              <a:t>antas å ha </a:t>
            </a:r>
            <a:r>
              <a:rPr kumimoji="0" lang="nb-NO" sz="3200" b="1" i="0" u="none" strike="noStrike" kern="1200" cap="none" spc="0" normalizeH="0" baseline="0" noProof="0" dirty="0">
                <a:ln>
                  <a:noFill/>
                </a:ln>
                <a:solidFill>
                  <a:srgbClr val="D45D00"/>
                </a:solidFill>
                <a:effectLst/>
                <a:uLnTx/>
                <a:uFillTx/>
                <a:ea typeface="+mn-ea"/>
                <a:cs typeface="+mn-cs"/>
              </a:rPr>
              <a:t>allmenn interesse </a:t>
            </a:r>
            <a:r>
              <a:rPr kumimoji="0" lang="nb-NO" sz="3200" b="0" i="0" u="none" strike="noStrike" kern="1200" cap="none" spc="0" normalizeH="0" baseline="0" noProof="0" dirty="0">
                <a:ln>
                  <a:noFill/>
                </a:ln>
                <a:solidFill>
                  <a:srgbClr val="003C5D"/>
                </a:solidFill>
                <a:effectLst/>
                <a:uLnTx/>
                <a:uFillTx/>
                <a:ea typeface="+mn-ea"/>
                <a:cs typeface="+mn-cs"/>
              </a:rPr>
              <a:t>og </a:t>
            </a:r>
            <a:r>
              <a:rPr kumimoji="0" lang="nb-NO" sz="3200" b="1" i="0" u="none" strike="noStrike" kern="1200" cap="none" spc="0" normalizeH="0" baseline="0" noProof="0" dirty="0">
                <a:ln>
                  <a:noFill/>
                </a:ln>
                <a:solidFill>
                  <a:srgbClr val="003C5D"/>
                </a:solidFill>
                <a:effectLst/>
                <a:uLnTx/>
                <a:uFillTx/>
                <a:ea typeface="+mn-ea"/>
                <a:cs typeface="+mn-cs"/>
              </a:rPr>
              <a:t>kan forventes å bli gjenstand for </a:t>
            </a:r>
            <a:r>
              <a:rPr kumimoji="0" lang="nb-NO" sz="3200" b="1" i="0" u="none" strike="noStrike" kern="1200" cap="none" spc="0" normalizeH="0" baseline="0" noProof="0" dirty="0">
                <a:ln>
                  <a:noFill/>
                </a:ln>
                <a:solidFill>
                  <a:srgbClr val="D45D00"/>
                </a:solidFill>
                <a:effectLst/>
                <a:uLnTx/>
                <a:uFillTx/>
                <a:ea typeface="+mn-ea"/>
                <a:cs typeface="+mn-cs"/>
              </a:rPr>
              <a:t>regelmessig omsetning</a:t>
            </a:r>
            <a:r>
              <a:rPr kumimoji="0" lang="nb-NO" sz="3200" b="0" i="0" u="none" strike="noStrike" kern="1200" cap="none" spc="0" normalizeH="0" baseline="0" noProof="0" dirty="0">
                <a:ln>
                  <a:noFill/>
                </a:ln>
                <a:solidFill>
                  <a:srgbClr val="003C5D"/>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srgbClr val="003C5D"/>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003C5D"/>
                </a:solidFill>
                <a:effectLst/>
                <a:uLnTx/>
                <a:uFillTx/>
                <a:ea typeface="+mn-ea"/>
                <a:cs typeface="+mn-cs"/>
              </a:rPr>
              <a:t>Ved avgjørelsen skal det også legges vekt på </a:t>
            </a:r>
            <a:r>
              <a:rPr kumimoji="0" lang="nb-NO" sz="3200" b="1" i="0" u="none" strike="noStrike" kern="1200" cap="none" spc="0" normalizeH="0" baseline="0" noProof="0" dirty="0">
                <a:ln>
                  <a:noFill/>
                </a:ln>
                <a:solidFill>
                  <a:srgbClr val="003C5D"/>
                </a:solidFill>
                <a:effectLst/>
                <a:uLnTx/>
                <a:uFillTx/>
                <a:ea typeface="+mn-ea"/>
                <a:cs typeface="+mn-cs"/>
              </a:rPr>
              <a:t>selskapets </a:t>
            </a:r>
            <a:r>
              <a:rPr kumimoji="0" lang="nb-NO" sz="3200" b="1" i="0" u="none" strike="noStrike" kern="1200" cap="none" spc="0" normalizeH="0" baseline="0" noProof="0" dirty="0">
                <a:ln>
                  <a:noFill/>
                </a:ln>
                <a:solidFill>
                  <a:srgbClr val="D45D00"/>
                </a:solidFill>
                <a:effectLst/>
                <a:uLnTx/>
                <a:uFillTx/>
                <a:ea typeface="+mn-ea"/>
                <a:cs typeface="+mn-cs"/>
              </a:rPr>
              <a:t>økonomi</a:t>
            </a:r>
            <a:r>
              <a:rPr kumimoji="0" lang="nb-NO" sz="3200" b="1" i="0" u="none" strike="noStrike" kern="1200" cap="none" spc="0" normalizeH="0" baseline="0" noProof="0" dirty="0">
                <a:ln>
                  <a:noFill/>
                </a:ln>
                <a:solidFill>
                  <a:srgbClr val="003C5D"/>
                </a:solidFill>
                <a:effectLst/>
                <a:uLnTx/>
                <a:uFillTx/>
                <a:ea typeface="+mn-ea"/>
                <a:cs typeface="+mn-cs"/>
              </a:rPr>
              <a:t> </a:t>
            </a:r>
            <a:r>
              <a:rPr kumimoji="0" lang="nb-NO" sz="3200" b="0" i="0" u="none" strike="noStrike" kern="1200" cap="none" spc="0" normalizeH="0" baseline="0" noProof="0" dirty="0">
                <a:ln>
                  <a:noFill/>
                </a:ln>
                <a:solidFill>
                  <a:srgbClr val="003C5D"/>
                </a:solidFill>
                <a:effectLst/>
                <a:uLnTx/>
                <a:uFillTx/>
                <a:ea typeface="+mn-ea"/>
                <a:cs typeface="+mn-cs"/>
              </a:rPr>
              <a:t>og andre forhold av betydning for </a:t>
            </a:r>
            <a:r>
              <a:rPr kumimoji="0" lang="nb-NO" sz="3200" b="1" i="0" u="none" strike="noStrike" kern="1200" cap="none" spc="0" normalizeH="0" baseline="0" noProof="0" dirty="0">
                <a:ln>
                  <a:noFill/>
                </a:ln>
                <a:solidFill>
                  <a:srgbClr val="003C5D"/>
                </a:solidFill>
                <a:effectLst/>
                <a:uLnTx/>
                <a:uFillTx/>
                <a:ea typeface="+mn-ea"/>
                <a:cs typeface="+mn-cs"/>
              </a:rPr>
              <a:t>om aksjene er </a:t>
            </a:r>
            <a:r>
              <a:rPr kumimoji="0" lang="nb-NO" sz="3200" b="1" i="0" u="none" strike="noStrike" kern="1200" cap="none" spc="0" normalizeH="0" baseline="0" noProof="0" dirty="0">
                <a:ln>
                  <a:noFill/>
                </a:ln>
                <a:solidFill>
                  <a:srgbClr val="D45D00"/>
                </a:solidFill>
                <a:effectLst/>
                <a:uLnTx/>
                <a:uFillTx/>
                <a:ea typeface="+mn-ea"/>
                <a:cs typeface="+mn-cs"/>
              </a:rPr>
              <a:t>egnet </a:t>
            </a:r>
            <a:r>
              <a:rPr kumimoji="0" lang="nb-NO" sz="3200" b="1" i="0" u="none" strike="noStrike" kern="1200" cap="none" spc="0" normalizeH="0" baseline="0" noProof="0" dirty="0">
                <a:ln>
                  <a:noFill/>
                </a:ln>
                <a:solidFill>
                  <a:srgbClr val="003C5D"/>
                </a:solidFill>
                <a:effectLst/>
                <a:uLnTx/>
                <a:uFillTx/>
                <a:ea typeface="+mn-ea"/>
                <a:cs typeface="+mn-cs"/>
              </a:rPr>
              <a:t>til notering</a:t>
            </a:r>
            <a:r>
              <a:rPr kumimoji="0" lang="nb-NO" sz="3200" b="0" i="0" u="none" strike="noStrike" kern="1200" cap="none" spc="0" normalizeH="0" baseline="0" noProof="0" dirty="0">
                <a:ln>
                  <a:noFill/>
                </a:ln>
                <a:solidFill>
                  <a:srgbClr val="003C5D"/>
                </a:solidFill>
                <a:effectLst/>
                <a:uLnTx/>
                <a:uFillTx/>
                <a:ea typeface="+mn-ea"/>
                <a:cs typeface="+mn-cs"/>
              </a:rPr>
              <a:t>.</a:t>
            </a:r>
          </a:p>
        </p:txBody>
      </p:sp>
      <p:sp>
        <p:nvSpPr>
          <p:cNvPr id="3" name="TekstSylinder 2">
            <a:extLst>
              <a:ext uri="{FF2B5EF4-FFF2-40B4-BE49-F238E27FC236}">
                <a16:creationId xmlns:a16="http://schemas.microsoft.com/office/drawing/2014/main" id="{F3D32A31-7E8B-447A-A843-6837CA0EF697}"/>
              </a:ext>
            </a:extLst>
          </p:cNvPr>
          <p:cNvSpPr txBox="1"/>
          <p:nvPr/>
        </p:nvSpPr>
        <p:spPr>
          <a:xfrm>
            <a:off x="1101852" y="6045523"/>
            <a:ext cx="50657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Kilde: Oslo Børs</a:t>
            </a:r>
          </a:p>
        </p:txBody>
      </p:sp>
      <p:sp>
        <p:nvSpPr>
          <p:cNvPr id="5" name="Tittel 4">
            <a:extLst>
              <a:ext uri="{FF2B5EF4-FFF2-40B4-BE49-F238E27FC236}">
                <a16:creationId xmlns:a16="http://schemas.microsoft.com/office/drawing/2014/main" id="{B1C843EE-BA0C-4B16-8848-9ECEDC57D49B}"/>
              </a:ext>
            </a:extLst>
          </p:cNvPr>
          <p:cNvSpPr>
            <a:spLocks noGrp="1"/>
          </p:cNvSpPr>
          <p:nvPr>
            <p:ph type="title"/>
          </p:nvPr>
        </p:nvSpPr>
        <p:spPr/>
        <p:txBody>
          <a:bodyPr/>
          <a:lstStyle/>
          <a:p>
            <a:r>
              <a:rPr lang="nb-NO" b="1" dirty="0">
                <a:latin typeface="+mn-lt"/>
              </a:rPr>
              <a:t>STRENGE KRAV TIL BØRSNOTERING</a:t>
            </a:r>
          </a:p>
        </p:txBody>
      </p:sp>
      <p:sp>
        <p:nvSpPr>
          <p:cNvPr id="4" name="TekstSylinder 3">
            <a:extLst>
              <a:ext uri="{FF2B5EF4-FFF2-40B4-BE49-F238E27FC236}">
                <a16:creationId xmlns:a16="http://schemas.microsoft.com/office/drawing/2014/main" id="{48A2A206-6D34-4406-B594-B13621463C6D}"/>
              </a:ext>
            </a:extLst>
          </p:cNvPr>
          <p:cNvSpPr txBox="1"/>
          <p:nvPr/>
        </p:nvSpPr>
        <p:spPr>
          <a:xfrm>
            <a:off x="152400" y="-47346"/>
            <a:ext cx="1549400" cy="369332"/>
          </a:xfrm>
          <a:prstGeom prst="rect">
            <a:avLst/>
          </a:prstGeom>
          <a:solidFill>
            <a:schemeClr val="bg2"/>
          </a:solidFill>
        </p:spPr>
        <p:txBody>
          <a:bodyPr wrap="square" rtlCol="0">
            <a:spAutoFit/>
          </a:bodyPr>
          <a:lstStyle/>
          <a:p>
            <a:r>
              <a:rPr lang="nb-NO" dirty="0">
                <a:solidFill>
                  <a:schemeClr val="bg1"/>
                </a:solidFill>
              </a:rPr>
              <a:t>Om Børsen</a:t>
            </a:r>
          </a:p>
        </p:txBody>
      </p:sp>
    </p:spTree>
    <p:extLst>
      <p:ext uri="{BB962C8B-B14F-4D97-AF65-F5344CB8AC3E}">
        <p14:creationId xmlns:p14="http://schemas.microsoft.com/office/powerpoint/2010/main" val="40746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589AD8-B53E-44A3-A2FE-6AE213DC7F03}"/>
              </a:ext>
            </a:extLst>
          </p:cNvPr>
          <p:cNvSpPr>
            <a:spLocks noGrp="1"/>
          </p:cNvSpPr>
          <p:nvPr>
            <p:ph type="title"/>
          </p:nvPr>
        </p:nvSpPr>
        <p:spPr/>
        <p:txBody>
          <a:bodyPr>
            <a:normAutofit/>
          </a:bodyPr>
          <a:lstStyle/>
          <a:p>
            <a:pPr algn="l"/>
            <a:r>
              <a:rPr lang="en-US" sz="4800" b="1" dirty="0">
                <a:latin typeface="+mn-lt"/>
              </a:rPr>
              <a:t>DERFOR HAR VI BØRS</a:t>
            </a:r>
          </a:p>
        </p:txBody>
      </p:sp>
      <p:sp>
        <p:nvSpPr>
          <p:cNvPr id="3" name="Plassholder for innhold 2">
            <a:extLst>
              <a:ext uri="{FF2B5EF4-FFF2-40B4-BE49-F238E27FC236}">
                <a16:creationId xmlns:a16="http://schemas.microsoft.com/office/drawing/2014/main" id="{45452E6B-FB5A-4075-A26B-51E7C96DE824}"/>
              </a:ext>
            </a:extLst>
          </p:cNvPr>
          <p:cNvSpPr>
            <a:spLocks noGrp="1"/>
          </p:cNvSpPr>
          <p:nvPr>
            <p:ph idx="1"/>
          </p:nvPr>
        </p:nvSpPr>
        <p:spPr>
          <a:xfrm>
            <a:off x="609600" y="1600201"/>
            <a:ext cx="8137112" cy="4525963"/>
          </a:xfrm>
        </p:spPr>
        <p:txBody>
          <a:bodyPr>
            <a:normAutofit/>
          </a:bodyPr>
          <a:lstStyle/>
          <a:p>
            <a:r>
              <a:rPr lang="en-US" sz="2800" dirty="0" err="1">
                <a:latin typeface="+mn-lt"/>
              </a:rPr>
              <a:t>Enklere</a:t>
            </a:r>
            <a:r>
              <a:rPr lang="en-US" sz="2800" dirty="0">
                <a:latin typeface="+mn-lt"/>
              </a:rPr>
              <a:t> </a:t>
            </a:r>
            <a:r>
              <a:rPr lang="en-US" sz="2800" dirty="0" err="1">
                <a:latin typeface="+mn-lt"/>
              </a:rPr>
              <a:t>tilgang</a:t>
            </a:r>
            <a:r>
              <a:rPr lang="en-US" sz="2800" dirty="0">
                <a:latin typeface="+mn-lt"/>
              </a:rPr>
              <a:t> </a:t>
            </a:r>
            <a:r>
              <a:rPr lang="en-US" sz="2800" dirty="0" err="1">
                <a:latin typeface="+mn-lt"/>
              </a:rPr>
              <a:t>til</a:t>
            </a:r>
            <a:r>
              <a:rPr lang="en-US" sz="2800" dirty="0">
                <a:latin typeface="+mn-lt"/>
              </a:rPr>
              <a:t> </a:t>
            </a:r>
            <a:r>
              <a:rPr lang="en-US" sz="2800" b="1" dirty="0" err="1">
                <a:latin typeface="+mn-lt"/>
              </a:rPr>
              <a:t>kapital</a:t>
            </a:r>
            <a:r>
              <a:rPr lang="en-US" sz="2800" b="1" dirty="0">
                <a:latin typeface="+mn-lt"/>
              </a:rPr>
              <a:t> for </a:t>
            </a:r>
            <a:r>
              <a:rPr lang="en-US" sz="2800" b="1" dirty="0" err="1">
                <a:latin typeface="+mn-lt"/>
              </a:rPr>
              <a:t>børs-selskapene</a:t>
            </a:r>
            <a:endParaRPr lang="en-US" sz="2800" b="1" dirty="0">
              <a:latin typeface="+mn-lt"/>
            </a:endParaRPr>
          </a:p>
          <a:p>
            <a:r>
              <a:rPr lang="en-US" sz="2800" dirty="0" err="1">
                <a:latin typeface="+mn-lt"/>
              </a:rPr>
              <a:t>Markedstilpasset</a:t>
            </a:r>
            <a:r>
              <a:rPr lang="en-US" sz="2800" dirty="0">
                <a:latin typeface="+mn-lt"/>
              </a:rPr>
              <a:t> </a:t>
            </a:r>
            <a:r>
              <a:rPr lang="en-US" sz="2800" b="1" dirty="0" err="1">
                <a:latin typeface="+mn-lt"/>
              </a:rPr>
              <a:t>prising</a:t>
            </a:r>
            <a:r>
              <a:rPr lang="en-US" sz="2800" b="1" dirty="0">
                <a:latin typeface="+mn-lt"/>
              </a:rPr>
              <a:t> </a:t>
            </a:r>
            <a:r>
              <a:rPr lang="en-US" sz="2800" dirty="0">
                <a:latin typeface="+mn-lt"/>
              </a:rPr>
              <a:t>av </a:t>
            </a:r>
            <a:r>
              <a:rPr lang="en-US" sz="2800" dirty="0" err="1">
                <a:latin typeface="+mn-lt"/>
              </a:rPr>
              <a:t>aksjene</a:t>
            </a:r>
            <a:endParaRPr lang="en-US" sz="2800" dirty="0">
              <a:latin typeface="+mn-lt"/>
            </a:endParaRPr>
          </a:p>
          <a:p>
            <a:r>
              <a:rPr lang="en-US" sz="2800" dirty="0" err="1">
                <a:latin typeface="+mn-lt"/>
              </a:rPr>
              <a:t>Reguleringer</a:t>
            </a:r>
            <a:r>
              <a:rPr lang="en-US" sz="2800" dirty="0">
                <a:latin typeface="+mn-lt"/>
              </a:rPr>
              <a:t> </a:t>
            </a:r>
            <a:r>
              <a:rPr lang="en-US" sz="2800" dirty="0" err="1">
                <a:latin typeface="+mn-lt"/>
              </a:rPr>
              <a:t>sikrer</a:t>
            </a:r>
            <a:r>
              <a:rPr lang="en-US" sz="2800" dirty="0">
                <a:latin typeface="+mn-lt"/>
              </a:rPr>
              <a:t> </a:t>
            </a:r>
            <a:r>
              <a:rPr lang="en-US" sz="2800" b="1" dirty="0" err="1">
                <a:latin typeface="+mn-lt"/>
              </a:rPr>
              <a:t>lik</a:t>
            </a:r>
            <a:r>
              <a:rPr lang="en-US" sz="2800" b="1" dirty="0">
                <a:latin typeface="+mn-lt"/>
              </a:rPr>
              <a:t> </a:t>
            </a:r>
            <a:r>
              <a:rPr lang="en-US" sz="2800" b="1" dirty="0" err="1">
                <a:latin typeface="+mn-lt"/>
              </a:rPr>
              <a:t>informasjon</a:t>
            </a:r>
            <a:endParaRPr lang="en-US" sz="2800" b="1" dirty="0">
              <a:latin typeface="+mn-lt"/>
            </a:endParaRPr>
          </a:p>
          <a:p>
            <a:endParaRPr lang="en-US" sz="2800" b="1" dirty="0">
              <a:latin typeface="+mn-lt"/>
            </a:endParaRPr>
          </a:p>
          <a:p>
            <a:r>
              <a:rPr lang="nb-NO" sz="2800" dirty="0">
                <a:latin typeface="+mn-lt"/>
              </a:rPr>
              <a:t>Oslo Børs er en </a:t>
            </a:r>
            <a:r>
              <a:rPr lang="nb-NO" sz="2800" b="1" dirty="0">
                <a:latin typeface="+mn-lt"/>
              </a:rPr>
              <a:t>regulert markedsplass </a:t>
            </a:r>
            <a:r>
              <a:rPr lang="nb-NO" sz="2800" dirty="0">
                <a:latin typeface="+mn-lt"/>
              </a:rPr>
              <a:t>der alle selskaper må følge </a:t>
            </a:r>
            <a:r>
              <a:rPr lang="nb-NO" sz="2800" b="1" dirty="0">
                <a:latin typeface="+mn-lt"/>
              </a:rPr>
              <a:t>konkrete regler</a:t>
            </a:r>
          </a:p>
          <a:p>
            <a:pPr lvl="1"/>
            <a:r>
              <a:rPr lang="en-US" sz="2400" dirty="0">
                <a:latin typeface="+mn-lt"/>
              </a:rPr>
              <a:t>Dele </a:t>
            </a:r>
            <a:r>
              <a:rPr lang="en-US" sz="2400" dirty="0" err="1">
                <a:latin typeface="+mn-lt"/>
              </a:rPr>
              <a:t>informasjon</a:t>
            </a:r>
            <a:r>
              <a:rPr lang="en-US" sz="2400" dirty="0">
                <a:latin typeface="+mn-lt"/>
              </a:rPr>
              <a:t> </a:t>
            </a:r>
            <a:r>
              <a:rPr lang="en-US" sz="2400" dirty="0" err="1">
                <a:latin typeface="+mn-lt"/>
              </a:rPr>
              <a:t>og</a:t>
            </a:r>
            <a:r>
              <a:rPr lang="en-US" sz="2400" dirty="0">
                <a:latin typeface="+mn-lt"/>
              </a:rPr>
              <a:t> </a:t>
            </a:r>
            <a:r>
              <a:rPr lang="en-US" sz="2400" dirty="0" err="1">
                <a:latin typeface="+mn-lt"/>
              </a:rPr>
              <a:t>resultater</a:t>
            </a:r>
            <a:endParaRPr lang="en-US" sz="2400" dirty="0">
              <a:latin typeface="+mn-lt"/>
            </a:endParaRPr>
          </a:p>
          <a:p>
            <a:pPr lvl="1"/>
            <a:r>
              <a:rPr lang="en-US" sz="2400" dirty="0" err="1">
                <a:latin typeface="+mn-lt"/>
              </a:rPr>
              <a:t>Spre</a:t>
            </a:r>
            <a:r>
              <a:rPr lang="en-US" sz="2400" dirty="0">
                <a:latin typeface="+mn-lt"/>
              </a:rPr>
              <a:t> </a:t>
            </a:r>
            <a:r>
              <a:rPr lang="en-US" sz="2400" dirty="0" err="1">
                <a:latin typeface="+mn-lt"/>
              </a:rPr>
              <a:t>aksjer</a:t>
            </a:r>
            <a:endParaRPr lang="en-US" sz="2400" dirty="0">
              <a:latin typeface="+mn-lt"/>
            </a:endParaRPr>
          </a:p>
          <a:p>
            <a:pPr lvl="1"/>
            <a:r>
              <a:rPr lang="en-US" sz="2400" dirty="0" err="1">
                <a:latin typeface="+mn-lt"/>
              </a:rPr>
              <a:t>Likebehandling</a:t>
            </a:r>
            <a:r>
              <a:rPr lang="en-US" sz="2400" dirty="0">
                <a:latin typeface="+mn-lt"/>
              </a:rPr>
              <a:t> av </a:t>
            </a:r>
            <a:r>
              <a:rPr lang="en-US" sz="2400" dirty="0" err="1">
                <a:latin typeface="+mn-lt"/>
              </a:rPr>
              <a:t>liten</a:t>
            </a:r>
            <a:r>
              <a:rPr lang="en-US" sz="2400" dirty="0">
                <a:latin typeface="+mn-lt"/>
              </a:rPr>
              <a:t> </a:t>
            </a:r>
            <a:r>
              <a:rPr lang="en-US" sz="2400" dirty="0" err="1">
                <a:latin typeface="+mn-lt"/>
              </a:rPr>
              <a:t>som</a:t>
            </a:r>
            <a:r>
              <a:rPr lang="en-US" sz="2400" dirty="0">
                <a:latin typeface="+mn-lt"/>
              </a:rPr>
              <a:t> </a:t>
            </a:r>
            <a:r>
              <a:rPr lang="en-US" sz="2400" dirty="0" err="1">
                <a:latin typeface="+mn-lt"/>
              </a:rPr>
              <a:t>stor</a:t>
            </a:r>
            <a:r>
              <a:rPr lang="en-US" sz="2400" dirty="0">
                <a:latin typeface="+mn-lt"/>
              </a:rPr>
              <a:t> </a:t>
            </a:r>
            <a:r>
              <a:rPr lang="en-US" sz="2400" dirty="0" err="1">
                <a:latin typeface="+mn-lt"/>
              </a:rPr>
              <a:t>eier</a:t>
            </a:r>
            <a:endParaRPr lang="en-US" sz="2400" dirty="0">
              <a:latin typeface="+mn-lt"/>
            </a:endParaRPr>
          </a:p>
        </p:txBody>
      </p:sp>
      <p:pic>
        <p:nvPicPr>
          <p:cNvPr id="5" name="Bilde 4" descr="Et bilde som inneholder bygning, utendørs, sitter, benk&#10;&#10;Automatisk generert beskrivelse">
            <a:extLst>
              <a:ext uri="{FF2B5EF4-FFF2-40B4-BE49-F238E27FC236}">
                <a16:creationId xmlns:a16="http://schemas.microsoft.com/office/drawing/2014/main" id="{D96DCD9B-6B99-483A-9E4C-BF7E4F1C6E46}"/>
              </a:ext>
            </a:extLst>
          </p:cNvPr>
          <p:cNvPicPr>
            <a:picLocks noChangeAspect="1"/>
          </p:cNvPicPr>
          <p:nvPr/>
        </p:nvPicPr>
        <p:blipFill rotWithShape="1">
          <a:blip r:embed="rId2">
            <a:extLst>
              <a:ext uri="{28A0092B-C50C-407E-A947-70E740481C1C}">
                <a14:useLocalDpi xmlns:a14="http://schemas.microsoft.com/office/drawing/2010/main" val="0"/>
              </a:ext>
            </a:extLst>
          </a:blip>
          <a:srcRect l="20370" t="1" r="6493" b="5485"/>
          <a:stretch/>
        </p:blipFill>
        <p:spPr>
          <a:xfrm>
            <a:off x="8746712" y="537961"/>
            <a:ext cx="3127125" cy="5388277"/>
          </a:xfrm>
          <a:prstGeom prst="rect">
            <a:avLst/>
          </a:prstGeom>
        </p:spPr>
      </p:pic>
    </p:spTree>
    <p:extLst>
      <p:ext uri="{BB962C8B-B14F-4D97-AF65-F5344CB8AC3E}">
        <p14:creationId xmlns:p14="http://schemas.microsoft.com/office/powerpoint/2010/main" val="10391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4B63BEE-0691-4F09-8AA1-9522E5EDCBF3}"/>
              </a:ext>
            </a:extLst>
          </p:cNvPr>
          <p:cNvSpPr/>
          <p:nvPr/>
        </p:nvSpPr>
        <p:spPr>
          <a:xfrm>
            <a:off x="11055096" y="5934456"/>
            <a:ext cx="777240" cy="841494"/>
          </a:xfrm>
          <a:prstGeom prst="rect">
            <a:avLst/>
          </a:prstGeom>
          <a:solidFill>
            <a:schemeClr val="bg1"/>
          </a:solidFill>
          <a:ln>
            <a:solidFill>
              <a:srgbClr val="F8F8F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Rektangel 1">
            <a:extLst>
              <a:ext uri="{FF2B5EF4-FFF2-40B4-BE49-F238E27FC236}">
                <a16:creationId xmlns:a16="http://schemas.microsoft.com/office/drawing/2014/main" id="{BA4D9C35-1387-4870-A660-BD8155C4A576}"/>
              </a:ext>
            </a:extLst>
          </p:cNvPr>
          <p:cNvSpPr/>
          <p:nvPr/>
        </p:nvSpPr>
        <p:spPr>
          <a:xfrm>
            <a:off x="2724912" y="821698"/>
            <a:ext cx="2468880" cy="338328"/>
          </a:xfrm>
          <a:prstGeom prst="rect">
            <a:avLst/>
          </a:prstGeom>
          <a:solidFill>
            <a:srgbClr val="7FC6B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Calibri"/>
                <a:ea typeface="+mn-ea"/>
                <a:cs typeface="+mn-cs"/>
              </a:rPr>
              <a:t>Merkur Market</a:t>
            </a:r>
          </a:p>
        </p:txBody>
      </p:sp>
      <p:sp>
        <p:nvSpPr>
          <p:cNvPr id="3" name="Rektangel 2">
            <a:extLst>
              <a:ext uri="{FF2B5EF4-FFF2-40B4-BE49-F238E27FC236}">
                <a16:creationId xmlns:a16="http://schemas.microsoft.com/office/drawing/2014/main" id="{6CBDBE5E-94CA-4A21-A7B0-7C9EBD3529AE}"/>
              </a:ext>
            </a:extLst>
          </p:cNvPr>
          <p:cNvSpPr/>
          <p:nvPr/>
        </p:nvSpPr>
        <p:spPr>
          <a:xfrm>
            <a:off x="5465064" y="821698"/>
            <a:ext cx="2734056" cy="338328"/>
          </a:xfrm>
          <a:prstGeom prst="rect">
            <a:avLst/>
          </a:prstGeom>
          <a:solidFill>
            <a:srgbClr val="0068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Calibri"/>
                <a:ea typeface="+mn-ea"/>
                <a:cs typeface="+mn-cs"/>
              </a:rPr>
              <a:t>Oslo </a:t>
            </a:r>
            <a:r>
              <a:rPr kumimoji="0" lang="nb-NO" sz="1800" b="0" i="0" u="none" strike="noStrike" kern="1200" cap="none" spc="0" normalizeH="0" baseline="0" noProof="0" dirty="0" err="1">
                <a:ln>
                  <a:noFill/>
                </a:ln>
                <a:solidFill>
                  <a:srgbClr val="FFFFFF"/>
                </a:solidFill>
                <a:effectLst/>
                <a:uLnTx/>
                <a:uFillTx/>
                <a:latin typeface="Calibri"/>
                <a:ea typeface="+mn-ea"/>
                <a:cs typeface="+mn-cs"/>
              </a:rPr>
              <a:t>Axess</a:t>
            </a:r>
            <a:endParaRPr kumimoji="0" lang="nb-NO"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Rektangel 3">
            <a:extLst>
              <a:ext uri="{FF2B5EF4-FFF2-40B4-BE49-F238E27FC236}">
                <a16:creationId xmlns:a16="http://schemas.microsoft.com/office/drawing/2014/main" id="{58E72785-F246-4D10-8A67-3700357188A5}"/>
              </a:ext>
            </a:extLst>
          </p:cNvPr>
          <p:cNvSpPr/>
          <p:nvPr/>
        </p:nvSpPr>
        <p:spPr>
          <a:xfrm>
            <a:off x="8388096" y="821698"/>
            <a:ext cx="2734056" cy="338328"/>
          </a:xfrm>
          <a:prstGeom prst="rect">
            <a:avLst/>
          </a:prstGeom>
          <a:solidFill>
            <a:srgbClr val="00685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Calibri"/>
                <a:ea typeface="+mn-ea"/>
                <a:cs typeface="+mn-cs"/>
              </a:rPr>
              <a:t>Oslo Børs</a:t>
            </a:r>
          </a:p>
        </p:txBody>
      </p:sp>
      <p:sp>
        <p:nvSpPr>
          <p:cNvPr id="5" name="TekstSylinder 4">
            <a:extLst>
              <a:ext uri="{FF2B5EF4-FFF2-40B4-BE49-F238E27FC236}">
                <a16:creationId xmlns:a16="http://schemas.microsoft.com/office/drawing/2014/main" id="{DB7A7956-4E98-471E-AFD5-BC8BF652FBDA}"/>
              </a:ext>
            </a:extLst>
          </p:cNvPr>
          <p:cNvSpPr txBox="1"/>
          <p:nvPr/>
        </p:nvSpPr>
        <p:spPr>
          <a:xfrm>
            <a:off x="5465064" y="360926"/>
            <a:ext cx="5654040" cy="369332"/>
          </a:xfrm>
          <a:prstGeom prst="rect">
            <a:avLst/>
          </a:prstGeom>
          <a:solidFill>
            <a:srgbClr val="0068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Calibri"/>
                <a:ea typeface="+mn-ea"/>
                <a:cs typeface="+mn-cs"/>
              </a:rPr>
              <a:t>Autorisert og fullt ut regulert markedsplass</a:t>
            </a:r>
          </a:p>
        </p:txBody>
      </p:sp>
      <p:sp>
        <p:nvSpPr>
          <p:cNvPr id="6" name="TekstSylinder 5">
            <a:extLst>
              <a:ext uri="{FF2B5EF4-FFF2-40B4-BE49-F238E27FC236}">
                <a16:creationId xmlns:a16="http://schemas.microsoft.com/office/drawing/2014/main" id="{DC69BEE9-6666-46FB-AD7D-2CB53B79D9F3}"/>
              </a:ext>
            </a:extLst>
          </p:cNvPr>
          <p:cNvSpPr txBox="1"/>
          <p:nvPr/>
        </p:nvSpPr>
        <p:spPr>
          <a:xfrm>
            <a:off x="2724912" y="360926"/>
            <a:ext cx="2468880" cy="369332"/>
          </a:xfrm>
          <a:prstGeom prst="rect">
            <a:avLst/>
          </a:prstGeom>
          <a:solidFill>
            <a:srgbClr val="7FC6B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Calibri"/>
                <a:ea typeface="+mn-ea"/>
                <a:cs typeface="+mn-cs"/>
              </a:rPr>
              <a:t>Uregulert markedsplass</a:t>
            </a:r>
          </a:p>
        </p:txBody>
      </p:sp>
      <p:sp>
        <p:nvSpPr>
          <p:cNvPr id="12" name="Rektangel 11">
            <a:extLst>
              <a:ext uri="{FF2B5EF4-FFF2-40B4-BE49-F238E27FC236}">
                <a16:creationId xmlns:a16="http://schemas.microsoft.com/office/drawing/2014/main" id="{5D3BDD47-E4A3-4C58-8CB9-C347B87D3BDA}"/>
              </a:ext>
            </a:extLst>
          </p:cNvPr>
          <p:cNvSpPr/>
          <p:nvPr/>
        </p:nvSpPr>
        <p:spPr>
          <a:xfrm>
            <a:off x="176784" y="5934456"/>
            <a:ext cx="777240" cy="841494"/>
          </a:xfrm>
          <a:prstGeom prst="rect">
            <a:avLst/>
          </a:prstGeom>
          <a:solidFill>
            <a:schemeClr val="bg1"/>
          </a:solidFill>
          <a:ln>
            <a:solidFill>
              <a:srgbClr val="F8F8F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10" name="Tabell 9">
            <a:extLst>
              <a:ext uri="{FF2B5EF4-FFF2-40B4-BE49-F238E27FC236}">
                <a16:creationId xmlns:a16="http://schemas.microsoft.com/office/drawing/2014/main" id="{83A0A9B9-E3E5-41F2-A5A7-4852D5663928}"/>
              </a:ext>
            </a:extLst>
          </p:cNvPr>
          <p:cNvGraphicFramePr>
            <a:graphicFrameLocks noGrp="1"/>
          </p:cNvGraphicFramePr>
          <p:nvPr/>
        </p:nvGraphicFramePr>
        <p:xfrm>
          <a:off x="621792" y="1252728"/>
          <a:ext cx="10616184" cy="5430520"/>
        </p:xfrm>
        <a:graphic>
          <a:graphicData uri="http://schemas.openxmlformats.org/drawingml/2006/table">
            <a:tbl>
              <a:tblPr firstRow="1" bandRow="1">
                <a:tableStyleId>{5C22544A-7EE6-4342-B048-85BDC9FD1C3A}</a:tableStyleId>
              </a:tblPr>
              <a:tblGrid>
                <a:gridCol w="2039112">
                  <a:extLst>
                    <a:ext uri="{9D8B030D-6E8A-4147-A177-3AD203B41FA5}">
                      <a16:colId xmlns:a16="http://schemas.microsoft.com/office/drawing/2014/main" val="3668685437"/>
                    </a:ext>
                  </a:extLst>
                </a:gridCol>
                <a:gridCol w="2706624">
                  <a:extLst>
                    <a:ext uri="{9D8B030D-6E8A-4147-A177-3AD203B41FA5}">
                      <a16:colId xmlns:a16="http://schemas.microsoft.com/office/drawing/2014/main" val="2366294249"/>
                    </a:ext>
                  </a:extLst>
                </a:gridCol>
                <a:gridCol w="3063240">
                  <a:extLst>
                    <a:ext uri="{9D8B030D-6E8A-4147-A177-3AD203B41FA5}">
                      <a16:colId xmlns:a16="http://schemas.microsoft.com/office/drawing/2014/main" val="72080353"/>
                    </a:ext>
                  </a:extLst>
                </a:gridCol>
                <a:gridCol w="2807208">
                  <a:extLst>
                    <a:ext uri="{9D8B030D-6E8A-4147-A177-3AD203B41FA5}">
                      <a16:colId xmlns:a16="http://schemas.microsoft.com/office/drawing/2014/main" val="3596256602"/>
                    </a:ext>
                  </a:extLst>
                </a:gridCol>
              </a:tblGrid>
              <a:tr h="370840">
                <a:tc>
                  <a:txBody>
                    <a:bodyPr/>
                    <a:lstStyle/>
                    <a:p>
                      <a:r>
                        <a:rPr lang="nb-NO" b="0" dirty="0">
                          <a:ln>
                            <a:noFill/>
                          </a:ln>
                          <a:solidFill>
                            <a:srgbClr val="00685E"/>
                          </a:solidFill>
                          <a:effectLst/>
                        </a:rPr>
                        <a:t>Selskapsform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b="0" dirty="0">
                          <a:ln>
                            <a:noFill/>
                          </a:ln>
                          <a:solidFill>
                            <a:srgbClr val="00685E"/>
                          </a:solidFill>
                          <a:effectLst/>
                        </a:rPr>
                        <a:t>AS, ASA, EK-bevis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b="0" dirty="0">
                          <a:ln>
                            <a:noFill/>
                          </a:ln>
                          <a:solidFill>
                            <a:srgbClr val="00685E"/>
                          </a:solidFill>
                          <a:effectLst/>
                        </a:rPr>
                        <a:t>ASA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b="0" dirty="0">
                          <a:ln>
                            <a:noFill/>
                          </a:ln>
                          <a:solidFill>
                            <a:srgbClr val="00685E"/>
                          </a:solidFill>
                          <a:effectLst/>
                        </a:rPr>
                        <a:t>ASA, EK-bevis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4836415"/>
                  </a:ext>
                </a:extLst>
              </a:tr>
              <a:tr h="370840">
                <a:tc>
                  <a:txBody>
                    <a:bodyPr/>
                    <a:lstStyle/>
                    <a:p>
                      <a:r>
                        <a:rPr lang="nb-NO" dirty="0">
                          <a:ln>
                            <a:noFill/>
                          </a:ln>
                          <a:solidFill>
                            <a:srgbClr val="00685E"/>
                          </a:solidFill>
                          <a:effectLst/>
                        </a:rPr>
                        <a:t>Opptaksprosess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1-2 uker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4-8 uker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4-8 uker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4318845"/>
                  </a:ext>
                </a:extLst>
              </a:tr>
              <a:tr h="370840">
                <a:tc>
                  <a:txBody>
                    <a:bodyPr/>
                    <a:lstStyle/>
                    <a:p>
                      <a:r>
                        <a:rPr lang="nb-NO" dirty="0">
                          <a:ln>
                            <a:noFill/>
                          </a:ln>
                          <a:solidFill>
                            <a:srgbClr val="00685E"/>
                          </a:solidFill>
                          <a:effectLst/>
                        </a:rPr>
                        <a:t>Markedsverdi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Ingen krav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Kr 8 mio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Kr 300 mio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4623074"/>
                  </a:ext>
                </a:extLst>
              </a:tr>
              <a:tr h="370840">
                <a:tc>
                  <a:txBody>
                    <a:bodyPr/>
                    <a:lstStyle/>
                    <a:p>
                      <a:r>
                        <a:rPr lang="nb-NO" dirty="0">
                          <a:ln>
                            <a:noFill/>
                          </a:ln>
                          <a:solidFill>
                            <a:srgbClr val="00685E"/>
                          </a:solidFill>
                          <a:effectLst/>
                        </a:rPr>
                        <a:t>Økonomi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nb-NO" dirty="0">
                        <a:ln>
                          <a:noFill/>
                        </a:ln>
                        <a:solidFill>
                          <a:srgbClr val="00685E"/>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Minst 12mnd likviditet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Minst 12mnd likviditet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0794967"/>
                  </a:ext>
                </a:extLst>
              </a:tr>
              <a:tr h="370840">
                <a:tc>
                  <a:txBody>
                    <a:bodyPr/>
                    <a:lstStyle/>
                    <a:p>
                      <a:r>
                        <a:rPr lang="nb-NO" dirty="0">
                          <a:ln>
                            <a:noFill/>
                          </a:ln>
                          <a:solidFill>
                            <a:srgbClr val="00685E"/>
                          </a:solidFill>
                          <a:effectLst/>
                        </a:rPr>
                        <a:t>Antall aksjonærer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Minst 500 for aksjer</a:t>
                      </a:r>
                      <a:br>
                        <a:rPr lang="nb-NO" dirty="0">
                          <a:ln>
                            <a:noFill/>
                          </a:ln>
                          <a:solidFill>
                            <a:srgbClr val="00685E"/>
                          </a:solidFill>
                          <a:effectLst/>
                        </a:rPr>
                      </a:br>
                      <a:r>
                        <a:rPr lang="nb-NO" dirty="0">
                          <a:ln>
                            <a:noFill/>
                          </a:ln>
                          <a:solidFill>
                            <a:srgbClr val="00685E"/>
                          </a:solidFill>
                          <a:effectLst/>
                        </a:rPr>
                        <a:t>Minst 200 for EK bevis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8034369"/>
                  </a:ext>
                </a:extLst>
              </a:tr>
              <a:tr h="370840">
                <a:tc>
                  <a:txBody>
                    <a:bodyPr/>
                    <a:lstStyle/>
                    <a:p>
                      <a:r>
                        <a:rPr lang="nb-NO" dirty="0">
                          <a:ln>
                            <a:noFill/>
                          </a:ln>
                          <a:solidFill>
                            <a:srgbClr val="00685E"/>
                          </a:solidFill>
                          <a:effectLst/>
                        </a:rPr>
                        <a:t>Hver aksjonær må eie aksjer for minst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5.000 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10.000 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10.000 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7278039"/>
                  </a:ext>
                </a:extLst>
              </a:tr>
              <a:tr h="370840">
                <a:tc>
                  <a:txBody>
                    <a:bodyPr/>
                    <a:lstStyle/>
                    <a:p>
                      <a:r>
                        <a:rPr lang="nb-NO" dirty="0">
                          <a:ln>
                            <a:noFill/>
                          </a:ln>
                          <a:solidFill>
                            <a:srgbClr val="00685E"/>
                          </a:solidFill>
                          <a:effectLst/>
                        </a:rPr>
                        <a:t>Allmenn spredning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15 %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25 %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25 %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5409105"/>
                  </a:ext>
                </a:extLst>
              </a:tr>
              <a:tr h="370840">
                <a:tc>
                  <a:txBody>
                    <a:bodyPr/>
                    <a:lstStyle/>
                    <a:p>
                      <a:r>
                        <a:rPr lang="nb-NO" dirty="0">
                          <a:ln>
                            <a:noFill/>
                          </a:ln>
                          <a:solidFill>
                            <a:srgbClr val="00685E"/>
                          </a:solidFill>
                          <a:effectLst/>
                        </a:rPr>
                        <a:t>Historikk og virksomhet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nb-NO" dirty="0">
                        <a:ln>
                          <a:noFill/>
                        </a:ln>
                        <a:solidFill>
                          <a:srgbClr val="00685E"/>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Minst én års- eller delårsrapport. Igangsatt planlagt virksomhet.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Må ha tre års historikk og virksomhet. Kan dispenseres.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112148"/>
                  </a:ext>
                </a:extLst>
              </a:tr>
              <a:tr h="370840">
                <a:tc>
                  <a:txBody>
                    <a:bodyPr/>
                    <a:lstStyle/>
                    <a:p>
                      <a:r>
                        <a:rPr lang="nb-NO" dirty="0" err="1">
                          <a:ln>
                            <a:noFill/>
                          </a:ln>
                          <a:solidFill>
                            <a:srgbClr val="00685E"/>
                          </a:solidFill>
                          <a:effectLst/>
                        </a:rPr>
                        <a:t>Intro.prospekt</a:t>
                      </a:r>
                      <a:r>
                        <a:rPr lang="nb-NO" dirty="0">
                          <a:ln>
                            <a:noFill/>
                          </a:ln>
                          <a:solidFill>
                            <a:srgbClr val="00685E"/>
                          </a:solidFill>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nb-NO" dirty="0">
                        <a:ln>
                          <a:noFill/>
                        </a:ln>
                        <a:solidFill>
                          <a:srgbClr val="00685E"/>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0158174"/>
                  </a:ext>
                </a:extLst>
              </a:tr>
              <a:tr h="370840">
                <a:tc>
                  <a:txBody>
                    <a:bodyPr/>
                    <a:lstStyle/>
                    <a:p>
                      <a:r>
                        <a:rPr lang="nb-NO" dirty="0">
                          <a:ln>
                            <a:noFill/>
                          </a:ln>
                          <a:solidFill>
                            <a:srgbClr val="00685E"/>
                          </a:solidFill>
                          <a:effectLst/>
                        </a:rPr>
                        <a:t>Krav til rådgiver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Meglerhus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Uavhengig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Uavhengig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9448113"/>
                  </a:ext>
                </a:extLst>
              </a:tr>
              <a:tr h="370840">
                <a:tc>
                  <a:txBody>
                    <a:bodyPr/>
                    <a:lstStyle/>
                    <a:p>
                      <a:r>
                        <a:rPr lang="nb-NO" dirty="0">
                          <a:ln>
                            <a:noFill/>
                          </a:ln>
                          <a:solidFill>
                            <a:srgbClr val="00685E"/>
                          </a:solidFill>
                          <a:effectLst/>
                        </a:rPr>
                        <a:t>Due Diligence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Begrenset finansiell og juridisk due diligence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dirty="0">
                          <a:ln>
                            <a:noFill/>
                          </a:ln>
                          <a:solidFill>
                            <a:srgbClr val="00685E"/>
                          </a:solidFill>
                          <a:effectLst/>
                        </a:rPr>
                        <a:t>Full finansiell og juridisk due diligence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lang="nb-NO" dirty="0">
                          <a:ln>
                            <a:noFill/>
                          </a:ln>
                          <a:solidFill>
                            <a:srgbClr val="00685E"/>
                          </a:solidFill>
                          <a:effectLst/>
                        </a:rPr>
                        <a:t>Full finansiell og juridisk due diligence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9316064"/>
                  </a:ext>
                </a:extLst>
              </a:tr>
            </a:tbl>
          </a:graphicData>
        </a:graphic>
      </p:graphicFrame>
    </p:spTree>
    <p:extLst>
      <p:ext uri="{BB962C8B-B14F-4D97-AF65-F5344CB8AC3E}">
        <p14:creationId xmlns:p14="http://schemas.microsoft.com/office/powerpoint/2010/main" val="4184733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8A25D89B-CB38-4728-B05B-F295D184A8D1}"/>
              </a:ext>
            </a:extLst>
          </p:cNvPr>
          <p:cNvSpPr txBox="1">
            <a:spLocks/>
          </p:cNvSpPr>
          <p:nvPr/>
        </p:nvSpPr>
        <p:spPr>
          <a:xfrm>
            <a:off x="1042596" y="1369092"/>
            <a:ext cx="9651614" cy="1339850"/>
          </a:xfrm>
          <a:prstGeom prst="rect">
            <a:avLst/>
          </a:prstGeom>
        </p:spPr>
        <p:txBody>
          <a:bodyPr>
            <a:normAutofit fontScale="97500" lnSpcReduction="10000"/>
          </a:bodyPr>
          <a:lstStyle>
            <a:lvl1pPr algn="ctr" defTabSz="457200" rtl="0" eaLnBrk="1" latinLnBrk="0" hangingPunct="1">
              <a:spcBef>
                <a:spcPct val="0"/>
              </a:spcBef>
              <a:buNone/>
              <a:defRPr sz="4400" b="0" i="0" kern="1200">
                <a:solidFill>
                  <a:srgbClr val="02243A"/>
                </a:solidFill>
                <a:latin typeface="Museo Sans Rounded 500"/>
                <a:ea typeface="+mj-ea"/>
                <a:cs typeface="Museo Sans Rounded 50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0" i="0" u="none" strike="noStrike" kern="1200" cap="none" spc="0" normalizeH="0" baseline="0" noProof="0" dirty="0">
                <a:ln>
                  <a:noFill/>
                </a:ln>
                <a:solidFill>
                  <a:srgbClr val="02243A"/>
                </a:solidFill>
                <a:effectLst/>
                <a:uLnTx/>
                <a:uFillTx/>
                <a:latin typeface="Calibri"/>
                <a:ea typeface="+mj-ea"/>
              </a:rPr>
              <a:t>DET HANDLES NORSKE AKSJER FOR</a:t>
            </a:r>
            <a:br>
              <a:rPr kumimoji="0" lang="nb-NO" sz="3600" b="0" i="0" u="none" strike="noStrike" kern="1200" cap="none" spc="0" normalizeH="0" baseline="0" noProof="0" dirty="0">
                <a:ln>
                  <a:noFill/>
                </a:ln>
                <a:solidFill>
                  <a:srgbClr val="02243A"/>
                </a:solidFill>
                <a:effectLst/>
                <a:uLnTx/>
                <a:uFillTx/>
                <a:latin typeface="Calibri"/>
                <a:ea typeface="+mj-ea"/>
              </a:rPr>
            </a:br>
            <a:r>
              <a:rPr kumimoji="0" lang="nb-NO" sz="4800" b="1" i="0" u="none" strike="noStrike" kern="1200" cap="none" spc="0" normalizeH="0" baseline="0" noProof="0" dirty="0">
                <a:ln>
                  <a:noFill/>
                </a:ln>
                <a:solidFill>
                  <a:srgbClr val="D45D00"/>
                </a:solidFill>
                <a:effectLst/>
                <a:uLnTx/>
                <a:uFillTx/>
                <a:latin typeface="Calibri"/>
                <a:ea typeface="+mj-ea"/>
              </a:rPr>
              <a:t>200.000 KRONER </a:t>
            </a:r>
            <a:r>
              <a:rPr kumimoji="0" lang="nb-NO" sz="4800" b="1" i="0" u="none" strike="noStrike" kern="1200" cap="none" spc="0" normalizeH="0" baseline="0" noProof="0" dirty="0">
                <a:ln>
                  <a:noFill/>
                </a:ln>
                <a:solidFill>
                  <a:srgbClr val="02243A"/>
                </a:solidFill>
                <a:effectLst/>
                <a:uLnTx/>
                <a:uFillTx/>
                <a:latin typeface="Calibri"/>
                <a:ea typeface="+mj-ea"/>
              </a:rPr>
              <a:t>I SEKUNDET</a:t>
            </a:r>
          </a:p>
        </p:txBody>
      </p:sp>
      <p:sp>
        <p:nvSpPr>
          <p:cNvPr id="4" name="Plassholder for tekst 3">
            <a:extLst>
              <a:ext uri="{FF2B5EF4-FFF2-40B4-BE49-F238E27FC236}">
                <a16:creationId xmlns:a16="http://schemas.microsoft.com/office/drawing/2014/main" id="{8A5BEE71-14EC-49DF-A462-FDB37483DE07}"/>
              </a:ext>
            </a:extLst>
          </p:cNvPr>
          <p:cNvSpPr txBox="1">
            <a:spLocks/>
          </p:cNvSpPr>
          <p:nvPr/>
        </p:nvSpPr>
        <p:spPr>
          <a:xfrm>
            <a:off x="1195789" y="2773883"/>
            <a:ext cx="9345227" cy="412750"/>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50" indent="-285750" algn="l" defTabSz="457200"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3000" indent="-228600" algn="l" defTabSz="457200"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200" indent="-228600" algn="l" defTabSz="457200"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400" indent="-228600" algn="l" defTabSz="457200"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dirty="0">
                <a:ln>
                  <a:noFill/>
                </a:ln>
                <a:solidFill>
                  <a:srgbClr val="02243A"/>
                </a:solidFill>
                <a:effectLst/>
                <a:uLnTx/>
                <a:uFillTx/>
                <a:latin typeface="Calibri"/>
                <a:ea typeface="+mn-ea"/>
              </a:rPr>
              <a:t>MER ENN 5 MRD. KRONER HVER DAG</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dirty="0">
                <a:ln>
                  <a:noFill/>
                </a:ln>
                <a:solidFill>
                  <a:srgbClr val="02243A"/>
                </a:solidFill>
                <a:effectLst/>
                <a:uLnTx/>
                <a:uFillTx/>
                <a:latin typeface="Calibri"/>
                <a:ea typeface="+mn-ea"/>
              </a:rPr>
              <a:t> FORDELT PÅ 130.000 HANDLER</a:t>
            </a:r>
          </a:p>
        </p:txBody>
      </p:sp>
      <p:sp>
        <p:nvSpPr>
          <p:cNvPr id="5" name="TekstSylinder 4">
            <a:extLst>
              <a:ext uri="{FF2B5EF4-FFF2-40B4-BE49-F238E27FC236}">
                <a16:creationId xmlns:a16="http://schemas.microsoft.com/office/drawing/2014/main" id="{6E037E6A-D1F8-4198-9117-51B408C30D33}"/>
              </a:ext>
            </a:extLst>
          </p:cNvPr>
          <p:cNvSpPr txBox="1"/>
          <p:nvPr/>
        </p:nvSpPr>
        <p:spPr>
          <a:xfrm>
            <a:off x="1195789" y="5011854"/>
            <a:ext cx="9999729" cy="954107"/>
          </a:xfrm>
          <a:prstGeom prst="rect">
            <a:avLst/>
          </a:prstGeom>
          <a:solidFill>
            <a:srgbClr val="D45D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FFFFFF"/>
                </a:solidFill>
                <a:effectLst/>
                <a:uLnTx/>
                <a:uFillTx/>
                <a:latin typeface="Calibri"/>
                <a:ea typeface="+mn-ea"/>
                <a:cs typeface="+mn-cs"/>
              </a:rPr>
              <a:t>MERK: På onsdag 26. februar var omsetningen dobbelt så stor som dette og den største omsetningen av aksjer noensinne på Oslo Børs!</a:t>
            </a:r>
          </a:p>
        </p:txBody>
      </p:sp>
    </p:spTree>
    <p:extLst>
      <p:ext uri="{BB962C8B-B14F-4D97-AF65-F5344CB8AC3E}">
        <p14:creationId xmlns:p14="http://schemas.microsoft.com/office/powerpoint/2010/main" val="3695897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A58E17D-283F-4BB0-BB14-CC51024FBA26}"/>
              </a:ext>
            </a:extLst>
          </p:cNvPr>
          <p:cNvSpPr>
            <a:spLocks noGrp="1"/>
          </p:cNvSpPr>
          <p:nvPr>
            <p:ph idx="1"/>
          </p:nvPr>
        </p:nvSpPr>
        <p:spPr>
          <a:xfrm>
            <a:off x="3035559" y="1937668"/>
            <a:ext cx="8870302" cy="4198776"/>
          </a:xfrm>
        </p:spPr>
        <p:txBody>
          <a:bodyPr>
            <a:normAutofit/>
          </a:bodyPr>
          <a:lstStyle/>
          <a:p>
            <a:pPr marL="0" indent="0">
              <a:buNone/>
            </a:pPr>
            <a:r>
              <a:rPr lang="en-US" sz="2400" dirty="0" err="1">
                <a:latin typeface="+mn-lt"/>
              </a:rPr>
              <a:t>Ikke-kommersiell</a:t>
            </a:r>
            <a:r>
              <a:rPr lang="en-US" sz="2400" dirty="0">
                <a:latin typeface="+mn-lt"/>
              </a:rPr>
              <a:t> </a:t>
            </a:r>
            <a:r>
              <a:rPr lang="en-US" sz="2400" dirty="0" err="1">
                <a:latin typeface="+mn-lt"/>
              </a:rPr>
              <a:t>stiftelse</a:t>
            </a:r>
            <a:r>
              <a:rPr lang="en-US" sz="2400" dirty="0">
                <a:latin typeface="+mn-lt"/>
              </a:rPr>
              <a:t> med </a:t>
            </a:r>
            <a:r>
              <a:rPr lang="en-US" sz="2400" dirty="0" err="1">
                <a:latin typeface="+mn-lt"/>
              </a:rPr>
              <a:t>mandat</a:t>
            </a:r>
            <a:r>
              <a:rPr lang="en-US" sz="2400" dirty="0">
                <a:latin typeface="+mn-lt"/>
              </a:rPr>
              <a:t> om å </a:t>
            </a:r>
            <a:r>
              <a:rPr lang="en-US" sz="2400" dirty="0" err="1">
                <a:latin typeface="+mn-lt"/>
              </a:rPr>
              <a:t>øke</a:t>
            </a:r>
            <a:r>
              <a:rPr lang="en-US" sz="2400" dirty="0">
                <a:latin typeface="+mn-lt"/>
              </a:rPr>
              <a:t> </a:t>
            </a:r>
            <a:r>
              <a:rPr lang="en-US" sz="2400" dirty="0" err="1">
                <a:latin typeface="+mn-lt"/>
              </a:rPr>
              <a:t>kunnskapen</a:t>
            </a:r>
            <a:r>
              <a:rPr lang="en-US" sz="2400" dirty="0">
                <a:latin typeface="+mn-lt"/>
              </a:rPr>
              <a:t> om </a:t>
            </a:r>
            <a:r>
              <a:rPr lang="en-US" sz="2400" dirty="0" err="1">
                <a:latin typeface="+mn-lt"/>
              </a:rPr>
              <a:t>aksjer</a:t>
            </a:r>
            <a:r>
              <a:rPr lang="en-US" sz="2400" dirty="0">
                <a:latin typeface="+mn-lt"/>
              </a:rPr>
              <a:t> </a:t>
            </a:r>
            <a:r>
              <a:rPr lang="en-US" sz="2400" dirty="0" err="1">
                <a:latin typeface="+mn-lt"/>
              </a:rPr>
              <a:t>og</a:t>
            </a:r>
            <a:r>
              <a:rPr lang="en-US" sz="2400" dirty="0">
                <a:latin typeface="+mn-lt"/>
              </a:rPr>
              <a:t> </a:t>
            </a:r>
            <a:r>
              <a:rPr lang="en-US" sz="2400" dirty="0" err="1">
                <a:latin typeface="+mn-lt"/>
              </a:rPr>
              <a:t>finansmarkedene</a:t>
            </a:r>
            <a:endParaRPr lang="en-US" sz="2400" dirty="0">
              <a:latin typeface="+mn-lt"/>
            </a:endParaRPr>
          </a:p>
          <a:p>
            <a:pPr marL="0" indent="0">
              <a:buNone/>
            </a:pPr>
            <a:endParaRPr lang="en-US" sz="2400" dirty="0">
              <a:latin typeface="+mn-lt"/>
            </a:endParaRPr>
          </a:p>
          <a:p>
            <a:pPr marL="0" indent="0">
              <a:buNone/>
            </a:pPr>
            <a:r>
              <a:rPr lang="en-US" sz="2400" dirty="0" err="1">
                <a:latin typeface="+mn-lt"/>
              </a:rPr>
              <a:t>Arbeider</a:t>
            </a:r>
            <a:r>
              <a:rPr lang="en-US" sz="2400" dirty="0">
                <a:latin typeface="+mn-lt"/>
              </a:rPr>
              <a:t> </a:t>
            </a:r>
            <a:r>
              <a:rPr lang="en-US" sz="2400" dirty="0" err="1">
                <a:latin typeface="+mn-lt"/>
              </a:rPr>
              <a:t>i</a:t>
            </a:r>
            <a:r>
              <a:rPr lang="en-US" sz="2400" dirty="0">
                <a:latin typeface="+mn-lt"/>
              </a:rPr>
              <a:t> </a:t>
            </a:r>
            <a:r>
              <a:rPr lang="en-US" sz="2400" dirty="0" err="1">
                <a:latin typeface="+mn-lt"/>
              </a:rPr>
              <a:t>tett</a:t>
            </a:r>
            <a:r>
              <a:rPr lang="en-US" sz="2400" dirty="0">
                <a:latin typeface="+mn-lt"/>
              </a:rPr>
              <a:t> </a:t>
            </a:r>
            <a:r>
              <a:rPr lang="en-US" sz="2400" dirty="0" err="1">
                <a:latin typeface="+mn-lt"/>
              </a:rPr>
              <a:t>samarbeid</a:t>
            </a:r>
            <a:r>
              <a:rPr lang="en-US" sz="2400" dirty="0">
                <a:latin typeface="+mn-lt"/>
              </a:rPr>
              <a:t> med banker </a:t>
            </a:r>
            <a:r>
              <a:rPr lang="en-US" sz="2400" dirty="0" err="1">
                <a:latin typeface="+mn-lt"/>
              </a:rPr>
              <a:t>og</a:t>
            </a:r>
            <a:r>
              <a:rPr lang="en-US" sz="2400" dirty="0">
                <a:latin typeface="+mn-lt"/>
              </a:rPr>
              <a:t> </a:t>
            </a:r>
            <a:r>
              <a:rPr lang="en-US" sz="2400" dirty="0" err="1">
                <a:latin typeface="+mn-lt"/>
              </a:rPr>
              <a:t>finansinstitusjoner</a:t>
            </a:r>
            <a:r>
              <a:rPr lang="en-US" sz="2400" dirty="0">
                <a:latin typeface="+mn-lt"/>
              </a:rPr>
              <a:t>, </a:t>
            </a:r>
            <a:r>
              <a:rPr lang="en-US" sz="2400" dirty="0" err="1">
                <a:latin typeface="+mn-lt"/>
              </a:rPr>
              <a:t>fagorganisasjoner</a:t>
            </a:r>
            <a:r>
              <a:rPr lang="en-US" sz="2400" dirty="0">
                <a:latin typeface="+mn-lt"/>
              </a:rPr>
              <a:t>, </a:t>
            </a:r>
            <a:r>
              <a:rPr lang="en-US" sz="2400" dirty="0" err="1">
                <a:latin typeface="+mn-lt"/>
              </a:rPr>
              <a:t>bl.a</a:t>
            </a:r>
            <a:r>
              <a:rPr lang="en-US" sz="2400" dirty="0">
                <a:latin typeface="+mn-lt"/>
              </a:rPr>
              <a:t>. DNB, NHO, LO, Oslo Børs </a:t>
            </a:r>
            <a:r>
              <a:rPr lang="en-US" sz="2400" dirty="0" err="1">
                <a:latin typeface="+mn-lt"/>
              </a:rPr>
              <a:t>m.fl</a:t>
            </a:r>
            <a:r>
              <a:rPr lang="en-US" sz="2400" dirty="0">
                <a:latin typeface="+mn-lt"/>
              </a:rPr>
              <a:t>.</a:t>
            </a:r>
          </a:p>
          <a:p>
            <a:pPr marL="0" indent="0">
              <a:buNone/>
            </a:pPr>
            <a:endParaRPr lang="en-US" sz="2400" dirty="0">
              <a:latin typeface="+mn-lt"/>
            </a:endParaRPr>
          </a:p>
          <a:p>
            <a:pPr marL="0" indent="0">
              <a:buNone/>
            </a:pPr>
            <a:r>
              <a:rPr lang="en-US" sz="2400" dirty="0">
                <a:latin typeface="+mn-lt"/>
              </a:rPr>
              <a:t>Kristin Skaug, </a:t>
            </a:r>
            <a:r>
              <a:rPr lang="en-US" sz="2400" dirty="0" err="1">
                <a:latin typeface="+mn-lt"/>
              </a:rPr>
              <a:t>daglig</a:t>
            </a:r>
            <a:r>
              <a:rPr lang="en-US" sz="2400" dirty="0">
                <a:latin typeface="+mn-lt"/>
              </a:rPr>
              <a:t> </a:t>
            </a:r>
            <a:r>
              <a:rPr lang="en-US" sz="2400" dirty="0" err="1">
                <a:latin typeface="+mn-lt"/>
              </a:rPr>
              <a:t>leder</a:t>
            </a:r>
            <a:r>
              <a:rPr lang="en-US" sz="2400" dirty="0">
                <a:latin typeface="+mn-lt"/>
              </a:rPr>
              <a:t> </a:t>
            </a:r>
            <a:r>
              <a:rPr lang="en-US" sz="2400" dirty="0" err="1">
                <a:latin typeface="+mn-lt"/>
              </a:rPr>
              <a:t>i</a:t>
            </a:r>
            <a:r>
              <a:rPr lang="en-US" sz="2400" dirty="0">
                <a:latin typeface="+mn-lt"/>
              </a:rPr>
              <a:t> AksjeNorge</a:t>
            </a:r>
            <a:br>
              <a:rPr lang="en-US" sz="2400" dirty="0">
                <a:latin typeface="+mn-lt"/>
              </a:rPr>
            </a:br>
            <a:r>
              <a:rPr lang="en-US" sz="2400" dirty="0" err="1">
                <a:latin typeface="+mn-lt"/>
              </a:rPr>
              <a:t>Tidligere</a:t>
            </a:r>
            <a:r>
              <a:rPr lang="en-US" sz="2400" dirty="0">
                <a:latin typeface="+mn-lt"/>
              </a:rPr>
              <a:t> </a:t>
            </a:r>
            <a:r>
              <a:rPr lang="en-US" sz="2400" dirty="0" err="1">
                <a:latin typeface="+mn-lt"/>
              </a:rPr>
              <a:t>megler</a:t>
            </a:r>
            <a:r>
              <a:rPr lang="en-US" sz="2400" dirty="0">
                <a:latin typeface="+mn-lt"/>
              </a:rPr>
              <a:t>/trader, </a:t>
            </a:r>
            <a:r>
              <a:rPr lang="en-US" sz="2400" dirty="0" err="1">
                <a:latin typeface="+mn-lt"/>
              </a:rPr>
              <a:t>investeringsrådgiver</a:t>
            </a:r>
            <a:r>
              <a:rPr lang="en-US" sz="2400" dirty="0">
                <a:latin typeface="+mn-lt"/>
              </a:rPr>
              <a:t> </a:t>
            </a:r>
            <a:r>
              <a:rPr lang="en-US" sz="2400" dirty="0" err="1">
                <a:latin typeface="+mn-lt"/>
              </a:rPr>
              <a:t>og</a:t>
            </a:r>
            <a:r>
              <a:rPr lang="en-US" sz="2400" dirty="0">
                <a:latin typeface="+mn-lt"/>
              </a:rPr>
              <a:t> </a:t>
            </a:r>
            <a:r>
              <a:rPr lang="en-US" sz="2400" dirty="0" err="1">
                <a:latin typeface="+mn-lt"/>
              </a:rPr>
              <a:t>markedssjef</a:t>
            </a:r>
            <a:br>
              <a:rPr lang="en-US" sz="2400" dirty="0">
                <a:latin typeface="+mn-lt"/>
              </a:rPr>
            </a:br>
            <a:r>
              <a:rPr lang="en-US" sz="2400" dirty="0">
                <a:latin typeface="+mn-lt"/>
                <a:hlinkClick r:id="rId2"/>
              </a:rPr>
              <a:t>www.aksjenorge.no</a:t>
            </a:r>
            <a:r>
              <a:rPr lang="en-US" sz="2400" dirty="0">
                <a:latin typeface="+mn-lt"/>
              </a:rPr>
              <a:t> </a:t>
            </a:r>
          </a:p>
          <a:p>
            <a:pPr marL="0" indent="0">
              <a:buNone/>
            </a:pPr>
            <a:r>
              <a:rPr lang="en-US" sz="2400" dirty="0">
                <a:latin typeface="+mn-lt"/>
              </a:rPr>
              <a:t>                          @AksjeNorge            @</a:t>
            </a:r>
            <a:r>
              <a:rPr lang="en-US" sz="2400" dirty="0" err="1">
                <a:latin typeface="+mn-lt"/>
              </a:rPr>
              <a:t>KrisSkaug</a:t>
            </a:r>
            <a:r>
              <a:rPr lang="en-US" sz="2400" dirty="0">
                <a:latin typeface="+mn-lt"/>
              </a:rPr>
              <a:t>   </a:t>
            </a:r>
          </a:p>
        </p:txBody>
      </p:sp>
      <p:pic>
        <p:nvPicPr>
          <p:cNvPr id="5" name="Bilde 4">
            <a:extLst>
              <a:ext uri="{FF2B5EF4-FFF2-40B4-BE49-F238E27FC236}">
                <a16:creationId xmlns:a16="http://schemas.microsoft.com/office/drawing/2014/main" id="{B3868D36-4EBA-4859-8B3F-4DC2A977BCDD}"/>
              </a:ext>
            </a:extLst>
          </p:cNvPr>
          <p:cNvPicPr>
            <a:picLocks/>
          </p:cNvPicPr>
          <p:nvPr/>
        </p:nvPicPr>
        <p:blipFill rotWithShape="1">
          <a:blip r:embed="rId3" cstate="print">
            <a:extLst>
              <a:ext uri="{28A0092B-C50C-407E-A947-70E740481C1C}">
                <a14:useLocalDpi xmlns:a14="http://schemas.microsoft.com/office/drawing/2010/main" val="0"/>
              </a:ext>
            </a:extLst>
          </a:blip>
          <a:srcRect l="6455" t="2117" r="30816" b="7406"/>
          <a:stretch/>
        </p:blipFill>
        <p:spPr>
          <a:xfrm>
            <a:off x="2239680" y="4603030"/>
            <a:ext cx="730982" cy="730982"/>
          </a:xfrm>
          <a:prstGeom prst="ellipse">
            <a:avLst/>
          </a:prstGeom>
          <a:ln w="19050" cap="rnd">
            <a:solidFill>
              <a:srgbClr val="003C5D"/>
            </a:solidFill>
          </a:ln>
          <a:effectLst/>
          <a:scene3d>
            <a:camera prst="orthographicFront"/>
            <a:lightRig rig="contrasting" dir="t">
              <a:rot lat="0" lon="0" rev="3000000"/>
            </a:lightRig>
          </a:scene3d>
          <a:sp3d contourW="7620">
            <a:bevelT w="95250" h="31750"/>
            <a:contourClr>
              <a:srgbClr val="333333"/>
            </a:contourClr>
          </a:sp3d>
        </p:spPr>
      </p:pic>
      <p:pic>
        <p:nvPicPr>
          <p:cNvPr id="13" name="Bilde 12">
            <a:extLst>
              <a:ext uri="{FF2B5EF4-FFF2-40B4-BE49-F238E27FC236}">
                <a16:creationId xmlns:a16="http://schemas.microsoft.com/office/drawing/2014/main" id="{D4E9BCD9-F131-4C3F-BD0F-AA1B761B8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4783" y="1852824"/>
            <a:ext cx="730982" cy="719180"/>
          </a:xfrm>
          <a:prstGeom prst="rect">
            <a:avLst/>
          </a:prstGeom>
        </p:spPr>
      </p:pic>
      <p:pic>
        <p:nvPicPr>
          <p:cNvPr id="17" name="Grafikk 16" descr="Nettverk">
            <a:extLst>
              <a:ext uri="{FF2B5EF4-FFF2-40B4-BE49-F238E27FC236}">
                <a16:creationId xmlns:a16="http://schemas.microsoft.com/office/drawing/2014/main" id="{FA00BBD5-B8B7-4B45-987E-1884CA35B1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4783" y="3077703"/>
            <a:ext cx="730982" cy="730982"/>
          </a:xfrm>
          <a:prstGeom prst="rect">
            <a:avLst/>
          </a:prstGeom>
        </p:spPr>
      </p:pic>
      <p:pic>
        <p:nvPicPr>
          <p:cNvPr id="1028" name="Picture 4" descr="Image result for twitter logo transparent">
            <a:extLst>
              <a:ext uri="{FF2B5EF4-FFF2-40B4-BE49-F238E27FC236}">
                <a16:creationId xmlns:a16="http://schemas.microsoft.com/office/drawing/2014/main" id="{6DAD043C-47F4-4013-85B5-D72B90BB7A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8292" y="5604603"/>
            <a:ext cx="454090" cy="4540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nkedin logo transparent">
            <a:extLst>
              <a:ext uri="{FF2B5EF4-FFF2-40B4-BE49-F238E27FC236}">
                <a16:creationId xmlns:a16="http://schemas.microsoft.com/office/drawing/2014/main" id="{39CEFDCF-1786-44BD-9CDC-BC77CAB2D1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2382" y="5660585"/>
            <a:ext cx="362408" cy="320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nstagram logo transparent">
            <a:extLst>
              <a:ext uri="{FF2B5EF4-FFF2-40B4-BE49-F238E27FC236}">
                <a16:creationId xmlns:a16="http://schemas.microsoft.com/office/drawing/2014/main" id="{EA1A21B8-9BAC-43F6-88BD-55525F7287F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4862" y="5671509"/>
            <a:ext cx="321085" cy="3202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acebook logo transparent">
            <a:extLst>
              <a:ext uri="{FF2B5EF4-FFF2-40B4-BE49-F238E27FC236}">
                <a16:creationId xmlns:a16="http://schemas.microsoft.com/office/drawing/2014/main" id="{C51C5480-34D8-4AEE-BD0C-8B703C8BF3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9687" y="5660585"/>
            <a:ext cx="320278" cy="3202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twitter logo transparent">
            <a:extLst>
              <a:ext uri="{FF2B5EF4-FFF2-40B4-BE49-F238E27FC236}">
                <a16:creationId xmlns:a16="http://schemas.microsoft.com/office/drawing/2014/main" id="{C8CF66FA-D29D-4746-85D0-79A7BE8F5C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1720" y="5604603"/>
            <a:ext cx="454090" cy="45409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6710" y="604154"/>
            <a:ext cx="5995428" cy="990602"/>
          </a:xfrm>
          <a:prstGeom prst="rect">
            <a:avLst/>
          </a:prstGeom>
        </p:spPr>
      </p:pic>
    </p:spTree>
    <p:extLst>
      <p:ext uri="{BB962C8B-B14F-4D97-AF65-F5344CB8AC3E}">
        <p14:creationId xmlns:p14="http://schemas.microsoft.com/office/powerpoint/2010/main" val="3792770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48D2B1-F01A-46FE-924A-902D95DFD89C}"/>
              </a:ext>
            </a:extLst>
          </p:cNvPr>
          <p:cNvSpPr>
            <a:spLocks noGrp="1"/>
          </p:cNvSpPr>
          <p:nvPr>
            <p:ph type="title" idx="4294967295"/>
          </p:nvPr>
        </p:nvSpPr>
        <p:spPr>
          <a:xfrm>
            <a:off x="0" y="274638"/>
            <a:ext cx="10972800" cy="1143000"/>
          </a:xfrm>
        </p:spPr>
        <p:txBody>
          <a:bodyPr>
            <a:normAutofit/>
          </a:bodyPr>
          <a:lstStyle/>
          <a:p>
            <a:r>
              <a:rPr lang="nb-NO" dirty="0"/>
              <a:t>Sektorer og de største selskapene</a:t>
            </a:r>
          </a:p>
        </p:txBody>
      </p:sp>
      <p:pic>
        <p:nvPicPr>
          <p:cNvPr id="6" name="Bilde 5">
            <a:extLst>
              <a:ext uri="{FF2B5EF4-FFF2-40B4-BE49-F238E27FC236}">
                <a16:creationId xmlns:a16="http://schemas.microsoft.com/office/drawing/2014/main" id="{7A82F6E2-6F4C-4691-9B23-231CA00AC002}"/>
              </a:ext>
            </a:extLst>
          </p:cNvPr>
          <p:cNvPicPr>
            <a:picLocks noChangeAspect="1"/>
          </p:cNvPicPr>
          <p:nvPr/>
        </p:nvPicPr>
        <p:blipFill>
          <a:blip r:embed="rId2"/>
          <a:stretch>
            <a:fillRect/>
          </a:stretch>
        </p:blipFill>
        <p:spPr>
          <a:xfrm>
            <a:off x="501704" y="1608139"/>
            <a:ext cx="11080696" cy="4267510"/>
          </a:xfrm>
          <a:prstGeom prst="rect">
            <a:avLst/>
          </a:prstGeom>
        </p:spPr>
      </p:pic>
    </p:spTree>
    <p:extLst>
      <p:ext uri="{BB962C8B-B14F-4D97-AF65-F5344CB8AC3E}">
        <p14:creationId xmlns:p14="http://schemas.microsoft.com/office/powerpoint/2010/main" val="363231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967881B-ECC3-44C6-9CC2-BF2BE7CEE45D}"/>
              </a:ext>
            </a:extLst>
          </p:cNvPr>
          <p:cNvPicPr>
            <a:picLocks noChangeAspect="1"/>
          </p:cNvPicPr>
          <p:nvPr/>
        </p:nvPicPr>
        <p:blipFill>
          <a:blip r:embed="rId2"/>
          <a:stretch>
            <a:fillRect/>
          </a:stretch>
        </p:blipFill>
        <p:spPr>
          <a:xfrm>
            <a:off x="1800976" y="2643064"/>
            <a:ext cx="2566586" cy="554224"/>
          </a:xfrm>
          <a:prstGeom prst="rect">
            <a:avLst/>
          </a:prstGeom>
        </p:spPr>
      </p:pic>
      <p:pic>
        <p:nvPicPr>
          <p:cNvPr id="4" name="Bilde 3">
            <a:extLst>
              <a:ext uri="{FF2B5EF4-FFF2-40B4-BE49-F238E27FC236}">
                <a16:creationId xmlns:a16="http://schemas.microsoft.com/office/drawing/2014/main" id="{9ACAB8AD-402F-474E-8A57-ECC0D3F25FFE}"/>
              </a:ext>
            </a:extLst>
          </p:cNvPr>
          <p:cNvPicPr>
            <a:picLocks noChangeAspect="1"/>
          </p:cNvPicPr>
          <p:nvPr/>
        </p:nvPicPr>
        <p:blipFill rotWithShape="1">
          <a:blip r:embed="rId3"/>
          <a:srcRect r="40973"/>
          <a:stretch/>
        </p:blipFill>
        <p:spPr>
          <a:xfrm>
            <a:off x="1865697" y="1915528"/>
            <a:ext cx="2476924" cy="567420"/>
          </a:xfrm>
          <a:prstGeom prst="rect">
            <a:avLst/>
          </a:prstGeom>
        </p:spPr>
      </p:pic>
      <p:grpSp>
        <p:nvGrpSpPr>
          <p:cNvPr id="12" name="Gruppe 11">
            <a:extLst>
              <a:ext uri="{FF2B5EF4-FFF2-40B4-BE49-F238E27FC236}">
                <a16:creationId xmlns:a16="http://schemas.microsoft.com/office/drawing/2014/main" id="{4C083811-A2A1-48D2-8EAA-66B7C5F8721C}"/>
              </a:ext>
            </a:extLst>
          </p:cNvPr>
          <p:cNvGrpSpPr/>
          <p:nvPr/>
        </p:nvGrpSpPr>
        <p:grpSpPr>
          <a:xfrm>
            <a:off x="4513021" y="2654640"/>
            <a:ext cx="2566586" cy="1940087"/>
            <a:chOff x="2989021" y="2643064"/>
            <a:chExt cx="3724474" cy="2520014"/>
          </a:xfrm>
        </p:grpSpPr>
        <p:sp>
          <p:nvSpPr>
            <p:cNvPr id="9" name="Rektangel 8">
              <a:extLst>
                <a:ext uri="{FF2B5EF4-FFF2-40B4-BE49-F238E27FC236}">
                  <a16:creationId xmlns:a16="http://schemas.microsoft.com/office/drawing/2014/main" id="{0D572316-0B7B-4D16-B97C-1ABD15F2DABE}"/>
                </a:ext>
              </a:extLst>
            </p:cNvPr>
            <p:cNvSpPr/>
            <p:nvPr/>
          </p:nvSpPr>
          <p:spPr>
            <a:xfrm>
              <a:off x="2989021" y="2643064"/>
              <a:ext cx="3724474" cy="2520014"/>
            </a:xfrm>
            <a:prstGeom prst="rect">
              <a:avLst/>
            </a:prstGeom>
            <a:solidFill>
              <a:srgbClr val="DAE8F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srgbClr val="FFFFFF"/>
                </a:solidFill>
                <a:latin typeface="Calibri"/>
              </a:endParaRPr>
            </a:p>
          </p:txBody>
        </p:sp>
        <p:pic>
          <p:nvPicPr>
            <p:cNvPr id="5" name="Bilde 4">
              <a:extLst>
                <a:ext uri="{FF2B5EF4-FFF2-40B4-BE49-F238E27FC236}">
                  <a16:creationId xmlns:a16="http://schemas.microsoft.com/office/drawing/2014/main" id="{4B8AB0A9-4D21-4C16-A46F-C10375D0DE44}"/>
                </a:ext>
              </a:extLst>
            </p:cNvPr>
            <p:cNvPicPr>
              <a:picLocks noChangeAspect="1"/>
            </p:cNvPicPr>
            <p:nvPr/>
          </p:nvPicPr>
          <p:blipFill>
            <a:blip r:embed="rId4"/>
            <a:stretch>
              <a:fillRect/>
            </a:stretch>
          </p:blipFill>
          <p:spPr>
            <a:xfrm>
              <a:off x="2989021" y="2724574"/>
              <a:ext cx="3661613" cy="582529"/>
            </a:xfrm>
            <a:prstGeom prst="rect">
              <a:avLst/>
            </a:prstGeom>
          </p:spPr>
        </p:pic>
      </p:grpSp>
      <p:pic>
        <p:nvPicPr>
          <p:cNvPr id="10" name="Bilde 9">
            <a:extLst>
              <a:ext uri="{FF2B5EF4-FFF2-40B4-BE49-F238E27FC236}">
                <a16:creationId xmlns:a16="http://schemas.microsoft.com/office/drawing/2014/main" id="{6F8A21C8-2E53-452C-AF53-DE86988FE750}"/>
              </a:ext>
            </a:extLst>
          </p:cNvPr>
          <p:cNvPicPr>
            <a:picLocks noChangeAspect="1"/>
          </p:cNvPicPr>
          <p:nvPr/>
        </p:nvPicPr>
        <p:blipFill rotWithShape="1">
          <a:blip r:embed="rId5"/>
          <a:srcRect r="31744"/>
          <a:stretch/>
        </p:blipFill>
        <p:spPr>
          <a:xfrm>
            <a:off x="4513022" y="1774126"/>
            <a:ext cx="3623339" cy="704572"/>
          </a:xfrm>
          <a:prstGeom prst="rect">
            <a:avLst/>
          </a:prstGeom>
        </p:spPr>
      </p:pic>
      <p:pic>
        <p:nvPicPr>
          <p:cNvPr id="1026" name="Picture 2" descr="Fil:Apple logo black.svg – Wikipedia">
            <a:extLst>
              <a:ext uri="{FF2B5EF4-FFF2-40B4-BE49-F238E27FC236}">
                <a16:creationId xmlns:a16="http://schemas.microsoft.com/office/drawing/2014/main" id="{7D8E7983-2221-4713-982B-8D254645D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6712" y="1774126"/>
            <a:ext cx="430915" cy="511556"/>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A27AD7A3-B133-4D22-901F-E5BB3ACEDE82}"/>
              </a:ext>
            </a:extLst>
          </p:cNvPr>
          <p:cNvSpPr txBox="1"/>
          <p:nvPr/>
        </p:nvSpPr>
        <p:spPr>
          <a:xfrm>
            <a:off x="8306761" y="1915528"/>
            <a:ext cx="1770225" cy="369332"/>
          </a:xfrm>
          <a:prstGeom prst="rect">
            <a:avLst/>
          </a:prstGeom>
          <a:noFill/>
        </p:spPr>
        <p:txBody>
          <a:bodyPr wrap="square" rtlCol="0">
            <a:spAutoFit/>
          </a:bodyPr>
          <a:lstStyle/>
          <a:p>
            <a:pPr defTabSz="457200"/>
            <a:r>
              <a:rPr lang="nb-NO" dirty="0">
                <a:solidFill>
                  <a:prstClr val="black"/>
                </a:solidFill>
                <a:latin typeface="Calibri"/>
              </a:rPr>
              <a:t>Apple</a:t>
            </a:r>
          </a:p>
        </p:txBody>
      </p:sp>
      <p:sp>
        <p:nvSpPr>
          <p:cNvPr id="14" name="Rektangel 13">
            <a:extLst>
              <a:ext uri="{FF2B5EF4-FFF2-40B4-BE49-F238E27FC236}">
                <a16:creationId xmlns:a16="http://schemas.microsoft.com/office/drawing/2014/main" id="{BCF15051-DE13-456B-AB12-8A810D1D10CE}"/>
              </a:ext>
            </a:extLst>
          </p:cNvPr>
          <p:cNvSpPr/>
          <p:nvPr/>
        </p:nvSpPr>
        <p:spPr>
          <a:xfrm>
            <a:off x="7600896" y="2705817"/>
            <a:ext cx="2790128" cy="3282389"/>
          </a:xfrm>
          <a:prstGeom prst="rect">
            <a:avLst/>
          </a:prstGeom>
          <a:solidFill>
            <a:srgbClr val="DAE8F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srgbClr val="FFFFFF"/>
              </a:solidFill>
              <a:latin typeface="Calibri"/>
            </a:endParaRPr>
          </a:p>
        </p:txBody>
      </p:sp>
      <p:sp>
        <p:nvSpPr>
          <p:cNvPr id="7" name="TekstSylinder 6">
            <a:extLst>
              <a:ext uri="{FF2B5EF4-FFF2-40B4-BE49-F238E27FC236}">
                <a16:creationId xmlns:a16="http://schemas.microsoft.com/office/drawing/2014/main" id="{00D96119-C7BC-4AB5-B7A3-A9D9607B7E00}"/>
              </a:ext>
            </a:extLst>
          </p:cNvPr>
          <p:cNvSpPr txBox="1"/>
          <p:nvPr/>
        </p:nvSpPr>
        <p:spPr>
          <a:xfrm>
            <a:off x="7644215" y="2705816"/>
            <a:ext cx="2945726" cy="400110"/>
          </a:xfrm>
          <a:prstGeom prst="rect">
            <a:avLst/>
          </a:prstGeom>
          <a:noFill/>
        </p:spPr>
        <p:txBody>
          <a:bodyPr wrap="square" rtlCol="0">
            <a:spAutoFit/>
          </a:bodyPr>
          <a:lstStyle/>
          <a:p>
            <a:pPr defTabSz="457200"/>
            <a:r>
              <a:rPr lang="nb-NO" sz="2000" b="1" dirty="0">
                <a:solidFill>
                  <a:prstClr val="black"/>
                </a:solidFill>
                <a:latin typeface="Calibri"/>
              </a:rPr>
              <a:t>17 377 000 000 000 nok</a:t>
            </a:r>
          </a:p>
        </p:txBody>
      </p:sp>
    </p:spTree>
    <p:extLst>
      <p:ext uri="{BB962C8B-B14F-4D97-AF65-F5344CB8AC3E}">
        <p14:creationId xmlns:p14="http://schemas.microsoft.com/office/powerpoint/2010/main" val="34309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535A15-E103-4E15-B235-1486BA13FD47}"/>
              </a:ext>
            </a:extLst>
          </p:cNvPr>
          <p:cNvSpPr>
            <a:spLocks noGrp="1"/>
          </p:cNvSpPr>
          <p:nvPr>
            <p:ph type="title"/>
          </p:nvPr>
        </p:nvSpPr>
        <p:spPr/>
        <p:txBody>
          <a:bodyPr>
            <a:normAutofit/>
          </a:bodyPr>
          <a:lstStyle/>
          <a:p>
            <a:r>
              <a:rPr lang="nb-NO" sz="6000" b="1" dirty="0">
                <a:latin typeface="+mn-lt"/>
              </a:rPr>
              <a:t>Børsnoteringer</a:t>
            </a:r>
          </a:p>
        </p:txBody>
      </p:sp>
      <p:sp>
        <p:nvSpPr>
          <p:cNvPr id="3" name="Plassholder for innhold 2">
            <a:extLst>
              <a:ext uri="{FF2B5EF4-FFF2-40B4-BE49-F238E27FC236}">
                <a16:creationId xmlns:a16="http://schemas.microsoft.com/office/drawing/2014/main" id="{117F8C88-D82C-4B0E-B8DD-3CE55FDDC349}"/>
              </a:ext>
            </a:extLst>
          </p:cNvPr>
          <p:cNvSpPr>
            <a:spLocks noGrp="1"/>
          </p:cNvSpPr>
          <p:nvPr>
            <p:ph idx="1"/>
          </p:nvPr>
        </p:nvSpPr>
        <p:spPr/>
        <p:txBody>
          <a:bodyPr/>
          <a:lstStyle/>
          <a:p>
            <a:r>
              <a:rPr lang="nb-NO" dirty="0">
                <a:latin typeface="+mn-lt"/>
              </a:rPr>
              <a:t>40 nye selskaper hittil i 2020 ! (rekord)</a:t>
            </a:r>
          </a:p>
          <a:p>
            <a:r>
              <a:rPr lang="nb-NO" dirty="0">
                <a:latin typeface="+mn-lt"/>
              </a:rPr>
              <a:t>De fleste på Merkur Market</a:t>
            </a:r>
          </a:p>
          <a:p>
            <a:pPr lvl="1"/>
            <a:r>
              <a:rPr lang="nb-NO" dirty="0">
                <a:latin typeface="+mn-lt"/>
              </a:rPr>
              <a:t>Vekstselskaper. Henter kapital. Sprer eierskap</a:t>
            </a:r>
          </a:p>
          <a:p>
            <a:pPr lvl="1"/>
            <a:r>
              <a:rPr lang="nb-NO" dirty="0">
                <a:latin typeface="+mn-lt"/>
              </a:rPr>
              <a:t>Eksempler: Aker </a:t>
            </a:r>
            <a:r>
              <a:rPr lang="nb-NO" dirty="0" err="1">
                <a:latin typeface="+mn-lt"/>
              </a:rPr>
              <a:t>Carbon</a:t>
            </a:r>
            <a:r>
              <a:rPr lang="nb-NO" dirty="0">
                <a:latin typeface="+mn-lt"/>
              </a:rPr>
              <a:t> </a:t>
            </a:r>
            <a:r>
              <a:rPr lang="nb-NO" dirty="0" err="1">
                <a:latin typeface="+mn-lt"/>
              </a:rPr>
              <a:t>Capture</a:t>
            </a:r>
            <a:r>
              <a:rPr lang="nb-NO" dirty="0">
                <a:latin typeface="+mn-lt"/>
              </a:rPr>
              <a:t>, </a:t>
            </a:r>
            <a:r>
              <a:rPr lang="nb-NO" dirty="0" err="1">
                <a:latin typeface="+mn-lt"/>
              </a:rPr>
              <a:t>Quantafuel</a:t>
            </a:r>
            <a:r>
              <a:rPr lang="nb-NO" dirty="0">
                <a:latin typeface="+mn-lt"/>
              </a:rPr>
              <a:t>, </a:t>
            </a:r>
            <a:r>
              <a:rPr lang="nb-NO" dirty="0" err="1">
                <a:latin typeface="+mn-lt"/>
              </a:rPr>
              <a:t>Kahoot</a:t>
            </a:r>
            <a:r>
              <a:rPr lang="nb-NO" dirty="0">
                <a:latin typeface="+mn-lt"/>
              </a:rPr>
              <a:t>, </a:t>
            </a:r>
            <a:r>
              <a:rPr lang="nb-NO" dirty="0" err="1">
                <a:latin typeface="+mn-lt"/>
              </a:rPr>
              <a:t>etc</a:t>
            </a:r>
            <a:endParaRPr lang="nb-NO" dirty="0">
              <a:latin typeface="+mn-lt"/>
            </a:endParaRPr>
          </a:p>
          <a:p>
            <a:r>
              <a:rPr lang="nb-NO" dirty="0">
                <a:latin typeface="+mn-lt"/>
              </a:rPr>
              <a:t>Et fåtall på Oslo Børs hovedlisten</a:t>
            </a:r>
          </a:p>
          <a:p>
            <a:pPr lvl="1"/>
            <a:r>
              <a:rPr lang="nb-NO" dirty="0" err="1">
                <a:latin typeface="+mn-lt"/>
              </a:rPr>
              <a:t>Pexip</a:t>
            </a:r>
            <a:r>
              <a:rPr lang="nb-NO" dirty="0">
                <a:latin typeface="+mn-lt"/>
              </a:rPr>
              <a:t>, Link </a:t>
            </a:r>
            <a:r>
              <a:rPr lang="nb-NO" dirty="0" err="1">
                <a:latin typeface="+mn-lt"/>
              </a:rPr>
              <a:t>Moblity</a:t>
            </a:r>
            <a:endParaRPr lang="nb-NO" dirty="0">
              <a:latin typeface="+mn-lt"/>
            </a:endParaRPr>
          </a:p>
        </p:txBody>
      </p:sp>
    </p:spTree>
    <p:extLst>
      <p:ext uri="{BB962C8B-B14F-4D97-AF65-F5344CB8AC3E}">
        <p14:creationId xmlns:p14="http://schemas.microsoft.com/office/powerpoint/2010/main" val="2264399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7DFCB6B6-502D-41FB-85AD-07D8C546DE9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82700" y="0"/>
            <a:ext cx="8255000" cy="6972300"/>
          </a:xfrm>
        </p:spPr>
      </p:pic>
    </p:spTree>
    <p:extLst>
      <p:ext uri="{BB962C8B-B14F-4D97-AF65-F5344CB8AC3E}">
        <p14:creationId xmlns:p14="http://schemas.microsoft.com/office/powerpoint/2010/main" val="393718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a:bodyPr>
          <a:lstStyle/>
          <a:p>
            <a:r>
              <a:rPr lang="nb-NO" dirty="0"/>
              <a:t>Nye selskaper de siste årene</a:t>
            </a:r>
          </a:p>
        </p:txBody>
      </p:sp>
      <p:sp>
        <p:nvSpPr>
          <p:cNvPr id="8" name="Plassholder for tekst 7"/>
          <p:cNvSpPr>
            <a:spLocks noGrp="1"/>
          </p:cNvSpPr>
          <p:nvPr>
            <p:ph type="body" sz="quarter" idx="14"/>
          </p:nvPr>
        </p:nvSpPr>
        <p:spPr/>
        <p:txBody>
          <a:bodyPr/>
          <a:lstStyle/>
          <a:p>
            <a:endParaRPr lang="nb-NO" dirty="0"/>
          </a:p>
        </p:txBody>
      </p:sp>
      <p:sp>
        <p:nvSpPr>
          <p:cNvPr id="7" name="TekstSylinder 6"/>
          <p:cNvSpPr txBox="1"/>
          <p:nvPr/>
        </p:nvSpPr>
        <p:spPr>
          <a:xfrm>
            <a:off x="2271488" y="6397263"/>
            <a:ext cx="623569" cy="123111"/>
          </a:xfrm>
          <a:prstGeom prst="rect">
            <a:avLst/>
          </a:prstGeom>
          <a:noFill/>
        </p:spPr>
        <p:txBody>
          <a:bodyPr wrap="none" lIns="0" tIns="0" rIns="0" bIns="0" rtlCol="0">
            <a:spAutoFit/>
          </a:bodyPr>
          <a:lstStyle/>
          <a:p>
            <a:pPr>
              <a:defRPr/>
            </a:pPr>
            <a:r>
              <a:rPr lang="nb-NO" sz="800">
                <a:solidFill>
                  <a:srgbClr val="7B8A9E"/>
                </a:solidFill>
                <a:latin typeface="Calibri"/>
              </a:rPr>
              <a:t>Per 10.09.2019</a:t>
            </a:r>
          </a:p>
        </p:txBody>
      </p:sp>
      <p:pic>
        <p:nvPicPr>
          <p:cNvPr id="4" name="Plassholder for innhold 3">
            <a:extLst>
              <a:ext uri="{FF2B5EF4-FFF2-40B4-BE49-F238E27FC236}">
                <a16:creationId xmlns:a16="http://schemas.microsoft.com/office/drawing/2014/main" id="{16E516BC-3AE4-446D-9470-55B4474A734C}"/>
              </a:ext>
            </a:extLst>
          </p:cNvPr>
          <p:cNvPicPr>
            <a:picLocks noGrp="1" noChangeAspect="1"/>
          </p:cNvPicPr>
          <p:nvPr>
            <p:ph idx="1"/>
          </p:nvPr>
        </p:nvPicPr>
        <p:blipFill rotWithShape="1">
          <a:blip r:embed="rId2"/>
          <a:srcRect t="3583"/>
          <a:stretch/>
        </p:blipFill>
        <p:spPr>
          <a:xfrm>
            <a:off x="2339905" y="2342519"/>
            <a:ext cx="7232540" cy="4011733"/>
          </a:xfrm>
          <a:prstGeom prst="rect">
            <a:avLst/>
          </a:prstGeom>
        </p:spPr>
      </p:pic>
      <p:pic>
        <p:nvPicPr>
          <p:cNvPr id="1026" name="Picture 2" descr="https://www.oslobors.no/var/ezflow_site/storage/images/oslo-boers/notering/aksjer-egenkapitalbevis-og-retter-til-aksjer/nye-aksjenoteringer/sats-asa/3620953-1-nor-NO/SATS-ASA_medium.jpg">
            <a:extLst>
              <a:ext uri="{FF2B5EF4-FFF2-40B4-BE49-F238E27FC236}">
                <a16:creationId xmlns:a16="http://schemas.microsoft.com/office/drawing/2014/main" id="{C843C492-908D-48F6-A102-D94430700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563" y="2681943"/>
            <a:ext cx="542883" cy="176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oslobors.no/var/ezflow_site/storage/images/oslo-boers/notering/aksjer-egenkapitalbevis-og-retter-til-aksjer/nye-aksjenoteringer/norske-skog-asa/3618889-1-nor-NO/Norske-Skog-ASA_medium.jpg">
            <a:extLst>
              <a:ext uri="{FF2B5EF4-FFF2-40B4-BE49-F238E27FC236}">
                <a16:creationId xmlns:a16="http://schemas.microsoft.com/office/drawing/2014/main" id="{4AB95511-663B-497B-89FE-0D2532813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6760" y="2325281"/>
            <a:ext cx="1097642" cy="279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oslobors.no/var/ezflow_site/storage/images/oslo-boers/notering/aksjer-egenkapitalbevis-og-retter-til-aksjer/nye-aksjenoteringer/observe-medical-asa/3616854-1-nor-NO/Observe-Medical-ASA_medium.jpg">
            <a:extLst>
              <a:ext uri="{FF2B5EF4-FFF2-40B4-BE49-F238E27FC236}">
                <a16:creationId xmlns:a16="http://schemas.microsoft.com/office/drawing/2014/main" id="{8C6217FC-1522-4C56-A4C0-D14A43E1C7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5493" y="2718430"/>
            <a:ext cx="727013" cy="2799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3FA5DA43-A05A-4D56-BB5C-34FAA2A905B5}"/>
              </a:ext>
            </a:extLst>
          </p:cNvPr>
          <p:cNvSpPr/>
          <p:nvPr/>
        </p:nvSpPr>
        <p:spPr>
          <a:xfrm>
            <a:off x="3194176" y="2551178"/>
            <a:ext cx="402130" cy="334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b-NO">
              <a:solidFill>
                <a:prstClr val="white"/>
              </a:solidFill>
              <a:latin typeface="Calibri"/>
            </a:endParaRPr>
          </a:p>
        </p:txBody>
      </p:sp>
      <p:sp>
        <p:nvSpPr>
          <p:cNvPr id="2" name="TekstSylinder 1">
            <a:extLst>
              <a:ext uri="{FF2B5EF4-FFF2-40B4-BE49-F238E27FC236}">
                <a16:creationId xmlns:a16="http://schemas.microsoft.com/office/drawing/2014/main" id="{F0D40B79-D965-4814-8064-EFB434CF6CC1}"/>
              </a:ext>
            </a:extLst>
          </p:cNvPr>
          <p:cNvSpPr txBox="1"/>
          <p:nvPr/>
        </p:nvSpPr>
        <p:spPr>
          <a:xfrm>
            <a:off x="3117119" y="2519551"/>
            <a:ext cx="556244" cy="461665"/>
          </a:xfrm>
          <a:prstGeom prst="rect">
            <a:avLst/>
          </a:prstGeom>
          <a:noFill/>
        </p:spPr>
        <p:txBody>
          <a:bodyPr wrap="square" rtlCol="0">
            <a:spAutoFit/>
          </a:bodyPr>
          <a:lstStyle/>
          <a:p>
            <a:pPr>
              <a:defRPr/>
            </a:pPr>
            <a:r>
              <a:rPr lang="nb-NO" sz="2400" b="1" dirty="0">
                <a:solidFill>
                  <a:sysClr val="windowText" lastClr="000000"/>
                </a:solidFill>
                <a:latin typeface="Calibri"/>
              </a:rPr>
              <a:t>11</a:t>
            </a:r>
          </a:p>
        </p:txBody>
      </p:sp>
    </p:spTree>
    <p:extLst>
      <p:ext uri="{BB962C8B-B14F-4D97-AF65-F5344CB8AC3E}">
        <p14:creationId xmlns:p14="http://schemas.microsoft.com/office/powerpoint/2010/main" val="1457031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D8BD3E2F-E6B4-4563-9A21-2FC5FD62673D}"/>
              </a:ext>
            </a:extLst>
          </p:cNvPr>
          <p:cNvPicPr>
            <a:picLocks noChangeAspect="1"/>
          </p:cNvPicPr>
          <p:nvPr/>
        </p:nvPicPr>
        <p:blipFill rotWithShape="1">
          <a:blip r:embed="rId3"/>
          <a:srcRect l="24474" t="7719" b="19439"/>
          <a:stretch/>
        </p:blipFill>
        <p:spPr>
          <a:xfrm>
            <a:off x="1491916" y="1075489"/>
            <a:ext cx="9208168" cy="4995513"/>
          </a:xfrm>
          <a:prstGeom prst="rect">
            <a:avLst/>
          </a:prstGeom>
        </p:spPr>
      </p:pic>
    </p:spTree>
    <p:extLst>
      <p:ext uri="{BB962C8B-B14F-4D97-AF65-F5344CB8AC3E}">
        <p14:creationId xmlns:p14="http://schemas.microsoft.com/office/powerpoint/2010/main" val="3725055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DAB48D-ADFD-4044-9752-42E1B8DFAC66}"/>
              </a:ext>
            </a:extLst>
          </p:cNvPr>
          <p:cNvSpPr>
            <a:spLocks noGrp="1"/>
          </p:cNvSpPr>
          <p:nvPr>
            <p:ph type="title"/>
          </p:nvPr>
        </p:nvSpPr>
        <p:spPr/>
        <p:txBody>
          <a:bodyPr/>
          <a:lstStyle/>
          <a:p>
            <a:endParaRPr lang="nb-NO"/>
          </a:p>
        </p:txBody>
      </p:sp>
      <p:pic>
        <p:nvPicPr>
          <p:cNvPr id="3" name="Bilde 2">
            <a:extLst>
              <a:ext uri="{FF2B5EF4-FFF2-40B4-BE49-F238E27FC236}">
                <a16:creationId xmlns:a16="http://schemas.microsoft.com/office/drawing/2014/main" id="{1038C6F4-5E95-43EB-BE2F-B9E78083FE4D}"/>
              </a:ext>
            </a:extLst>
          </p:cNvPr>
          <p:cNvPicPr>
            <a:picLocks noChangeAspect="1"/>
          </p:cNvPicPr>
          <p:nvPr/>
        </p:nvPicPr>
        <p:blipFill>
          <a:blip r:embed="rId2"/>
          <a:stretch>
            <a:fillRect/>
          </a:stretch>
        </p:blipFill>
        <p:spPr>
          <a:xfrm>
            <a:off x="453" y="0"/>
            <a:ext cx="12191094" cy="6858000"/>
          </a:xfrm>
          <a:prstGeom prst="rect">
            <a:avLst/>
          </a:prstGeom>
        </p:spPr>
      </p:pic>
      <p:sp>
        <p:nvSpPr>
          <p:cNvPr id="4" name="TekstSylinder 3">
            <a:extLst>
              <a:ext uri="{FF2B5EF4-FFF2-40B4-BE49-F238E27FC236}">
                <a16:creationId xmlns:a16="http://schemas.microsoft.com/office/drawing/2014/main" id="{0860ED7A-D34C-43D2-B0D7-C72906AB3B4F}"/>
              </a:ext>
            </a:extLst>
          </p:cNvPr>
          <p:cNvSpPr txBox="1"/>
          <p:nvPr/>
        </p:nvSpPr>
        <p:spPr>
          <a:xfrm>
            <a:off x="279400" y="6583361"/>
            <a:ext cx="2463800" cy="369332"/>
          </a:xfrm>
          <a:prstGeom prst="rect">
            <a:avLst/>
          </a:prstGeom>
          <a:noFill/>
        </p:spPr>
        <p:txBody>
          <a:bodyPr wrap="square" rtlCol="0">
            <a:spAutoFit/>
          </a:bodyPr>
          <a:lstStyle/>
          <a:p>
            <a:r>
              <a:rPr lang="nb-NO" dirty="0"/>
              <a:t>Kilde: </a:t>
            </a:r>
            <a:r>
              <a:rPr lang="nb-NO" dirty="0" err="1"/>
              <a:t>Holbergfondene</a:t>
            </a:r>
            <a:endParaRPr lang="nb-NO" dirty="0"/>
          </a:p>
        </p:txBody>
      </p:sp>
      <p:sp>
        <p:nvSpPr>
          <p:cNvPr id="5" name="Rektangel 4">
            <a:extLst>
              <a:ext uri="{FF2B5EF4-FFF2-40B4-BE49-F238E27FC236}">
                <a16:creationId xmlns:a16="http://schemas.microsoft.com/office/drawing/2014/main" id="{F2108DDD-19A1-4AB6-96DC-174B30A96E7C}"/>
              </a:ext>
            </a:extLst>
          </p:cNvPr>
          <p:cNvSpPr/>
          <p:nvPr/>
        </p:nvSpPr>
        <p:spPr>
          <a:xfrm>
            <a:off x="2038350" y="971829"/>
            <a:ext cx="885825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6418CEDF-2B03-4F40-9AD9-86FE7A65A58B}"/>
              </a:ext>
            </a:extLst>
          </p:cNvPr>
          <p:cNvSpPr/>
          <p:nvPr/>
        </p:nvSpPr>
        <p:spPr>
          <a:xfrm>
            <a:off x="3105150" y="1019175"/>
            <a:ext cx="779145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68E09834-2E2D-44D7-8B97-B5CAAEA0AF84}"/>
              </a:ext>
            </a:extLst>
          </p:cNvPr>
          <p:cNvSpPr/>
          <p:nvPr/>
        </p:nvSpPr>
        <p:spPr>
          <a:xfrm>
            <a:off x="4724400" y="924482"/>
            <a:ext cx="617220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501A2666-6507-4898-89AC-239672C5EDDD}"/>
              </a:ext>
            </a:extLst>
          </p:cNvPr>
          <p:cNvSpPr/>
          <p:nvPr/>
        </p:nvSpPr>
        <p:spPr>
          <a:xfrm>
            <a:off x="5734050" y="1019175"/>
            <a:ext cx="516255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7EF85A3C-9FA4-43F1-A1D4-85067680FE87}"/>
              </a:ext>
            </a:extLst>
          </p:cNvPr>
          <p:cNvSpPr/>
          <p:nvPr/>
        </p:nvSpPr>
        <p:spPr>
          <a:xfrm>
            <a:off x="7810500" y="1019175"/>
            <a:ext cx="308610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840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2AF871-E815-4613-8C4E-C54B874FF317}"/>
              </a:ext>
            </a:extLst>
          </p:cNvPr>
          <p:cNvSpPr>
            <a:spLocks noGrp="1"/>
          </p:cNvSpPr>
          <p:nvPr>
            <p:ph type="title"/>
          </p:nvPr>
        </p:nvSpPr>
        <p:spPr/>
        <p:txBody>
          <a:bodyPr/>
          <a:lstStyle/>
          <a:p>
            <a:endParaRPr lang="nb-NO"/>
          </a:p>
        </p:txBody>
      </p:sp>
      <p:pic>
        <p:nvPicPr>
          <p:cNvPr id="3" name="Bilde 2">
            <a:extLst>
              <a:ext uri="{FF2B5EF4-FFF2-40B4-BE49-F238E27FC236}">
                <a16:creationId xmlns:a16="http://schemas.microsoft.com/office/drawing/2014/main" id="{61A86FE8-80AF-4D8C-AF11-A1D40C70D33B}"/>
              </a:ext>
            </a:extLst>
          </p:cNvPr>
          <p:cNvPicPr>
            <a:picLocks noChangeAspect="1"/>
          </p:cNvPicPr>
          <p:nvPr/>
        </p:nvPicPr>
        <p:blipFill>
          <a:blip r:embed="rId2"/>
          <a:stretch>
            <a:fillRect/>
          </a:stretch>
        </p:blipFill>
        <p:spPr>
          <a:xfrm>
            <a:off x="160583" y="0"/>
            <a:ext cx="11870834" cy="6858000"/>
          </a:xfrm>
          <a:prstGeom prst="rect">
            <a:avLst/>
          </a:prstGeom>
        </p:spPr>
      </p:pic>
    </p:spTree>
    <p:extLst>
      <p:ext uri="{BB962C8B-B14F-4D97-AF65-F5344CB8AC3E}">
        <p14:creationId xmlns:p14="http://schemas.microsoft.com/office/powerpoint/2010/main" val="3133918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3BD232-C272-4226-904B-E6BBDED0447B}"/>
              </a:ext>
            </a:extLst>
          </p:cNvPr>
          <p:cNvSpPr>
            <a:spLocks noGrp="1"/>
          </p:cNvSpPr>
          <p:nvPr>
            <p:ph type="title"/>
          </p:nvPr>
        </p:nvSpPr>
        <p:spPr/>
        <p:txBody>
          <a:bodyPr/>
          <a:lstStyle/>
          <a:p>
            <a:endParaRPr lang="nb-NO"/>
          </a:p>
        </p:txBody>
      </p:sp>
      <p:pic>
        <p:nvPicPr>
          <p:cNvPr id="12290" name="Picture 2" descr="Bilde">
            <a:extLst>
              <a:ext uri="{FF2B5EF4-FFF2-40B4-BE49-F238E27FC236}">
                <a16:creationId xmlns:a16="http://schemas.microsoft.com/office/drawing/2014/main" id="{028598D2-B828-40A1-8E4F-796219F07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70" y="88900"/>
            <a:ext cx="11590830" cy="6749243"/>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4C441DBC-8A0E-4886-ABD2-8BDA84054C61}"/>
              </a:ext>
            </a:extLst>
          </p:cNvPr>
          <p:cNvSpPr txBox="1"/>
          <p:nvPr/>
        </p:nvSpPr>
        <p:spPr>
          <a:xfrm>
            <a:off x="5549900" y="5016500"/>
            <a:ext cx="4445000" cy="830997"/>
          </a:xfrm>
          <a:prstGeom prst="rect">
            <a:avLst/>
          </a:prstGeom>
          <a:noFill/>
        </p:spPr>
        <p:txBody>
          <a:bodyPr wrap="square" rtlCol="0">
            <a:spAutoFit/>
          </a:bodyPr>
          <a:lstStyle/>
          <a:p>
            <a:r>
              <a:rPr lang="nb-NO" sz="2400" b="1" dirty="0">
                <a:solidFill>
                  <a:srgbClr val="D45D00"/>
                </a:solidFill>
              </a:rPr>
              <a:t>50 år med kriger, krakk og kriser.  </a:t>
            </a:r>
          </a:p>
          <a:p>
            <a:r>
              <a:rPr lang="nb-NO" sz="2400" b="1" dirty="0">
                <a:solidFill>
                  <a:srgbClr val="D45D00"/>
                </a:solidFill>
              </a:rPr>
              <a:t>Og 13.000 % avkastning.</a:t>
            </a:r>
          </a:p>
        </p:txBody>
      </p:sp>
    </p:spTree>
    <p:extLst>
      <p:ext uri="{BB962C8B-B14F-4D97-AF65-F5344CB8AC3E}">
        <p14:creationId xmlns:p14="http://schemas.microsoft.com/office/powerpoint/2010/main" val="237220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3BD232-C272-4226-904B-E6BBDED0447B}"/>
              </a:ext>
            </a:extLst>
          </p:cNvPr>
          <p:cNvSpPr>
            <a:spLocks noGrp="1"/>
          </p:cNvSpPr>
          <p:nvPr>
            <p:ph type="title"/>
          </p:nvPr>
        </p:nvSpPr>
        <p:spPr/>
        <p:txBody>
          <a:bodyPr>
            <a:normAutofit fontScale="90000"/>
          </a:bodyPr>
          <a:lstStyle/>
          <a:p>
            <a:r>
              <a:rPr lang="nb-NO" b="1" dirty="0">
                <a:solidFill>
                  <a:srgbClr val="D45D00"/>
                </a:solidFill>
              </a:rPr>
              <a:t>Etter 50 år med kriger, krakk og kriser…. Klart vi får flere kriser….. </a:t>
            </a:r>
            <a:endParaRPr lang="nb-NO" dirty="0"/>
          </a:p>
        </p:txBody>
      </p:sp>
      <p:pic>
        <p:nvPicPr>
          <p:cNvPr id="12290" name="Picture 2" descr="Bilde">
            <a:extLst>
              <a:ext uri="{FF2B5EF4-FFF2-40B4-BE49-F238E27FC236}">
                <a16:creationId xmlns:a16="http://schemas.microsoft.com/office/drawing/2014/main" id="{028598D2-B828-40A1-8E4F-796219F07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4459"/>
            <a:ext cx="7683580" cy="4474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2BEFA074-00A9-44C2-8B8A-B80FE142298A}"/>
              </a:ext>
            </a:extLst>
          </p:cNvPr>
          <p:cNvSpPr txBox="1"/>
          <p:nvPr/>
        </p:nvSpPr>
        <p:spPr>
          <a:xfrm>
            <a:off x="8924925" y="1048307"/>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Helsekrise</a:t>
            </a:r>
          </a:p>
        </p:txBody>
      </p:sp>
      <p:sp>
        <p:nvSpPr>
          <p:cNvPr id="6" name="TekstSylinder 5">
            <a:extLst>
              <a:ext uri="{FF2B5EF4-FFF2-40B4-BE49-F238E27FC236}">
                <a16:creationId xmlns:a16="http://schemas.microsoft.com/office/drawing/2014/main" id="{6DC51A37-05B2-4820-89C7-08D77A002404}"/>
              </a:ext>
            </a:extLst>
          </p:cNvPr>
          <p:cNvSpPr txBox="1"/>
          <p:nvPr/>
        </p:nvSpPr>
        <p:spPr>
          <a:xfrm>
            <a:off x="9715500" y="1569793"/>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Bankkrise</a:t>
            </a:r>
          </a:p>
        </p:txBody>
      </p:sp>
      <p:sp>
        <p:nvSpPr>
          <p:cNvPr id="7" name="TekstSylinder 6">
            <a:extLst>
              <a:ext uri="{FF2B5EF4-FFF2-40B4-BE49-F238E27FC236}">
                <a16:creationId xmlns:a16="http://schemas.microsoft.com/office/drawing/2014/main" id="{31D50A6E-0513-4BBB-A291-AFF0E670A261}"/>
              </a:ext>
            </a:extLst>
          </p:cNvPr>
          <p:cNvSpPr txBox="1"/>
          <p:nvPr/>
        </p:nvSpPr>
        <p:spPr>
          <a:xfrm>
            <a:off x="8924925" y="2044323"/>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Oljekrise</a:t>
            </a:r>
          </a:p>
        </p:txBody>
      </p:sp>
      <p:sp>
        <p:nvSpPr>
          <p:cNvPr id="8" name="TekstSylinder 7">
            <a:extLst>
              <a:ext uri="{FF2B5EF4-FFF2-40B4-BE49-F238E27FC236}">
                <a16:creationId xmlns:a16="http://schemas.microsoft.com/office/drawing/2014/main" id="{B152C8B9-B498-4ABF-8DA3-064315D0F576}"/>
              </a:ext>
            </a:extLst>
          </p:cNvPr>
          <p:cNvSpPr txBox="1"/>
          <p:nvPr/>
        </p:nvSpPr>
        <p:spPr>
          <a:xfrm>
            <a:off x="9715500" y="2565809"/>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Vind-stille</a:t>
            </a:r>
          </a:p>
        </p:txBody>
      </p:sp>
      <p:sp>
        <p:nvSpPr>
          <p:cNvPr id="9" name="TekstSylinder 8">
            <a:extLst>
              <a:ext uri="{FF2B5EF4-FFF2-40B4-BE49-F238E27FC236}">
                <a16:creationId xmlns:a16="http://schemas.microsoft.com/office/drawing/2014/main" id="{01FEEEBE-59D5-4AF2-8E86-C92C6C0FC0BD}"/>
              </a:ext>
            </a:extLst>
          </p:cNvPr>
          <p:cNvSpPr txBox="1"/>
          <p:nvPr/>
        </p:nvSpPr>
        <p:spPr>
          <a:xfrm>
            <a:off x="9715500" y="3571403"/>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Karbon-boble</a:t>
            </a:r>
          </a:p>
        </p:txBody>
      </p:sp>
      <p:sp>
        <p:nvSpPr>
          <p:cNvPr id="10" name="TekstSylinder 9">
            <a:extLst>
              <a:ext uri="{FF2B5EF4-FFF2-40B4-BE49-F238E27FC236}">
                <a16:creationId xmlns:a16="http://schemas.microsoft.com/office/drawing/2014/main" id="{C76B65E9-C113-41F6-AD9C-AD20466CF017}"/>
              </a:ext>
            </a:extLst>
          </p:cNvPr>
          <p:cNvSpPr txBox="1"/>
          <p:nvPr/>
        </p:nvSpPr>
        <p:spPr>
          <a:xfrm>
            <a:off x="8953500" y="3049917"/>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USA-krise</a:t>
            </a:r>
          </a:p>
        </p:txBody>
      </p:sp>
      <p:sp>
        <p:nvSpPr>
          <p:cNvPr id="11" name="TekstSylinder 10">
            <a:extLst>
              <a:ext uri="{FF2B5EF4-FFF2-40B4-BE49-F238E27FC236}">
                <a16:creationId xmlns:a16="http://schemas.microsoft.com/office/drawing/2014/main" id="{C9B25A2D-B64B-49F8-A21B-B6B43AD482C7}"/>
              </a:ext>
            </a:extLst>
          </p:cNvPr>
          <p:cNvSpPr txBox="1"/>
          <p:nvPr/>
        </p:nvSpPr>
        <p:spPr>
          <a:xfrm>
            <a:off x="8924925" y="4055511"/>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Valuta-boble</a:t>
            </a:r>
          </a:p>
        </p:txBody>
      </p:sp>
      <p:sp>
        <p:nvSpPr>
          <p:cNvPr id="12" name="TekstSylinder 11">
            <a:extLst>
              <a:ext uri="{FF2B5EF4-FFF2-40B4-BE49-F238E27FC236}">
                <a16:creationId xmlns:a16="http://schemas.microsoft.com/office/drawing/2014/main" id="{DDCE3347-C000-4409-AC2F-8FC326BAECF9}"/>
              </a:ext>
            </a:extLst>
          </p:cNvPr>
          <p:cNvSpPr txBox="1"/>
          <p:nvPr/>
        </p:nvSpPr>
        <p:spPr>
          <a:xfrm>
            <a:off x="9715500" y="4539619"/>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Bolig-krise</a:t>
            </a:r>
          </a:p>
        </p:txBody>
      </p:sp>
      <p:sp>
        <p:nvSpPr>
          <p:cNvPr id="13" name="TekstSylinder 12">
            <a:extLst>
              <a:ext uri="{FF2B5EF4-FFF2-40B4-BE49-F238E27FC236}">
                <a16:creationId xmlns:a16="http://schemas.microsoft.com/office/drawing/2014/main" id="{9BF1E3BF-AA56-4BDC-85F6-B4267FCE1033}"/>
              </a:ext>
            </a:extLst>
          </p:cNvPr>
          <p:cNvSpPr txBox="1"/>
          <p:nvPr/>
        </p:nvSpPr>
        <p:spPr>
          <a:xfrm>
            <a:off x="8953500" y="5061105"/>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Mat-krise</a:t>
            </a:r>
          </a:p>
        </p:txBody>
      </p:sp>
      <p:sp>
        <p:nvSpPr>
          <p:cNvPr id="14" name="TekstSylinder 13">
            <a:extLst>
              <a:ext uri="{FF2B5EF4-FFF2-40B4-BE49-F238E27FC236}">
                <a16:creationId xmlns:a16="http://schemas.microsoft.com/office/drawing/2014/main" id="{3A490097-7D69-4058-AC1B-F8AF8111D78E}"/>
              </a:ext>
            </a:extLst>
          </p:cNvPr>
          <p:cNvSpPr txBox="1"/>
          <p:nvPr/>
        </p:nvSpPr>
        <p:spPr>
          <a:xfrm>
            <a:off x="9715500" y="5507835"/>
            <a:ext cx="1981200" cy="369332"/>
          </a:xfrm>
          <a:prstGeom prst="rect">
            <a:avLst/>
          </a:prstGeom>
          <a:solidFill>
            <a:srgbClr val="DBE9EC"/>
          </a:solidFill>
          <a:ln>
            <a:solidFill>
              <a:srgbClr val="00253A"/>
            </a:solidFill>
          </a:ln>
        </p:spPr>
        <p:txBody>
          <a:bodyPr wrap="square" rtlCol="0">
            <a:spAutoFit/>
          </a:bodyPr>
          <a:lstStyle/>
          <a:p>
            <a:pPr algn="ctr"/>
            <a:r>
              <a:rPr lang="nb-NO" b="1" dirty="0">
                <a:solidFill>
                  <a:srgbClr val="00253A"/>
                </a:solidFill>
              </a:rPr>
              <a:t>EU-krise</a:t>
            </a:r>
          </a:p>
        </p:txBody>
      </p:sp>
      <p:sp>
        <p:nvSpPr>
          <p:cNvPr id="15" name="TekstSylinder 14">
            <a:extLst>
              <a:ext uri="{FF2B5EF4-FFF2-40B4-BE49-F238E27FC236}">
                <a16:creationId xmlns:a16="http://schemas.microsoft.com/office/drawing/2014/main" id="{EE11A6E5-4E7A-48EC-BBB4-562316B16177}"/>
              </a:ext>
            </a:extLst>
          </p:cNvPr>
          <p:cNvSpPr txBox="1"/>
          <p:nvPr/>
        </p:nvSpPr>
        <p:spPr>
          <a:xfrm>
            <a:off x="8924925" y="5946227"/>
            <a:ext cx="1981200" cy="369332"/>
          </a:xfrm>
          <a:prstGeom prst="rect">
            <a:avLst/>
          </a:prstGeom>
          <a:solidFill>
            <a:srgbClr val="DBE9EC"/>
          </a:solidFill>
          <a:ln>
            <a:solidFill>
              <a:srgbClr val="00253A"/>
            </a:solidFill>
          </a:ln>
        </p:spPr>
        <p:txBody>
          <a:bodyPr wrap="square" rtlCol="0">
            <a:spAutoFit/>
          </a:bodyPr>
          <a:lstStyle/>
          <a:p>
            <a:pPr algn="ctr"/>
            <a:r>
              <a:rPr lang="nb-NO" b="1" dirty="0" err="1">
                <a:solidFill>
                  <a:srgbClr val="00253A"/>
                </a:solidFill>
              </a:rPr>
              <a:t>Crypto</a:t>
            </a:r>
            <a:r>
              <a:rPr lang="nb-NO" b="1" dirty="0">
                <a:solidFill>
                  <a:srgbClr val="00253A"/>
                </a:solidFill>
              </a:rPr>
              <a:t>-krig</a:t>
            </a:r>
          </a:p>
        </p:txBody>
      </p:sp>
    </p:spTree>
    <p:extLst>
      <p:ext uri="{BB962C8B-B14F-4D97-AF65-F5344CB8AC3E}">
        <p14:creationId xmlns:p14="http://schemas.microsoft.com/office/powerpoint/2010/main" val="3375552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3">
            <a:extLst>
              <a:ext uri="{FF2B5EF4-FFF2-40B4-BE49-F238E27FC236}">
                <a16:creationId xmlns:a16="http://schemas.microsoft.com/office/drawing/2014/main" id="{E5847E14-DB19-4532-9EB3-B30D08FF3034}"/>
              </a:ext>
            </a:extLst>
          </p:cNvPr>
          <p:cNvSpPr txBox="1">
            <a:spLocks/>
          </p:cNvSpPr>
          <p:nvPr/>
        </p:nvSpPr>
        <p:spPr>
          <a:xfrm>
            <a:off x="644144" y="3275187"/>
            <a:ext cx="10972800" cy="1143000"/>
          </a:xfrm>
          <a:prstGeom prst="rect">
            <a:avLst/>
          </a:prstGeom>
        </p:spPr>
        <p:txBody>
          <a:bodyPr vert="horz" lIns="91440" tIns="45720" rIns="91440" bIns="45720" rtlCol="0" anchor="ctr">
            <a:noAutofit/>
          </a:bodyPr>
          <a:lst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a:lstStyle>
          <a:p>
            <a:r>
              <a:rPr lang="en-US" sz="6000" dirty="0">
                <a:latin typeface="+mn-lt"/>
              </a:rPr>
              <a:t> </a:t>
            </a:r>
            <a:br>
              <a:rPr lang="en-US" sz="6000" dirty="0">
                <a:latin typeface="+mn-lt"/>
              </a:rPr>
            </a:br>
            <a:r>
              <a:rPr lang="en-US" sz="6000" dirty="0">
                <a:latin typeface="+mn-lt"/>
              </a:rPr>
              <a:t>ER MENN LIKE REDDE FOR </a:t>
            </a:r>
            <a:br>
              <a:rPr lang="en-US" sz="6000" dirty="0">
                <a:latin typeface="+mn-lt"/>
              </a:rPr>
            </a:br>
            <a:r>
              <a:rPr lang="en-US" sz="6000" dirty="0">
                <a:latin typeface="+mn-lt"/>
              </a:rPr>
              <a:t>Å IKKE OPPNÅ </a:t>
            </a:r>
            <a:br>
              <a:rPr lang="en-US" sz="6000" dirty="0">
                <a:latin typeface="+mn-lt"/>
              </a:rPr>
            </a:br>
            <a:r>
              <a:rPr lang="en-US" sz="6000" dirty="0">
                <a:latin typeface="+mn-lt"/>
              </a:rPr>
              <a:t>BRA NOK </a:t>
            </a:r>
            <a:r>
              <a:rPr lang="en-US" sz="6000" dirty="0">
                <a:solidFill>
                  <a:srgbClr val="FF9900"/>
                </a:solidFill>
                <a:latin typeface="+mn-lt"/>
              </a:rPr>
              <a:t>AVKASTNING</a:t>
            </a:r>
          </a:p>
        </p:txBody>
      </p:sp>
      <p:sp>
        <p:nvSpPr>
          <p:cNvPr id="4" name="Tittel 3"/>
          <p:cNvSpPr>
            <a:spLocks noGrp="1"/>
          </p:cNvSpPr>
          <p:nvPr>
            <p:ph type="title"/>
          </p:nvPr>
        </p:nvSpPr>
        <p:spPr>
          <a:xfrm>
            <a:off x="644144" y="1446387"/>
            <a:ext cx="10972800" cy="1143000"/>
          </a:xfrm>
        </p:spPr>
        <p:txBody>
          <a:bodyPr>
            <a:noAutofit/>
          </a:bodyPr>
          <a:lstStyle/>
          <a:p>
            <a:br>
              <a:rPr lang="en-US" sz="6000" dirty="0">
                <a:latin typeface="+mn-lt"/>
              </a:rPr>
            </a:br>
            <a:r>
              <a:rPr lang="en-US" sz="6000" dirty="0">
                <a:latin typeface="+mn-lt"/>
              </a:rPr>
              <a:t>MENS KVINNER ER </a:t>
            </a:r>
            <a:r>
              <a:rPr lang="en-US" sz="6000" dirty="0">
                <a:solidFill>
                  <a:srgbClr val="FF9900"/>
                </a:solidFill>
                <a:latin typeface="+mn-lt"/>
              </a:rPr>
              <a:t>REDDE </a:t>
            </a:r>
            <a:br>
              <a:rPr lang="en-US" sz="6000" dirty="0">
                <a:latin typeface="+mn-lt"/>
              </a:rPr>
            </a:br>
            <a:r>
              <a:rPr lang="en-US" sz="6000" dirty="0">
                <a:latin typeface="+mn-lt"/>
              </a:rPr>
              <a:t>FOR Å </a:t>
            </a:r>
            <a:r>
              <a:rPr lang="en-US" sz="6000" dirty="0">
                <a:solidFill>
                  <a:srgbClr val="FF9900"/>
                </a:solidFill>
                <a:latin typeface="+mn-lt"/>
              </a:rPr>
              <a:t>TAPE PENGER</a:t>
            </a:r>
            <a:r>
              <a:rPr lang="en-US" sz="6000" dirty="0">
                <a:latin typeface="+mn-lt"/>
              </a:rPr>
              <a:t>, </a:t>
            </a:r>
            <a:br>
              <a:rPr lang="en-US" sz="6000" dirty="0">
                <a:latin typeface="+mn-lt"/>
              </a:rPr>
            </a:br>
            <a:endParaRPr lang="en-US" sz="6000" dirty="0">
              <a:latin typeface="+mn-lt"/>
            </a:endParaRPr>
          </a:p>
        </p:txBody>
      </p:sp>
    </p:spTree>
    <p:extLst>
      <p:ext uri="{BB962C8B-B14F-4D97-AF65-F5344CB8AC3E}">
        <p14:creationId xmlns:p14="http://schemas.microsoft.com/office/powerpoint/2010/main" val="138129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88696" y="2474279"/>
            <a:ext cx="10972800" cy="1143000"/>
          </a:xfrm>
        </p:spPr>
        <p:txBody>
          <a:bodyPr>
            <a:normAutofit/>
          </a:bodyPr>
          <a:lstStyle/>
          <a:p>
            <a:r>
              <a:rPr lang="nb-NO" b="1" dirty="0">
                <a:solidFill>
                  <a:srgbClr val="D45D00"/>
                </a:solidFill>
                <a:latin typeface="+mn-lt"/>
              </a:rPr>
              <a:t>HVORFOR </a:t>
            </a:r>
            <a:r>
              <a:rPr lang="nb-NO" b="1" dirty="0">
                <a:latin typeface="+mn-lt"/>
              </a:rPr>
              <a:t>HAR VI BEDRIFTER?</a:t>
            </a:r>
          </a:p>
        </p:txBody>
      </p:sp>
    </p:spTree>
    <p:extLst>
      <p:ext uri="{BB962C8B-B14F-4D97-AF65-F5344CB8AC3E}">
        <p14:creationId xmlns:p14="http://schemas.microsoft.com/office/powerpoint/2010/main" val="3502268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88696" y="2474279"/>
            <a:ext cx="10972800" cy="1143000"/>
          </a:xfrm>
        </p:spPr>
        <p:txBody>
          <a:bodyPr>
            <a:normAutofit fontScale="90000"/>
          </a:bodyPr>
          <a:lstStyle/>
          <a:p>
            <a:r>
              <a:rPr lang="nb-NO" dirty="0">
                <a:latin typeface="+mn-lt"/>
              </a:rPr>
              <a:t>DE FLESTE BEDRIFTER ER ETABLERT</a:t>
            </a:r>
            <a:br>
              <a:rPr lang="nb-NO" dirty="0">
                <a:latin typeface="+mn-lt"/>
              </a:rPr>
            </a:br>
            <a:r>
              <a:rPr lang="nb-NO" dirty="0">
                <a:latin typeface="+mn-lt"/>
              </a:rPr>
              <a:t>MED DEN HENSIKT Å</a:t>
            </a:r>
            <a:br>
              <a:rPr lang="nb-NO" dirty="0">
                <a:latin typeface="+mn-lt"/>
              </a:rPr>
            </a:br>
            <a:r>
              <a:rPr lang="nb-NO" sz="6700" dirty="0">
                <a:solidFill>
                  <a:srgbClr val="D45D00"/>
                </a:solidFill>
                <a:latin typeface="+mn-lt"/>
              </a:rPr>
              <a:t>TJENE PENGER </a:t>
            </a:r>
            <a:r>
              <a:rPr lang="nb-NO" dirty="0">
                <a:latin typeface="+mn-lt"/>
              </a:rPr>
              <a:t>OG DERMED </a:t>
            </a:r>
            <a:br>
              <a:rPr lang="nb-NO" dirty="0">
                <a:latin typeface="+mn-lt"/>
              </a:rPr>
            </a:br>
            <a:r>
              <a:rPr lang="nb-NO" sz="6700" dirty="0">
                <a:solidFill>
                  <a:srgbClr val="D45D00"/>
                </a:solidFill>
                <a:latin typeface="+mn-lt"/>
              </a:rPr>
              <a:t>VÆRE LØNNSOMME </a:t>
            </a:r>
            <a:r>
              <a:rPr lang="nb-NO" dirty="0">
                <a:latin typeface="+mn-lt"/>
              </a:rPr>
              <a:t>FOR SINE EIERE</a:t>
            </a:r>
            <a:br>
              <a:rPr lang="nb-NO" dirty="0">
                <a:latin typeface="+mn-lt"/>
              </a:rPr>
            </a:br>
            <a:r>
              <a:rPr lang="nb-NO" dirty="0">
                <a:latin typeface="+mn-lt"/>
              </a:rPr>
              <a:t>(INVESTORER OG AKSJONÆRER = DEG)</a:t>
            </a:r>
          </a:p>
        </p:txBody>
      </p:sp>
    </p:spTree>
    <p:extLst>
      <p:ext uri="{BB962C8B-B14F-4D97-AF65-F5344CB8AC3E}">
        <p14:creationId xmlns:p14="http://schemas.microsoft.com/office/powerpoint/2010/main" val="138770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88696" y="2474279"/>
            <a:ext cx="10972800" cy="1143000"/>
          </a:xfrm>
        </p:spPr>
        <p:txBody>
          <a:bodyPr>
            <a:normAutofit/>
          </a:bodyPr>
          <a:lstStyle/>
          <a:p>
            <a:r>
              <a:rPr lang="nb-NO" b="1" dirty="0">
                <a:latin typeface="+mn-lt"/>
              </a:rPr>
              <a:t>HVORFOR HAR VI </a:t>
            </a:r>
            <a:r>
              <a:rPr lang="nb-NO" b="1" dirty="0">
                <a:solidFill>
                  <a:srgbClr val="D45D00"/>
                </a:solidFill>
                <a:latin typeface="+mn-lt"/>
              </a:rPr>
              <a:t>AKSJER</a:t>
            </a:r>
            <a:r>
              <a:rPr lang="nb-NO" b="1" dirty="0">
                <a:latin typeface="+mn-lt"/>
              </a:rPr>
              <a:t>?</a:t>
            </a:r>
          </a:p>
        </p:txBody>
      </p:sp>
    </p:spTree>
    <p:extLst>
      <p:ext uri="{BB962C8B-B14F-4D97-AF65-F5344CB8AC3E}">
        <p14:creationId xmlns:p14="http://schemas.microsoft.com/office/powerpoint/2010/main" val="1427350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88696" y="2474279"/>
            <a:ext cx="10972800" cy="1143000"/>
          </a:xfrm>
        </p:spPr>
        <p:txBody>
          <a:bodyPr>
            <a:normAutofit fontScale="90000"/>
          </a:bodyPr>
          <a:lstStyle/>
          <a:p>
            <a:r>
              <a:rPr lang="nb-NO" dirty="0">
                <a:latin typeface="+mn-lt"/>
              </a:rPr>
              <a:t>DE FLESTE BEDRIFTER TRENGER  GOD</a:t>
            </a:r>
            <a:br>
              <a:rPr lang="nb-NO" dirty="0">
                <a:latin typeface="+mn-lt"/>
              </a:rPr>
            </a:br>
            <a:r>
              <a:rPr lang="nb-NO" sz="6700" dirty="0">
                <a:solidFill>
                  <a:srgbClr val="D45D00"/>
                </a:solidFill>
                <a:latin typeface="+mn-lt"/>
              </a:rPr>
              <a:t>TILGANG TIL KAPITAL </a:t>
            </a:r>
            <a:br>
              <a:rPr lang="nb-NO" sz="6700" dirty="0">
                <a:solidFill>
                  <a:srgbClr val="D45D00"/>
                </a:solidFill>
                <a:latin typeface="+mn-lt"/>
              </a:rPr>
            </a:br>
            <a:r>
              <a:rPr lang="nb-NO" dirty="0">
                <a:latin typeface="+mn-lt"/>
              </a:rPr>
              <a:t>OG MED FLERE AKSJONÆRER</a:t>
            </a:r>
            <a:br>
              <a:rPr lang="nb-NO" dirty="0">
                <a:latin typeface="+mn-lt"/>
              </a:rPr>
            </a:br>
            <a:r>
              <a:rPr lang="nb-NO" dirty="0">
                <a:latin typeface="+mn-lt"/>
              </a:rPr>
              <a:t>BEDRES MULIGHETENE </a:t>
            </a:r>
            <a:r>
              <a:rPr lang="nb-NO" dirty="0">
                <a:solidFill>
                  <a:schemeClr val="bg1"/>
                </a:solidFill>
                <a:latin typeface="+mn-lt"/>
              </a:rPr>
              <a:t>GJENNOM</a:t>
            </a:r>
            <a:br>
              <a:rPr lang="nb-NO" dirty="0">
                <a:solidFill>
                  <a:schemeClr val="bg1"/>
                </a:solidFill>
                <a:latin typeface="+mn-lt"/>
              </a:rPr>
            </a:br>
            <a:r>
              <a:rPr lang="nb-NO" sz="6700" dirty="0">
                <a:solidFill>
                  <a:schemeClr val="bg1"/>
                </a:solidFill>
                <a:latin typeface="+mn-lt"/>
              </a:rPr>
              <a:t>NEDSALG</a:t>
            </a:r>
            <a:r>
              <a:rPr lang="nb-NO" dirty="0">
                <a:solidFill>
                  <a:schemeClr val="bg1"/>
                </a:solidFill>
                <a:latin typeface="+mn-lt"/>
              </a:rPr>
              <a:t> (EXIT FOR DAGENS EIERE) OG </a:t>
            </a:r>
            <a:br>
              <a:rPr lang="nb-NO" dirty="0">
                <a:solidFill>
                  <a:schemeClr val="bg1"/>
                </a:solidFill>
                <a:latin typeface="+mn-lt"/>
              </a:rPr>
            </a:br>
            <a:r>
              <a:rPr lang="nb-NO" sz="6700" dirty="0">
                <a:solidFill>
                  <a:schemeClr val="bg1"/>
                </a:solidFill>
                <a:latin typeface="+mn-lt"/>
              </a:rPr>
              <a:t>EMISJONER</a:t>
            </a:r>
            <a:r>
              <a:rPr lang="nb-NO" dirty="0">
                <a:solidFill>
                  <a:schemeClr val="bg1"/>
                </a:solidFill>
                <a:latin typeface="+mn-lt"/>
              </a:rPr>
              <a:t> (SALG AV NYE AKSJER)</a:t>
            </a:r>
          </a:p>
        </p:txBody>
      </p:sp>
    </p:spTree>
    <p:extLst>
      <p:ext uri="{BB962C8B-B14F-4D97-AF65-F5344CB8AC3E}">
        <p14:creationId xmlns:p14="http://schemas.microsoft.com/office/powerpoint/2010/main" val="3849218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88696" y="2474279"/>
            <a:ext cx="10972800" cy="1143000"/>
          </a:xfrm>
        </p:spPr>
        <p:txBody>
          <a:bodyPr>
            <a:normAutofit fontScale="90000"/>
          </a:bodyPr>
          <a:lstStyle/>
          <a:p>
            <a:r>
              <a:rPr lang="nb-NO" dirty="0">
                <a:latin typeface="+mn-lt"/>
              </a:rPr>
              <a:t>DE FLESTE BEDRIFTER TRENGER  GOD</a:t>
            </a:r>
            <a:br>
              <a:rPr lang="nb-NO" dirty="0">
                <a:latin typeface="+mn-lt"/>
              </a:rPr>
            </a:br>
            <a:r>
              <a:rPr lang="nb-NO" sz="6700" dirty="0">
                <a:solidFill>
                  <a:srgbClr val="D45D00"/>
                </a:solidFill>
                <a:latin typeface="+mn-lt"/>
              </a:rPr>
              <a:t>TILGANG TIL KAPITAL </a:t>
            </a:r>
            <a:br>
              <a:rPr lang="nb-NO" sz="6700" dirty="0">
                <a:solidFill>
                  <a:srgbClr val="D45D00"/>
                </a:solidFill>
                <a:latin typeface="+mn-lt"/>
              </a:rPr>
            </a:br>
            <a:r>
              <a:rPr lang="nb-NO" dirty="0">
                <a:latin typeface="+mn-lt"/>
              </a:rPr>
              <a:t>OG MED FLERE AKSJONÆRER</a:t>
            </a:r>
            <a:br>
              <a:rPr lang="nb-NO" dirty="0">
                <a:latin typeface="+mn-lt"/>
              </a:rPr>
            </a:br>
            <a:r>
              <a:rPr lang="nb-NO" dirty="0">
                <a:latin typeface="+mn-lt"/>
              </a:rPr>
              <a:t>BEDRES MULIGHETENE GJENNOM</a:t>
            </a:r>
            <a:br>
              <a:rPr lang="nb-NO" dirty="0">
                <a:latin typeface="+mn-lt"/>
              </a:rPr>
            </a:br>
            <a:r>
              <a:rPr lang="nb-NO" sz="6700" dirty="0">
                <a:solidFill>
                  <a:srgbClr val="D45D00"/>
                </a:solidFill>
                <a:latin typeface="+mn-lt"/>
              </a:rPr>
              <a:t>NEDSALG</a:t>
            </a:r>
            <a:r>
              <a:rPr lang="nb-NO" dirty="0">
                <a:latin typeface="+mn-lt"/>
              </a:rPr>
              <a:t> (EXIT FOR DAGENS EIERE) OG </a:t>
            </a:r>
            <a:br>
              <a:rPr lang="nb-NO" dirty="0">
                <a:latin typeface="+mn-lt"/>
              </a:rPr>
            </a:br>
            <a:r>
              <a:rPr lang="nb-NO" sz="6700" dirty="0">
                <a:solidFill>
                  <a:srgbClr val="D45D00"/>
                </a:solidFill>
                <a:latin typeface="+mn-lt"/>
              </a:rPr>
              <a:t>EMISJONER</a:t>
            </a:r>
            <a:r>
              <a:rPr lang="nb-NO" dirty="0">
                <a:latin typeface="+mn-lt"/>
              </a:rPr>
              <a:t> (SALG AV NYE AKSJER)</a:t>
            </a:r>
          </a:p>
        </p:txBody>
      </p:sp>
    </p:spTree>
    <p:extLst>
      <p:ext uri="{BB962C8B-B14F-4D97-AF65-F5344CB8AC3E}">
        <p14:creationId xmlns:p14="http://schemas.microsoft.com/office/powerpoint/2010/main" val="2296939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819BC-0EEC-41AB-B547-17E80737AAD8}"/>
              </a:ext>
            </a:extLst>
          </p:cNvPr>
          <p:cNvSpPr>
            <a:spLocks noGrp="1"/>
          </p:cNvSpPr>
          <p:nvPr>
            <p:ph type="title"/>
          </p:nvPr>
        </p:nvSpPr>
        <p:spPr/>
        <p:txBody>
          <a:bodyPr>
            <a:normAutofit/>
          </a:bodyPr>
          <a:lstStyle/>
          <a:p>
            <a:r>
              <a:rPr lang="nb-NO" sz="5400" b="1" dirty="0">
                <a:latin typeface="+mn-lt"/>
              </a:rPr>
              <a:t>AKSJER I PRAKSIS</a:t>
            </a:r>
          </a:p>
        </p:txBody>
      </p:sp>
      <p:sp>
        <p:nvSpPr>
          <p:cNvPr id="3" name="Plassholder for innhold 2">
            <a:extLst>
              <a:ext uri="{FF2B5EF4-FFF2-40B4-BE49-F238E27FC236}">
                <a16:creationId xmlns:a16="http://schemas.microsoft.com/office/drawing/2014/main" id="{F7E9A9DB-E84D-4864-9756-75C850B82B6A}"/>
              </a:ext>
            </a:extLst>
          </p:cNvPr>
          <p:cNvSpPr>
            <a:spLocks noGrp="1"/>
          </p:cNvSpPr>
          <p:nvPr>
            <p:ph idx="1"/>
          </p:nvPr>
        </p:nvSpPr>
        <p:spPr>
          <a:xfrm>
            <a:off x="609600" y="1600201"/>
            <a:ext cx="7252689" cy="4742542"/>
          </a:xfrm>
        </p:spPr>
        <p:txBody>
          <a:bodyPr>
            <a:normAutofit fontScale="92500" lnSpcReduction="10000"/>
          </a:bodyPr>
          <a:lstStyle/>
          <a:p>
            <a:r>
              <a:rPr lang="nb-NO" b="1" dirty="0">
                <a:latin typeface="+mn-lt"/>
              </a:rPr>
              <a:t>Oppgjør </a:t>
            </a:r>
            <a:r>
              <a:rPr lang="nb-NO" dirty="0">
                <a:latin typeface="+mn-lt"/>
              </a:rPr>
              <a:t>skjer om 2 dager</a:t>
            </a:r>
          </a:p>
          <a:p>
            <a:r>
              <a:rPr lang="nb-NO" dirty="0">
                <a:latin typeface="+mn-lt"/>
              </a:rPr>
              <a:t>Børsen er åpen </a:t>
            </a:r>
            <a:r>
              <a:rPr lang="nb-NO" b="1" dirty="0">
                <a:latin typeface="+mn-lt"/>
              </a:rPr>
              <a:t>09:00-16:30</a:t>
            </a:r>
          </a:p>
          <a:p>
            <a:r>
              <a:rPr lang="nb-NO" dirty="0">
                <a:latin typeface="+mn-lt"/>
              </a:rPr>
              <a:t>Du kan ikke handle for mer enn du har dekning for.</a:t>
            </a:r>
          </a:p>
          <a:p>
            <a:endParaRPr lang="nb-NO" b="1" dirty="0">
              <a:latin typeface="+mn-lt"/>
            </a:endParaRPr>
          </a:p>
          <a:p>
            <a:pPr marL="0" indent="0">
              <a:buNone/>
            </a:pPr>
            <a:r>
              <a:rPr lang="nb-NO" b="1" dirty="0">
                <a:latin typeface="+mn-lt"/>
              </a:rPr>
              <a:t>	Velg 6-8 aksjer</a:t>
            </a:r>
            <a:r>
              <a:rPr lang="nb-NO" dirty="0">
                <a:latin typeface="+mn-lt"/>
              </a:rPr>
              <a:t> = redusere risikoen.</a:t>
            </a:r>
          </a:p>
          <a:p>
            <a:pPr marL="0" indent="0">
              <a:buNone/>
            </a:pPr>
            <a:r>
              <a:rPr lang="nb-NO" dirty="0">
                <a:latin typeface="+mn-lt"/>
              </a:rPr>
              <a:t>	Sjekk </a:t>
            </a:r>
            <a:r>
              <a:rPr lang="nb-NO" b="1" dirty="0">
                <a:latin typeface="+mn-lt"/>
              </a:rPr>
              <a:t>kurtasjen</a:t>
            </a:r>
            <a:r>
              <a:rPr lang="nb-NO" dirty="0">
                <a:latin typeface="+mn-lt"/>
              </a:rPr>
              <a:t>. Sparer du små beløp blir </a:t>
            </a:r>
            <a:br>
              <a:rPr lang="nb-NO" dirty="0">
                <a:latin typeface="+mn-lt"/>
              </a:rPr>
            </a:br>
            <a:r>
              <a:rPr lang="nb-NO" dirty="0">
                <a:latin typeface="+mn-lt"/>
              </a:rPr>
              <a:t>	aksjefond ofte bedre.</a:t>
            </a:r>
          </a:p>
          <a:p>
            <a:pPr marL="0" indent="0">
              <a:buNone/>
            </a:pPr>
            <a:r>
              <a:rPr lang="nb-NO" dirty="0">
                <a:latin typeface="+mn-lt"/>
              </a:rPr>
              <a:t>	Følg </a:t>
            </a:r>
            <a:r>
              <a:rPr lang="nb-NO" dirty="0" err="1">
                <a:latin typeface="+mn-lt"/>
              </a:rPr>
              <a:t>ukesporteføljen</a:t>
            </a:r>
            <a:r>
              <a:rPr lang="nb-NO" dirty="0">
                <a:latin typeface="+mn-lt"/>
              </a:rPr>
              <a:t> i DN hver tirsdag</a:t>
            </a:r>
          </a:p>
        </p:txBody>
      </p:sp>
      <p:pic>
        <p:nvPicPr>
          <p:cNvPr id="5" name="Bilde 4">
            <a:extLst>
              <a:ext uri="{FF2B5EF4-FFF2-40B4-BE49-F238E27FC236}">
                <a16:creationId xmlns:a16="http://schemas.microsoft.com/office/drawing/2014/main" id="{1EBBC5BA-0AD9-4AFC-8E13-6E7EB908E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290" y="1166018"/>
            <a:ext cx="3720109" cy="4960146"/>
          </a:xfrm>
          <a:prstGeom prst="rect">
            <a:avLst/>
          </a:prstGeom>
        </p:spPr>
      </p:pic>
      <p:pic>
        <p:nvPicPr>
          <p:cNvPr id="7" name="Grafikk 6" descr="Lyspære">
            <a:extLst>
              <a:ext uri="{FF2B5EF4-FFF2-40B4-BE49-F238E27FC236}">
                <a16:creationId xmlns:a16="http://schemas.microsoft.com/office/drawing/2014/main" id="{5065244D-6DFB-46CD-8C98-B87C4FB291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533" y="3982126"/>
            <a:ext cx="1860573" cy="1860573"/>
          </a:xfrm>
          <a:prstGeom prst="rect">
            <a:avLst/>
          </a:prstGeom>
        </p:spPr>
      </p:pic>
    </p:spTree>
    <p:extLst>
      <p:ext uri="{BB962C8B-B14F-4D97-AF65-F5344CB8AC3E}">
        <p14:creationId xmlns:p14="http://schemas.microsoft.com/office/powerpoint/2010/main" val="308457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25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125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819BC-0EEC-41AB-B547-17E80737AAD8}"/>
              </a:ext>
            </a:extLst>
          </p:cNvPr>
          <p:cNvSpPr>
            <a:spLocks noGrp="1"/>
          </p:cNvSpPr>
          <p:nvPr>
            <p:ph type="title"/>
          </p:nvPr>
        </p:nvSpPr>
        <p:spPr/>
        <p:txBody>
          <a:bodyPr>
            <a:normAutofit/>
          </a:bodyPr>
          <a:lstStyle/>
          <a:p>
            <a:r>
              <a:rPr lang="nb-NO" sz="5400" b="1" dirty="0">
                <a:latin typeface="+mn-lt"/>
              </a:rPr>
              <a:t>AKSJER – kjekt å vite</a:t>
            </a:r>
          </a:p>
        </p:txBody>
      </p:sp>
      <p:sp>
        <p:nvSpPr>
          <p:cNvPr id="3" name="Plassholder for innhold 2">
            <a:extLst>
              <a:ext uri="{FF2B5EF4-FFF2-40B4-BE49-F238E27FC236}">
                <a16:creationId xmlns:a16="http://schemas.microsoft.com/office/drawing/2014/main" id="{F7E9A9DB-E84D-4864-9756-75C850B82B6A}"/>
              </a:ext>
            </a:extLst>
          </p:cNvPr>
          <p:cNvSpPr>
            <a:spLocks noGrp="1"/>
          </p:cNvSpPr>
          <p:nvPr>
            <p:ph idx="1"/>
          </p:nvPr>
        </p:nvSpPr>
        <p:spPr>
          <a:xfrm>
            <a:off x="609600" y="1600201"/>
            <a:ext cx="8305800" cy="4742542"/>
          </a:xfrm>
        </p:spPr>
        <p:txBody>
          <a:bodyPr>
            <a:normAutofit/>
          </a:bodyPr>
          <a:lstStyle/>
          <a:p>
            <a:r>
              <a:rPr lang="nb-NO" sz="2800" dirty="0">
                <a:latin typeface="+mn-lt"/>
              </a:rPr>
              <a:t>Du kan ikke handle for mer enn du har (eller har definert gjennom aksjekreditt)</a:t>
            </a:r>
            <a:br>
              <a:rPr lang="nb-NO" sz="2800" dirty="0">
                <a:latin typeface="+mn-lt"/>
              </a:rPr>
            </a:br>
            <a:endParaRPr lang="nb-NO" sz="2800" dirty="0">
              <a:latin typeface="+mn-lt"/>
            </a:endParaRPr>
          </a:p>
          <a:p>
            <a:r>
              <a:rPr lang="nb-NO" sz="2800" dirty="0">
                <a:latin typeface="+mn-lt"/>
              </a:rPr>
              <a:t>Man snakker om </a:t>
            </a:r>
            <a:r>
              <a:rPr lang="nb-NO" sz="2800" b="1" dirty="0">
                <a:latin typeface="+mn-lt"/>
              </a:rPr>
              <a:t>risikoen for å tape </a:t>
            </a:r>
            <a:r>
              <a:rPr lang="nb-NO" sz="2800" dirty="0">
                <a:latin typeface="+mn-lt"/>
              </a:rPr>
              <a:t>i aksjer: </a:t>
            </a:r>
            <a:br>
              <a:rPr lang="nb-NO" sz="2800" dirty="0">
                <a:latin typeface="+mn-lt"/>
              </a:rPr>
            </a:br>
            <a:r>
              <a:rPr lang="nb-NO" sz="2800" dirty="0">
                <a:latin typeface="+mn-lt"/>
              </a:rPr>
              <a:t>Saken er at det handler om at </a:t>
            </a:r>
            <a:r>
              <a:rPr lang="nb-NO" sz="2800" dirty="0">
                <a:solidFill>
                  <a:srgbClr val="D45D00"/>
                </a:solidFill>
                <a:latin typeface="+mn-lt"/>
              </a:rPr>
              <a:t>verdien svinger </a:t>
            </a:r>
            <a:r>
              <a:rPr lang="nb-NO" sz="2800" dirty="0">
                <a:latin typeface="+mn-lt"/>
              </a:rPr>
              <a:t>som på  boligen din. </a:t>
            </a:r>
            <a:br>
              <a:rPr lang="nb-NO" sz="2800" dirty="0">
                <a:latin typeface="+mn-lt"/>
              </a:rPr>
            </a:br>
            <a:br>
              <a:rPr lang="nb-NO" sz="2800" dirty="0">
                <a:latin typeface="+mn-lt"/>
              </a:rPr>
            </a:br>
            <a:r>
              <a:rPr lang="nb-NO" sz="2800" b="1" dirty="0">
                <a:latin typeface="+mn-lt"/>
              </a:rPr>
              <a:t>Det er først når du selger at en eventuell verdireduksjon realiseres </a:t>
            </a:r>
            <a:r>
              <a:rPr lang="nb-NO" sz="2800" dirty="0">
                <a:latin typeface="+mn-lt"/>
              </a:rPr>
              <a:t>hvis du har hatt markedet imot deg. </a:t>
            </a:r>
          </a:p>
          <a:p>
            <a:endParaRPr lang="nb-NO" sz="2800" b="1" dirty="0">
              <a:latin typeface="+mn-lt"/>
            </a:endParaRPr>
          </a:p>
        </p:txBody>
      </p:sp>
      <p:pic>
        <p:nvPicPr>
          <p:cNvPr id="10" name="Grafikk 9" descr="Ugle">
            <a:extLst>
              <a:ext uri="{FF2B5EF4-FFF2-40B4-BE49-F238E27FC236}">
                <a16:creationId xmlns:a16="http://schemas.microsoft.com/office/drawing/2014/main" id="{2D95BF7B-7A0B-4C83-B002-ECA8F555C4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04" y="4800599"/>
            <a:ext cx="914400" cy="914400"/>
          </a:xfrm>
          <a:prstGeom prst="rect">
            <a:avLst/>
          </a:prstGeom>
        </p:spPr>
      </p:pic>
    </p:spTree>
    <p:extLst>
      <p:ext uri="{BB962C8B-B14F-4D97-AF65-F5344CB8AC3E}">
        <p14:creationId xmlns:p14="http://schemas.microsoft.com/office/powerpoint/2010/main" val="1249133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819BC-0EEC-41AB-B547-17E80737AAD8}"/>
              </a:ext>
            </a:extLst>
          </p:cNvPr>
          <p:cNvSpPr>
            <a:spLocks noGrp="1"/>
          </p:cNvSpPr>
          <p:nvPr>
            <p:ph type="title"/>
          </p:nvPr>
        </p:nvSpPr>
        <p:spPr/>
        <p:txBody>
          <a:bodyPr>
            <a:normAutofit/>
          </a:bodyPr>
          <a:lstStyle/>
          <a:p>
            <a:r>
              <a:rPr lang="nb-NO" sz="5400" b="1" dirty="0">
                <a:latin typeface="+mn-lt"/>
              </a:rPr>
              <a:t>AKSJEINDEKS</a:t>
            </a:r>
          </a:p>
        </p:txBody>
      </p:sp>
      <p:sp>
        <p:nvSpPr>
          <p:cNvPr id="3" name="Plassholder for innhold 2">
            <a:extLst>
              <a:ext uri="{FF2B5EF4-FFF2-40B4-BE49-F238E27FC236}">
                <a16:creationId xmlns:a16="http://schemas.microsoft.com/office/drawing/2014/main" id="{F7E9A9DB-E84D-4864-9756-75C850B82B6A}"/>
              </a:ext>
            </a:extLst>
          </p:cNvPr>
          <p:cNvSpPr>
            <a:spLocks noGrp="1"/>
          </p:cNvSpPr>
          <p:nvPr>
            <p:ph idx="1"/>
          </p:nvPr>
        </p:nvSpPr>
        <p:spPr>
          <a:xfrm>
            <a:off x="609600" y="1600201"/>
            <a:ext cx="8305800" cy="4742542"/>
          </a:xfrm>
        </p:spPr>
        <p:txBody>
          <a:bodyPr>
            <a:normAutofit/>
          </a:bodyPr>
          <a:lstStyle/>
          <a:p>
            <a:r>
              <a:rPr lang="nb-NO" sz="2800" dirty="0">
                <a:latin typeface="+mn-lt"/>
              </a:rPr>
              <a:t>Alle aksjer tilhører en eller flere indekser</a:t>
            </a:r>
          </a:p>
          <a:p>
            <a:r>
              <a:rPr lang="nb-NO" sz="2800" dirty="0">
                <a:latin typeface="+mn-lt"/>
              </a:rPr>
              <a:t>En indeks er en slags temperatur-måler på gruppen av aksjer som tilhører indeksen</a:t>
            </a:r>
          </a:p>
          <a:p>
            <a:r>
              <a:rPr lang="nb-NO" sz="2800" dirty="0">
                <a:latin typeface="+mn-lt"/>
              </a:rPr>
              <a:t>Eksempler på indekser:</a:t>
            </a:r>
          </a:p>
          <a:p>
            <a:pPr lvl="1"/>
            <a:r>
              <a:rPr lang="nb-NO" sz="2400" dirty="0">
                <a:latin typeface="+mn-lt"/>
              </a:rPr>
              <a:t>OSEBX = Oslo Børs Hovedindeks</a:t>
            </a:r>
          </a:p>
          <a:p>
            <a:pPr lvl="1"/>
            <a:r>
              <a:rPr lang="nb-NO" sz="2400" dirty="0">
                <a:latin typeface="+mn-lt"/>
              </a:rPr>
              <a:t>OBX = Oslo Børs mest omsatte aksjer</a:t>
            </a:r>
          </a:p>
          <a:p>
            <a:pPr lvl="1"/>
            <a:r>
              <a:rPr lang="nb-NO" sz="2400" dirty="0">
                <a:latin typeface="+mn-lt"/>
              </a:rPr>
              <a:t>Sektorindekser:</a:t>
            </a:r>
          </a:p>
          <a:p>
            <a:pPr lvl="2"/>
            <a:r>
              <a:rPr lang="nb-NO" sz="2000" dirty="0">
                <a:latin typeface="+mn-lt"/>
              </a:rPr>
              <a:t>Norge: Energi-indeksen, Sjømat-indeksen, Shipping </a:t>
            </a:r>
            <a:r>
              <a:rPr lang="nb-NO" sz="2000" dirty="0" err="1">
                <a:latin typeface="+mn-lt"/>
              </a:rPr>
              <a:t>etc</a:t>
            </a:r>
            <a:endParaRPr lang="nb-NO" sz="2000" dirty="0">
              <a:latin typeface="+mn-lt"/>
            </a:endParaRPr>
          </a:p>
          <a:p>
            <a:pPr lvl="2"/>
            <a:r>
              <a:rPr lang="nb-NO" sz="2000" dirty="0">
                <a:latin typeface="+mn-lt"/>
              </a:rPr>
              <a:t>Internasjonalt: Financials, Materials, </a:t>
            </a:r>
            <a:r>
              <a:rPr lang="nb-NO" sz="2000" dirty="0" err="1">
                <a:latin typeface="+mn-lt"/>
              </a:rPr>
              <a:t>Semi</a:t>
            </a:r>
            <a:r>
              <a:rPr lang="nb-NO" sz="2000" dirty="0">
                <a:latin typeface="+mn-lt"/>
              </a:rPr>
              <a:t> </a:t>
            </a:r>
            <a:r>
              <a:rPr lang="nb-NO" sz="2000" dirty="0" err="1">
                <a:latin typeface="+mn-lt"/>
              </a:rPr>
              <a:t>conductors</a:t>
            </a:r>
            <a:r>
              <a:rPr lang="nb-NO" sz="2000" dirty="0">
                <a:latin typeface="+mn-lt"/>
              </a:rPr>
              <a:t> er sektor</a:t>
            </a:r>
          </a:p>
          <a:p>
            <a:pPr lvl="1"/>
            <a:r>
              <a:rPr lang="nb-NO" sz="2400" dirty="0">
                <a:latin typeface="+mn-lt"/>
              </a:rPr>
              <a:t>OMX (</a:t>
            </a:r>
            <a:r>
              <a:rPr lang="nb-NO" sz="2400" dirty="0" err="1">
                <a:latin typeface="+mn-lt"/>
              </a:rPr>
              <a:t>sv</a:t>
            </a:r>
            <a:r>
              <a:rPr lang="nb-NO" sz="2400" dirty="0">
                <a:latin typeface="+mn-lt"/>
              </a:rPr>
              <a:t>), DAX (Ty), </a:t>
            </a:r>
            <a:r>
              <a:rPr lang="nb-NO" sz="2400" dirty="0" err="1">
                <a:latin typeface="+mn-lt"/>
              </a:rPr>
              <a:t>Nasdaq</a:t>
            </a:r>
            <a:r>
              <a:rPr lang="nb-NO" sz="2400" dirty="0">
                <a:latin typeface="+mn-lt"/>
              </a:rPr>
              <a:t>, S&amp;P 500, </a:t>
            </a:r>
            <a:r>
              <a:rPr lang="nb-NO" sz="2400" dirty="0" err="1">
                <a:latin typeface="+mn-lt"/>
              </a:rPr>
              <a:t>Russel</a:t>
            </a:r>
            <a:r>
              <a:rPr lang="nb-NO" sz="2400" dirty="0">
                <a:latin typeface="+mn-lt"/>
              </a:rPr>
              <a:t> 2000</a:t>
            </a:r>
          </a:p>
          <a:p>
            <a:endParaRPr lang="nb-NO" sz="2800" dirty="0">
              <a:latin typeface="+mn-lt"/>
            </a:endParaRPr>
          </a:p>
        </p:txBody>
      </p:sp>
      <p:pic>
        <p:nvPicPr>
          <p:cNvPr id="10" name="Grafikk 9" descr="Ugle">
            <a:extLst>
              <a:ext uri="{FF2B5EF4-FFF2-40B4-BE49-F238E27FC236}">
                <a16:creationId xmlns:a16="http://schemas.microsoft.com/office/drawing/2014/main" id="{2D95BF7B-7A0B-4C83-B002-ECA8F555C4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04" y="4800599"/>
            <a:ext cx="914400" cy="914400"/>
          </a:xfrm>
          <a:prstGeom prst="rect">
            <a:avLst/>
          </a:prstGeom>
        </p:spPr>
      </p:pic>
      <p:pic>
        <p:nvPicPr>
          <p:cNvPr id="5" name="Bilde 4">
            <a:extLst>
              <a:ext uri="{FF2B5EF4-FFF2-40B4-BE49-F238E27FC236}">
                <a16:creationId xmlns:a16="http://schemas.microsoft.com/office/drawing/2014/main" id="{40A00957-0DEB-4627-B7A8-B053AB35B12D}"/>
              </a:ext>
            </a:extLst>
          </p:cNvPr>
          <p:cNvPicPr>
            <a:picLocks noChangeAspect="1"/>
          </p:cNvPicPr>
          <p:nvPr/>
        </p:nvPicPr>
        <p:blipFill rotWithShape="1">
          <a:blip r:embed="rId4"/>
          <a:srcRect r="66039"/>
          <a:stretch/>
        </p:blipFill>
        <p:spPr>
          <a:xfrm>
            <a:off x="8582025" y="770618"/>
            <a:ext cx="3267075" cy="5124450"/>
          </a:xfrm>
          <a:prstGeom prst="rect">
            <a:avLst/>
          </a:prstGeom>
        </p:spPr>
      </p:pic>
    </p:spTree>
    <p:extLst>
      <p:ext uri="{BB962C8B-B14F-4D97-AF65-F5344CB8AC3E}">
        <p14:creationId xmlns:p14="http://schemas.microsoft.com/office/powerpoint/2010/main" val="1493093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96F38D3-7A20-493B-8F00-B667998EB05B}"/>
              </a:ext>
            </a:extLst>
          </p:cNvPr>
          <p:cNvPicPr>
            <a:picLocks noChangeAspect="1"/>
          </p:cNvPicPr>
          <p:nvPr/>
        </p:nvPicPr>
        <p:blipFill>
          <a:blip r:embed="rId2"/>
          <a:stretch>
            <a:fillRect/>
          </a:stretch>
        </p:blipFill>
        <p:spPr>
          <a:xfrm>
            <a:off x="409575" y="1733550"/>
            <a:ext cx="11372850" cy="3390900"/>
          </a:xfrm>
          <a:prstGeom prst="rect">
            <a:avLst/>
          </a:prstGeom>
        </p:spPr>
      </p:pic>
      <p:pic>
        <p:nvPicPr>
          <p:cNvPr id="5" name="Bilde 4">
            <a:extLst>
              <a:ext uri="{FF2B5EF4-FFF2-40B4-BE49-F238E27FC236}">
                <a16:creationId xmlns:a16="http://schemas.microsoft.com/office/drawing/2014/main" id="{AA1C2FB5-C525-431A-97C2-181174D66826}"/>
              </a:ext>
            </a:extLst>
          </p:cNvPr>
          <p:cNvPicPr>
            <a:picLocks noChangeAspect="1"/>
          </p:cNvPicPr>
          <p:nvPr/>
        </p:nvPicPr>
        <p:blipFill>
          <a:blip r:embed="rId3"/>
          <a:stretch>
            <a:fillRect/>
          </a:stretch>
        </p:blipFill>
        <p:spPr>
          <a:xfrm>
            <a:off x="409575" y="502293"/>
            <a:ext cx="10706100" cy="876300"/>
          </a:xfrm>
          <a:prstGeom prst="rect">
            <a:avLst/>
          </a:prstGeom>
        </p:spPr>
      </p:pic>
    </p:spTree>
    <p:extLst>
      <p:ext uri="{BB962C8B-B14F-4D97-AF65-F5344CB8AC3E}">
        <p14:creationId xmlns:p14="http://schemas.microsoft.com/office/powerpoint/2010/main" val="2399415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E2624A4-A04F-4128-98D2-ACFE608CA057}"/>
              </a:ext>
            </a:extLst>
          </p:cNvPr>
          <p:cNvPicPr>
            <a:picLocks noChangeAspect="1"/>
          </p:cNvPicPr>
          <p:nvPr/>
        </p:nvPicPr>
        <p:blipFill>
          <a:blip r:embed="rId2"/>
          <a:stretch>
            <a:fillRect/>
          </a:stretch>
        </p:blipFill>
        <p:spPr>
          <a:xfrm>
            <a:off x="738031" y="698570"/>
            <a:ext cx="3943350" cy="5219700"/>
          </a:xfrm>
          <a:prstGeom prst="rect">
            <a:avLst/>
          </a:prstGeom>
          <a:ln>
            <a:noFill/>
          </a:ln>
          <a:effectLst>
            <a:outerShdw blurRad="292100" dist="139700" dir="2700000" algn="tl" rotWithShape="0">
              <a:srgbClr val="333333">
                <a:alpha val="65000"/>
              </a:srgbClr>
            </a:outerShdw>
          </a:effectLst>
        </p:spPr>
      </p:pic>
      <p:pic>
        <p:nvPicPr>
          <p:cNvPr id="5" name="Bilde 4">
            <a:extLst>
              <a:ext uri="{FF2B5EF4-FFF2-40B4-BE49-F238E27FC236}">
                <a16:creationId xmlns:a16="http://schemas.microsoft.com/office/drawing/2014/main" id="{A745ECE0-C4D0-4C1F-8361-8B66D5B7AA47}"/>
              </a:ext>
            </a:extLst>
          </p:cNvPr>
          <p:cNvPicPr>
            <a:picLocks noChangeAspect="1"/>
          </p:cNvPicPr>
          <p:nvPr/>
        </p:nvPicPr>
        <p:blipFill>
          <a:blip r:embed="rId3"/>
          <a:stretch>
            <a:fillRect/>
          </a:stretch>
        </p:blipFill>
        <p:spPr>
          <a:xfrm>
            <a:off x="3433867" y="2381250"/>
            <a:ext cx="4962525" cy="2095500"/>
          </a:xfrm>
          <a:prstGeom prst="rect">
            <a:avLst/>
          </a:prstGeom>
          <a:ln>
            <a:noFill/>
          </a:ln>
          <a:effectLst>
            <a:outerShdw blurRad="292100" dist="139700" dir="2700000" algn="tl" rotWithShape="0">
              <a:srgbClr val="333333">
                <a:alpha val="65000"/>
              </a:srgbClr>
            </a:outerShdw>
          </a:effectLst>
        </p:spPr>
      </p:pic>
      <p:sp>
        <p:nvSpPr>
          <p:cNvPr id="6" name="TekstSylinder 5">
            <a:extLst>
              <a:ext uri="{FF2B5EF4-FFF2-40B4-BE49-F238E27FC236}">
                <a16:creationId xmlns:a16="http://schemas.microsoft.com/office/drawing/2014/main" id="{054D9D4E-A130-4DBF-A560-AFA931031D9E}"/>
              </a:ext>
            </a:extLst>
          </p:cNvPr>
          <p:cNvSpPr txBox="1"/>
          <p:nvPr/>
        </p:nvSpPr>
        <p:spPr>
          <a:xfrm>
            <a:off x="5476352" y="854110"/>
            <a:ext cx="3768132" cy="369332"/>
          </a:xfrm>
          <a:prstGeom prst="rect">
            <a:avLst/>
          </a:prstGeom>
          <a:noFill/>
        </p:spPr>
        <p:txBody>
          <a:bodyPr wrap="square" rtlCol="0">
            <a:spAutoFit/>
          </a:bodyPr>
          <a:lstStyle/>
          <a:p>
            <a:r>
              <a:rPr lang="nb-NO" dirty="0"/>
              <a:t>Oslo Børs : Energi-indeksen</a:t>
            </a:r>
          </a:p>
        </p:txBody>
      </p:sp>
    </p:spTree>
    <p:extLst>
      <p:ext uri="{BB962C8B-B14F-4D97-AF65-F5344CB8AC3E}">
        <p14:creationId xmlns:p14="http://schemas.microsoft.com/office/powerpoint/2010/main" val="2039701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4C408280-13EC-445E-ABC1-69E0A476701A}"/>
              </a:ext>
            </a:extLst>
          </p:cNvPr>
          <p:cNvSpPr>
            <a:spLocks noGrp="1"/>
          </p:cNvSpPr>
          <p:nvPr>
            <p:ph type="title"/>
          </p:nvPr>
        </p:nvSpPr>
        <p:spPr>
          <a:xfrm>
            <a:off x="609600" y="274639"/>
            <a:ext cx="10972800" cy="1143000"/>
          </a:xfrm>
        </p:spPr>
        <p:txBody>
          <a:bodyPr/>
          <a:lstStyle/>
          <a:p>
            <a:r>
              <a:rPr lang="en-US" dirty="0"/>
              <a:t>Agenda</a:t>
            </a:r>
          </a:p>
        </p:txBody>
      </p:sp>
      <p:sp>
        <p:nvSpPr>
          <p:cNvPr id="73" name="Text Placeholder 2">
            <a:extLst>
              <a:ext uri="{FF2B5EF4-FFF2-40B4-BE49-F238E27FC236}">
                <a16:creationId xmlns:a16="http://schemas.microsoft.com/office/drawing/2014/main" id="{802C3FFE-3352-4828-969A-214FC04CAD92}"/>
              </a:ext>
            </a:extLst>
          </p:cNvPr>
          <p:cNvSpPr>
            <a:spLocks noGrp="1"/>
          </p:cNvSpPr>
          <p:nvPr>
            <p:ph type="body" idx="1"/>
          </p:nvPr>
        </p:nvSpPr>
        <p:spPr>
          <a:xfrm>
            <a:off x="609600" y="1535113"/>
            <a:ext cx="5386917" cy="639763"/>
          </a:xfrm>
        </p:spPr>
        <p:txBody>
          <a:bodyPr>
            <a:normAutofit fontScale="92500" lnSpcReduction="20000"/>
          </a:bodyPr>
          <a:lstStyle/>
          <a:p>
            <a:r>
              <a:rPr lang="nb-NO" sz="2400" dirty="0">
                <a:solidFill>
                  <a:srgbClr val="02243A"/>
                </a:solidFill>
                <a:latin typeface="Museo Sans Rounded 100"/>
              </a:rPr>
              <a:t>Introduksjonskurs for å gjøre deg bedre rustet til å ta selvstendige valg</a:t>
            </a:r>
          </a:p>
        </p:txBody>
      </p:sp>
      <p:sp>
        <p:nvSpPr>
          <p:cNvPr id="3" name="TekstSylinder 2">
            <a:extLst>
              <a:ext uri="{FF2B5EF4-FFF2-40B4-BE49-F238E27FC236}">
                <a16:creationId xmlns:a16="http://schemas.microsoft.com/office/drawing/2014/main" id="{7AF913CC-F595-4329-BADD-1F17551DDD9A}"/>
              </a:ext>
            </a:extLst>
          </p:cNvPr>
          <p:cNvSpPr txBox="1"/>
          <p:nvPr/>
        </p:nvSpPr>
        <p:spPr>
          <a:xfrm>
            <a:off x="609600" y="2174875"/>
            <a:ext cx="5386917" cy="3951288"/>
          </a:xfrm>
          <a:prstGeom prst="rect">
            <a:avLst/>
          </a:prstGeom>
        </p:spPr>
        <p:txBody>
          <a:bodyPr vert="horz" lIns="91440" tIns="45720" rIns="91440" bIns="45720" rtlCol="0">
            <a:normAutofit/>
          </a:bodyPr>
          <a:lstStyle/>
          <a:p>
            <a:pPr marL="342900" indent="-342900" defTabSz="457182">
              <a:spcBef>
                <a:spcPct val="20000"/>
              </a:spcBef>
              <a:buFont typeface="Arial" panose="020B0604020202020204" pitchFamily="34" charset="0"/>
              <a:buChar char="•"/>
            </a:pPr>
            <a:r>
              <a:rPr lang="nb-NO" sz="2200" dirty="0">
                <a:solidFill>
                  <a:srgbClr val="02243A"/>
                </a:solidFill>
                <a:latin typeface="Museo Sans Rounded 100"/>
              </a:rPr>
              <a:t>Slik kommer du i gang med sparing i aksjer og fond</a:t>
            </a:r>
          </a:p>
          <a:p>
            <a:pPr marL="342900" indent="-342900" defTabSz="457182">
              <a:spcBef>
                <a:spcPct val="20000"/>
              </a:spcBef>
              <a:buFont typeface="Arial" panose="020B0604020202020204" pitchFamily="34" charset="0"/>
              <a:buChar char="•"/>
            </a:pPr>
            <a:r>
              <a:rPr lang="nb-NO" sz="2200" dirty="0">
                <a:solidFill>
                  <a:srgbClr val="02243A"/>
                </a:solidFill>
                <a:latin typeface="Museo Sans Rounded 100"/>
              </a:rPr>
              <a:t>Slik orienterer du deg i verdipapirmarkedet</a:t>
            </a:r>
          </a:p>
          <a:p>
            <a:pPr marL="342900" indent="-342900" defTabSz="457182">
              <a:spcBef>
                <a:spcPct val="20000"/>
              </a:spcBef>
              <a:buFont typeface="Arial" panose="020B0604020202020204" pitchFamily="34" charset="0"/>
              <a:buChar char="•"/>
            </a:pPr>
            <a:r>
              <a:rPr lang="nb-NO" sz="2200" dirty="0">
                <a:solidFill>
                  <a:srgbClr val="02243A"/>
                </a:solidFill>
                <a:latin typeface="Museo Sans Rounded 100"/>
              </a:rPr>
              <a:t>Hva betyr det at et fond er bærekraftig</a:t>
            </a:r>
          </a:p>
          <a:p>
            <a:pPr marL="342900" indent="-342900" defTabSz="457182">
              <a:spcBef>
                <a:spcPct val="20000"/>
              </a:spcBef>
              <a:buFont typeface="Arial" panose="020B0604020202020204" pitchFamily="34" charset="0"/>
              <a:buChar char="•"/>
            </a:pPr>
            <a:r>
              <a:rPr lang="nb-NO" sz="2200" dirty="0">
                <a:solidFill>
                  <a:srgbClr val="02243A"/>
                </a:solidFill>
                <a:latin typeface="Museo Sans Rounded 100"/>
              </a:rPr>
              <a:t>Hva skal jeg se etter når jobben tilbyr aksjeprogrammer for ansatte?</a:t>
            </a:r>
          </a:p>
          <a:p>
            <a:pPr marL="342900" indent="-342900" defTabSz="457182">
              <a:spcBef>
                <a:spcPct val="20000"/>
              </a:spcBef>
              <a:buFont typeface="Arial" panose="020B0604020202020204" pitchFamily="34" charset="0"/>
              <a:buChar char="•"/>
            </a:pPr>
            <a:r>
              <a:rPr lang="nb-NO" sz="2200" dirty="0">
                <a:solidFill>
                  <a:srgbClr val="02243A"/>
                </a:solidFill>
                <a:latin typeface="Museo Sans Rounded 100"/>
              </a:rPr>
              <a:t>Pensjon – hva og hvordan</a:t>
            </a:r>
          </a:p>
        </p:txBody>
      </p:sp>
      <p:sp>
        <p:nvSpPr>
          <p:cNvPr id="75" name="Text Placeholder 4">
            <a:extLst>
              <a:ext uri="{FF2B5EF4-FFF2-40B4-BE49-F238E27FC236}">
                <a16:creationId xmlns:a16="http://schemas.microsoft.com/office/drawing/2014/main" id="{ADBD45CB-A18A-4AE4-94EF-652FC7E447AC}"/>
              </a:ext>
            </a:extLst>
          </p:cNvPr>
          <p:cNvSpPr>
            <a:spLocks noGrp="1"/>
          </p:cNvSpPr>
          <p:nvPr>
            <p:ph type="body" sz="quarter" idx="3"/>
          </p:nvPr>
        </p:nvSpPr>
        <p:spPr>
          <a:xfrm>
            <a:off x="6193373" y="1535113"/>
            <a:ext cx="5389033" cy="639763"/>
          </a:xfrm>
        </p:spPr>
        <p:txBody>
          <a:bodyPr>
            <a:normAutofit fontScale="92500" lnSpcReduction="20000"/>
          </a:bodyPr>
          <a:lstStyle/>
          <a:p>
            <a:endParaRPr lang="en-US"/>
          </a:p>
        </p:txBody>
      </p:sp>
      <p:pic>
        <p:nvPicPr>
          <p:cNvPr id="1026" name="Bilde 1" descr="Et bilde som inneholder tekst&#10;&#10;Automatisk generert beskrivelse">
            <a:extLst>
              <a:ext uri="{FF2B5EF4-FFF2-40B4-BE49-F238E27FC236}">
                <a16:creationId xmlns:a16="http://schemas.microsoft.com/office/drawing/2014/main" id="{91F44A81-BB4B-4847-B7BA-167566B266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02343" y="2037537"/>
            <a:ext cx="4412134" cy="3198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26">
            <a:extLst>
              <a:ext uri="{FF2B5EF4-FFF2-40B4-BE49-F238E27FC236}">
                <a16:creationId xmlns:a16="http://schemas.microsoft.com/office/drawing/2014/main" id="{D0357B9D-B6E6-4AAE-8DDE-C16AAE9AA46D}"/>
              </a:ext>
            </a:extLst>
          </p:cNvPr>
          <p:cNvGrpSpPr/>
          <p:nvPr/>
        </p:nvGrpSpPr>
        <p:grpSpPr>
          <a:xfrm>
            <a:off x="6590907" y="1287881"/>
            <a:ext cx="4035006" cy="4035006"/>
            <a:chOff x="6590907" y="1287881"/>
            <a:chExt cx="4035006" cy="4035006"/>
          </a:xfrm>
        </p:grpSpPr>
        <p:sp>
          <p:nvSpPr>
            <p:cNvPr id="4" name="Delvis sirkel 3">
              <a:extLst>
                <a:ext uri="{FF2B5EF4-FFF2-40B4-BE49-F238E27FC236}">
                  <a16:creationId xmlns:a16="http://schemas.microsoft.com/office/drawing/2014/main" id="{F511AA80-2182-411A-BCE8-0B30B9403746}"/>
                </a:ext>
              </a:extLst>
            </p:cNvPr>
            <p:cNvSpPr/>
            <p:nvPr/>
          </p:nvSpPr>
          <p:spPr>
            <a:xfrm>
              <a:off x="6590907" y="1287881"/>
              <a:ext cx="4035006" cy="4035006"/>
            </a:xfrm>
            <a:prstGeom prst="pie">
              <a:avLst>
                <a:gd name="adj1" fmla="val 10805768"/>
                <a:gd name="adj2" fmla="val 16200000"/>
              </a:avLst>
            </a:prstGeom>
            <a:solidFill>
              <a:srgbClr val="003B5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sp>
          <p:nvSpPr>
            <p:cNvPr id="14" name="TekstSylinder 13">
              <a:extLst>
                <a:ext uri="{FF2B5EF4-FFF2-40B4-BE49-F238E27FC236}">
                  <a16:creationId xmlns:a16="http://schemas.microsoft.com/office/drawing/2014/main" id="{F129DEF6-9E98-4015-A035-2CECF0619828}"/>
                </a:ext>
              </a:extLst>
            </p:cNvPr>
            <p:cNvSpPr txBox="1"/>
            <p:nvPr/>
          </p:nvSpPr>
          <p:spPr>
            <a:xfrm>
              <a:off x="6943332" y="2037537"/>
              <a:ext cx="1876818" cy="954107"/>
            </a:xfrm>
            <a:prstGeom prst="rect">
              <a:avLst/>
            </a:prstGeom>
            <a:noFill/>
          </p:spPr>
          <p:txBody>
            <a:bodyPr wrap="square" rtlCol="0">
              <a:spAutoFit/>
            </a:bodyPr>
            <a:lstStyle/>
            <a:p>
              <a:r>
                <a:rPr lang="nb-NO" sz="2800" dirty="0">
                  <a:solidFill>
                    <a:schemeClr val="bg1"/>
                  </a:solidFill>
                </a:rPr>
                <a:t>Grunn-leggende</a:t>
              </a:r>
            </a:p>
          </p:txBody>
        </p:sp>
      </p:grpSp>
      <p:grpSp>
        <p:nvGrpSpPr>
          <p:cNvPr id="25" name="Gruppe 24">
            <a:extLst>
              <a:ext uri="{FF2B5EF4-FFF2-40B4-BE49-F238E27FC236}">
                <a16:creationId xmlns:a16="http://schemas.microsoft.com/office/drawing/2014/main" id="{61D00F0E-2589-4845-A8AE-5F84C81F9C43}"/>
              </a:ext>
            </a:extLst>
          </p:cNvPr>
          <p:cNvGrpSpPr/>
          <p:nvPr/>
        </p:nvGrpSpPr>
        <p:grpSpPr>
          <a:xfrm>
            <a:off x="6590907" y="1411497"/>
            <a:ext cx="4035006" cy="4035006"/>
            <a:chOff x="6590907" y="1411497"/>
            <a:chExt cx="4035006" cy="4035006"/>
          </a:xfrm>
        </p:grpSpPr>
        <p:sp>
          <p:nvSpPr>
            <p:cNvPr id="8" name="Delvis sirkel 7">
              <a:extLst>
                <a:ext uri="{FF2B5EF4-FFF2-40B4-BE49-F238E27FC236}">
                  <a16:creationId xmlns:a16="http://schemas.microsoft.com/office/drawing/2014/main" id="{9686445E-12CC-43C8-B258-21BBD0A4DC65}"/>
                </a:ext>
              </a:extLst>
            </p:cNvPr>
            <p:cNvSpPr/>
            <p:nvPr/>
          </p:nvSpPr>
          <p:spPr>
            <a:xfrm flipV="1">
              <a:off x="6590907" y="1411497"/>
              <a:ext cx="4035006" cy="4035006"/>
            </a:xfrm>
            <a:prstGeom prst="pie">
              <a:avLst>
                <a:gd name="adj1" fmla="val 10805768"/>
                <a:gd name="adj2" fmla="val 16200000"/>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sp>
          <p:nvSpPr>
            <p:cNvPr id="16" name="TekstSylinder 15">
              <a:extLst>
                <a:ext uri="{FF2B5EF4-FFF2-40B4-BE49-F238E27FC236}">
                  <a16:creationId xmlns:a16="http://schemas.microsoft.com/office/drawing/2014/main" id="{625CB408-65FC-4C20-B316-99FF62873F83}"/>
                </a:ext>
              </a:extLst>
            </p:cNvPr>
            <p:cNvSpPr txBox="1"/>
            <p:nvPr/>
          </p:nvSpPr>
          <p:spPr>
            <a:xfrm>
              <a:off x="6943332" y="3888909"/>
              <a:ext cx="1876818" cy="523220"/>
            </a:xfrm>
            <a:prstGeom prst="rect">
              <a:avLst/>
            </a:prstGeom>
            <a:noFill/>
          </p:spPr>
          <p:txBody>
            <a:bodyPr wrap="square" rtlCol="0">
              <a:spAutoFit/>
            </a:bodyPr>
            <a:lstStyle/>
            <a:p>
              <a:r>
                <a:rPr lang="nb-NO" sz="2800" dirty="0">
                  <a:solidFill>
                    <a:schemeClr val="bg1"/>
                  </a:solidFill>
                </a:rPr>
                <a:t>På jobb</a:t>
              </a:r>
            </a:p>
          </p:txBody>
        </p:sp>
      </p:grpSp>
      <p:grpSp>
        <p:nvGrpSpPr>
          <p:cNvPr id="23" name="Gruppe 22">
            <a:extLst>
              <a:ext uri="{FF2B5EF4-FFF2-40B4-BE49-F238E27FC236}">
                <a16:creationId xmlns:a16="http://schemas.microsoft.com/office/drawing/2014/main" id="{1D1E4C17-E8F9-4BED-9C99-DC23B5A3FE91}"/>
              </a:ext>
            </a:extLst>
          </p:cNvPr>
          <p:cNvGrpSpPr/>
          <p:nvPr/>
        </p:nvGrpSpPr>
        <p:grpSpPr>
          <a:xfrm>
            <a:off x="6765988" y="1287881"/>
            <a:ext cx="4035006" cy="4035006"/>
            <a:chOff x="6681822" y="1307131"/>
            <a:chExt cx="4035006" cy="4035006"/>
          </a:xfrm>
        </p:grpSpPr>
        <p:sp>
          <p:nvSpPr>
            <p:cNvPr id="12" name="Delvis sirkel 11">
              <a:extLst>
                <a:ext uri="{FF2B5EF4-FFF2-40B4-BE49-F238E27FC236}">
                  <a16:creationId xmlns:a16="http://schemas.microsoft.com/office/drawing/2014/main" id="{413E1D45-5AB5-4822-9BB5-B04EEA9AF867}"/>
                </a:ext>
              </a:extLst>
            </p:cNvPr>
            <p:cNvSpPr/>
            <p:nvPr/>
          </p:nvSpPr>
          <p:spPr>
            <a:xfrm flipH="1">
              <a:off x="6681822" y="1307131"/>
              <a:ext cx="4035006" cy="4035006"/>
            </a:xfrm>
            <a:prstGeom prst="pie">
              <a:avLst>
                <a:gd name="adj1" fmla="val 10805768"/>
                <a:gd name="adj2" fmla="val 16200000"/>
              </a:avLst>
            </a:prstGeom>
            <a:solidFill>
              <a:srgbClr val="FF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sp>
          <p:nvSpPr>
            <p:cNvPr id="18" name="TekstSylinder 17">
              <a:extLst>
                <a:ext uri="{FF2B5EF4-FFF2-40B4-BE49-F238E27FC236}">
                  <a16:creationId xmlns:a16="http://schemas.microsoft.com/office/drawing/2014/main" id="{3F361BBF-E7B1-4905-AC54-6C64C9475A71}"/>
                </a:ext>
              </a:extLst>
            </p:cNvPr>
            <p:cNvSpPr txBox="1"/>
            <p:nvPr/>
          </p:nvSpPr>
          <p:spPr>
            <a:xfrm>
              <a:off x="8840010" y="2247062"/>
              <a:ext cx="1876818" cy="523220"/>
            </a:xfrm>
            <a:prstGeom prst="rect">
              <a:avLst/>
            </a:prstGeom>
            <a:noFill/>
          </p:spPr>
          <p:txBody>
            <a:bodyPr wrap="square" rtlCol="0">
              <a:spAutoFit/>
            </a:bodyPr>
            <a:lstStyle/>
            <a:p>
              <a:r>
                <a:rPr lang="nb-NO" sz="2800" dirty="0">
                  <a:solidFill>
                    <a:schemeClr val="bg1"/>
                  </a:solidFill>
                </a:rPr>
                <a:t>I praksis</a:t>
              </a:r>
            </a:p>
          </p:txBody>
        </p:sp>
      </p:grpSp>
      <p:grpSp>
        <p:nvGrpSpPr>
          <p:cNvPr id="21" name="Gruppe 20">
            <a:extLst>
              <a:ext uri="{FF2B5EF4-FFF2-40B4-BE49-F238E27FC236}">
                <a16:creationId xmlns:a16="http://schemas.microsoft.com/office/drawing/2014/main" id="{FAD3326E-51F7-4EEF-9378-01950D2CB15C}"/>
              </a:ext>
            </a:extLst>
          </p:cNvPr>
          <p:cNvGrpSpPr/>
          <p:nvPr/>
        </p:nvGrpSpPr>
        <p:grpSpPr>
          <a:xfrm>
            <a:off x="6772737" y="1411497"/>
            <a:ext cx="4035006" cy="4035006"/>
            <a:chOff x="7744256" y="1871406"/>
            <a:chExt cx="4035006" cy="4035006"/>
          </a:xfrm>
        </p:grpSpPr>
        <p:sp>
          <p:nvSpPr>
            <p:cNvPr id="10" name="Delvis sirkel 9">
              <a:extLst>
                <a:ext uri="{FF2B5EF4-FFF2-40B4-BE49-F238E27FC236}">
                  <a16:creationId xmlns:a16="http://schemas.microsoft.com/office/drawing/2014/main" id="{D2490096-584E-4C9B-B8CD-096E736BF5B5}"/>
                </a:ext>
              </a:extLst>
            </p:cNvPr>
            <p:cNvSpPr/>
            <p:nvPr/>
          </p:nvSpPr>
          <p:spPr>
            <a:xfrm flipH="1" flipV="1">
              <a:off x="7744256" y="1871406"/>
              <a:ext cx="4035006" cy="4035006"/>
            </a:xfrm>
            <a:prstGeom prst="pie">
              <a:avLst>
                <a:gd name="adj1" fmla="val 10805768"/>
                <a:gd name="adj2" fmla="val 16200000"/>
              </a:avLst>
            </a:prstGeom>
            <a:solidFill>
              <a:srgbClr val="85A24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sp>
          <p:nvSpPr>
            <p:cNvPr id="20" name="TekstSylinder 19">
              <a:extLst>
                <a:ext uri="{FF2B5EF4-FFF2-40B4-BE49-F238E27FC236}">
                  <a16:creationId xmlns:a16="http://schemas.microsoft.com/office/drawing/2014/main" id="{C0B6B5C7-2816-4F01-851C-DCC0C353CB77}"/>
                </a:ext>
              </a:extLst>
            </p:cNvPr>
            <p:cNvSpPr txBox="1"/>
            <p:nvPr/>
          </p:nvSpPr>
          <p:spPr>
            <a:xfrm>
              <a:off x="9895695" y="4308009"/>
              <a:ext cx="1876818" cy="523220"/>
            </a:xfrm>
            <a:prstGeom prst="rect">
              <a:avLst/>
            </a:prstGeom>
            <a:noFill/>
          </p:spPr>
          <p:txBody>
            <a:bodyPr wrap="square" rtlCol="0">
              <a:spAutoFit/>
            </a:bodyPr>
            <a:lstStyle/>
            <a:p>
              <a:r>
                <a:rPr lang="nb-NO" sz="2800" dirty="0">
                  <a:solidFill>
                    <a:schemeClr val="bg1"/>
                  </a:solidFill>
                </a:rPr>
                <a:t>Bærekraft</a:t>
              </a:r>
            </a:p>
          </p:txBody>
        </p:sp>
      </p:grpSp>
    </p:spTree>
    <p:extLst>
      <p:ext uri="{BB962C8B-B14F-4D97-AF65-F5344CB8AC3E}">
        <p14:creationId xmlns:p14="http://schemas.microsoft.com/office/powerpoint/2010/main" val="109839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55BBFEC-129C-4491-8B28-DDEF7795DC76}"/>
              </a:ext>
            </a:extLst>
          </p:cNvPr>
          <p:cNvPicPr>
            <a:picLocks noChangeAspect="1"/>
          </p:cNvPicPr>
          <p:nvPr/>
        </p:nvPicPr>
        <p:blipFill>
          <a:blip r:embed="rId2"/>
          <a:stretch>
            <a:fillRect/>
          </a:stretch>
        </p:blipFill>
        <p:spPr>
          <a:xfrm>
            <a:off x="1285875" y="866775"/>
            <a:ext cx="9620250" cy="5124450"/>
          </a:xfrm>
          <a:prstGeom prst="rect">
            <a:avLst/>
          </a:prstGeom>
        </p:spPr>
      </p:pic>
      <p:sp>
        <p:nvSpPr>
          <p:cNvPr id="6" name="Pil: ned 5">
            <a:extLst>
              <a:ext uri="{FF2B5EF4-FFF2-40B4-BE49-F238E27FC236}">
                <a16:creationId xmlns:a16="http://schemas.microsoft.com/office/drawing/2014/main" id="{5D5B29A1-4091-4A73-A345-900E8FB37C65}"/>
              </a:ext>
            </a:extLst>
          </p:cNvPr>
          <p:cNvSpPr/>
          <p:nvPr/>
        </p:nvSpPr>
        <p:spPr>
          <a:xfrm rot="10800000">
            <a:off x="7268901" y="5991225"/>
            <a:ext cx="405114" cy="525322"/>
          </a:xfrm>
          <a:prstGeom prst="downArrow">
            <a:avLst/>
          </a:prstGeom>
          <a:solidFill>
            <a:srgbClr val="D45D0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5103EF94-F2C6-42C4-826A-E479B13B19E3}"/>
              </a:ext>
            </a:extLst>
          </p:cNvPr>
          <p:cNvSpPr/>
          <p:nvPr/>
        </p:nvSpPr>
        <p:spPr>
          <a:xfrm rot="10800000">
            <a:off x="7883779" y="5991226"/>
            <a:ext cx="405114" cy="525322"/>
          </a:xfrm>
          <a:prstGeom prst="downArrow">
            <a:avLst/>
          </a:prstGeom>
          <a:solidFill>
            <a:srgbClr val="D45D0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2EA5B016-F499-405F-A022-5DCDF2350723}"/>
              </a:ext>
            </a:extLst>
          </p:cNvPr>
          <p:cNvSpPr/>
          <p:nvPr/>
        </p:nvSpPr>
        <p:spPr>
          <a:xfrm rot="10800000">
            <a:off x="8780074" y="5991225"/>
            <a:ext cx="405114" cy="525322"/>
          </a:xfrm>
          <a:prstGeom prst="downArrow">
            <a:avLst/>
          </a:prstGeom>
          <a:solidFill>
            <a:srgbClr val="D45D0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44133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2243584-B5EC-443F-85DB-A505ACEFD292}"/>
              </a:ext>
            </a:extLst>
          </p:cNvPr>
          <p:cNvPicPr>
            <a:picLocks noChangeAspect="1"/>
          </p:cNvPicPr>
          <p:nvPr/>
        </p:nvPicPr>
        <p:blipFill>
          <a:blip r:embed="rId2"/>
          <a:stretch>
            <a:fillRect/>
          </a:stretch>
        </p:blipFill>
        <p:spPr>
          <a:xfrm>
            <a:off x="419100" y="1167111"/>
            <a:ext cx="10756900" cy="4868493"/>
          </a:xfrm>
          <a:prstGeom prst="rect">
            <a:avLst/>
          </a:prstGeom>
        </p:spPr>
      </p:pic>
      <p:sp>
        <p:nvSpPr>
          <p:cNvPr id="4" name="Tittel 3">
            <a:extLst>
              <a:ext uri="{FF2B5EF4-FFF2-40B4-BE49-F238E27FC236}">
                <a16:creationId xmlns:a16="http://schemas.microsoft.com/office/drawing/2014/main" id="{01F2C519-1729-4FE4-A064-7CC6BE7AAB12}"/>
              </a:ext>
            </a:extLst>
          </p:cNvPr>
          <p:cNvSpPr>
            <a:spLocks noGrp="1"/>
          </p:cNvSpPr>
          <p:nvPr>
            <p:ph type="title"/>
          </p:nvPr>
        </p:nvSpPr>
        <p:spPr>
          <a:xfrm>
            <a:off x="609600" y="122239"/>
            <a:ext cx="10972800" cy="1143000"/>
          </a:xfrm>
        </p:spPr>
        <p:txBody>
          <a:bodyPr>
            <a:normAutofit/>
          </a:bodyPr>
          <a:lstStyle/>
          <a:p>
            <a:r>
              <a:rPr lang="nb-NO" sz="5400" b="1" dirty="0">
                <a:latin typeface="+mn-lt"/>
              </a:rPr>
              <a:t>Verdensindeksen</a:t>
            </a:r>
          </a:p>
        </p:txBody>
      </p:sp>
      <p:sp>
        <p:nvSpPr>
          <p:cNvPr id="5" name="TekstSylinder 4">
            <a:extLst>
              <a:ext uri="{FF2B5EF4-FFF2-40B4-BE49-F238E27FC236}">
                <a16:creationId xmlns:a16="http://schemas.microsoft.com/office/drawing/2014/main" id="{992E9A47-C8A8-42EA-86B0-72EEB2D99773}"/>
              </a:ext>
            </a:extLst>
          </p:cNvPr>
          <p:cNvSpPr txBox="1"/>
          <p:nvPr/>
        </p:nvSpPr>
        <p:spPr>
          <a:xfrm>
            <a:off x="889000" y="6035604"/>
            <a:ext cx="10693400" cy="369332"/>
          </a:xfrm>
          <a:prstGeom prst="rect">
            <a:avLst/>
          </a:prstGeom>
          <a:noFill/>
        </p:spPr>
        <p:txBody>
          <a:bodyPr wrap="square" rtlCol="0">
            <a:spAutoFit/>
          </a:bodyPr>
          <a:lstStyle/>
          <a:p>
            <a:r>
              <a:rPr lang="nb-NO" dirty="0"/>
              <a:t>Brukes som </a:t>
            </a:r>
            <a:r>
              <a:rPr lang="nb-NO" dirty="0" err="1"/>
              <a:t>benchmark</a:t>
            </a:r>
            <a:r>
              <a:rPr lang="nb-NO" dirty="0"/>
              <a:t> (målestokk) til Indeksfond. Merk at 40% er i USA og svært lite i EM (vekst-regioner).</a:t>
            </a:r>
          </a:p>
        </p:txBody>
      </p:sp>
      <p:sp>
        <p:nvSpPr>
          <p:cNvPr id="6" name="TekstSylinder 5">
            <a:extLst>
              <a:ext uri="{FF2B5EF4-FFF2-40B4-BE49-F238E27FC236}">
                <a16:creationId xmlns:a16="http://schemas.microsoft.com/office/drawing/2014/main" id="{09B64AEA-3609-4F12-AD46-5ADEEAFDB8C4}"/>
              </a:ext>
            </a:extLst>
          </p:cNvPr>
          <p:cNvSpPr txBox="1"/>
          <p:nvPr/>
        </p:nvSpPr>
        <p:spPr>
          <a:xfrm>
            <a:off x="889000" y="6404936"/>
            <a:ext cx="8839200" cy="523220"/>
          </a:xfrm>
          <a:prstGeom prst="rect">
            <a:avLst/>
          </a:prstGeom>
          <a:noFill/>
        </p:spPr>
        <p:txBody>
          <a:bodyPr wrap="square" rtlCol="0">
            <a:spAutoFit/>
          </a:bodyPr>
          <a:lstStyle/>
          <a:p>
            <a:r>
              <a:rPr lang="nb-NO" sz="1400" dirty="0">
                <a:hlinkClick r:id="rId3"/>
              </a:rPr>
              <a:t>https://www.msci.com/documents/10199/149ed7bc-316e-4b4c-8ea4-43fcb5bd6523</a:t>
            </a:r>
            <a:endParaRPr lang="nb-NO" sz="1400" dirty="0"/>
          </a:p>
          <a:p>
            <a:endParaRPr lang="nb-NO" sz="1400" dirty="0"/>
          </a:p>
        </p:txBody>
      </p:sp>
    </p:spTree>
    <p:extLst>
      <p:ext uri="{BB962C8B-B14F-4D97-AF65-F5344CB8AC3E}">
        <p14:creationId xmlns:p14="http://schemas.microsoft.com/office/powerpoint/2010/main" val="2205615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D31AFB-204F-4313-A11D-9800D408D037}"/>
              </a:ext>
            </a:extLst>
          </p:cNvPr>
          <p:cNvSpPr>
            <a:spLocks noGrp="1"/>
          </p:cNvSpPr>
          <p:nvPr>
            <p:ph type="title"/>
          </p:nvPr>
        </p:nvSpPr>
        <p:spPr>
          <a:xfrm>
            <a:off x="609600" y="2078039"/>
            <a:ext cx="10972800" cy="1143000"/>
          </a:xfrm>
        </p:spPr>
        <p:txBody>
          <a:bodyPr/>
          <a:lstStyle/>
          <a:p>
            <a:r>
              <a:rPr lang="nb-NO" dirty="0"/>
              <a:t>Nå litt mer praktisk</a:t>
            </a:r>
          </a:p>
        </p:txBody>
      </p:sp>
    </p:spTree>
    <p:extLst>
      <p:ext uri="{BB962C8B-B14F-4D97-AF65-F5344CB8AC3E}">
        <p14:creationId xmlns:p14="http://schemas.microsoft.com/office/powerpoint/2010/main" val="1161803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DC8719-C1CD-4DAD-AD79-63C7C0C5403E}"/>
              </a:ext>
            </a:extLst>
          </p:cNvPr>
          <p:cNvSpPr>
            <a:spLocks noGrp="1"/>
          </p:cNvSpPr>
          <p:nvPr>
            <p:ph type="title"/>
          </p:nvPr>
        </p:nvSpPr>
        <p:spPr/>
        <p:txBody>
          <a:bodyPr/>
          <a:lstStyle/>
          <a:p>
            <a:endParaRPr lang="nb-NO"/>
          </a:p>
        </p:txBody>
      </p:sp>
      <p:pic>
        <p:nvPicPr>
          <p:cNvPr id="16386" name="Picture 2" descr="Bilde">
            <a:extLst>
              <a:ext uri="{FF2B5EF4-FFF2-40B4-BE49-F238E27FC236}">
                <a16:creationId xmlns:a16="http://schemas.microsoft.com/office/drawing/2014/main" id="{56AC8067-6E0D-4004-981B-E8F7198DA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5D4D0F50-70E2-4EDA-8453-641FE3277ADD}"/>
              </a:ext>
            </a:extLst>
          </p:cNvPr>
          <p:cNvSpPr/>
          <p:nvPr/>
        </p:nvSpPr>
        <p:spPr>
          <a:xfrm>
            <a:off x="6096000" y="110532"/>
            <a:ext cx="6096000" cy="67474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6135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8D518B-DE88-4ED8-A2BD-1EB1B46D0C1A}"/>
              </a:ext>
            </a:extLst>
          </p:cNvPr>
          <p:cNvSpPr>
            <a:spLocks noGrp="1"/>
          </p:cNvSpPr>
          <p:nvPr>
            <p:ph type="title"/>
          </p:nvPr>
        </p:nvSpPr>
        <p:spPr/>
        <p:txBody>
          <a:bodyPr/>
          <a:lstStyle/>
          <a:p>
            <a:pPr algn="l"/>
            <a:r>
              <a:rPr lang="nb-NO" dirty="0">
                <a:latin typeface="+mn-lt"/>
              </a:rPr>
              <a:t>Handel med aksjer</a:t>
            </a:r>
          </a:p>
        </p:txBody>
      </p:sp>
      <p:pic>
        <p:nvPicPr>
          <p:cNvPr id="3" name="Bilde 2">
            <a:extLst>
              <a:ext uri="{FF2B5EF4-FFF2-40B4-BE49-F238E27FC236}">
                <a16:creationId xmlns:a16="http://schemas.microsoft.com/office/drawing/2014/main" id="{396AA2C7-BF16-4F11-901D-AC59024DC613}"/>
              </a:ext>
            </a:extLst>
          </p:cNvPr>
          <p:cNvPicPr>
            <a:picLocks noChangeAspect="1"/>
          </p:cNvPicPr>
          <p:nvPr/>
        </p:nvPicPr>
        <p:blipFill rotWithShape="1">
          <a:blip r:embed="rId2"/>
          <a:srcRect b="24370"/>
          <a:stretch/>
        </p:blipFill>
        <p:spPr>
          <a:xfrm>
            <a:off x="3539964" y="1244600"/>
            <a:ext cx="8258335" cy="4648200"/>
          </a:xfrm>
          <a:prstGeom prst="rect">
            <a:avLst/>
          </a:prstGeom>
          <a:ln>
            <a:noFill/>
          </a:ln>
          <a:effectLst>
            <a:outerShdw blurRad="292100" dist="139700" dir="2700000" algn="tl" rotWithShape="0">
              <a:srgbClr val="333333">
                <a:alpha val="65000"/>
              </a:srgbClr>
            </a:outerShdw>
          </a:effectLst>
        </p:spPr>
      </p:pic>
      <p:sp>
        <p:nvSpPr>
          <p:cNvPr id="4" name="Pil: høyre 3">
            <a:extLst>
              <a:ext uri="{FF2B5EF4-FFF2-40B4-BE49-F238E27FC236}">
                <a16:creationId xmlns:a16="http://schemas.microsoft.com/office/drawing/2014/main" id="{C78AFBF7-ECDC-42C7-B760-FADE7BD21F96}"/>
              </a:ext>
            </a:extLst>
          </p:cNvPr>
          <p:cNvSpPr/>
          <p:nvPr/>
        </p:nvSpPr>
        <p:spPr>
          <a:xfrm>
            <a:off x="2794000" y="2755900"/>
            <a:ext cx="876300" cy="482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kstSylinder 4">
            <a:extLst>
              <a:ext uri="{FF2B5EF4-FFF2-40B4-BE49-F238E27FC236}">
                <a16:creationId xmlns:a16="http://schemas.microsoft.com/office/drawing/2014/main" id="{DD78C08A-2F8B-4220-8CAF-E796DBEB262E}"/>
              </a:ext>
            </a:extLst>
          </p:cNvPr>
          <p:cNvSpPr txBox="1"/>
          <p:nvPr/>
        </p:nvSpPr>
        <p:spPr>
          <a:xfrm>
            <a:off x="241300" y="2590800"/>
            <a:ext cx="21971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Siden jeg kan selge, eier jeg tydeligvis aksjer allerede.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Normalt får du ikke solgt aksjer du ikke eier.</a:t>
            </a:r>
          </a:p>
        </p:txBody>
      </p:sp>
    </p:spTree>
    <p:extLst>
      <p:ext uri="{BB962C8B-B14F-4D97-AF65-F5344CB8AC3E}">
        <p14:creationId xmlns:p14="http://schemas.microsoft.com/office/powerpoint/2010/main" val="2876770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09383A-491F-4E46-8227-B020CC8F1F79}"/>
              </a:ext>
            </a:extLst>
          </p:cNvPr>
          <p:cNvSpPr>
            <a:spLocks noGrp="1"/>
          </p:cNvSpPr>
          <p:nvPr>
            <p:ph type="title"/>
          </p:nvPr>
        </p:nvSpPr>
        <p:spPr/>
        <p:txBody>
          <a:bodyPr/>
          <a:lstStyle/>
          <a:p>
            <a:endParaRPr lang="en-US"/>
          </a:p>
        </p:txBody>
      </p:sp>
      <p:pic>
        <p:nvPicPr>
          <p:cNvPr id="4" name="Bilde 3">
            <a:extLst>
              <a:ext uri="{FF2B5EF4-FFF2-40B4-BE49-F238E27FC236}">
                <a16:creationId xmlns:a16="http://schemas.microsoft.com/office/drawing/2014/main" id="{10A5B288-F6E0-4839-900B-601127C8F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66" y="0"/>
            <a:ext cx="3167180" cy="6858000"/>
          </a:xfrm>
          <a:prstGeom prst="rect">
            <a:avLst/>
          </a:prstGeom>
        </p:spPr>
      </p:pic>
      <p:pic>
        <p:nvPicPr>
          <p:cNvPr id="8" name="Bilde 7">
            <a:extLst>
              <a:ext uri="{FF2B5EF4-FFF2-40B4-BE49-F238E27FC236}">
                <a16:creationId xmlns:a16="http://schemas.microsoft.com/office/drawing/2014/main" id="{26E61037-2920-4DE9-B744-DC5DFA5CE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780" y="0"/>
            <a:ext cx="3167180" cy="6858000"/>
          </a:xfrm>
          <a:prstGeom prst="rect">
            <a:avLst/>
          </a:prstGeom>
        </p:spPr>
      </p:pic>
      <p:pic>
        <p:nvPicPr>
          <p:cNvPr id="10" name="Bilde 9">
            <a:extLst>
              <a:ext uri="{FF2B5EF4-FFF2-40B4-BE49-F238E27FC236}">
                <a16:creationId xmlns:a16="http://schemas.microsoft.com/office/drawing/2014/main" id="{5BF18E70-EFE5-4268-9B25-79C406401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850" y="274639"/>
            <a:ext cx="3167180" cy="6858000"/>
          </a:xfrm>
          <a:prstGeom prst="rect">
            <a:avLst/>
          </a:prstGeom>
        </p:spPr>
      </p:pic>
      <p:sp>
        <p:nvSpPr>
          <p:cNvPr id="3" name="Stjerne: 5 tagger 2">
            <a:extLst>
              <a:ext uri="{FF2B5EF4-FFF2-40B4-BE49-F238E27FC236}">
                <a16:creationId xmlns:a16="http://schemas.microsoft.com/office/drawing/2014/main" id="{D6A8C1A4-32EF-49C5-8EAF-F70507B24D6A}"/>
              </a:ext>
            </a:extLst>
          </p:cNvPr>
          <p:cNvSpPr/>
          <p:nvPr/>
        </p:nvSpPr>
        <p:spPr>
          <a:xfrm>
            <a:off x="10177272" y="5605272"/>
            <a:ext cx="768096" cy="84124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kstSylinder 4">
            <a:extLst>
              <a:ext uri="{FF2B5EF4-FFF2-40B4-BE49-F238E27FC236}">
                <a16:creationId xmlns:a16="http://schemas.microsoft.com/office/drawing/2014/main" id="{E4F02641-D784-43AE-A454-2B8B096BE187}"/>
              </a:ext>
            </a:extLst>
          </p:cNvPr>
          <p:cNvSpPr txBox="1"/>
          <p:nvPr/>
        </p:nvSpPr>
        <p:spPr>
          <a:xfrm>
            <a:off x="10507030" y="2164002"/>
            <a:ext cx="1855658" cy="2862322"/>
          </a:xfrm>
          <a:prstGeom prst="rect">
            <a:avLst/>
          </a:prstGeom>
          <a:noFill/>
        </p:spPr>
        <p:txBody>
          <a:bodyPr wrap="square" rtlCol="0">
            <a:spAutoFit/>
          </a:bodyPr>
          <a:lstStyle/>
          <a:p>
            <a:r>
              <a:rPr lang="en-US" dirty="0" err="1"/>
              <a:t>Antall</a:t>
            </a:r>
            <a:r>
              <a:rPr lang="en-US" dirty="0"/>
              <a:t> = </a:t>
            </a:r>
            <a:r>
              <a:rPr lang="en-US" dirty="0" err="1"/>
              <a:t>Antall</a:t>
            </a:r>
            <a:r>
              <a:rPr lang="en-US" dirty="0"/>
              <a:t> </a:t>
            </a:r>
            <a:r>
              <a:rPr lang="en-US" dirty="0" err="1"/>
              <a:t>aksjer</a:t>
            </a:r>
            <a:r>
              <a:rPr lang="en-US" dirty="0"/>
              <a:t> du </a:t>
            </a:r>
            <a:r>
              <a:rPr lang="en-US" dirty="0" err="1"/>
              <a:t>vil</a:t>
            </a:r>
            <a:r>
              <a:rPr lang="en-US" dirty="0"/>
              <a:t> </a:t>
            </a:r>
            <a:r>
              <a:rPr lang="en-US" dirty="0" err="1"/>
              <a:t>selge</a:t>
            </a:r>
            <a:endParaRPr lang="en-US" dirty="0"/>
          </a:p>
          <a:p>
            <a:endParaRPr lang="en-US" dirty="0"/>
          </a:p>
          <a:p>
            <a:r>
              <a:rPr lang="en-US" dirty="0"/>
              <a:t>Limit </a:t>
            </a:r>
            <a:r>
              <a:rPr lang="en-US" dirty="0" err="1"/>
              <a:t>betyr</a:t>
            </a:r>
            <a:r>
              <a:rPr lang="en-US" dirty="0"/>
              <a:t> din </a:t>
            </a:r>
            <a:r>
              <a:rPr lang="en-US" dirty="0" err="1"/>
              <a:t>kursgrense</a:t>
            </a:r>
            <a:r>
              <a:rPr lang="en-US" dirty="0"/>
              <a:t>. </a:t>
            </a:r>
            <a:r>
              <a:rPr lang="en-US" dirty="0" err="1"/>
              <a:t>På</a:t>
            </a:r>
            <a:r>
              <a:rPr lang="en-US" dirty="0"/>
              <a:t> </a:t>
            </a:r>
            <a:r>
              <a:rPr lang="en-US" dirty="0" err="1"/>
              <a:t>norsk</a:t>
            </a:r>
            <a:r>
              <a:rPr lang="en-US" dirty="0"/>
              <a:t> </a:t>
            </a:r>
            <a:r>
              <a:rPr lang="en-US" dirty="0" err="1"/>
              <a:t>hadde</a:t>
            </a:r>
            <a:r>
              <a:rPr lang="en-US" dirty="0"/>
              <a:t> </a:t>
            </a:r>
            <a:r>
              <a:rPr lang="en-US" dirty="0" err="1"/>
              <a:t>vært</a:t>
            </a:r>
            <a:r>
              <a:rPr lang="en-US" dirty="0"/>
              <a:t> </a:t>
            </a:r>
            <a:r>
              <a:rPr lang="en-US" dirty="0" err="1"/>
              <a:t>bedre</a:t>
            </a:r>
            <a:r>
              <a:rPr lang="en-US" dirty="0"/>
              <a:t> med “</a:t>
            </a:r>
            <a:r>
              <a:rPr lang="en-US" dirty="0" err="1"/>
              <a:t>aksjekurs</a:t>
            </a:r>
            <a:r>
              <a:rPr lang="en-US" dirty="0"/>
              <a:t>”</a:t>
            </a:r>
          </a:p>
          <a:p>
            <a:endParaRPr lang="en-US" dirty="0"/>
          </a:p>
          <a:p>
            <a:r>
              <a:rPr lang="en-US" dirty="0" err="1"/>
              <a:t>Gyldighet</a:t>
            </a:r>
            <a:r>
              <a:rPr lang="en-US" dirty="0"/>
              <a:t>!</a:t>
            </a:r>
          </a:p>
        </p:txBody>
      </p:sp>
    </p:spTree>
    <p:extLst>
      <p:ext uri="{BB962C8B-B14F-4D97-AF65-F5344CB8AC3E}">
        <p14:creationId xmlns:p14="http://schemas.microsoft.com/office/powerpoint/2010/main" val="3571863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C1D5DB-06AB-4A03-8B21-F53FE1BED0FC}"/>
              </a:ext>
            </a:extLst>
          </p:cNvPr>
          <p:cNvSpPr>
            <a:spLocks noGrp="1"/>
          </p:cNvSpPr>
          <p:nvPr>
            <p:ph type="title"/>
          </p:nvPr>
        </p:nvSpPr>
        <p:spPr/>
        <p:txBody>
          <a:bodyPr/>
          <a:lstStyle/>
          <a:p>
            <a:r>
              <a:rPr lang="nb-NO" dirty="0"/>
              <a:t>Ofte to innganger</a:t>
            </a:r>
          </a:p>
        </p:txBody>
      </p:sp>
      <p:sp>
        <p:nvSpPr>
          <p:cNvPr id="3" name="Rektangel: avrundede hjørner 2">
            <a:extLst>
              <a:ext uri="{FF2B5EF4-FFF2-40B4-BE49-F238E27FC236}">
                <a16:creationId xmlns:a16="http://schemas.microsoft.com/office/drawing/2014/main" id="{8A8FE768-3D07-4DD1-B566-6411BD76D8A8}"/>
              </a:ext>
            </a:extLst>
          </p:cNvPr>
          <p:cNvSpPr/>
          <p:nvPr/>
        </p:nvSpPr>
        <p:spPr>
          <a:xfrm>
            <a:off x="1962150" y="1304925"/>
            <a:ext cx="2552700" cy="695325"/>
          </a:xfrm>
          <a:prstGeom prst="round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a:ea typeface="+mn-ea"/>
                <a:cs typeface="+mn-cs"/>
              </a:rPr>
              <a:t>Kjøp</a:t>
            </a:r>
          </a:p>
        </p:txBody>
      </p:sp>
      <p:sp>
        <p:nvSpPr>
          <p:cNvPr id="4" name="Rektangel: avrundede hjørner 3">
            <a:extLst>
              <a:ext uri="{FF2B5EF4-FFF2-40B4-BE49-F238E27FC236}">
                <a16:creationId xmlns:a16="http://schemas.microsoft.com/office/drawing/2014/main" id="{DDD683B4-88A3-4771-8ABE-F8E19AA0D2B0}"/>
              </a:ext>
            </a:extLst>
          </p:cNvPr>
          <p:cNvSpPr/>
          <p:nvPr/>
        </p:nvSpPr>
        <p:spPr>
          <a:xfrm>
            <a:off x="7448552" y="1304925"/>
            <a:ext cx="2552700" cy="695325"/>
          </a:xfrm>
          <a:prstGeom prst="round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FFFFFF"/>
                </a:solidFill>
                <a:effectLst/>
                <a:uLnTx/>
                <a:uFillTx/>
                <a:latin typeface="Calibri"/>
                <a:ea typeface="+mn-ea"/>
                <a:cs typeface="+mn-cs"/>
              </a:rPr>
              <a:t>«Aksjen»</a:t>
            </a:r>
          </a:p>
        </p:txBody>
      </p:sp>
      <p:pic>
        <p:nvPicPr>
          <p:cNvPr id="5" name="Bilde 4">
            <a:extLst>
              <a:ext uri="{FF2B5EF4-FFF2-40B4-BE49-F238E27FC236}">
                <a16:creationId xmlns:a16="http://schemas.microsoft.com/office/drawing/2014/main" id="{736C4A9C-140F-4D9E-A4FD-8ED731C1C9B1}"/>
              </a:ext>
            </a:extLst>
          </p:cNvPr>
          <p:cNvPicPr>
            <a:picLocks noChangeAspect="1"/>
          </p:cNvPicPr>
          <p:nvPr/>
        </p:nvPicPr>
        <p:blipFill rotWithShape="1">
          <a:blip r:embed="rId2"/>
          <a:srcRect t="1" r="62974" b="55365"/>
          <a:stretch/>
        </p:blipFill>
        <p:spPr>
          <a:xfrm>
            <a:off x="1638142" y="2447925"/>
            <a:ext cx="3057683" cy="2743200"/>
          </a:xfrm>
          <a:prstGeom prst="rect">
            <a:avLst/>
          </a:prstGeom>
          <a:ln>
            <a:noFill/>
          </a:ln>
          <a:effectLst>
            <a:outerShdw blurRad="292100" dist="139700" dir="2700000" algn="tl" rotWithShape="0">
              <a:srgbClr val="333333">
                <a:alpha val="65000"/>
              </a:srgbClr>
            </a:outerShdw>
          </a:effectLst>
        </p:spPr>
      </p:pic>
      <p:sp>
        <p:nvSpPr>
          <p:cNvPr id="6" name="Rektangel: avrundede hjørner 5">
            <a:extLst>
              <a:ext uri="{FF2B5EF4-FFF2-40B4-BE49-F238E27FC236}">
                <a16:creationId xmlns:a16="http://schemas.microsoft.com/office/drawing/2014/main" id="{D5606843-25B1-4143-8937-1F3EEB75C728}"/>
              </a:ext>
            </a:extLst>
          </p:cNvPr>
          <p:cNvSpPr/>
          <p:nvPr/>
        </p:nvSpPr>
        <p:spPr>
          <a:xfrm>
            <a:off x="866775" y="3952875"/>
            <a:ext cx="1352550" cy="447675"/>
          </a:xfrm>
          <a:prstGeom prst="roundRect">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kstSylinder 6">
            <a:extLst>
              <a:ext uri="{FF2B5EF4-FFF2-40B4-BE49-F238E27FC236}">
                <a16:creationId xmlns:a16="http://schemas.microsoft.com/office/drawing/2014/main" id="{BD28D7F8-7C94-400E-873C-FA612DB5154A}"/>
              </a:ext>
            </a:extLst>
          </p:cNvPr>
          <p:cNvSpPr txBox="1"/>
          <p:nvPr/>
        </p:nvSpPr>
        <p:spPr>
          <a:xfrm>
            <a:off x="123824" y="3629709"/>
            <a:ext cx="12668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Trykker kjøp</a:t>
            </a:r>
          </a:p>
        </p:txBody>
      </p:sp>
      <p:sp>
        <p:nvSpPr>
          <p:cNvPr id="8" name="TekstSylinder 7">
            <a:extLst>
              <a:ext uri="{FF2B5EF4-FFF2-40B4-BE49-F238E27FC236}">
                <a16:creationId xmlns:a16="http://schemas.microsoft.com/office/drawing/2014/main" id="{1A1DE03F-C612-497A-98EB-CA3488A53791}"/>
              </a:ext>
            </a:extLst>
          </p:cNvPr>
          <p:cNvSpPr txBox="1"/>
          <p:nvPr/>
        </p:nvSpPr>
        <p:spPr>
          <a:xfrm>
            <a:off x="5072062" y="3429000"/>
            <a:ext cx="18764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Eller du klikker på selve aksjen (hvis du vil vite mer om historikken)</a:t>
            </a:r>
          </a:p>
        </p:txBody>
      </p:sp>
      <p:pic>
        <p:nvPicPr>
          <p:cNvPr id="10" name="Bilde 9">
            <a:extLst>
              <a:ext uri="{FF2B5EF4-FFF2-40B4-BE49-F238E27FC236}">
                <a16:creationId xmlns:a16="http://schemas.microsoft.com/office/drawing/2014/main" id="{C51321DE-2040-4C43-A8A9-D6E317B92BBA}"/>
              </a:ext>
            </a:extLst>
          </p:cNvPr>
          <p:cNvPicPr>
            <a:picLocks noChangeAspect="1"/>
          </p:cNvPicPr>
          <p:nvPr/>
        </p:nvPicPr>
        <p:blipFill>
          <a:blip r:embed="rId3"/>
          <a:stretch>
            <a:fillRect/>
          </a:stretch>
        </p:blipFill>
        <p:spPr>
          <a:xfrm>
            <a:off x="7496177" y="2188538"/>
            <a:ext cx="4133848" cy="5522236"/>
          </a:xfrm>
          <a:prstGeom prst="rect">
            <a:avLst/>
          </a:prstGeom>
        </p:spPr>
      </p:pic>
    </p:spTree>
    <p:extLst>
      <p:ext uri="{BB962C8B-B14F-4D97-AF65-F5344CB8AC3E}">
        <p14:creationId xmlns:p14="http://schemas.microsoft.com/office/powerpoint/2010/main" val="2417117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D7DF030-750F-42EC-B8BA-388A6A8D4CE1}"/>
              </a:ext>
            </a:extLst>
          </p:cNvPr>
          <p:cNvPicPr>
            <a:picLocks noChangeAspect="1"/>
          </p:cNvPicPr>
          <p:nvPr/>
        </p:nvPicPr>
        <p:blipFill>
          <a:blip r:embed="rId2"/>
          <a:stretch>
            <a:fillRect/>
          </a:stretch>
        </p:blipFill>
        <p:spPr>
          <a:xfrm>
            <a:off x="886474" y="525780"/>
            <a:ext cx="9912444" cy="6134100"/>
          </a:xfrm>
          <a:prstGeom prst="rect">
            <a:avLst/>
          </a:prstGeom>
        </p:spPr>
      </p:pic>
    </p:spTree>
    <p:extLst>
      <p:ext uri="{BB962C8B-B14F-4D97-AF65-F5344CB8AC3E}">
        <p14:creationId xmlns:p14="http://schemas.microsoft.com/office/powerpoint/2010/main" val="2632706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C1D5DB-06AB-4A03-8B21-F53FE1BED0FC}"/>
              </a:ext>
            </a:extLst>
          </p:cNvPr>
          <p:cNvSpPr>
            <a:spLocks noGrp="1"/>
          </p:cNvSpPr>
          <p:nvPr>
            <p:ph type="title"/>
          </p:nvPr>
        </p:nvSpPr>
        <p:spPr/>
        <p:txBody>
          <a:bodyPr/>
          <a:lstStyle/>
          <a:p>
            <a:r>
              <a:rPr lang="nb-NO" dirty="0"/>
              <a:t>Ofte to innganger</a:t>
            </a:r>
          </a:p>
        </p:txBody>
      </p:sp>
      <p:sp>
        <p:nvSpPr>
          <p:cNvPr id="3" name="Rektangel: avrundede hjørner 2">
            <a:extLst>
              <a:ext uri="{FF2B5EF4-FFF2-40B4-BE49-F238E27FC236}">
                <a16:creationId xmlns:a16="http://schemas.microsoft.com/office/drawing/2014/main" id="{8A8FE768-3D07-4DD1-B566-6411BD76D8A8}"/>
              </a:ext>
            </a:extLst>
          </p:cNvPr>
          <p:cNvSpPr/>
          <p:nvPr/>
        </p:nvSpPr>
        <p:spPr>
          <a:xfrm>
            <a:off x="1962150" y="1304925"/>
            <a:ext cx="2552700" cy="695325"/>
          </a:xfrm>
          <a:prstGeom prst="round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a:ea typeface="+mn-ea"/>
                <a:cs typeface="+mn-cs"/>
              </a:rPr>
              <a:t>Kjøp</a:t>
            </a:r>
          </a:p>
        </p:txBody>
      </p:sp>
      <p:sp>
        <p:nvSpPr>
          <p:cNvPr id="4" name="Rektangel: avrundede hjørner 3">
            <a:extLst>
              <a:ext uri="{FF2B5EF4-FFF2-40B4-BE49-F238E27FC236}">
                <a16:creationId xmlns:a16="http://schemas.microsoft.com/office/drawing/2014/main" id="{DDD683B4-88A3-4771-8ABE-F8E19AA0D2B0}"/>
              </a:ext>
            </a:extLst>
          </p:cNvPr>
          <p:cNvSpPr/>
          <p:nvPr/>
        </p:nvSpPr>
        <p:spPr>
          <a:xfrm>
            <a:off x="7448552" y="1304925"/>
            <a:ext cx="2552700" cy="695325"/>
          </a:xfrm>
          <a:prstGeom prst="round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FFFFFF"/>
                </a:solidFill>
                <a:effectLst/>
                <a:uLnTx/>
                <a:uFillTx/>
                <a:latin typeface="Calibri"/>
                <a:ea typeface="+mn-ea"/>
                <a:cs typeface="+mn-cs"/>
              </a:rPr>
              <a:t>«Aksjen»</a:t>
            </a:r>
          </a:p>
        </p:txBody>
      </p:sp>
      <p:pic>
        <p:nvPicPr>
          <p:cNvPr id="5" name="Bilde 4">
            <a:extLst>
              <a:ext uri="{FF2B5EF4-FFF2-40B4-BE49-F238E27FC236}">
                <a16:creationId xmlns:a16="http://schemas.microsoft.com/office/drawing/2014/main" id="{736C4A9C-140F-4D9E-A4FD-8ED731C1C9B1}"/>
              </a:ext>
            </a:extLst>
          </p:cNvPr>
          <p:cNvPicPr>
            <a:picLocks noChangeAspect="1"/>
          </p:cNvPicPr>
          <p:nvPr/>
        </p:nvPicPr>
        <p:blipFill rotWithShape="1">
          <a:blip r:embed="rId2"/>
          <a:srcRect t="1" r="62974" b="55365"/>
          <a:stretch/>
        </p:blipFill>
        <p:spPr>
          <a:xfrm>
            <a:off x="1638142" y="2447925"/>
            <a:ext cx="3057683" cy="2743200"/>
          </a:xfrm>
          <a:prstGeom prst="rect">
            <a:avLst/>
          </a:prstGeom>
          <a:ln>
            <a:noFill/>
          </a:ln>
          <a:effectLst>
            <a:outerShdw blurRad="292100" dist="139700" dir="2700000" algn="tl" rotWithShape="0">
              <a:srgbClr val="333333">
                <a:alpha val="65000"/>
              </a:srgbClr>
            </a:outerShdw>
          </a:effectLst>
        </p:spPr>
      </p:pic>
      <p:sp>
        <p:nvSpPr>
          <p:cNvPr id="6" name="Rektangel: avrundede hjørner 5">
            <a:extLst>
              <a:ext uri="{FF2B5EF4-FFF2-40B4-BE49-F238E27FC236}">
                <a16:creationId xmlns:a16="http://schemas.microsoft.com/office/drawing/2014/main" id="{D5606843-25B1-4143-8937-1F3EEB75C728}"/>
              </a:ext>
            </a:extLst>
          </p:cNvPr>
          <p:cNvSpPr/>
          <p:nvPr/>
        </p:nvSpPr>
        <p:spPr>
          <a:xfrm>
            <a:off x="866775" y="3952875"/>
            <a:ext cx="1352550" cy="447675"/>
          </a:xfrm>
          <a:prstGeom prst="roundRect">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kstSylinder 6">
            <a:extLst>
              <a:ext uri="{FF2B5EF4-FFF2-40B4-BE49-F238E27FC236}">
                <a16:creationId xmlns:a16="http://schemas.microsoft.com/office/drawing/2014/main" id="{BD28D7F8-7C94-400E-873C-FA612DB5154A}"/>
              </a:ext>
            </a:extLst>
          </p:cNvPr>
          <p:cNvSpPr txBox="1"/>
          <p:nvPr/>
        </p:nvSpPr>
        <p:spPr>
          <a:xfrm>
            <a:off x="123824" y="3629709"/>
            <a:ext cx="12668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Trykker kjøp</a:t>
            </a:r>
          </a:p>
        </p:txBody>
      </p:sp>
      <p:sp>
        <p:nvSpPr>
          <p:cNvPr id="8" name="TekstSylinder 7">
            <a:extLst>
              <a:ext uri="{FF2B5EF4-FFF2-40B4-BE49-F238E27FC236}">
                <a16:creationId xmlns:a16="http://schemas.microsoft.com/office/drawing/2014/main" id="{1A1DE03F-C612-497A-98EB-CA3488A53791}"/>
              </a:ext>
            </a:extLst>
          </p:cNvPr>
          <p:cNvSpPr txBox="1"/>
          <p:nvPr/>
        </p:nvSpPr>
        <p:spPr>
          <a:xfrm>
            <a:off x="5072062" y="3429000"/>
            <a:ext cx="18764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Eller du klikker på selve aksjen (hvis du vil vite mer om historikken)</a:t>
            </a:r>
          </a:p>
        </p:txBody>
      </p:sp>
      <p:pic>
        <p:nvPicPr>
          <p:cNvPr id="10" name="Bilde 9">
            <a:extLst>
              <a:ext uri="{FF2B5EF4-FFF2-40B4-BE49-F238E27FC236}">
                <a16:creationId xmlns:a16="http://schemas.microsoft.com/office/drawing/2014/main" id="{C51321DE-2040-4C43-A8A9-D6E317B92BBA}"/>
              </a:ext>
            </a:extLst>
          </p:cNvPr>
          <p:cNvPicPr>
            <a:picLocks noChangeAspect="1"/>
          </p:cNvPicPr>
          <p:nvPr/>
        </p:nvPicPr>
        <p:blipFill>
          <a:blip r:embed="rId3"/>
          <a:stretch>
            <a:fillRect/>
          </a:stretch>
        </p:blipFill>
        <p:spPr>
          <a:xfrm>
            <a:off x="7496177" y="2188538"/>
            <a:ext cx="4133848" cy="5522236"/>
          </a:xfrm>
          <a:prstGeom prst="rect">
            <a:avLst/>
          </a:prstGeom>
        </p:spPr>
      </p:pic>
    </p:spTree>
    <p:extLst>
      <p:ext uri="{BB962C8B-B14F-4D97-AF65-F5344CB8AC3E}">
        <p14:creationId xmlns:p14="http://schemas.microsoft.com/office/powerpoint/2010/main" val="2475591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14383D3-6ACE-4F7C-B34C-C6371329A045}"/>
              </a:ext>
            </a:extLst>
          </p:cNvPr>
          <p:cNvPicPr>
            <a:picLocks noChangeAspect="1"/>
          </p:cNvPicPr>
          <p:nvPr/>
        </p:nvPicPr>
        <p:blipFill>
          <a:blip r:embed="rId2"/>
          <a:stretch>
            <a:fillRect/>
          </a:stretch>
        </p:blipFill>
        <p:spPr>
          <a:xfrm>
            <a:off x="482284" y="1311998"/>
            <a:ext cx="4864416" cy="4974502"/>
          </a:xfrm>
          <a:prstGeom prst="rect">
            <a:avLst/>
          </a:prstGeom>
          <a:ln>
            <a:noFill/>
          </a:ln>
          <a:effectLst>
            <a:outerShdw blurRad="292100" dist="139700" dir="2700000" algn="tl" rotWithShape="0">
              <a:srgbClr val="333333">
                <a:alpha val="65000"/>
              </a:srgbClr>
            </a:outerShdw>
          </a:effectLst>
        </p:spPr>
      </p:pic>
      <p:pic>
        <p:nvPicPr>
          <p:cNvPr id="4" name="Bilde 3">
            <a:extLst>
              <a:ext uri="{FF2B5EF4-FFF2-40B4-BE49-F238E27FC236}">
                <a16:creationId xmlns:a16="http://schemas.microsoft.com/office/drawing/2014/main" id="{063F0366-4ED5-4CB7-9233-923E90F638C1}"/>
              </a:ext>
            </a:extLst>
          </p:cNvPr>
          <p:cNvPicPr>
            <a:picLocks noChangeAspect="1"/>
          </p:cNvPicPr>
          <p:nvPr/>
        </p:nvPicPr>
        <p:blipFill>
          <a:blip r:embed="rId3"/>
          <a:stretch>
            <a:fillRect/>
          </a:stretch>
        </p:blipFill>
        <p:spPr>
          <a:xfrm>
            <a:off x="6403938" y="1231476"/>
            <a:ext cx="4264062" cy="5055024"/>
          </a:xfrm>
          <a:prstGeom prst="rect">
            <a:avLst/>
          </a:prstGeom>
          <a:ln>
            <a:noFill/>
          </a:ln>
          <a:effectLst>
            <a:outerShdw blurRad="292100" dist="139700" dir="2700000" algn="tl" rotWithShape="0">
              <a:srgbClr val="333333">
                <a:alpha val="65000"/>
              </a:srgbClr>
            </a:outerShdw>
          </a:effectLst>
        </p:spPr>
      </p:pic>
      <p:sp>
        <p:nvSpPr>
          <p:cNvPr id="5" name="Rektangel: avrundede hjørner 4">
            <a:extLst>
              <a:ext uri="{FF2B5EF4-FFF2-40B4-BE49-F238E27FC236}">
                <a16:creationId xmlns:a16="http://schemas.microsoft.com/office/drawing/2014/main" id="{490755E1-AFDA-4D7F-8663-9F3481B7A4E2}"/>
              </a:ext>
            </a:extLst>
          </p:cNvPr>
          <p:cNvSpPr/>
          <p:nvPr/>
        </p:nvSpPr>
        <p:spPr>
          <a:xfrm>
            <a:off x="1824990" y="445656"/>
            <a:ext cx="2552700" cy="695325"/>
          </a:xfrm>
          <a:prstGeom prst="round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a:ea typeface="+mn-ea"/>
                <a:cs typeface="+mn-cs"/>
              </a:rPr>
              <a:t>Kjøp</a:t>
            </a:r>
          </a:p>
        </p:txBody>
      </p:sp>
    </p:spTree>
    <p:extLst>
      <p:ext uri="{BB962C8B-B14F-4D97-AF65-F5344CB8AC3E}">
        <p14:creationId xmlns:p14="http://schemas.microsoft.com/office/powerpoint/2010/main" val="16830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21B47E6-D234-48A3-A041-01B5013725E7}"/>
              </a:ext>
            </a:extLst>
          </p:cNvPr>
          <p:cNvPicPr>
            <a:picLocks noChangeAspect="1"/>
          </p:cNvPicPr>
          <p:nvPr/>
        </p:nvPicPr>
        <p:blipFill rotWithShape="1">
          <a:blip r:embed="rId3"/>
          <a:srcRect t="40261" b="37536"/>
          <a:stretch/>
        </p:blipFill>
        <p:spPr>
          <a:xfrm>
            <a:off x="487744" y="2667001"/>
            <a:ext cx="10973751" cy="863600"/>
          </a:xfrm>
          <a:prstGeom prst="rect">
            <a:avLst/>
          </a:prstGeom>
        </p:spPr>
      </p:pic>
      <p:pic>
        <p:nvPicPr>
          <p:cNvPr id="8" name="Bilde 7">
            <a:extLst>
              <a:ext uri="{FF2B5EF4-FFF2-40B4-BE49-F238E27FC236}">
                <a16:creationId xmlns:a16="http://schemas.microsoft.com/office/drawing/2014/main" id="{9FA891DC-3963-4041-8603-817C51A0DAD6}"/>
              </a:ext>
            </a:extLst>
          </p:cNvPr>
          <p:cNvPicPr>
            <a:picLocks noChangeAspect="1"/>
          </p:cNvPicPr>
          <p:nvPr/>
        </p:nvPicPr>
        <p:blipFill rotWithShape="1">
          <a:blip r:embed="rId3"/>
          <a:srcRect t="59851" b="-13"/>
          <a:stretch/>
        </p:blipFill>
        <p:spPr>
          <a:xfrm>
            <a:off x="487744" y="3429000"/>
            <a:ext cx="10973751" cy="1562099"/>
          </a:xfrm>
          <a:prstGeom prst="rect">
            <a:avLst/>
          </a:prstGeom>
        </p:spPr>
      </p:pic>
      <p:sp>
        <p:nvSpPr>
          <p:cNvPr id="9" name="TekstSylinder 8">
            <a:extLst>
              <a:ext uri="{FF2B5EF4-FFF2-40B4-BE49-F238E27FC236}">
                <a16:creationId xmlns:a16="http://schemas.microsoft.com/office/drawing/2014/main" id="{1CCBD72D-57C5-4BBA-8647-0B1CB5B4AA83}"/>
              </a:ext>
            </a:extLst>
          </p:cNvPr>
          <p:cNvSpPr txBox="1"/>
          <p:nvPr/>
        </p:nvSpPr>
        <p:spPr>
          <a:xfrm>
            <a:off x="1000252" y="1559005"/>
            <a:ext cx="101914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dirty="0">
                <a:ln>
                  <a:noFill/>
                </a:ln>
                <a:solidFill>
                  <a:srgbClr val="D45D00"/>
                </a:solidFill>
                <a:effectLst/>
                <a:uLnTx/>
                <a:uFillTx/>
                <a:latin typeface="Calibri"/>
                <a:ea typeface="+mn-ea"/>
                <a:cs typeface="+mn-cs"/>
              </a:rPr>
              <a:t>MITT BESTE AKSJETIPS</a:t>
            </a:r>
          </a:p>
        </p:txBody>
      </p:sp>
    </p:spTree>
    <p:extLst>
      <p:ext uri="{BB962C8B-B14F-4D97-AF65-F5344CB8AC3E}">
        <p14:creationId xmlns:p14="http://schemas.microsoft.com/office/powerpoint/2010/main" val="51808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F1E5B9-22D4-4F94-A8A0-47DEFFEE6B0E}"/>
              </a:ext>
            </a:extLst>
          </p:cNvPr>
          <p:cNvSpPr>
            <a:spLocks noGrp="1"/>
          </p:cNvSpPr>
          <p:nvPr>
            <p:ph type="title"/>
          </p:nvPr>
        </p:nvSpPr>
        <p:spPr>
          <a:xfrm>
            <a:off x="609600" y="274639"/>
            <a:ext cx="10972800" cy="826474"/>
          </a:xfrm>
        </p:spPr>
        <p:txBody>
          <a:bodyPr/>
          <a:lstStyle/>
          <a:p>
            <a:r>
              <a:rPr lang="nb-NO" dirty="0">
                <a:latin typeface="+mn-lt"/>
              </a:rPr>
              <a:t>Ordreboken til en aksje</a:t>
            </a:r>
          </a:p>
        </p:txBody>
      </p:sp>
      <p:pic>
        <p:nvPicPr>
          <p:cNvPr id="3" name="Bilde 2">
            <a:extLst>
              <a:ext uri="{FF2B5EF4-FFF2-40B4-BE49-F238E27FC236}">
                <a16:creationId xmlns:a16="http://schemas.microsoft.com/office/drawing/2014/main" id="{214383D3-6ACE-4F7C-B34C-C6371329A045}"/>
              </a:ext>
            </a:extLst>
          </p:cNvPr>
          <p:cNvPicPr>
            <a:picLocks noChangeAspect="1"/>
          </p:cNvPicPr>
          <p:nvPr/>
        </p:nvPicPr>
        <p:blipFill>
          <a:blip r:embed="rId2"/>
          <a:stretch>
            <a:fillRect/>
          </a:stretch>
        </p:blipFill>
        <p:spPr>
          <a:xfrm>
            <a:off x="3139759" y="1102448"/>
            <a:ext cx="4864416" cy="4974502"/>
          </a:xfrm>
          <a:prstGeom prst="rect">
            <a:avLst/>
          </a:prstGeom>
          <a:ln>
            <a:noFill/>
          </a:ln>
          <a:effectLst>
            <a:outerShdw blurRad="292100" dist="139700" dir="2700000" algn="tl" rotWithShape="0">
              <a:srgbClr val="333333">
                <a:alpha val="65000"/>
              </a:srgbClr>
            </a:outerShdw>
          </a:effectLst>
        </p:spPr>
      </p:pic>
      <p:sp>
        <p:nvSpPr>
          <p:cNvPr id="5" name="Pil: høyre 4">
            <a:extLst>
              <a:ext uri="{FF2B5EF4-FFF2-40B4-BE49-F238E27FC236}">
                <a16:creationId xmlns:a16="http://schemas.microsoft.com/office/drawing/2014/main" id="{64D16990-8552-4E7E-9B60-B039AFD6E1C1}"/>
              </a:ext>
            </a:extLst>
          </p:cNvPr>
          <p:cNvSpPr/>
          <p:nvPr/>
        </p:nvSpPr>
        <p:spPr>
          <a:xfrm>
            <a:off x="2333624" y="1495425"/>
            <a:ext cx="676275" cy="3524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kstSylinder 5">
            <a:extLst>
              <a:ext uri="{FF2B5EF4-FFF2-40B4-BE49-F238E27FC236}">
                <a16:creationId xmlns:a16="http://schemas.microsoft.com/office/drawing/2014/main" id="{1816B9E2-8093-45D0-BFC5-A513758408A4}"/>
              </a:ext>
            </a:extLst>
          </p:cNvPr>
          <p:cNvSpPr txBox="1"/>
          <p:nvPr/>
        </p:nvSpPr>
        <p:spPr>
          <a:xfrm>
            <a:off x="603092" y="1348471"/>
            <a:ext cx="16478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Siste omsatte kurs på børsen</a:t>
            </a:r>
          </a:p>
        </p:txBody>
      </p:sp>
      <p:sp>
        <p:nvSpPr>
          <p:cNvPr id="7" name="Pil: høyre 6">
            <a:extLst>
              <a:ext uri="{FF2B5EF4-FFF2-40B4-BE49-F238E27FC236}">
                <a16:creationId xmlns:a16="http://schemas.microsoft.com/office/drawing/2014/main" id="{6B785330-4204-421E-A556-B78FD24145D5}"/>
              </a:ext>
            </a:extLst>
          </p:cNvPr>
          <p:cNvSpPr/>
          <p:nvPr/>
        </p:nvSpPr>
        <p:spPr>
          <a:xfrm>
            <a:off x="2315846" y="4065799"/>
            <a:ext cx="676275" cy="3524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kstSylinder 7">
            <a:extLst>
              <a:ext uri="{FF2B5EF4-FFF2-40B4-BE49-F238E27FC236}">
                <a16:creationId xmlns:a16="http://schemas.microsoft.com/office/drawing/2014/main" id="{33146AB3-C349-42F2-A28E-01E56B070CAF}"/>
              </a:ext>
            </a:extLst>
          </p:cNvPr>
          <p:cNvSpPr txBox="1"/>
          <p:nvPr/>
        </p:nvSpPr>
        <p:spPr>
          <a:xfrm>
            <a:off x="316868" y="3811801"/>
            <a:ext cx="223408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Ordredybden viser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1) Kursen-nivået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2) Antall aksjer til salgs og antall aksjer som ønskes kjøpt</a:t>
            </a:r>
          </a:p>
        </p:txBody>
      </p:sp>
      <p:sp>
        <p:nvSpPr>
          <p:cNvPr id="9" name="Rektangel: avrundede hjørner 8">
            <a:extLst>
              <a:ext uri="{FF2B5EF4-FFF2-40B4-BE49-F238E27FC236}">
                <a16:creationId xmlns:a16="http://schemas.microsoft.com/office/drawing/2014/main" id="{AC4E8714-4678-45BA-8645-9F1D9CAC3813}"/>
              </a:ext>
            </a:extLst>
          </p:cNvPr>
          <p:cNvSpPr/>
          <p:nvPr/>
        </p:nvSpPr>
        <p:spPr>
          <a:xfrm>
            <a:off x="4857750" y="4095750"/>
            <a:ext cx="1352550" cy="447675"/>
          </a:xfrm>
          <a:prstGeom prst="roundRect">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TekstSylinder 9">
            <a:extLst>
              <a:ext uri="{FF2B5EF4-FFF2-40B4-BE49-F238E27FC236}">
                <a16:creationId xmlns:a16="http://schemas.microsoft.com/office/drawing/2014/main" id="{A90A03A0-B0B1-4973-83A4-ADA5A35A08FE}"/>
              </a:ext>
            </a:extLst>
          </p:cNvPr>
          <p:cNvSpPr txBox="1"/>
          <p:nvPr/>
        </p:nvSpPr>
        <p:spPr>
          <a:xfrm>
            <a:off x="8466454" y="2634638"/>
            <a:ext cx="28194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KJØPE?</a:t>
            </a:r>
            <a:br>
              <a:rPr kumimoji="0" lang="nb-NO" sz="1800" b="0" i="0" u="none" strike="noStrike" kern="1200" cap="none" spc="0" normalizeH="0" baseline="0" noProof="0" dirty="0">
                <a:ln>
                  <a:noFill/>
                </a:ln>
                <a:solidFill>
                  <a:prstClr val="black"/>
                </a:solidFill>
                <a:effectLst/>
                <a:uLnTx/>
                <a:uFillTx/>
                <a:latin typeface="Calibri"/>
                <a:ea typeface="+mn-ea"/>
                <a:cs typeface="+mn-cs"/>
              </a:rPr>
            </a:br>
            <a:r>
              <a:rPr kumimoji="0" lang="nb-NO" sz="1800" b="0" i="0" u="none" strike="noStrike" kern="1200" cap="none" spc="0" normalizeH="0" baseline="0" noProof="0" dirty="0">
                <a:ln>
                  <a:noFill/>
                </a:ln>
                <a:solidFill>
                  <a:prstClr val="black"/>
                </a:solidFill>
                <a:effectLst/>
                <a:uLnTx/>
                <a:uFillTx/>
                <a:latin typeface="Calibri"/>
                <a:ea typeface="+mn-ea"/>
                <a:cs typeface="+mn-cs"/>
              </a:rPr>
              <a:t>Er strekene på venstre side (kjøperne) mye lengre enn de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op</a:t>
            </a:r>
            <a:r>
              <a:rPr kumimoji="0" lang="nb-NO" sz="1800" b="0" i="0" u="none" strike="noStrike" kern="1200" cap="none" spc="0" normalizeH="0" baseline="0" noProof="0" dirty="0">
                <a:ln>
                  <a:noFill/>
                </a:ln>
                <a:solidFill>
                  <a:prstClr val="black"/>
                </a:solidFill>
                <a:effectLst/>
                <a:uLnTx/>
                <a:uFillTx/>
                <a:latin typeface="Calibri"/>
                <a:ea typeface="+mn-ea"/>
                <a:cs typeface="+mn-cs"/>
              </a:rPr>
              <a:t> høyre side (selgerne), kan dette indikere at mange ønsker å kjøpe og det å legge deg for lavt i kurs, medfører at du må vente litt eller lengre for at ordren skal gå igjennom.</a:t>
            </a:r>
          </a:p>
        </p:txBody>
      </p:sp>
    </p:spTree>
    <p:extLst>
      <p:ext uri="{BB962C8B-B14F-4D97-AF65-F5344CB8AC3E}">
        <p14:creationId xmlns:p14="http://schemas.microsoft.com/office/powerpoint/2010/main" val="3574175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F1E5B9-22D4-4F94-A8A0-47DEFFEE6B0E}"/>
              </a:ext>
            </a:extLst>
          </p:cNvPr>
          <p:cNvSpPr>
            <a:spLocks noGrp="1"/>
          </p:cNvSpPr>
          <p:nvPr>
            <p:ph type="title"/>
          </p:nvPr>
        </p:nvSpPr>
        <p:spPr/>
        <p:txBody>
          <a:bodyPr/>
          <a:lstStyle/>
          <a:p>
            <a:r>
              <a:rPr lang="nb-NO" dirty="0">
                <a:latin typeface="+mn-lt"/>
              </a:rPr>
              <a:t>Legge inn en kjøpsordre ?</a:t>
            </a:r>
          </a:p>
        </p:txBody>
      </p:sp>
      <p:sp>
        <p:nvSpPr>
          <p:cNvPr id="6" name="Pil: høyre 5">
            <a:extLst>
              <a:ext uri="{FF2B5EF4-FFF2-40B4-BE49-F238E27FC236}">
                <a16:creationId xmlns:a16="http://schemas.microsoft.com/office/drawing/2014/main" id="{12D61ADE-36EC-4996-AA85-C5F8E0E48B6E}"/>
              </a:ext>
            </a:extLst>
          </p:cNvPr>
          <p:cNvSpPr/>
          <p:nvPr/>
        </p:nvSpPr>
        <p:spPr>
          <a:xfrm>
            <a:off x="2887739" y="1781175"/>
            <a:ext cx="762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kstSylinder 6">
            <a:extLst>
              <a:ext uri="{FF2B5EF4-FFF2-40B4-BE49-F238E27FC236}">
                <a16:creationId xmlns:a16="http://schemas.microsoft.com/office/drawing/2014/main" id="{9136DC0D-C919-4BCB-B5A1-8E718D7FF694}"/>
              </a:ext>
            </a:extLst>
          </p:cNvPr>
          <p:cNvSpPr txBox="1"/>
          <p:nvPr/>
        </p:nvSpPr>
        <p:spPr>
          <a:xfrm>
            <a:off x="180975" y="1042511"/>
            <a:ext cx="28098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I hvilken konto skal du handle? Norske børsnoterte aksjer bør handles på Aksjesparekonto for utsatt skatt på gevinst og utbytte</a:t>
            </a:r>
          </a:p>
        </p:txBody>
      </p:sp>
      <p:sp>
        <p:nvSpPr>
          <p:cNvPr id="8" name="Pil: høyre 7">
            <a:extLst>
              <a:ext uri="{FF2B5EF4-FFF2-40B4-BE49-F238E27FC236}">
                <a16:creationId xmlns:a16="http://schemas.microsoft.com/office/drawing/2014/main" id="{94AE65B7-FA92-4185-ACC8-B0062FEB8DEF}"/>
              </a:ext>
            </a:extLst>
          </p:cNvPr>
          <p:cNvSpPr/>
          <p:nvPr/>
        </p:nvSpPr>
        <p:spPr>
          <a:xfrm rot="10800000">
            <a:off x="5786783" y="1552575"/>
            <a:ext cx="2433292"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15E3E400-98FB-415A-9860-40F927F3E81E}"/>
              </a:ext>
            </a:extLst>
          </p:cNvPr>
          <p:cNvSpPr txBox="1"/>
          <p:nvPr/>
        </p:nvSpPr>
        <p:spPr>
          <a:xfrm>
            <a:off x="8436110" y="1156811"/>
            <a:ext cx="349871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Ordretyper: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Limit = du setter en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max</a:t>
            </a:r>
            <a:r>
              <a:rPr kumimoji="0" lang="nb-NO" sz="1800" b="0" i="0" u="none" strike="noStrike" kern="1200" cap="none" spc="0" normalizeH="0" baseline="0" noProof="0" dirty="0">
                <a:ln>
                  <a:noFill/>
                </a:ln>
                <a:solidFill>
                  <a:prstClr val="black"/>
                </a:solidFill>
                <a:effectLst/>
                <a:uLnTx/>
                <a:uFillTx/>
                <a:latin typeface="Calibri"/>
                <a:ea typeface="+mn-ea"/>
                <a:cs typeface="+mn-cs"/>
              </a:rPr>
              <a:t>-grense for hva du vil kjøpe for (eller selge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Andre type ordre: </a:t>
            </a:r>
            <a:br>
              <a:rPr kumimoji="0" lang="nb-NO" sz="1800" b="0" i="0" u="none" strike="noStrike" kern="1200" cap="none" spc="0" normalizeH="0" baseline="0" noProof="0" dirty="0">
                <a:ln>
                  <a:noFill/>
                </a:ln>
                <a:solidFill>
                  <a:prstClr val="black"/>
                </a:solidFill>
                <a:effectLst/>
                <a:uLnTx/>
                <a:uFillTx/>
                <a:latin typeface="Calibri"/>
                <a:ea typeface="+mn-ea"/>
                <a:cs typeface="+mn-cs"/>
              </a:rPr>
            </a:br>
            <a:r>
              <a:rPr kumimoji="0" lang="nb-NO" sz="1800" b="0" i="0" u="none" strike="noStrike" kern="1200" cap="none" spc="0" normalizeH="0" baseline="0" noProof="0" dirty="0">
                <a:ln>
                  <a:noFill/>
                </a:ln>
                <a:solidFill>
                  <a:prstClr val="black"/>
                </a:solidFill>
                <a:effectLst/>
                <a:uLnTx/>
                <a:uFillTx/>
                <a:latin typeface="Calibri"/>
                <a:ea typeface="+mn-ea"/>
                <a:cs typeface="+mn-cs"/>
              </a:rPr>
              <a:t>Triggerordre /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StopLoss</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ktangel: avrundede hjørner 10">
            <a:extLst>
              <a:ext uri="{FF2B5EF4-FFF2-40B4-BE49-F238E27FC236}">
                <a16:creationId xmlns:a16="http://schemas.microsoft.com/office/drawing/2014/main" id="{2B8A9A35-CE3D-4786-A0C3-96231FEBC19E}"/>
              </a:ext>
            </a:extLst>
          </p:cNvPr>
          <p:cNvSpPr/>
          <p:nvPr/>
        </p:nvSpPr>
        <p:spPr>
          <a:xfrm>
            <a:off x="6719401" y="2634139"/>
            <a:ext cx="1352550" cy="447675"/>
          </a:xfrm>
          <a:prstGeom prst="roundRect">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kstSylinder 11">
            <a:extLst>
              <a:ext uri="{FF2B5EF4-FFF2-40B4-BE49-F238E27FC236}">
                <a16:creationId xmlns:a16="http://schemas.microsoft.com/office/drawing/2014/main" id="{AAAEBD76-FACA-4B3B-9168-65F7C2C42D5E}"/>
              </a:ext>
            </a:extLst>
          </p:cNvPr>
          <p:cNvSpPr txBox="1"/>
          <p:nvPr/>
        </p:nvSpPr>
        <p:spPr>
          <a:xfrm>
            <a:off x="8071951" y="2673310"/>
            <a:ext cx="27146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Nok cash for å handle?</a:t>
            </a:r>
          </a:p>
        </p:txBody>
      </p:sp>
      <p:sp>
        <p:nvSpPr>
          <p:cNvPr id="13" name="Pil: høyre 12">
            <a:extLst>
              <a:ext uri="{FF2B5EF4-FFF2-40B4-BE49-F238E27FC236}">
                <a16:creationId xmlns:a16="http://schemas.microsoft.com/office/drawing/2014/main" id="{A47FD868-0A03-4B0D-9DAE-243467158526}"/>
              </a:ext>
            </a:extLst>
          </p:cNvPr>
          <p:cNvSpPr/>
          <p:nvPr/>
        </p:nvSpPr>
        <p:spPr>
          <a:xfrm>
            <a:off x="2899402" y="3258503"/>
            <a:ext cx="762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ekstSylinder 13">
            <a:extLst>
              <a:ext uri="{FF2B5EF4-FFF2-40B4-BE49-F238E27FC236}">
                <a16:creationId xmlns:a16="http://schemas.microsoft.com/office/drawing/2014/main" id="{D5CFC04E-1C1E-4BEF-B69F-CB21317C89AA}"/>
              </a:ext>
            </a:extLst>
          </p:cNvPr>
          <p:cNvSpPr txBox="1"/>
          <p:nvPr/>
        </p:nvSpPr>
        <p:spPr>
          <a:xfrm>
            <a:off x="180974" y="3057406"/>
            <a:ext cx="2809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Fyll inn (helst) antall aksjer du ønsker å kjøpe</a:t>
            </a:r>
          </a:p>
        </p:txBody>
      </p:sp>
      <p:sp>
        <p:nvSpPr>
          <p:cNvPr id="15" name="Pil: høyre 14">
            <a:extLst>
              <a:ext uri="{FF2B5EF4-FFF2-40B4-BE49-F238E27FC236}">
                <a16:creationId xmlns:a16="http://schemas.microsoft.com/office/drawing/2014/main" id="{D58AB0D8-8698-4448-B01C-9006761621CC}"/>
              </a:ext>
            </a:extLst>
          </p:cNvPr>
          <p:cNvSpPr/>
          <p:nvPr/>
        </p:nvSpPr>
        <p:spPr>
          <a:xfrm rot="20159773">
            <a:off x="2899181" y="3697754"/>
            <a:ext cx="762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TekstSylinder 15">
            <a:extLst>
              <a:ext uri="{FF2B5EF4-FFF2-40B4-BE49-F238E27FC236}">
                <a16:creationId xmlns:a16="http://schemas.microsoft.com/office/drawing/2014/main" id="{C05E9250-FE9C-4C6C-A3C3-1D48CA5E2482}"/>
              </a:ext>
            </a:extLst>
          </p:cNvPr>
          <p:cNvSpPr txBox="1"/>
          <p:nvPr/>
        </p:nvSpPr>
        <p:spPr>
          <a:xfrm>
            <a:off x="169311" y="3784917"/>
            <a:ext cx="2809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Fyll inn ønsket kurs</a:t>
            </a:r>
          </a:p>
        </p:txBody>
      </p:sp>
      <p:sp>
        <p:nvSpPr>
          <p:cNvPr id="17" name="Pil: høyre 16">
            <a:extLst>
              <a:ext uri="{FF2B5EF4-FFF2-40B4-BE49-F238E27FC236}">
                <a16:creationId xmlns:a16="http://schemas.microsoft.com/office/drawing/2014/main" id="{E2C3B793-80EA-40E2-8482-43229352664D}"/>
              </a:ext>
            </a:extLst>
          </p:cNvPr>
          <p:cNvSpPr/>
          <p:nvPr/>
        </p:nvSpPr>
        <p:spPr>
          <a:xfrm rot="10141942">
            <a:off x="6581687" y="4109361"/>
            <a:ext cx="1702050" cy="2983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TekstSylinder 17">
            <a:extLst>
              <a:ext uri="{FF2B5EF4-FFF2-40B4-BE49-F238E27FC236}">
                <a16:creationId xmlns:a16="http://schemas.microsoft.com/office/drawing/2014/main" id="{D53B359A-E11D-40A6-9F2C-BF1AED95634B}"/>
              </a:ext>
            </a:extLst>
          </p:cNvPr>
          <p:cNvSpPr txBox="1"/>
          <p:nvPr/>
        </p:nvSpPr>
        <p:spPr>
          <a:xfrm>
            <a:off x="8239816" y="3733680"/>
            <a:ext cx="28098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Normalt er ordren kun gyldig for handel samme dag, før børsen stenger. Du kan velge lengre…. Men det medfører risiko hvis du ikke følger med.</a:t>
            </a:r>
          </a:p>
        </p:txBody>
      </p:sp>
      <p:sp>
        <p:nvSpPr>
          <p:cNvPr id="19" name="Pil: høyre 18">
            <a:extLst>
              <a:ext uri="{FF2B5EF4-FFF2-40B4-BE49-F238E27FC236}">
                <a16:creationId xmlns:a16="http://schemas.microsoft.com/office/drawing/2014/main" id="{4657CA94-1A7D-42DA-A55B-D9F36FD64FFE}"/>
              </a:ext>
            </a:extLst>
          </p:cNvPr>
          <p:cNvSpPr/>
          <p:nvPr/>
        </p:nvSpPr>
        <p:spPr>
          <a:xfrm>
            <a:off x="2799076" y="5813345"/>
            <a:ext cx="789096" cy="8827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kstSylinder 19">
            <a:extLst>
              <a:ext uri="{FF2B5EF4-FFF2-40B4-BE49-F238E27FC236}">
                <a16:creationId xmlns:a16="http://schemas.microsoft.com/office/drawing/2014/main" id="{A57DF169-8994-462D-9F0E-6DE807ED05A7}"/>
              </a:ext>
            </a:extLst>
          </p:cNvPr>
          <p:cNvSpPr txBox="1"/>
          <p:nvPr/>
        </p:nvSpPr>
        <p:spPr>
          <a:xfrm>
            <a:off x="644729" y="5715684"/>
            <a:ext cx="2385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Husk å krysse av og bekrefte!</a:t>
            </a:r>
          </a:p>
        </p:txBody>
      </p:sp>
      <p:grpSp>
        <p:nvGrpSpPr>
          <p:cNvPr id="4" name="Gruppe 3">
            <a:extLst>
              <a:ext uri="{FF2B5EF4-FFF2-40B4-BE49-F238E27FC236}">
                <a16:creationId xmlns:a16="http://schemas.microsoft.com/office/drawing/2014/main" id="{6F644B22-51C3-49B5-A550-03086D15F7B6}"/>
              </a:ext>
            </a:extLst>
          </p:cNvPr>
          <p:cNvGrpSpPr/>
          <p:nvPr/>
        </p:nvGrpSpPr>
        <p:grpSpPr>
          <a:xfrm>
            <a:off x="3649739" y="1143000"/>
            <a:ext cx="4274088" cy="5440361"/>
            <a:chOff x="3649739" y="1143000"/>
            <a:chExt cx="4274088" cy="5440361"/>
          </a:xfrm>
        </p:grpSpPr>
        <p:pic>
          <p:nvPicPr>
            <p:cNvPr id="5" name="Bilde 4">
              <a:extLst>
                <a:ext uri="{FF2B5EF4-FFF2-40B4-BE49-F238E27FC236}">
                  <a16:creationId xmlns:a16="http://schemas.microsoft.com/office/drawing/2014/main" id="{E5D52816-658D-4393-AC1B-1772B1A477D5}"/>
                </a:ext>
              </a:extLst>
            </p:cNvPr>
            <p:cNvPicPr>
              <a:picLocks noChangeAspect="1"/>
            </p:cNvPicPr>
            <p:nvPr/>
          </p:nvPicPr>
          <p:blipFill>
            <a:blip r:embed="rId2"/>
            <a:stretch>
              <a:fillRect/>
            </a:stretch>
          </p:blipFill>
          <p:spPr>
            <a:xfrm>
              <a:off x="3649739" y="1143000"/>
              <a:ext cx="4274088" cy="5440361"/>
            </a:xfrm>
            <a:prstGeom prst="rect">
              <a:avLst/>
            </a:prstGeom>
            <a:ln>
              <a:noFill/>
            </a:ln>
            <a:effectLst>
              <a:outerShdw blurRad="292100" dist="139700" dir="2700000" algn="tl" rotWithShape="0">
                <a:srgbClr val="333333">
                  <a:alpha val="65000"/>
                </a:srgbClr>
              </a:outerShdw>
            </a:effectLst>
          </p:spPr>
        </p:pic>
        <p:sp>
          <p:nvSpPr>
            <p:cNvPr id="3" name="Rektangel 2">
              <a:extLst>
                <a:ext uri="{FF2B5EF4-FFF2-40B4-BE49-F238E27FC236}">
                  <a16:creationId xmlns:a16="http://schemas.microsoft.com/office/drawing/2014/main" id="{784C6E76-E7C1-4D5A-A07F-AE105B01E90E}"/>
                </a:ext>
              </a:extLst>
            </p:cNvPr>
            <p:cNvSpPr/>
            <p:nvPr/>
          </p:nvSpPr>
          <p:spPr>
            <a:xfrm>
              <a:off x="5786783" y="1927860"/>
              <a:ext cx="461617" cy="819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30098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D7DF030-750F-42EC-B8BA-388A6A8D4CE1}"/>
              </a:ext>
            </a:extLst>
          </p:cNvPr>
          <p:cNvPicPr>
            <a:picLocks noChangeAspect="1"/>
          </p:cNvPicPr>
          <p:nvPr/>
        </p:nvPicPr>
        <p:blipFill>
          <a:blip r:embed="rId2"/>
          <a:stretch>
            <a:fillRect/>
          </a:stretch>
        </p:blipFill>
        <p:spPr>
          <a:xfrm>
            <a:off x="886474" y="525780"/>
            <a:ext cx="9912444" cy="6134100"/>
          </a:xfrm>
          <a:prstGeom prst="rect">
            <a:avLst/>
          </a:prstGeom>
        </p:spPr>
      </p:pic>
      <p:pic>
        <p:nvPicPr>
          <p:cNvPr id="5" name="Bilde 4">
            <a:extLst>
              <a:ext uri="{FF2B5EF4-FFF2-40B4-BE49-F238E27FC236}">
                <a16:creationId xmlns:a16="http://schemas.microsoft.com/office/drawing/2014/main" id="{F133DEDB-CA54-481E-9768-38ECF1FB1F3D}"/>
              </a:ext>
            </a:extLst>
          </p:cNvPr>
          <p:cNvPicPr>
            <a:picLocks noChangeAspect="1"/>
          </p:cNvPicPr>
          <p:nvPr/>
        </p:nvPicPr>
        <p:blipFill>
          <a:blip r:embed="rId3"/>
          <a:stretch>
            <a:fillRect/>
          </a:stretch>
        </p:blipFill>
        <p:spPr>
          <a:xfrm>
            <a:off x="1393082" y="2714625"/>
            <a:ext cx="7277100" cy="3181350"/>
          </a:xfrm>
          <a:prstGeom prst="rect">
            <a:avLst/>
          </a:prstGeom>
          <a:ln>
            <a:noFill/>
          </a:ln>
          <a:effectLst>
            <a:outerShdw blurRad="292100" dist="139700" dir="2700000" algn="tl" rotWithShape="0">
              <a:srgbClr val="333333">
                <a:alpha val="65000"/>
              </a:srgbClr>
            </a:outerShdw>
          </a:effectLst>
        </p:spPr>
      </p:pic>
      <p:pic>
        <p:nvPicPr>
          <p:cNvPr id="6" name="Bilde 5">
            <a:extLst>
              <a:ext uri="{FF2B5EF4-FFF2-40B4-BE49-F238E27FC236}">
                <a16:creationId xmlns:a16="http://schemas.microsoft.com/office/drawing/2014/main" id="{874DE999-77ED-4CE9-9C77-862697B64B2B}"/>
              </a:ext>
            </a:extLst>
          </p:cNvPr>
          <p:cNvPicPr>
            <a:picLocks noChangeAspect="1"/>
          </p:cNvPicPr>
          <p:nvPr/>
        </p:nvPicPr>
        <p:blipFill>
          <a:blip r:embed="rId4"/>
          <a:stretch>
            <a:fillRect/>
          </a:stretch>
        </p:blipFill>
        <p:spPr>
          <a:xfrm>
            <a:off x="3562350" y="2653665"/>
            <a:ext cx="6666955" cy="3889057"/>
          </a:xfrm>
          <a:prstGeom prst="rect">
            <a:avLst/>
          </a:prstGeom>
          <a:ln>
            <a:noFill/>
          </a:ln>
          <a:effectLst>
            <a:outerShdw blurRad="292100" dist="139700" dir="2700000" algn="tl" rotWithShape="0">
              <a:srgbClr val="333333">
                <a:alpha val="65000"/>
              </a:srgbClr>
            </a:outerShdw>
          </a:effectLst>
        </p:spPr>
      </p:pic>
      <p:sp>
        <p:nvSpPr>
          <p:cNvPr id="7" name="Rektangel: avrundede hjørner 6">
            <a:extLst>
              <a:ext uri="{FF2B5EF4-FFF2-40B4-BE49-F238E27FC236}">
                <a16:creationId xmlns:a16="http://schemas.microsoft.com/office/drawing/2014/main" id="{DCB47A58-2B6E-40DA-B273-8E3CE3A97E13}"/>
              </a:ext>
            </a:extLst>
          </p:cNvPr>
          <p:cNvSpPr/>
          <p:nvPr/>
        </p:nvSpPr>
        <p:spPr>
          <a:xfrm>
            <a:off x="3829050" y="4690111"/>
            <a:ext cx="6168390" cy="339090"/>
          </a:xfrm>
          <a:prstGeom prst="roundRect">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 name="Bilde 8">
            <a:extLst>
              <a:ext uri="{FF2B5EF4-FFF2-40B4-BE49-F238E27FC236}">
                <a16:creationId xmlns:a16="http://schemas.microsoft.com/office/drawing/2014/main" id="{B27BDCBB-3E23-42CC-BA27-12DE19AA049F}"/>
              </a:ext>
            </a:extLst>
          </p:cNvPr>
          <p:cNvPicPr>
            <a:picLocks noChangeAspect="1"/>
          </p:cNvPicPr>
          <p:nvPr/>
        </p:nvPicPr>
        <p:blipFill>
          <a:blip r:embed="rId5"/>
          <a:stretch>
            <a:fillRect/>
          </a:stretch>
        </p:blipFill>
        <p:spPr>
          <a:xfrm>
            <a:off x="4518893" y="3606165"/>
            <a:ext cx="6786633" cy="3114675"/>
          </a:xfrm>
          <a:prstGeom prst="rect">
            <a:avLst/>
          </a:prstGeom>
        </p:spPr>
      </p:pic>
    </p:spTree>
    <p:extLst>
      <p:ext uri="{BB962C8B-B14F-4D97-AF65-F5344CB8AC3E}">
        <p14:creationId xmlns:p14="http://schemas.microsoft.com/office/powerpoint/2010/main" val="895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0CDFA4-3F59-40F0-B98C-790ED496B32B}"/>
              </a:ext>
            </a:extLst>
          </p:cNvPr>
          <p:cNvSpPr>
            <a:spLocks noGrp="1"/>
          </p:cNvSpPr>
          <p:nvPr>
            <p:ph type="title"/>
          </p:nvPr>
        </p:nvSpPr>
        <p:spPr>
          <a:xfrm>
            <a:off x="609600" y="274639"/>
            <a:ext cx="9915525" cy="1143000"/>
          </a:xfrm>
        </p:spPr>
        <p:txBody>
          <a:bodyPr/>
          <a:lstStyle/>
          <a:p>
            <a:r>
              <a:rPr lang="nb-NO" dirty="0">
                <a:latin typeface="+mn-lt"/>
              </a:rPr>
              <a:t>Dette påvirker aksjekursene</a:t>
            </a:r>
          </a:p>
        </p:txBody>
      </p:sp>
      <p:sp>
        <p:nvSpPr>
          <p:cNvPr id="3" name="Plassholder for innhold 2">
            <a:extLst>
              <a:ext uri="{FF2B5EF4-FFF2-40B4-BE49-F238E27FC236}">
                <a16:creationId xmlns:a16="http://schemas.microsoft.com/office/drawing/2014/main" id="{4A621DE2-C29E-4B93-A025-FDDC3A86C574}"/>
              </a:ext>
            </a:extLst>
          </p:cNvPr>
          <p:cNvSpPr>
            <a:spLocks noGrp="1"/>
          </p:cNvSpPr>
          <p:nvPr>
            <p:ph idx="1"/>
          </p:nvPr>
        </p:nvSpPr>
        <p:spPr>
          <a:xfrm>
            <a:off x="609601" y="1600201"/>
            <a:ext cx="5486400" cy="4838699"/>
          </a:xfrm>
        </p:spPr>
        <p:txBody>
          <a:bodyPr>
            <a:normAutofit/>
          </a:bodyPr>
          <a:lstStyle/>
          <a:p>
            <a:r>
              <a:rPr lang="nb-NO" dirty="0">
                <a:latin typeface="+mn-lt"/>
              </a:rPr>
              <a:t>Aksjekursene vil svinger fra dag-til-dag, på grunn av mange ulike faktorer</a:t>
            </a:r>
          </a:p>
          <a:p>
            <a:r>
              <a:rPr lang="nb-NO" dirty="0">
                <a:latin typeface="+mn-lt"/>
              </a:rPr>
              <a:t>Aksjemarkedet liker </a:t>
            </a:r>
            <a:r>
              <a:rPr lang="nb-NO" b="1" dirty="0">
                <a:latin typeface="+mn-lt"/>
              </a:rPr>
              <a:t>forutsigbarhet.</a:t>
            </a:r>
          </a:p>
          <a:p>
            <a:r>
              <a:rPr lang="nb-NO" dirty="0">
                <a:latin typeface="+mn-lt"/>
              </a:rPr>
              <a:t>Usikkerhet medfører økt nervøsitet og dermed større svingninger</a:t>
            </a:r>
          </a:p>
        </p:txBody>
      </p:sp>
      <p:grpSp>
        <p:nvGrpSpPr>
          <p:cNvPr id="9" name="Gruppe 8">
            <a:extLst>
              <a:ext uri="{FF2B5EF4-FFF2-40B4-BE49-F238E27FC236}">
                <a16:creationId xmlns:a16="http://schemas.microsoft.com/office/drawing/2014/main" id="{1BA5BB71-9F0F-4867-97EB-A9C2CDD79C70}"/>
              </a:ext>
            </a:extLst>
          </p:cNvPr>
          <p:cNvGrpSpPr/>
          <p:nvPr/>
        </p:nvGrpSpPr>
        <p:grpSpPr>
          <a:xfrm>
            <a:off x="6496050" y="1277808"/>
            <a:ext cx="5591173" cy="4924425"/>
            <a:chOff x="8572500" y="1277808"/>
            <a:chExt cx="3514723" cy="4924425"/>
          </a:xfrm>
        </p:grpSpPr>
        <p:sp>
          <p:nvSpPr>
            <p:cNvPr id="6" name="Rektangel 5">
              <a:extLst>
                <a:ext uri="{FF2B5EF4-FFF2-40B4-BE49-F238E27FC236}">
                  <a16:creationId xmlns:a16="http://schemas.microsoft.com/office/drawing/2014/main" id="{91AA9046-40D7-40CB-8FF9-2F0ED369B7C8}"/>
                </a:ext>
              </a:extLst>
            </p:cNvPr>
            <p:cNvSpPr/>
            <p:nvPr/>
          </p:nvSpPr>
          <p:spPr>
            <a:xfrm>
              <a:off x="8572500" y="1277808"/>
              <a:ext cx="3476625" cy="4924425"/>
            </a:xfrm>
            <a:prstGeom prst="rect">
              <a:avLst/>
            </a:prstGeom>
            <a:solidFill>
              <a:srgbClr val="D45D00"/>
            </a:solidFill>
            <a:ln>
              <a:solidFill>
                <a:srgbClr val="D45D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kstSylinder 4">
              <a:extLst>
                <a:ext uri="{FF2B5EF4-FFF2-40B4-BE49-F238E27FC236}">
                  <a16:creationId xmlns:a16="http://schemas.microsoft.com/office/drawing/2014/main" id="{FA1C902D-2AA2-4D35-8355-5B958797FF76}"/>
                </a:ext>
              </a:extLst>
            </p:cNvPr>
            <p:cNvSpPr txBox="1"/>
            <p:nvPr/>
          </p:nvSpPr>
          <p:spPr>
            <a:xfrm>
              <a:off x="8767760" y="1661656"/>
              <a:ext cx="3319463"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66"/>
                  </a:solidFill>
                  <a:effectLst/>
                  <a:uLnTx/>
                  <a:uFillTx/>
                  <a:latin typeface="Calibri"/>
                  <a:ea typeface="+mn-ea"/>
                  <a:cs typeface="+mn-cs"/>
                </a:rPr>
                <a:t>Selskapsrisiko</a:t>
              </a:r>
              <a:br>
                <a:rPr kumimoji="0" lang="nb-NO" sz="2000" b="1" i="0" u="none" strike="noStrike" kern="1200" cap="none" spc="0" normalizeH="0" baseline="0" noProof="0" dirty="0">
                  <a:ln>
                    <a:noFill/>
                  </a:ln>
                  <a:solidFill>
                    <a:srgbClr val="000066"/>
                  </a:solidFill>
                  <a:effectLst/>
                  <a:uLnTx/>
                  <a:uFillTx/>
                  <a:latin typeface="Calibri"/>
                  <a:ea typeface="+mn-ea"/>
                  <a:cs typeface="+mn-cs"/>
                </a:rPr>
              </a:br>
              <a:r>
                <a:rPr kumimoji="0" lang="nb-NO" sz="2000" b="0" i="0" u="none" strike="noStrike" kern="1200" cap="none" spc="0" normalizeH="0" baseline="0" noProof="0" dirty="0">
                  <a:ln>
                    <a:noFill/>
                  </a:ln>
                  <a:solidFill>
                    <a:srgbClr val="FFFFFF"/>
                  </a:solidFill>
                  <a:effectLst/>
                  <a:uLnTx/>
                  <a:uFillTx/>
                  <a:latin typeface="Calibri"/>
                  <a:ea typeface="+mn-ea"/>
                  <a:cs typeface="+mn-cs"/>
                </a:rPr>
                <a:t>Lønnsomhet, ledelse, cash, ny eller gammel teknologi?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66"/>
                  </a:solidFill>
                  <a:effectLst/>
                  <a:uLnTx/>
                  <a:uFillTx/>
                  <a:latin typeface="Calibri"/>
                  <a:ea typeface="+mn-ea"/>
                  <a:cs typeface="+mn-cs"/>
                </a:rPr>
                <a:t>Bransjerisiko</a:t>
              </a:r>
              <a:br>
                <a:rPr kumimoji="0" lang="nb-NO" sz="2000" b="1" i="0" u="none" strike="noStrike" kern="1200" cap="none" spc="0" normalizeH="0" baseline="0" noProof="0" dirty="0">
                  <a:ln>
                    <a:noFill/>
                  </a:ln>
                  <a:solidFill>
                    <a:srgbClr val="000066"/>
                  </a:solidFill>
                  <a:effectLst/>
                  <a:uLnTx/>
                  <a:uFillTx/>
                  <a:latin typeface="Calibri"/>
                  <a:ea typeface="+mn-ea"/>
                  <a:cs typeface="+mn-cs"/>
                </a:rPr>
              </a:br>
              <a:r>
                <a:rPr kumimoji="0" lang="nb-NO" sz="2000" b="0" i="0" u="none" strike="noStrike" kern="1200" cap="none" spc="0" normalizeH="0" baseline="0" noProof="0" dirty="0">
                  <a:ln>
                    <a:noFill/>
                  </a:ln>
                  <a:solidFill>
                    <a:srgbClr val="FFFFFF"/>
                  </a:solidFill>
                  <a:effectLst/>
                  <a:uLnTx/>
                  <a:uFillTx/>
                  <a:latin typeface="Calibri"/>
                  <a:ea typeface="+mn-ea"/>
                  <a:cs typeface="+mn-cs"/>
                </a:rPr>
                <a:t>Råvarepriser (olje, laks, gass), valuta, det grønne skiftet, lover/sanksjoner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dirty="0">
                <a:ln>
                  <a:noFill/>
                </a:ln>
                <a:solidFill>
                  <a:srgbClr val="00006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66"/>
                  </a:solidFill>
                  <a:effectLst/>
                  <a:uLnTx/>
                  <a:uFillTx/>
                  <a:latin typeface="Calibri"/>
                  <a:ea typeface="+mn-ea"/>
                  <a:cs typeface="+mn-cs"/>
                </a:rPr>
                <a:t>Markedsrisiko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66"/>
                  </a:solidFill>
                  <a:effectLst/>
                  <a:uLnTx/>
                  <a:uFillTx/>
                  <a:latin typeface="Calibri"/>
                  <a:ea typeface="+mn-ea"/>
                  <a:cs typeface="+mn-cs"/>
                </a:rPr>
                <a:t>Politikk (skatter, stimuli)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66"/>
                  </a:solidFill>
                  <a:effectLst/>
                  <a:uLnTx/>
                  <a:uFillTx/>
                  <a:latin typeface="Calibri"/>
                  <a:ea typeface="+mn-ea"/>
                  <a:cs typeface="+mn-cs"/>
                </a:rPr>
                <a:t>Klima (EU Taksonomi)</a:t>
              </a:r>
              <a:endParaRPr kumimoji="0" lang="nb-NO" sz="2000" b="0" i="0" u="none" strike="noStrike" kern="1200" cap="none" spc="0" normalizeH="0" baseline="0" noProof="0" dirty="0">
                <a:ln>
                  <a:noFill/>
                </a:ln>
                <a:solidFill>
                  <a:srgbClr val="000066"/>
                </a:solidFill>
                <a:effectLst/>
                <a:uLnTx/>
                <a:uFillTx/>
                <a:latin typeface="Calibri"/>
                <a:ea typeface="+mn-ea"/>
                <a:cs typeface="+mn-cs"/>
              </a:endParaRPr>
            </a:p>
          </p:txBody>
        </p:sp>
      </p:grpSp>
      <p:pic>
        <p:nvPicPr>
          <p:cNvPr id="14" name="Grafikk 13" descr="Hode med tannhjul">
            <a:extLst>
              <a:ext uri="{FF2B5EF4-FFF2-40B4-BE49-F238E27FC236}">
                <a16:creationId xmlns:a16="http://schemas.microsoft.com/office/drawing/2014/main" id="{721D8B52-6784-4EBB-A029-EE2B5AE24D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804133" y="1417639"/>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8891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0CDFA4-3F59-40F0-B98C-790ED496B32B}"/>
              </a:ext>
            </a:extLst>
          </p:cNvPr>
          <p:cNvSpPr>
            <a:spLocks noGrp="1"/>
          </p:cNvSpPr>
          <p:nvPr>
            <p:ph type="title"/>
          </p:nvPr>
        </p:nvSpPr>
        <p:spPr/>
        <p:txBody>
          <a:bodyPr/>
          <a:lstStyle/>
          <a:p>
            <a:r>
              <a:rPr lang="nb-NO" b="1" dirty="0">
                <a:latin typeface="+mn-lt"/>
              </a:rPr>
              <a:t>Stock </a:t>
            </a:r>
            <a:r>
              <a:rPr lang="nb-NO" b="1" dirty="0" err="1">
                <a:latin typeface="+mn-lt"/>
              </a:rPr>
              <a:t>Picking</a:t>
            </a:r>
            <a:r>
              <a:rPr lang="nb-NO" b="1" dirty="0">
                <a:latin typeface="+mn-lt"/>
              </a:rPr>
              <a:t> = Valg av aksjer</a:t>
            </a:r>
          </a:p>
        </p:txBody>
      </p:sp>
      <p:sp>
        <p:nvSpPr>
          <p:cNvPr id="3" name="Plassholder for innhold 2">
            <a:extLst>
              <a:ext uri="{FF2B5EF4-FFF2-40B4-BE49-F238E27FC236}">
                <a16:creationId xmlns:a16="http://schemas.microsoft.com/office/drawing/2014/main" id="{4A621DE2-C29E-4B93-A025-FDDC3A86C574}"/>
              </a:ext>
            </a:extLst>
          </p:cNvPr>
          <p:cNvSpPr>
            <a:spLocks noGrp="1"/>
          </p:cNvSpPr>
          <p:nvPr>
            <p:ph idx="1"/>
          </p:nvPr>
        </p:nvSpPr>
        <p:spPr>
          <a:xfrm>
            <a:off x="609600" y="1600201"/>
            <a:ext cx="7877175" cy="4838699"/>
          </a:xfrm>
        </p:spPr>
        <p:txBody>
          <a:bodyPr>
            <a:normAutofit fontScale="77500" lnSpcReduction="20000"/>
          </a:bodyPr>
          <a:lstStyle/>
          <a:p>
            <a:r>
              <a:rPr lang="nb-NO" dirty="0">
                <a:latin typeface="+mn-lt"/>
              </a:rPr>
              <a:t>Historikken: The trend is (</a:t>
            </a:r>
            <a:r>
              <a:rPr lang="nb-NO" dirty="0" err="1">
                <a:latin typeface="+mn-lt"/>
              </a:rPr>
              <a:t>often</a:t>
            </a:r>
            <a:r>
              <a:rPr lang="nb-NO" dirty="0">
                <a:latin typeface="+mn-lt"/>
              </a:rPr>
              <a:t>) </a:t>
            </a:r>
            <a:r>
              <a:rPr lang="nb-NO" dirty="0" err="1">
                <a:latin typeface="+mn-lt"/>
              </a:rPr>
              <a:t>your</a:t>
            </a:r>
            <a:r>
              <a:rPr lang="nb-NO" dirty="0">
                <a:latin typeface="+mn-lt"/>
              </a:rPr>
              <a:t> </a:t>
            </a:r>
            <a:r>
              <a:rPr lang="nb-NO" dirty="0" err="1">
                <a:latin typeface="+mn-lt"/>
              </a:rPr>
              <a:t>friend</a:t>
            </a:r>
            <a:endParaRPr lang="nb-NO" dirty="0">
              <a:latin typeface="+mn-lt"/>
            </a:endParaRPr>
          </a:p>
          <a:p>
            <a:r>
              <a:rPr lang="nb-NO" b="1" dirty="0">
                <a:latin typeface="+mn-lt"/>
              </a:rPr>
              <a:t>Prising og verdsettelse</a:t>
            </a:r>
            <a:r>
              <a:rPr lang="nb-NO" dirty="0">
                <a:latin typeface="+mn-lt"/>
              </a:rPr>
              <a:t>: Handler ikke om aksjekursen er lav eller høy, men: Om du betaler for mye for </a:t>
            </a:r>
          </a:p>
          <a:p>
            <a:pPr lvl="1"/>
            <a:r>
              <a:rPr lang="nb-NO" dirty="0">
                <a:latin typeface="+mn-lt"/>
              </a:rPr>
              <a:t>de verdiene som ligger i selskapet</a:t>
            </a:r>
          </a:p>
          <a:p>
            <a:pPr lvl="1"/>
            <a:r>
              <a:rPr lang="nb-NO" dirty="0">
                <a:latin typeface="+mn-lt"/>
              </a:rPr>
              <a:t>I forhold til forventet lønnsomhet (inntekter, resultater)</a:t>
            </a:r>
          </a:p>
          <a:p>
            <a:r>
              <a:rPr lang="nb-NO" dirty="0">
                <a:latin typeface="+mn-lt"/>
              </a:rPr>
              <a:t>Utbytte-politikk </a:t>
            </a:r>
          </a:p>
          <a:p>
            <a:pPr lvl="1"/>
            <a:r>
              <a:rPr lang="nb-NO" dirty="0">
                <a:latin typeface="+mn-lt"/>
              </a:rPr>
              <a:t>fordeling av selskapets overskudd på aksjonærene</a:t>
            </a:r>
          </a:p>
          <a:p>
            <a:r>
              <a:rPr lang="nb-NO" dirty="0">
                <a:latin typeface="+mn-lt"/>
              </a:rPr>
              <a:t>Likviditet i aksjen:</a:t>
            </a:r>
          </a:p>
          <a:p>
            <a:pPr lvl="1"/>
            <a:r>
              <a:rPr lang="nb-NO" dirty="0">
                <a:latin typeface="+mn-lt"/>
              </a:rPr>
              <a:t>Er det mange som hele tiden kjøper/selger?</a:t>
            </a:r>
          </a:p>
          <a:p>
            <a:r>
              <a:rPr lang="nb-NO" dirty="0">
                <a:latin typeface="+mn-lt"/>
              </a:rPr>
              <a:t>Bærekraft</a:t>
            </a:r>
          </a:p>
          <a:p>
            <a:r>
              <a:rPr lang="nb-NO" dirty="0">
                <a:latin typeface="+mn-lt"/>
              </a:rPr>
              <a:t>Teknisk analyse:</a:t>
            </a:r>
          </a:p>
          <a:p>
            <a:pPr lvl="1"/>
            <a:r>
              <a:rPr lang="nb-NO" dirty="0">
                <a:latin typeface="+mn-lt"/>
              </a:rPr>
              <a:t>Bruk av grafer; tegne trendlinjer, støtte- og motstandsnivåer</a:t>
            </a:r>
          </a:p>
        </p:txBody>
      </p:sp>
      <p:grpSp>
        <p:nvGrpSpPr>
          <p:cNvPr id="12" name="Gruppe 11">
            <a:extLst>
              <a:ext uri="{FF2B5EF4-FFF2-40B4-BE49-F238E27FC236}">
                <a16:creationId xmlns:a16="http://schemas.microsoft.com/office/drawing/2014/main" id="{E81294F5-FE28-4091-A514-5B21620FDE3F}"/>
              </a:ext>
            </a:extLst>
          </p:cNvPr>
          <p:cNvGrpSpPr/>
          <p:nvPr/>
        </p:nvGrpSpPr>
        <p:grpSpPr>
          <a:xfrm>
            <a:off x="8572500" y="795139"/>
            <a:ext cx="3514723" cy="5407094"/>
            <a:chOff x="8572500" y="795139"/>
            <a:chExt cx="3514723" cy="5407094"/>
          </a:xfrm>
        </p:grpSpPr>
        <p:grpSp>
          <p:nvGrpSpPr>
            <p:cNvPr id="9" name="Gruppe 8">
              <a:extLst>
                <a:ext uri="{FF2B5EF4-FFF2-40B4-BE49-F238E27FC236}">
                  <a16:creationId xmlns:a16="http://schemas.microsoft.com/office/drawing/2014/main" id="{1BA5BB71-9F0F-4867-97EB-A9C2CDD79C70}"/>
                </a:ext>
              </a:extLst>
            </p:cNvPr>
            <p:cNvGrpSpPr/>
            <p:nvPr/>
          </p:nvGrpSpPr>
          <p:grpSpPr>
            <a:xfrm>
              <a:off x="8572500" y="1277808"/>
              <a:ext cx="3514723" cy="4924425"/>
              <a:chOff x="8572500" y="1277808"/>
              <a:chExt cx="3514723" cy="4924425"/>
            </a:xfrm>
          </p:grpSpPr>
          <p:sp>
            <p:nvSpPr>
              <p:cNvPr id="6" name="Rektangel 5">
                <a:extLst>
                  <a:ext uri="{FF2B5EF4-FFF2-40B4-BE49-F238E27FC236}">
                    <a16:creationId xmlns:a16="http://schemas.microsoft.com/office/drawing/2014/main" id="{91AA9046-40D7-40CB-8FF9-2F0ED369B7C8}"/>
                  </a:ext>
                </a:extLst>
              </p:cNvPr>
              <p:cNvSpPr/>
              <p:nvPr/>
            </p:nvSpPr>
            <p:spPr>
              <a:xfrm>
                <a:off x="8572500" y="1277808"/>
                <a:ext cx="3476625" cy="4924425"/>
              </a:xfrm>
              <a:prstGeom prst="rect">
                <a:avLst/>
              </a:prstGeom>
              <a:solidFill>
                <a:srgbClr val="D45D00"/>
              </a:solidFill>
              <a:ln>
                <a:solidFill>
                  <a:srgbClr val="D45D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kstSylinder 4">
                <a:extLst>
                  <a:ext uri="{FF2B5EF4-FFF2-40B4-BE49-F238E27FC236}">
                    <a16:creationId xmlns:a16="http://schemas.microsoft.com/office/drawing/2014/main" id="{FA1C902D-2AA2-4D35-8355-5B958797FF76}"/>
                  </a:ext>
                </a:extLst>
              </p:cNvPr>
              <p:cNvSpPr txBox="1"/>
              <p:nvPr/>
            </p:nvSpPr>
            <p:spPr>
              <a:xfrm>
                <a:off x="8767760" y="1661656"/>
                <a:ext cx="331946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FFFFFF"/>
                    </a:solidFill>
                    <a:effectLst/>
                    <a:uLnTx/>
                    <a:uFillTx/>
                    <a:latin typeface="Calibri"/>
                    <a:ea typeface="+mn-ea"/>
                    <a:cs typeface="+mn-cs"/>
                  </a:rPr>
                  <a:t>Sjekk meglerhusenes egne estimater (anbefalinger):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a:ln>
                      <a:noFill/>
                    </a:ln>
                    <a:solidFill>
                      <a:srgbClr val="FFFFFF"/>
                    </a:solidFill>
                    <a:effectLst/>
                    <a:uLnTx/>
                    <a:uFillTx/>
                    <a:latin typeface="Calibri"/>
                    <a:ea typeface="+mn-ea"/>
                    <a:cs typeface="+mn-cs"/>
                  </a:rPr>
                  <a:t>Kjøp / selg / hold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a:ln>
                      <a:noFill/>
                    </a:ln>
                    <a:solidFill>
                      <a:srgbClr val="FFFFFF"/>
                    </a:solidFill>
                    <a:effectLst/>
                    <a:uLnTx/>
                    <a:uFillTx/>
                    <a:latin typeface="Calibri"/>
                    <a:ea typeface="+mn-ea"/>
                    <a:cs typeface="+mn-cs"/>
                  </a:rPr>
                  <a:t>Kursmål?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a:ln>
                      <a:noFill/>
                    </a:ln>
                    <a:solidFill>
                      <a:srgbClr val="FFFFFF"/>
                    </a:solidFill>
                    <a:effectLst/>
                    <a:uLnTx/>
                    <a:uFillTx/>
                    <a:latin typeface="Calibri"/>
                    <a:ea typeface="+mn-ea"/>
                    <a:cs typeface="+mn-cs"/>
                  </a:rPr>
                  <a:t>Forventet EPS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a:ln>
                      <a:noFill/>
                    </a:ln>
                    <a:solidFill>
                      <a:srgbClr val="FFFFFF"/>
                    </a:solidFill>
                    <a:effectLst/>
                    <a:uLnTx/>
                    <a:uFillTx/>
                    <a:latin typeface="Calibri"/>
                    <a:ea typeface="+mn-ea"/>
                    <a:cs typeface="+mn-cs"/>
                  </a:rPr>
                  <a:t>Forventet PE (under 14 er normalt bra)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b-NO"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FFFFFF"/>
                    </a:solidFill>
                    <a:effectLst/>
                    <a:uLnTx/>
                    <a:uFillTx/>
                    <a:latin typeface="Calibri"/>
                    <a:ea typeface="+mn-ea"/>
                    <a:cs typeface="+mn-cs"/>
                  </a:rPr>
                  <a:t>Sjekk meglerhusenes </a:t>
                </a:r>
                <a:r>
                  <a:rPr kumimoji="0" lang="nb-NO" sz="2000" b="1" i="0" u="none" strike="noStrike" kern="1200" cap="none" spc="0" normalizeH="0" baseline="0" noProof="0" dirty="0">
                    <a:ln>
                      <a:noFill/>
                    </a:ln>
                    <a:solidFill>
                      <a:srgbClr val="FFFFFF"/>
                    </a:solidFill>
                    <a:effectLst/>
                    <a:uLnTx/>
                    <a:uFillTx/>
                    <a:latin typeface="Calibri"/>
                    <a:ea typeface="+mn-ea"/>
                    <a:cs typeface="+mn-cs"/>
                  </a:rPr>
                  <a:t>UKESPORTEFØLJE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FFFFFF"/>
                    </a:solidFill>
                    <a:effectLst/>
                    <a:uLnTx/>
                    <a:uFillTx/>
                    <a:latin typeface="Calibri"/>
                    <a:ea typeface="+mn-ea"/>
                    <a:cs typeface="+mn-cs"/>
                  </a:rPr>
                  <a:t>Sjekk et </a:t>
                </a:r>
                <a:r>
                  <a:rPr kumimoji="0" lang="nb-NO" sz="2000" b="1" i="0" u="none" strike="noStrike" kern="1200" cap="none" spc="0" normalizeH="0" baseline="0" noProof="0" dirty="0">
                    <a:ln>
                      <a:noFill/>
                    </a:ln>
                    <a:solidFill>
                      <a:srgbClr val="FFFFFF"/>
                    </a:solidFill>
                    <a:effectLst/>
                    <a:uLnTx/>
                    <a:uFillTx/>
                    <a:latin typeface="Calibri"/>
                    <a:ea typeface="+mn-ea"/>
                    <a:cs typeface="+mn-cs"/>
                  </a:rPr>
                  <a:t>favorittfond</a:t>
                </a:r>
                <a:r>
                  <a:rPr kumimoji="0" lang="nb-NO" sz="2000" b="0" i="0" u="none" strike="noStrike" kern="1200" cap="none" spc="0" normalizeH="0" baseline="0" noProof="0" dirty="0">
                    <a:ln>
                      <a:noFill/>
                    </a:ln>
                    <a:solidFill>
                      <a:srgbClr val="FFFFFF"/>
                    </a:solidFill>
                    <a:effectLst/>
                    <a:uLnTx/>
                    <a:uFillTx/>
                    <a:latin typeface="Calibri"/>
                    <a:ea typeface="+mn-ea"/>
                    <a:cs typeface="+mn-cs"/>
                  </a:rPr>
                  <a:t>: </a:t>
                </a:r>
                <a:br>
                  <a:rPr kumimoji="0" lang="nb-NO" sz="2000" b="0" i="0" u="none" strike="noStrike" kern="1200" cap="none" spc="0" normalizeH="0" baseline="0" noProof="0" dirty="0">
                    <a:ln>
                      <a:noFill/>
                    </a:ln>
                    <a:solidFill>
                      <a:srgbClr val="FFFFFF"/>
                    </a:solidFill>
                    <a:effectLst/>
                    <a:uLnTx/>
                    <a:uFillTx/>
                    <a:latin typeface="Calibri"/>
                    <a:ea typeface="+mn-ea"/>
                    <a:cs typeface="+mn-cs"/>
                  </a:rPr>
                </a:br>
                <a:r>
                  <a:rPr kumimoji="0" lang="nb-NO" sz="2000" b="0" i="0" u="none" strike="noStrike" kern="1200" cap="none" spc="0" normalizeH="0" baseline="0" noProof="0" dirty="0">
                    <a:ln>
                      <a:noFill/>
                    </a:ln>
                    <a:solidFill>
                      <a:srgbClr val="FFFFFF"/>
                    </a:solidFill>
                    <a:effectLst/>
                    <a:uLnTx/>
                    <a:uFillTx/>
                    <a:latin typeface="Calibri"/>
                    <a:ea typeface="+mn-ea"/>
                    <a:cs typeface="+mn-cs"/>
                  </a:rPr>
                  <a:t>Hvilke selskaper velger disse ?</a:t>
                </a:r>
              </a:p>
            </p:txBody>
          </p:sp>
        </p:grpSp>
        <p:pic>
          <p:nvPicPr>
            <p:cNvPr id="11" name="Grafikk 10" descr="Lyspære og tannhjul">
              <a:extLst>
                <a:ext uri="{FF2B5EF4-FFF2-40B4-BE49-F238E27FC236}">
                  <a16:creationId xmlns:a16="http://schemas.microsoft.com/office/drawing/2014/main" id="{7E13477C-C614-4729-8CDA-9A7B944B01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1237" y="795139"/>
              <a:ext cx="1214438" cy="1214438"/>
            </a:xfrm>
            <a:prstGeom prst="rect">
              <a:avLst/>
            </a:prstGeom>
          </p:spPr>
        </p:pic>
      </p:grpSp>
    </p:spTree>
    <p:extLst>
      <p:ext uri="{BB962C8B-B14F-4D97-AF65-F5344CB8AC3E}">
        <p14:creationId xmlns:p14="http://schemas.microsoft.com/office/powerpoint/2010/main" val="30602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n-lt"/>
              </a:rPr>
              <a:t>Hva ser vi etter?</a:t>
            </a:r>
          </a:p>
        </p:txBody>
      </p:sp>
      <p:sp>
        <p:nvSpPr>
          <p:cNvPr id="3" name="Plassholder for innhold 2"/>
          <p:cNvSpPr>
            <a:spLocks noGrp="1"/>
          </p:cNvSpPr>
          <p:nvPr>
            <p:ph idx="1"/>
          </p:nvPr>
        </p:nvSpPr>
        <p:spPr>
          <a:xfrm>
            <a:off x="609600" y="1600201"/>
            <a:ext cx="7866888" cy="4525963"/>
          </a:xfrm>
        </p:spPr>
        <p:txBody>
          <a:bodyPr>
            <a:normAutofit fontScale="92500" lnSpcReduction="10000"/>
          </a:bodyPr>
          <a:lstStyle/>
          <a:p>
            <a:r>
              <a:rPr lang="nb-NO" sz="2800" dirty="0">
                <a:latin typeface="+mn-lt"/>
              </a:rPr>
              <a:t>EBIT / EBITDA: </a:t>
            </a:r>
          </a:p>
          <a:p>
            <a:pPr lvl="1"/>
            <a:r>
              <a:rPr lang="nb-NO" sz="2400" dirty="0" err="1">
                <a:latin typeface="+mn-lt"/>
              </a:rPr>
              <a:t>Earnings</a:t>
            </a:r>
            <a:r>
              <a:rPr lang="nb-NO" sz="2400" dirty="0">
                <a:latin typeface="+mn-lt"/>
              </a:rPr>
              <a:t> </a:t>
            </a:r>
            <a:r>
              <a:rPr lang="nb-NO" sz="2400" dirty="0" err="1">
                <a:latin typeface="+mn-lt"/>
              </a:rPr>
              <a:t>Before</a:t>
            </a:r>
            <a:r>
              <a:rPr lang="nb-NO" sz="2400" dirty="0">
                <a:latin typeface="+mn-lt"/>
              </a:rPr>
              <a:t> </a:t>
            </a:r>
            <a:r>
              <a:rPr lang="nb-NO" sz="2400" dirty="0" err="1">
                <a:latin typeface="+mn-lt"/>
              </a:rPr>
              <a:t>Interest</a:t>
            </a:r>
            <a:r>
              <a:rPr lang="nb-NO" sz="2400" dirty="0">
                <a:latin typeface="+mn-lt"/>
              </a:rPr>
              <a:t>, </a:t>
            </a:r>
            <a:r>
              <a:rPr lang="nb-NO" sz="2400" dirty="0" err="1">
                <a:latin typeface="+mn-lt"/>
              </a:rPr>
              <a:t>Taxes</a:t>
            </a:r>
            <a:r>
              <a:rPr lang="nb-NO" sz="2400" dirty="0">
                <a:latin typeface="+mn-lt"/>
              </a:rPr>
              <a:t>, </a:t>
            </a:r>
            <a:r>
              <a:rPr lang="nb-NO" sz="2400" dirty="0" err="1">
                <a:latin typeface="+mn-lt"/>
              </a:rPr>
              <a:t>Depreciation</a:t>
            </a:r>
            <a:r>
              <a:rPr lang="nb-NO" sz="2400" dirty="0">
                <a:latin typeface="+mn-lt"/>
              </a:rPr>
              <a:t> and </a:t>
            </a:r>
            <a:r>
              <a:rPr lang="nb-NO" sz="2400" dirty="0" err="1">
                <a:latin typeface="+mn-lt"/>
              </a:rPr>
              <a:t>Amortization</a:t>
            </a:r>
            <a:r>
              <a:rPr lang="nb-NO" sz="2400" dirty="0">
                <a:latin typeface="+mn-lt"/>
              </a:rPr>
              <a:t>. Resultat før skatt, rentekostnader og enkelte andre finansposter, avskrivninger og nedskrivninger.</a:t>
            </a:r>
          </a:p>
          <a:p>
            <a:r>
              <a:rPr lang="nb-NO" sz="2800" dirty="0">
                <a:latin typeface="+mn-lt"/>
              </a:rPr>
              <a:t>Egenkapital: </a:t>
            </a:r>
          </a:p>
          <a:p>
            <a:pPr lvl="1"/>
            <a:r>
              <a:rPr lang="nb-NO" sz="2400" dirty="0">
                <a:latin typeface="+mn-lt"/>
              </a:rPr>
              <a:t>Kapital som et selskap selv disponerer. Kapital som er kommet inn ved utstedelse av aksjer regnes til egenkapitalen.</a:t>
            </a:r>
          </a:p>
          <a:p>
            <a:r>
              <a:rPr lang="nb-NO" sz="2800" dirty="0">
                <a:latin typeface="+mn-lt"/>
              </a:rPr>
              <a:t>EPS – </a:t>
            </a:r>
            <a:r>
              <a:rPr lang="nb-NO" sz="2800" dirty="0" err="1">
                <a:latin typeface="+mn-lt"/>
              </a:rPr>
              <a:t>Earnings</a:t>
            </a:r>
            <a:r>
              <a:rPr lang="nb-NO" sz="2800" dirty="0">
                <a:latin typeface="+mn-lt"/>
              </a:rPr>
              <a:t> per </a:t>
            </a:r>
            <a:r>
              <a:rPr lang="nb-NO" sz="2800" dirty="0" err="1">
                <a:latin typeface="+mn-lt"/>
              </a:rPr>
              <a:t>Share</a:t>
            </a:r>
            <a:r>
              <a:rPr lang="nb-NO" sz="2800" dirty="0">
                <a:latin typeface="+mn-lt"/>
              </a:rPr>
              <a:t> = inntjening pr aksje</a:t>
            </a:r>
          </a:p>
          <a:p>
            <a:r>
              <a:rPr lang="nb-NO" sz="2800" dirty="0">
                <a:latin typeface="+mn-lt"/>
              </a:rPr>
              <a:t>P/B: verdsettelse</a:t>
            </a:r>
          </a:p>
          <a:p>
            <a:r>
              <a:rPr lang="nb-NO" sz="2800" dirty="0">
                <a:latin typeface="+mn-lt"/>
              </a:rPr>
              <a:t>P/E: prisingen</a:t>
            </a:r>
          </a:p>
        </p:txBody>
      </p:sp>
      <p:pic>
        <p:nvPicPr>
          <p:cNvPr id="4" name="Bilde 3">
            <a:extLst>
              <a:ext uri="{FF2B5EF4-FFF2-40B4-BE49-F238E27FC236}">
                <a16:creationId xmlns:a16="http://schemas.microsoft.com/office/drawing/2014/main" id="{86C377EC-4C65-4B39-BE9B-45E5379BA6C9}"/>
              </a:ext>
            </a:extLst>
          </p:cNvPr>
          <p:cNvPicPr>
            <a:picLocks noChangeAspect="1"/>
          </p:cNvPicPr>
          <p:nvPr/>
        </p:nvPicPr>
        <p:blipFill>
          <a:blip r:embed="rId2"/>
          <a:stretch>
            <a:fillRect/>
          </a:stretch>
        </p:blipFill>
        <p:spPr>
          <a:xfrm>
            <a:off x="8574215" y="1700785"/>
            <a:ext cx="3434905" cy="3688933"/>
          </a:xfrm>
          <a:prstGeom prst="rect">
            <a:avLst/>
          </a:prstGeom>
          <a:ln>
            <a:noFill/>
          </a:ln>
          <a:effectLst>
            <a:outerShdw blurRad="292100" dist="139700" dir="2700000" algn="tl" rotWithShape="0">
              <a:srgbClr val="333333">
                <a:alpha val="65000"/>
              </a:srgbClr>
            </a:outerShdw>
          </a:effectLst>
        </p:spPr>
      </p:pic>
      <p:sp>
        <p:nvSpPr>
          <p:cNvPr id="5" name="TekstSylinder 4">
            <a:extLst>
              <a:ext uri="{FF2B5EF4-FFF2-40B4-BE49-F238E27FC236}">
                <a16:creationId xmlns:a16="http://schemas.microsoft.com/office/drawing/2014/main" id="{711F56DA-9817-4E95-B09F-D2BAAD4DE74B}"/>
              </a:ext>
            </a:extLst>
          </p:cNvPr>
          <p:cNvSpPr txBox="1"/>
          <p:nvPr/>
        </p:nvSpPr>
        <p:spPr>
          <a:xfrm>
            <a:off x="9217247" y="5100731"/>
            <a:ext cx="2148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Kilde: DNB Markets</a:t>
            </a:r>
          </a:p>
        </p:txBody>
      </p:sp>
    </p:spTree>
    <p:extLst>
      <p:ext uri="{BB962C8B-B14F-4D97-AF65-F5344CB8AC3E}">
        <p14:creationId xmlns:p14="http://schemas.microsoft.com/office/powerpoint/2010/main" val="2153711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4BF7FB2E-C581-4982-BBFB-0ABD43F01CBD}"/>
              </a:ext>
            </a:extLst>
          </p:cNvPr>
          <p:cNvSpPr txBox="1"/>
          <p:nvPr/>
        </p:nvSpPr>
        <p:spPr>
          <a:xfrm>
            <a:off x="2697850" y="115033"/>
            <a:ext cx="677635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800" b="0" i="0" u="none" strike="noStrike" kern="1200" cap="none" spc="0" normalizeH="0" baseline="0" noProof="0" dirty="0">
                <a:ln w="47625" cmpd="thinThick">
                  <a:solidFill>
                    <a:srgbClr val="003C5D"/>
                  </a:solidFill>
                </a:ln>
                <a:solidFill>
                  <a:srgbClr val="D45D00"/>
                </a:solidFill>
                <a:effectLst/>
                <a:uLnTx/>
                <a:uFillTx/>
                <a:latin typeface="Museo Sans Rounded 900" panose="02000000000000000000" pitchFamily="50" charset="0"/>
                <a:ea typeface="+mn-ea"/>
                <a:cs typeface="+mn-cs"/>
              </a:rPr>
              <a:t>MULTIPLER</a:t>
            </a:r>
          </a:p>
        </p:txBody>
      </p:sp>
      <p:sp>
        <p:nvSpPr>
          <p:cNvPr id="5" name="TekstSylinder 4">
            <a:extLst>
              <a:ext uri="{FF2B5EF4-FFF2-40B4-BE49-F238E27FC236}">
                <a16:creationId xmlns:a16="http://schemas.microsoft.com/office/drawing/2014/main" id="{473FD1FC-6D8C-4320-A659-6381C3417379}"/>
              </a:ext>
            </a:extLst>
          </p:cNvPr>
          <p:cNvSpPr txBox="1"/>
          <p:nvPr/>
        </p:nvSpPr>
        <p:spPr>
          <a:xfrm>
            <a:off x="10428514" y="8036927"/>
            <a:ext cx="5181600" cy="666080"/>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D45D00"/>
                </a:solidFill>
                <a:effectLst/>
                <a:uLnTx/>
                <a:uFillTx/>
                <a:latin typeface="Museo Sans Rounded 900" panose="02000000000000000000" pitchFamily="50" charset="0"/>
                <a:ea typeface="+mn-ea"/>
                <a:cs typeface="+mn-cs"/>
              </a:rPr>
              <a:t>RETURN ON</a:t>
            </a:r>
            <a:br>
              <a:rPr kumimoji="0" lang="nb-NO" sz="2400" b="0" i="0" u="none" strike="noStrike" kern="1200" cap="none" spc="0" normalizeH="0" baseline="0" noProof="0" dirty="0">
                <a:ln>
                  <a:noFill/>
                </a:ln>
                <a:solidFill>
                  <a:srgbClr val="D45D00"/>
                </a:solidFill>
                <a:effectLst/>
                <a:uLnTx/>
                <a:uFillTx/>
                <a:latin typeface="Museo Sans Rounded 900" panose="02000000000000000000" pitchFamily="50" charset="0"/>
                <a:ea typeface="+mn-ea"/>
                <a:cs typeface="+mn-cs"/>
              </a:rPr>
            </a:br>
            <a:r>
              <a:rPr kumimoji="0" lang="nb-NO" sz="2400" b="0" i="0" u="none" strike="noStrike" kern="1200" cap="none" spc="0" normalizeH="0" baseline="0" noProof="0" dirty="0">
                <a:ln>
                  <a:noFill/>
                </a:ln>
                <a:solidFill>
                  <a:srgbClr val="D45D00"/>
                </a:solidFill>
                <a:effectLst/>
                <a:uLnTx/>
                <a:uFillTx/>
                <a:latin typeface="Museo Sans Rounded 900" panose="02000000000000000000" pitchFamily="50" charset="0"/>
                <a:ea typeface="+mn-ea"/>
                <a:cs typeface="+mn-cs"/>
              </a:rPr>
              <a:t>INVESTMENT</a:t>
            </a:r>
          </a:p>
        </p:txBody>
      </p:sp>
      <p:pic>
        <p:nvPicPr>
          <p:cNvPr id="5122" name="Picture 2" descr="Return On Investment ROI Concept Of An Investment Of Some Resource..  Royalty Free Cliparts, Vectors, And Stock Illustration. Image 26585290.">
            <a:extLst>
              <a:ext uri="{FF2B5EF4-FFF2-40B4-BE49-F238E27FC236}">
                <a16:creationId xmlns:a16="http://schemas.microsoft.com/office/drawing/2014/main" id="{74CDB42A-4F9F-4037-9C41-04D4801A2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0981" y="23936"/>
            <a:ext cx="2490334" cy="19194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e 10">
            <a:extLst>
              <a:ext uri="{FF2B5EF4-FFF2-40B4-BE49-F238E27FC236}">
                <a16:creationId xmlns:a16="http://schemas.microsoft.com/office/drawing/2014/main" id="{672BF6BB-E675-4B2C-A8FD-9CDA09698049}"/>
              </a:ext>
            </a:extLst>
          </p:cNvPr>
          <p:cNvGrpSpPr/>
          <p:nvPr/>
        </p:nvGrpSpPr>
        <p:grpSpPr>
          <a:xfrm>
            <a:off x="644074" y="1846793"/>
            <a:ext cx="6045201" cy="846297"/>
            <a:chOff x="4296228" y="4450170"/>
            <a:chExt cx="6045201" cy="846297"/>
          </a:xfrm>
        </p:grpSpPr>
        <p:sp>
          <p:nvSpPr>
            <p:cNvPr id="6" name="TekstSylinder 5">
              <a:extLst>
                <a:ext uri="{FF2B5EF4-FFF2-40B4-BE49-F238E27FC236}">
                  <a16:creationId xmlns:a16="http://schemas.microsoft.com/office/drawing/2014/main" id="{5439F7ED-BE1B-4335-A34E-F59D98C91501}"/>
                </a:ext>
              </a:extLst>
            </p:cNvPr>
            <p:cNvSpPr txBox="1"/>
            <p:nvPr/>
          </p:nvSpPr>
          <p:spPr>
            <a:xfrm>
              <a:off x="4296228" y="4556928"/>
              <a:ext cx="116114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ROI =</a:t>
              </a:r>
            </a:p>
          </p:txBody>
        </p:sp>
        <p:sp>
          <p:nvSpPr>
            <p:cNvPr id="8" name="TekstSylinder 7">
              <a:extLst>
                <a:ext uri="{FF2B5EF4-FFF2-40B4-BE49-F238E27FC236}">
                  <a16:creationId xmlns:a16="http://schemas.microsoft.com/office/drawing/2014/main" id="{D12B8EB0-9257-49C2-9AB0-33EE89086B0F}"/>
                </a:ext>
              </a:extLst>
            </p:cNvPr>
            <p:cNvSpPr txBox="1"/>
            <p:nvPr/>
          </p:nvSpPr>
          <p:spPr>
            <a:xfrm>
              <a:off x="5138056" y="4450170"/>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Gevinst på investeringen (netto)</a:t>
              </a:r>
            </a:p>
          </p:txBody>
        </p:sp>
        <p:sp>
          <p:nvSpPr>
            <p:cNvPr id="9" name="TekstSylinder 8">
              <a:extLst>
                <a:ext uri="{FF2B5EF4-FFF2-40B4-BE49-F238E27FC236}">
                  <a16:creationId xmlns:a16="http://schemas.microsoft.com/office/drawing/2014/main" id="{9BCEEE40-DA86-4AC5-A2C0-2D6627D0EF7B}"/>
                </a:ext>
              </a:extLst>
            </p:cNvPr>
            <p:cNvSpPr txBox="1"/>
            <p:nvPr/>
          </p:nvSpPr>
          <p:spPr>
            <a:xfrm>
              <a:off x="5159830" y="4834802"/>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Kostnaden på investeringen</a:t>
              </a:r>
            </a:p>
          </p:txBody>
        </p:sp>
        <p:cxnSp>
          <p:nvCxnSpPr>
            <p:cNvPr id="10" name="Rett linje 9">
              <a:extLst>
                <a:ext uri="{FF2B5EF4-FFF2-40B4-BE49-F238E27FC236}">
                  <a16:creationId xmlns:a16="http://schemas.microsoft.com/office/drawing/2014/main" id="{2FF3D12E-C508-40F7-90EF-4EE0901C6D38}"/>
                </a:ext>
              </a:extLst>
            </p:cNvPr>
            <p:cNvCxnSpPr/>
            <p:nvPr/>
          </p:nvCxnSpPr>
          <p:spPr>
            <a:xfrm>
              <a:off x="5457372" y="4868293"/>
              <a:ext cx="4484914" cy="0"/>
            </a:xfrm>
            <a:prstGeom prst="line">
              <a:avLst/>
            </a:prstGeom>
            <a:ln>
              <a:solidFill>
                <a:srgbClr val="003C5D"/>
              </a:solidFill>
            </a:ln>
            <a:effectLst/>
          </p:spPr>
          <p:style>
            <a:lnRef idx="2">
              <a:schemeClr val="accent1"/>
            </a:lnRef>
            <a:fillRef idx="0">
              <a:schemeClr val="accent1"/>
            </a:fillRef>
            <a:effectRef idx="1">
              <a:schemeClr val="accent1"/>
            </a:effectRef>
            <a:fontRef idx="minor">
              <a:schemeClr val="tx1"/>
            </a:fontRef>
          </p:style>
        </p:cxnSp>
      </p:grpSp>
      <p:grpSp>
        <p:nvGrpSpPr>
          <p:cNvPr id="18" name="Gruppe 17">
            <a:extLst>
              <a:ext uri="{FF2B5EF4-FFF2-40B4-BE49-F238E27FC236}">
                <a16:creationId xmlns:a16="http://schemas.microsoft.com/office/drawing/2014/main" id="{8C4F0F4E-8998-42A6-B22D-CD13AC67B1C3}"/>
              </a:ext>
            </a:extLst>
          </p:cNvPr>
          <p:cNvGrpSpPr/>
          <p:nvPr/>
        </p:nvGrpSpPr>
        <p:grpSpPr>
          <a:xfrm>
            <a:off x="662214" y="4313266"/>
            <a:ext cx="6045201" cy="846297"/>
            <a:chOff x="4296228" y="4450170"/>
            <a:chExt cx="6045201" cy="846297"/>
          </a:xfrm>
        </p:grpSpPr>
        <p:sp>
          <p:nvSpPr>
            <p:cNvPr id="19" name="TekstSylinder 18">
              <a:extLst>
                <a:ext uri="{FF2B5EF4-FFF2-40B4-BE49-F238E27FC236}">
                  <a16:creationId xmlns:a16="http://schemas.microsoft.com/office/drawing/2014/main" id="{33952670-2046-4EB2-83CA-56D68F2333FE}"/>
                </a:ext>
              </a:extLst>
            </p:cNvPr>
            <p:cNvSpPr txBox="1"/>
            <p:nvPr/>
          </p:nvSpPr>
          <p:spPr>
            <a:xfrm>
              <a:off x="4296228" y="4556928"/>
              <a:ext cx="116114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P/E =</a:t>
              </a:r>
            </a:p>
          </p:txBody>
        </p:sp>
        <p:sp>
          <p:nvSpPr>
            <p:cNvPr id="20" name="TekstSylinder 19">
              <a:extLst>
                <a:ext uri="{FF2B5EF4-FFF2-40B4-BE49-F238E27FC236}">
                  <a16:creationId xmlns:a16="http://schemas.microsoft.com/office/drawing/2014/main" id="{A8CE3147-0968-4F6F-98EB-F60400163A6E}"/>
                </a:ext>
              </a:extLst>
            </p:cNvPr>
            <p:cNvSpPr txBox="1"/>
            <p:nvPr/>
          </p:nvSpPr>
          <p:spPr>
            <a:xfrm>
              <a:off x="5138056" y="4450170"/>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Aksjekurs</a:t>
              </a:r>
            </a:p>
          </p:txBody>
        </p:sp>
        <p:sp>
          <p:nvSpPr>
            <p:cNvPr id="21" name="TekstSylinder 20">
              <a:extLst>
                <a:ext uri="{FF2B5EF4-FFF2-40B4-BE49-F238E27FC236}">
                  <a16:creationId xmlns:a16="http://schemas.microsoft.com/office/drawing/2014/main" id="{0981360E-BED4-4605-BC1D-7CCD70E33348}"/>
                </a:ext>
              </a:extLst>
            </p:cNvPr>
            <p:cNvSpPr txBox="1"/>
            <p:nvPr/>
          </p:nvSpPr>
          <p:spPr>
            <a:xfrm>
              <a:off x="5159830" y="4834802"/>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Nettoinntekt per aksje</a:t>
              </a:r>
            </a:p>
          </p:txBody>
        </p:sp>
        <p:cxnSp>
          <p:nvCxnSpPr>
            <p:cNvPr id="22" name="Rett linje 21">
              <a:extLst>
                <a:ext uri="{FF2B5EF4-FFF2-40B4-BE49-F238E27FC236}">
                  <a16:creationId xmlns:a16="http://schemas.microsoft.com/office/drawing/2014/main" id="{18BC3713-FA67-4F22-8644-64ED01C62CE1}"/>
                </a:ext>
              </a:extLst>
            </p:cNvPr>
            <p:cNvCxnSpPr/>
            <p:nvPr/>
          </p:nvCxnSpPr>
          <p:spPr>
            <a:xfrm>
              <a:off x="5457372" y="4868293"/>
              <a:ext cx="4484914" cy="0"/>
            </a:xfrm>
            <a:prstGeom prst="line">
              <a:avLst/>
            </a:prstGeom>
            <a:ln>
              <a:solidFill>
                <a:srgbClr val="003C5D"/>
              </a:solidFill>
            </a:ln>
            <a:effectLst/>
          </p:spPr>
          <p:style>
            <a:lnRef idx="2">
              <a:schemeClr val="accent1"/>
            </a:lnRef>
            <a:fillRef idx="0">
              <a:schemeClr val="accent1"/>
            </a:fillRef>
            <a:effectRef idx="1">
              <a:schemeClr val="accent1"/>
            </a:effectRef>
            <a:fontRef idx="minor">
              <a:schemeClr val="tx1"/>
            </a:fontRef>
          </p:style>
        </p:cxnSp>
      </p:grpSp>
      <p:grpSp>
        <p:nvGrpSpPr>
          <p:cNvPr id="30" name="Gruppe 29">
            <a:extLst>
              <a:ext uri="{FF2B5EF4-FFF2-40B4-BE49-F238E27FC236}">
                <a16:creationId xmlns:a16="http://schemas.microsoft.com/office/drawing/2014/main" id="{91A9C124-BF88-4C1A-B2C0-229D73C5F18C}"/>
              </a:ext>
            </a:extLst>
          </p:cNvPr>
          <p:cNvGrpSpPr/>
          <p:nvPr/>
        </p:nvGrpSpPr>
        <p:grpSpPr>
          <a:xfrm>
            <a:off x="337687" y="5510182"/>
            <a:ext cx="7616375" cy="846297"/>
            <a:chOff x="2959100" y="3979014"/>
            <a:chExt cx="7616375" cy="846297"/>
          </a:xfrm>
        </p:grpSpPr>
        <p:sp>
          <p:nvSpPr>
            <p:cNvPr id="24" name="TekstSylinder 23">
              <a:extLst>
                <a:ext uri="{FF2B5EF4-FFF2-40B4-BE49-F238E27FC236}">
                  <a16:creationId xmlns:a16="http://schemas.microsoft.com/office/drawing/2014/main" id="{0BC9F296-149E-469D-9343-7C707CCA6D61}"/>
                </a:ext>
              </a:extLst>
            </p:cNvPr>
            <p:cNvSpPr txBox="1"/>
            <p:nvPr/>
          </p:nvSpPr>
          <p:spPr>
            <a:xfrm>
              <a:off x="2959100" y="4085772"/>
              <a:ext cx="3748317"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Utbytte per aksje =</a:t>
              </a:r>
            </a:p>
          </p:txBody>
        </p:sp>
        <p:sp>
          <p:nvSpPr>
            <p:cNvPr id="25" name="TekstSylinder 24">
              <a:extLst>
                <a:ext uri="{FF2B5EF4-FFF2-40B4-BE49-F238E27FC236}">
                  <a16:creationId xmlns:a16="http://schemas.microsoft.com/office/drawing/2014/main" id="{43A9A497-0AAE-4EFF-8F50-83E5AC64647D}"/>
                </a:ext>
              </a:extLst>
            </p:cNvPr>
            <p:cNvSpPr txBox="1"/>
            <p:nvPr/>
          </p:nvSpPr>
          <p:spPr>
            <a:xfrm>
              <a:off x="5372102" y="3979014"/>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Avsatt til utbytte</a:t>
              </a:r>
            </a:p>
          </p:txBody>
        </p:sp>
        <p:sp>
          <p:nvSpPr>
            <p:cNvPr id="26" name="TekstSylinder 25">
              <a:extLst>
                <a:ext uri="{FF2B5EF4-FFF2-40B4-BE49-F238E27FC236}">
                  <a16:creationId xmlns:a16="http://schemas.microsoft.com/office/drawing/2014/main" id="{97D72A95-0C97-427F-8097-13950939F721}"/>
                </a:ext>
              </a:extLst>
            </p:cNvPr>
            <p:cNvSpPr txBox="1"/>
            <p:nvPr/>
          </p:nvSpPr>
          <p:spPr>
            <a:xfrm>
              <a:off x="5393876" y="4363646"/>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Antall aksjer</a:t>
              </a:r>
            </a:p>
          </p:txBody>
        </p:sp>
        <p:cxnSp>
          <p:nvCxnSpPr>
            <p:cNvPr id="27" name="Rett linje 26">
              <a:extLst>
                <a:ext uri="{FF2B5EF4-FFF2-40B4-BE49-F238E27FC236}">
                  <a16:creationId xmlns:a16="http://schemas.microsoft.com/office/drawing/2014/main" id="{8F6F4026-A9C7-46BA-86D8-B555C7FA0311}"/>
                </a:ext>
              </a:extLst>
            </p:cNvPr>
            <p:cNvCxnSpPr>
              <a:cxnSpLocks/>
            </p:cNvCxnSpPr>
            <p:nvPr/>
          </p:nvCxnSpPr>
          <p:spPr>
            <a:xfrm>
              <a:off x="6819900" y="4397137"/>
              <a:ext cx="2298700" cy="0"/>
            </a:xfrm>
            <a:prstGeom prst="line">
              <a:avLst/>
            </a:prstGeom>
            <a:ln>
              <a:solidFill>
                <a:srgbClr val="003C5D"/>
              </a:solidFill>
            </a:ln>
            <a:effectLst/>
          </p:spPr>
          <p:style>
            <a:lnRef idx="2">
              <a:schemeClr val="accent1"/>
            </a:lnRef>
            <a:fillRef idx="0">
              <a:schemeClr val="accent1"/>
            </a:fillRef>
            <a:effectRef idx="1">
              <a:schemeClr val="accent1"/>
            </a:effectRef>
            <a:fontRef idx="minor">
              <a:schemeClr val="tx1"/>
            </a:fontRef>
          </p:style>
        </p:cxnSp>
      </p:grpSp>
      <p:pic>
        <p:nvPicPr>
          <p:cNvPr id="32" name="Picture 4" descr="How dividends work | Westpac">
            <a:extLst>
              <a:ext uri="{FF2B5EF4-FFF2-40B4-BE49-F238E27FC236}">
                <a16:creationId xmlns:a16="http://schemas.microsoft.com/office/drawing/2014/main" id="{95F5BF0B-72FE-43AE-900B-BB57E98A8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323" y="992868"/>
            <a:ext cx="41910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ividends Per Share Formula | Calculator (Excel template)">
            <a:extLst>
              <a:ext uri="{FF2B5EF4-FFF2-40B4-BE49-F238E27FC236}">
                <a16:creationId xmlns:a16="http://schemas.microsoft.com/office/drawing/2014/main" id="{58434083-1D81-47E4-B668-47C68E849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323" y="3902983"/>
            <a:ext cx="4008437" cy="20590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Dividend Yield Formula | How to Calculate Dividend Yield?">
            <a:extLst>
              <a:ext uri="{FF2B5EF4-FFF2-40B4-BE49-F238E27FC236}">
                <a16:creationId xmlns:a16="http://schemas.microsoft.com/office/drawing/2014/main" id="{727AABDF-6DD2-4A32-BBD7-6362BBA792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7886" y="6295833"/>
            <a:ext cx="5080000" cy="22869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What is Earnings per Share (EPS)? | EPS Definition, Calculation and Example">
            <a:extLst>
              <a:ext uri="{FF2B5EF4-FFF2-40B4-BE49-F238E27FC236}">
                <a16:creationId xmlns:a16="http://schemas.microsoft.com/office/drawing/2014/main" id="{2941C5E9-E6B3-42F0-BC97-EB065A1CA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8086" y="6989833"/>
            <a:ext cx="4871266" cy="13477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Earnings Per Share (Definition, Formula) | How to Calculate EPS?">
            <a:extLst>
              <a:ext uri="{FF2B5EF4-FFF2-40B4-BE49-F238E27FC236}">
                <a16:creationId xmlns:a16="http://schemas.microsoft.com/office/drawing/2014/main" id="{4AB821B8-091A-444E-A674-FC2234EF1E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648" y="7138754"/>
            <a:ext cx="3207655" cy="1444071"/>
          </a:xfrm>
          <a:prstGeom prst="rect">
            <a:avLst/>
          </a:prstGeom>
          <a:noFill/>
          <a:extLst>
            <a:ext uri="{909E8E84-426E-40DD-AFC4-6F175D3DCCD1}">
              <a14:hiddenFill xmlns:a14="http://schemas.microsoft.com/office/drawing/2010/main">
                <a:solidFill>
                  <a:srgbClr val="FFFFFF"/>
                </a:solidFill>
              </a14:hiddenFill>
            </a:ext>
          </a:extLst>
        </p:spPr>
      </p:pic>
      <p:sp>
        <p:nvSpPr>
          <p:cNvPr id="37" name="TekstSylinder 36">
            <a:extLst>
              <a:ext uri="{FF2B5EF4-FFF2-40B4-BE49-F238E27FC236}">
                <a16:creationId xmlns:a16="http://schemas.microsoft.com/office/drawing/2014/main" id="{D41ADB26-A2E5-44A8-9CD7-DE638B331B25}"/>
              </a:ext>
            </a:extLst>
          </p:cNvPr>
          <p:cNvSpPr txBox="1"/>
          <p:nvPr/>
        </p:nvSpPr>
        <p:spPr>
          <a:xfrm>
            <a:off x="10580914" y="6986464"/>
            <a:ext cx="5181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800" b="0" i="0" u="none" strike="noStrike" kern="1200" cap="none" spc="0" normalizeH="0" baseline="0" noProof="0" dirty="0">
                <a:ln w="47625" cmpd="thinThick">
                  <a:solidFill>
                    <a:srgbClr val="003C5D"/>
                  </a:solidFill>
                </a:ln>
                <a:solidFill>
                  <a:srgbClr val="D45D00"/>
                </a:solidFill>
                <a:effectLst/>
                <a:uLnTx/>
                <a:uFillTx/>
                <a:latin typeface="Museo Sans Rounded 900" panose="02000000000000000000" pitchFamily="50" charset="0"/>
                <a:ea typeface="+mn-ea"/>
                <a:cs typeface="+mn-cs"/>
              </a:rPr>
              <a:t>ROI</a:t>
            </a:r>
          </a:p>
        </p:txBody>
      </p:sp>
      <p:sp>
        <p:nvSpPr>
          <p:cNvPr id="38" name="TekstSylinder 37">
            <a:extLst>
              <a:ext uri="{FF2B5EF4-FFF2-40B4-BE49-F238E27FC236}">
                <a16:creationId xmlns:a16="http://schemas.microsoft.com/office/drawing/2014/main" id="{1F86509E-DFDF-48E8-A70D-61182D8FD176}"/>
              </a:ext>
            </a:extLst>
          </p:cNvPr>
          <p:cNvSpPr txBox="1"/>
          <p:nvPr/>
        </p:nvSpPr>
        <p:spPr>
          <a:xfrm>
            <a:off x="10580914" y="8189327"/>
            <a:ext cx="5181600" cy="666080"/>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D45D00"/>
                </a:solidFill>
                <a:effectLst/>
                <a:uLnTx/>
                <a:uFillTx/>
                <a:latin typeface="Museo Sans Rounded 900" panose="02000000000000000000" pitchFamily="50" charset="0"/>
                <a:ea typeface="+mn-ea"/>
                <a:cs typeface="+mn-cs"/>
              </a:rPr>
              <a:t>RETURN ON</a:t>
            </a:r>
            <a:br>
              <a:rPr kumimoji="0" lang="nb-NO" sz="2400" b="0" i="0" u="none" strike="noStrike" kern="1200" cap="none" spc="0" normalizeH="0" baseline="0" noProof="0" dirty="0">
                <a:ln>
                  <a:noFill/>
                </a:ln>
                <a:solidFill>
                  <a:srgbClr val="D45D00"/>
                </a:solidFill>
                <a:effectLst/>
                <a:uLnTx/>
                <a:uFillTx/>
                <a:latin typeface="Museo Sans Rounded 900" panose="02000000000000000000" pitchFamily="50" charset="0"/>
                <a:ea typeface="+mn-ea"/>
                <a:cs typeface="+mn-cs"/>
              </a:rPr>
            </a:br>
            <a:r>
              <a:rPr kumimoji="0" lang="nb-NO" sz="2400" b="0" i="0" u="none" strike="noStrike" kern="1200" cap="none" spc="0" normalizeH="0" baseline="0" noProof="0" dirty="0">
                <a:ln>
                  <a:noFill/>
                </a:ln>
                <a:solidFill>
                  <a:srgbClr val="D45D00"/>
                </a:solidFill>
                <a:effectLst/>
                <a:uLnTx/>
                <a:uFillTx/>
                <a:latin typeface="Museo Sans Rounded 900" panose="02000000000000000000" pitchFamily="50" charset="0"/>
                <a:ea typeface="+mn-ea"/>
                <a:cs typeface="+mn-cs"/>
              </a:rPr>
              <a:t>INVESTMENT</a:t>
            </a:r>
          </a:p>
        </p:txBody>
      </p:sp>
      <p:grpSp>
        <p:nvGrpSpPr>
          <p:cNvPr id="39" name="Gruppe 38">
            <a:extLst>
              <a:ext uri="{FF2B5EF4-FFF2-40B4-BE49-F238E27FC236}">
                <a16:creationId xmlns:a16="http://schemas.microsoft.com/office/drawing/2014/main" id="{788F9627-E416-4613-9DEF-91C7550CE5A4}"/>
              </a:ext>
            </a:extLst>
          </p:cNvPr>
          <p:cNvGrpSpPr/>
          <p:nvPr/>
        </p:nvGrpSpPr>
        <p:grpSpPr>
          <a:xfrm>
            <a:off x="774700" y="3179184"/>
            <a:ext cx="6045201" cy="846297"/>
            <a:chOff x="4296228" y="4450170"/>
            <a:chExt cx="6045201" cy="846297"/>
          </a:xfrm>
        </p:grpSpPr>
        <p:sp>
          <p:nvSpPr>
            <p:cNvPr id="40" name="TekstSylinder 39">
              <a:extLst>
                <a:ext uri="{FF2B5EF4-FFF2-40B4-BE49-F238E27FC236}">
                  <a16:creationId xmlns:a16="http://schemas.microsoft.com/office/drawing/2014/main" id="{FD0A81DE-F4F5-463A-A787-B5D0564AC506}"/>
                </a:ext>
              </a:extLst>
            </p:cNvPr>
            <p:cNvSpPr txBox="1"/>
            <p:nvPr/>
          </p:nvSpPr>
          <p:spPr>
            <a:xfrm>
              <a:off x="4296228" y="4556928"/>
              <a:ext cx="116114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EPS =</a:t>
              </a:r>
            </a:p>
          </p:txBody>
        </p:sp>
        <p:sp>
          <p:nvSpPr>
            <p:cNvPr id="41" name="TekstSylinder 40">
              <a:extLst>
                <a:ext uri="{FF2B5EF4-FFF2-40B4-BE49-F238E27FC236}">
                  <a16:creationId xmlns:a16="http://schemas.microsoft.com/office/drawing/2014/main" id="{3F1A617A-6150-494B-A19E-8FDA42950796}"/>
                </a:ext>
              </a:extLst>
            </p:cNvPr>
            <p:cNvSpPr txBox="1"/>
            <p:nvPr/>
          </p:nvSpPr>
          <p:spPr>
            <a:xfrm>
              <a:off x="5138056" y="4450170"/>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Selskapets inntekter</a:t>
              </a:r>
            </a:p>
          </p:txBody>
        </p:sp>
        <p:sp>
          <p:nvSpPr>
            <p:cNvPr id="42" name="TekstSylinder 41">
              <a:extLst>
                <a:ext uri="{FF2B5EF4-FFF2-40B4-BE49-F238E27FC236}">
                  <a16:creationId xmlns:a16="http://schemas.microsoft.com/office/drawing/2014/main" id="{B4088FA8-519E-4642-ACEA-E9E832BF6F3B}"/>
                </a:ext>
              </a:extLst>
            </p:cNvPr>
            <p:cNvSpPr txBox="1"/>
            <p:nvPr/>
          </p:nvSpPr>
          <p:spPr>
            <a:xfrm>
              <a:off x="5159830" y="4834802"/>
              <a:ext cx="5181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Museo Sans Rounded 700" panose="02000000000000000000" pitchFamily="50" charset="0"/>
                  <a:ea typeface="+mn-ea"/>
                  <a:cs typeface="+mn-cs"/>
                </a:rPr>
                <a:t>Antall aksjer (vektet snitt)</a:t>
              </a:r>
            </a:p>
          </p:txBody>
        </p:sp>
        <p:cxnSp>
          <p:nvCxnSpPr>
            <p:cNvPr id="43" name="Rett linje 42">
              <a:extLst>
                <a:ext uri="{FF2B5EF4-FFF2-40B4-BE49-F238E27FC236}">
                  <a16:creationId xmlns:a16="http://schemas.microsoft.com/office/drawing/2014/main" id="{974591F3-394A-4E40-9E35-47B7CC2F4560}"/>
                </a:ext>
              </a:extLst>
            </p:cNvPr>
            <p:cNvCxnSpPr/>
            <p:nvPr/>
          </p:nvCxnSpPr>
          <p:spPr>
            <a:xfrm>
              <a:off x="5457372" y="4868293"/>
              <a:ext cx="4484914" cy="0"/>
            </a:xfrm>
            <a:prstGeom prst="line">
              <a:avLst/>
            </a:prstGeom>
            <a:ln>
              <a:solidFill>
                <a:srgbClr val="003C5D"/>
              </a:solidFill>
            </a:ln>
            <a:effectLst/>
          </p:spPr>
          <p:style>
            <a:lnRef idx="2">
              <a:schemeClr val="accent1"/>
            </a:lnRef>
            <a:fillRef idx="0">
              <a:schemeClr val="accent1"/>
            </a:fillRef>
            <a:effectRef idx="1">
              <a:schemeClr val="accent1"/>
            </a:effectRef>
            <a:fontRef idx="minor">
              <a:schemeClr val="tx1"/>
            </a:fontRef>
          </p:style>
        </p:cxnSp>
      </p:grpSp>
      <p:sp>
        <p:nvSpPr>
          <p:cNvPr id="31" name="TekstSylinder 30">
            <a:extLst>
              <a:ext uri="{FF2B5EF4-FFF2-40B4-BE49-F238E27FC236}">
                <a16:creationId xmlns:a16="http://schemas.microsoft.com/office/drawing/2014/main" id="{E2E81D6F-DD7D-4826-9D81-A6CCF2C8E46E}"/>
              </a:ext>
            </a:extLst>
          </p:cNvPr>
          <p:cNvSpPr txBox="1"/>
          <p:nvPr/>
        </p:nvSpPr>
        <p:spPr>
          <a:xfrm>
            <a:off x="6819901" y="5650247"/>
            <a:ext cx="5181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Ditt utbytte. Kan også beregnes i % av aksjekurs. </a:t>
            </a:r>
          </a:p>
        </p:txBody>
      </p:sp>
      <p:sp>
        <p:nvSpPr>
          <p:cNvPr id="45" name="TekstSylinder 44">
            <a:extLst>
              <a:ext uri="{FF2B5EF4-FFF2-40B4-BE49-F238E27FC236}">
                <a16:creationId xmlns:a16="http://schemas.microsoft.com/office/drawing/2014/main" id="{4D026A64-D125-4A64-96BC-180DD026E9A0}"/>
              </a:ext>
            </a:extLst>
          </p:cNvPr>
          <p:cNvSpPr txBox="1"/>
          <p:nvPr/>
        </p:nvSpPr>
        <p:spPr>
          <a:xfrm>
            <a:off x="6826025" y="4458596"/>
            <a:ext cx="51815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Verdsetting. Er aksjen dyr eller billig? Hvor mye betaler du for hver inntektskrone selskapet får?</a:t>
            </a:r>
          </a:p>
        </p:txBody>
      </p:sp>
      <p:sp>
        <p:nvSpPr>
          <p:cNvPr id="46" name="TekstSylinder 45">
            <a:extLst>
              <a:ext uri="{FF2B5EF4-FFF2-40B4-BE49-F238E27FC236}">
                <a16:creationId xmlns:a16="http://schemas.microsoft.com/office/drawing/2014/main" id="{9F4517E8-44A2-4F71-927E-5E5CD586587E}"/>
              </a:ext>
            </a:extLst>
          </p:cNvPr>
          <p:cNvSpPr txBox="1"/>
          <p:nvPr/>
        </p:nvSpPr>
        <p:spPr>
          <a:xfrm>
            <a:off x="6879774" y="3299386"/>
            <a:ext cx="51815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Verdsetting.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Brukes for å sammenlikne inntekter over tid.</a:t>
            </a:r>
          </a:p>
        </p:txBody>
      </p:sp>
      <p:sp>
        <p:nvSpPr>
          <p:cNvPr id="47" name="TekstSylinder 46">
            <a:extLst>
              <a:ext uri="{FF2B5EF4-FFF2-40B4-BE49-F238E27FC236}">
                <a16:creationId xmlns:a16="http://schemas.microsoft.com/office/drawing/2014/main" id="{9A53CDBF-1D2C-4BD9-9ECD-8EB068A79FAD}"/>
              </a:ext>
            </a:extLst>
          </p:cNvPr>
          <p:cNvSpPr txBox="1"/>
          <p:nvPr/>
        </p:nvSpPr>
        <p:spPr>
          <a:xfrm>
            <a:off x="6786112" y="1903948"/>
            <a:ext cx="51815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Måler %-vis avkastning. Kan like brukes både på selskapets tall eller dine egne.</a:t>
            </a:r>
          </a:p>
        </p:txBody>
      </p:sp>
    </p:spTree>
    <p:extLst>
      <p:ext uri="{BB962C8B-B14F-4D97-AF65-F5344CB8AC3E}">
        <p14:creationId xmlns:p14="http://schemas.microsoft.com/office/powerpoint/2010/main" val="930806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n-lt"/>
              </a:rPr>
              <a:t>Prising av aksjen : P/E</a:t>
            </a:r>
          </a:p>
        </p:txBody>
      </p:sp>
      <p:sp>
        <p:nvSpPr>
          <p:cNvPr id="3" name="Plassholder for innhold 2"/>
          <p:cNvSpPr>
            <a:spLocks noGrp="1"/>
          </p:cNvSpPr>
          <p:nvPr>
            <p:ph idx="1"/>
          </p:nvPr>
        </p:nvSpPr>
        <p:spPr/>
        <p:txBody>
          <a:bodyPr>
            <a:normAutofit lnSpcReduction="10000"/>
          </a:bodyPr>
          <a:lstStyle/>
          <a:p>
            <a:r>
              <a:rPr lang="nb-NO" sz="2800" dirty="0">
                <a:latin typeface="+mn-lt"/>
              </a:rPr>
              <a:t>P/E : Price/</a:t>
            </a:r>
            <a:r>
              <a:rPr lang="nb-NO" sz="2800" dirty="0" err="1">
                <a:latin typeface="+mn-lt"/>
              </a:rPr>
              <a:t>earning</a:t>
            </a:r>
            <a:r>
              <a:rPr lang="nb-NO" sz="2800" dirty="0">
                <a:latin typeface="+mn-lt"/>
              </a:rPr>
              <a:t> ratio (P/E)</a:t>
            </a:r>
          </a:p>
          <a:p>
            <a:pPr lvl="1"/>
            <a:r>
              <a:rPr lang="nb-NO" sz="2400" dirty="0">
                <a:latin typeface="+mn-lt"/>
              </a:rPr>
              <a:t>Kurs delt på fortjeneste per aksje.  Eller selskapets verdi delt på årets overskudd etter skatt.</a:t>
            </a:r>
          </a:p>
          <a:p>
            <a:pPr lvl="1"/>
            <a:r>
              <a:rPr lang="nb-NO" sz="2400" dirty="0">
                <a:latin typeface="+mn-lt"/>
              </a:rPr>
              <a:t>Forholdet mellom en aksjes aktuelle børskurs og fortjeneste per aksje. </a:t>
            </a:r>
          </a:p>
          <a:p>
            <a:pPr lvl="1"/>
            <a:r>
              <a:rPr lang="nb-NO" sz="2400" dirty="0">
                <a:latin typeface="+mn-lt"/>
              </a:rPr>
              <a:t>Tallet kommer man fram til ved å dele selskapets verdi med årets overskudd etter skatt, eller ved å dele børskursen på fortjeneste per aksje. </a:t>
            </a:r>
          </a:p>
          <a:p>
            <a:pPr lvl="1"/>
            <a:r>
              <a:rPr lang="nb-NO" sz="2400" dirty="0">
                <a:latin typeface="+mn-lt"/>
              </a:rPr>
              <a:t>Forholdstallet kan antyde om en aksje er billig eller dyr. Varierer med bransje.</a:t>
            </a:r>
          </a:p>
          <a:p>
            <a:pPr lvl="1"/>
            <a:r>
              <a:rPr lang="nb-NO" sz="2400" dirty="0">
                <a:latin typeface="+mn-lt"/>
              </a:rPr>
              <a:t>P/E kalles ofte </a:t>
            </a:r>
            <a:r>
              <a:rPr lang="nb-NO" sz="2400" i="1" dirty="0">
                <a:latin typeface="+mn-lt"/>
              </a:rPr>
              <a:t>multippel</a:t>
            </a:r>
            <a:r>
              <a:rPr lang="nb-NO" sz="2400" dirty="0">
                <a:latin typeface="+mn-lt"/>
              </a:rPr>
              <a:t>, fordi hvis man multipliserer P/E-en med resultat per aksje, ser man hva markedet er villig til å betale per tjente krone. Er P/E til en bedrift 10, er markedet villig til å betale 10 ganger resultatet pr aksje, som vil være aksjeprisen.</a:t>
            </a:r>
          </a:p>
          <a:p>
            <a:endParaRPr lang="nb-NO" sz="2800" dirty="0">
              <a:latin typeface="+mn-lt"/>
            </a:endParaRPr>
          </a:p>
        </p:txBody>
      </p:sp>
    </p:spTree>
    <p:extLst>
      <p:ext uri="{BB962C8B-B14F-4D97-AF65-F5344CB8AC3E}">
        <p14:creationId xmlns:p14="http://schemas.microsoft.com/office/powerpoint/2010/main" val="3972183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B61D2C8-42ED-48AB-B370-4CB5789BF409}"/>
              </a:ext>
            </a:extLst>
          </p:cNvPr>
          <p:cNvSpPr>
            <a:spLocks noGrp="1"/>
          </p:cNvSpPr>
          <p:nvPr>
            <p:ph type="title"/>
          </p:nvPr>
        </p:nvSpPr>
        <p:spPr/>
        <p:txBody>
          <a:bodyPr>
            <a:normAutofit/>
          </a:bodyPr>
          <a:lstStyle/>
          <a:p>
            <a:r>
              <a:rPr lang="nb-NO" dirty="0"/>
              <a:t>Aksjekursen stiger fordi:</a:t>
            </a:r>
          </a:p>
        </p:txBody>
      </p:sp>
      <p:sp>
        <p:nvSpPr>
          <p:cNvPr id="4" name="Plassholder for innhold 3">
            <a:extLst>
              <a:ext uri="{FF2B5EF4-FFF2-40B4-BE49-F238E27FC236}">
                <a16:creationId xmlns:a16="http://schemas.microsoft.com/office/drawing/2014/main" id="{3AF0AEF3-1340-412B-984F-67D125BB21E8}"/>
              </a:ext>
            </a:extLst>
          </p:cNvPr>
          <p:cNvSpPr>
            <a:spLocks noGrp="1"/>
          </p:cNvSpPr>
          <p:nvPr>
            <p:ph idx="1"/>
          </p:nvPr>
        </p:nvSpPr>
        <p:spPr>
          <a:xfrm>
            <a:off x="3135086" y="1973943"/>
            <a:ext cx="5283200" cy="4152221"/>
          </a:xfrm>
        </p:spPr>
        <p:txBody>
          <a:bodyPr>
            <a:normAutofit/>
          </a:bodyPr>
          <a:lstStyle/>
          <a:p>
            <a:r>
              <a:rPr lang="nb-NO" sz="2800" dirty="0">
                <a:latin typeface="Museo Sans Rounded 500" panose="02000000000000000000" pitchFamily="50" charset="0"/>
              </a:rPr>
              <a:t>Selskapet oppnår </a:t>
            </a:r>
            <a:r>
              <a:rPr lang="nb-NO" sz="2800" b="1" i="1" dirty="0">
                <a:latin typeface="Museo Sans Rounded 500" panose="02000000000000000000" pitchFamily="50" charset="0"/>
              </a:rPr>
              <a:t>avkastning </a:t>
            </a:r>
            <a:r>
              <a:rPr lang="nb-NO" sz="2800" dirty="0">
                <a:latin typeface="Museo Sans Rounded 500" panose="02000000000000000000" pitchFamily="50" charset="0"/>
              </a:rPr>
              <a:t>på investeringene</a:t>
            </a:r>
          </a:p>
          <a:p>
            <a:endParaRPr lang="nb-NO" sz="2800" dirty="0">
              <a:latin typeface="Museo Sans Rounded 500" panose="02000000000000000000" pitchFamily="50" charset="0"/>
            </a:endParaRPr>
          </a:p>
          <a:p>
            <a:endParaRPr lang="nb-NO" sz="2800" dirty="0">
              <a:latin typeface="Museo Sans Rounded 500" panose="02000000000000000000" pitchFamily="50" charset="0"/>
            </a:endParaRPr>
          </a:p>
          <a:p>
            <a:r>
              <a:rPr lang="nb-NO" sz="2800" dirty="0">
                <a:latin typeface="Museo Sans Rounded 500" panose="02000000000000000000" pitchFamily="50" charset="0"/>
              </a:rPr>
              <a:t>Selskapet utbetaler bare en del av inntjeningen i </a:t>
            </a:r>
            <a:r>
              <a:rPr lang="nb-NO" sz="2800" b="1" i="1" dirty="0">
                <a:latin typeface="Museo Sans Rounded 500" panose="02000000000000000000" pitchFamily="50" charset="0"/>
              </a:rPr>
              <a:t>utbytte (dividende) </a:t>
            </a:r>
            <a:r>
              <a:rPr lang="nb-NO" sz="2800" dirty="0">
                <a:latin typeface="Museo Sans Rounded 500" panose="02000000000000000000" pitchFamily="50" charset="0"/>
              </a:rPr>
              <a:t>til eierne</a:t>
            </a:r>
          </a:p>
        </p:txBody>
      </p:sp>
      <p:pic>
        <p:nvPicPr>
          <p:cNvPr id="4098" name="Picture 2" descr="ROI Formula, Calculation, and Examples of Return on Investment">
            <a:extLst>
              <a:ext uri="{FF2B5EF4-FFF2-40B4-BE49-F238E27FC236}">
                <a16:creationId xmlns:a16="http://schemas.microsoft.com/office/drawing/2014/main" id="{0E71204F-47D1-4B99-8397-4B5709EDD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48" y="1646011"/>
            <a:ext cx="27336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BB29BCEA-B5C6-4D15-95BE-4D1DC72EA305}"/>
              </a:ext>
            </a:extLst>
          </p:cNvPr>
          <p:cNvPicPr>
            <a:picLocks noChangeAspect="1"/>
          </p:cNvPicPr>
          <p:nvPr/>
        </p:nvPicPr>
        <p:blipFill>
          <a:blip r:embed="rId3"/>
          <a:stretch>
            <a:fillRect/>
          </a:stretch>
        </p:blipFill>
        <p:spPr>
          <a:xfrm>
            <a:off x="7290724" y="2554516"/>
            <a:ext cx="4758628" cy="801004"/>
          </a:xfrm>
          <a:prstGeom prst="rect">
            <a:avLst/>
          </a:prstGeom>
          <a:ln>
            <a:solidFill>
              <a:srgbClr val="FF9900"/>
            </a:solidFill>
          </a:ln>
        </p:spPr>
      </p:pic>
      <p:pic>
        <p:nvPicPr>
          <p:cNvPr id="6" name="Bilde 5">
            <a:extLst>
              <a:ext uri="{FF2B5EF4-FFF2-40B4-BE49-F238E27FC236}">
                <a16:creationId xmlns:a16="http://schemas.microsoft.com/office/drawing/2014/main" id="{8F6F74B0-E172-4180-B67F-5A521C2F3A47}"/>
              </a:ext>
            </a:extLst>
          </p:cNvPr>
          <p:cNvPicPr>
            <a:picLocks noChangeAspect="1"/>
          </p:cNvPicPr>
          <p:nvPr/>
        </p:nvPicPr>
        <p:blipFill>
          <a:blip r:embed="rId4"/>
          <a:stretch>
            <a:fillRect/>
          </a:stretch>
        </p:blipFill>
        <p:spPr>
          <a:xfrm>
            <a:off x="342072" y="4043061"/>
            <a:ext cx="2334825" cy="1372305"/>
          </a:xfrm>
          <a:prstGeom prst="rect">
            <a:avLst/>
          </a:prstGeom>
        </p:spPr>
      </p:pic>
      <p:sp>
        <p:nvSpPr>
          <p:cNvPr id="7" name="Bue 6">
            <a:extLst>
              <a:ext uri="{FF2B5EF4-FFF2-40B4-BE49-F238E27FC236}">
                <a16:creationId xmlns:a16="http://schemas.microsoft.com/office/drawing/2014/main" id="{DBF587B5-8F70-4215-8242-A39FFD6BA4A7}"/>
              </a:ext>
            </a:extLst>
          </p:cNvPr>
          <p:cNvSpPr/>
          <p:nvPr/>
        </p:nvSpPr>
        <p:spPr>
          <a:xfrm rot="5400000">
            <a:off x="-1653803" y="-101809"/>
            <a:ext cx="3091063" cy="6357938"/>
          </a:xfrm>
          <a:prstGeom prst="arc">
            <a:avLst>
              <a:gd name="adj1" fmla="val 17125114"/>
              <a:gd name="adj2" fmla="val 20529958"/>
            </a:avLst>
          </a:prstGeom>
          <a:ln>
            <a:solidFill>
              <a:srgbClr val="D45D00"/>
            </a:solidFill>
            <a:headEnd type="triangle" w="med" len="med"/>
            <a:tailEnd type="oval" w="med" len="med"/>
          </a:ln>
          <a:effectLst/>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ktangel 7">
            <a:extLst>
              <a:ext uri="{FF2B5EF4-FFF2-40B4-BE49-F238E27FC236}">
                <a16:creationId xmlns:a16="http://schemas.microsoft.com/office/drawing/2014/main" id="{1A2519B1-2163-4586-93B3-0BDB7B376654}"/>
              </a:ext>
            </a:extLst>
          </p:cNvPr>
          <p:cNvSpPr/>
          <p:nvPr/>
        </p:nvSpPr>
        <p:spPr>
          <a:xfrm rot="20757807">
            <a:off x="-453724" y="3422558"/>
            <a:ext cx="3021982" cy="923330"/>
          </a:xfrm>
          <a:prstGeom prst="rect">
            <a:avLst/>
          </a:prstGeom>
          <a:noFill/>
        </p:spPr>
        <p:txBody>
          <a:bodyPr wrap="none" lIns="91440" tIns="45720" rIns="91440" bIns="45720">
            <a:prstTxWarp prst="textArchDown">
              <a:avLst>
                <a:gd name="adj" fmla="val 84543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w="0"/>
                <a:solidFill>
                  <a:srgbClr val="D45D00"/>
                </a:solidFill>
                <a:effectLst>
                  <a:outerShdw blurRad="38100" dist="19050" dir="2700000" algn="tl" rotWithShape="0">
                    <a:prstClr val="black">
                      <a:alpha val="40000"/>
                    </a:prstClr>
                  </a:outerShdw>
                </a:effectLst>
                <a:uLnTx/>
                <a:uFillTx/>
                <a:latin typeface="Calibri"/>
                <a:ea typeface="+mn-ea"/>
                <a:cs typeface="+mn-cs"/>
              </a:rPr>
              <a:t>      Dividende</a:t>
            </a:r>
          </a:p>
        </p:txBody>
      </p:sp>
      <p:pic>
        <p:nvPicPr>
          <p:cNvPr id="9" name="Bilde 8">
            <a:extLst>
              <a:ext uri="{FF2B5EF4-FFF2-40B4-BE49-F238E27FC236}">
                <a16:creationId xmlns:a16="http://schemas.microsoft.com/office/drawing/2014/main" id="{30ED0A6F-9EF1-48AB-ADD3-5A42E31F8C02}"/>
              </a:ext>
            </a:extLst>
          </p:cNvPr>
          <p:cNvPicPr>
            <a:picLocks noChangeAspect="1"/>
          </p:cNvPicPr>
          <p:nvPr/>
        </p:nvPicPr>
        <p:blipFill rotWithShape="1">
          <a:blip r:embed="rId5"/>
          <a:srcRect l="2850" t="-3280" r="14197" b="1"/>
          <a:stretch/>
        </p:blipFill>
        <p:spPr>
          <a:xfrm>
            <a:off x="7339772" y="4788330"/>
            <a:ext cx="4758629" cy="801004"/>
          </a:xfrm>
          <a:prstGeom prst="rect">
            <a:avLst/>
          </a:prstGeom>
          <a:ln>
            <a:solidFill>
              <a:srgbClr val="D45D00"/>
            </a:solidFill>
          </a:ln>
        </p:spPr>
      </p:pic>
      <p:sp>
        <p:nvSpPr>
          <p:cNvPr id="10" name="TekstSylinder 9">
            <a:extLst>
              <a:ext uri="{FF2B5EF4-FFF2-40B4-BE49-F238E27FC236}">
                <a16:creationId xmlns:a16="http://schemas.microsoft.com/office/drawing/2014/main" id="{3B9F9C16-7721-474F-AA07-7D7424DC9BCA}"/>
              </a:ext>
            </a:extLst>
          </p:cNvPr>
          <p:cNvSpPr txBox="1"/>
          <p:nvPr/>
        </p:nvSpPr>
        <p:spPr>
          <a:xfrm>
            <a:off x="1167572" y="5867486"/>
            <a:ext cx="6997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3B5C"/>
                </a:solidFill>
                <a:effectLst/>
                <a:uLnTx/>
                <a:uFillTx/>
                <a:latin typeface="Museo Sans Rounded 500" panose="02000000000000000000" pitchFamily="50" charset="0"/>
                <a:ea typeface="+mn-ea"/>
                <a:cs typeface="+mn-cs"/>
              </a:rPr>
              <a:t>Kursutviklingen er styrt av forventningene til disse to faktorene.</a:t>
            </a:r>
          </a:p>
        </p:txBody>
      </p:sp>
      <p:pic>
        <p:nvPicPr>
          <p:cNvPr id="12" name="Grafikk 11" descr="Forskning">
            <a:extLst>
              <a:ext uri="{FF2B5EF4-FFF2-40B4-BE49-F238E27FC236}">
                <a16:creationId xmlns:a16="http://schemas.microsoft.com/office/drawing/2014/main" id="{C4164AE7-6F86-454E-8D56-62FE19E837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358" y="5779618"/>
            <a:ext cx="914400" cy="914400"/>
          </a:xfrm>
          <a:prstGeom prst="rect">
            <a:avLst/>
          </a:prstGeom>
        </p:spPr>
      </p:pic>
    </p:spTree>
    <p:extLst>
      <p:ext uri="{BB962C8B-B14F-4D97-AF65-F5344CB8AC3E}">
        <p14:creationId xmlns:p14="http://schemas.microsoft.com/office/powerpoint/2010/main" val="2810564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A5A153-C99D-4F0D-8020-6F79621A00C1}"/>
              </a:ext>
            </a:extLst>
          </p:cNvPr>
          <p:cNvSpPr>
            <a:spLocks noGrp="1"/>
          </p:cNvSpPr>
          <p:nvPr>
            <p:ph type="title"/>
          </p:nvPr>
        </p:nvSpPr>
        <p:spPr/>
        <p:txBody>
          <a:bodyPr/>
          <a:lstStyle/>
          <a:p>
            <a:r>
              <a:rPr lang="nb-NO" dirty="0">
                <a:latin typeface="+mn-lt"/>
              </a:rPr>
              <a:t>Eksempel fra DNB Markets</a:t>
            </a:r>
          </a:p>
        </p:txBody>
      </p:sp>
      <p:pic>
        <p:nvPicPr>
          <p:cNvPr id="4" name="Plassholder for innhold 3">
            <a:extLst>
              <a:ext uri="{FF2B5EF4-FFF2-40B4-BE49-F238E27FC236}">
                <a16:creationId xmlns:a16="http://schemas.microsoft.com/office/drawing/2014/main" id="{29782FD5-BB01-4B8B-9E51-4157CC4CAB36}"/>
              </a:ext>
            </a:extLst>
          </p:cNvPr>
          <p:cNvPicPr>
            <a:picLocks noGrp="1" noChangeAspect="1"/>
          </p:cNvPicPr>
          <p:nvPr>
            <p:ph idx="1"/>
          </p:nvPr>
        </p:nvPicPr>
        <p:blipFill>
          <a:blip r:embed="rId2"/>
          <a:stretch>
            <a:fillRect/>
          </a:stretch>
        </p:blipFill>
        <p:spPr>
          <a:xfrm>
            <a:off x="609600" y="1340271"/>
            <a:ext cx="3771982" cy="2344444"/>
          </a:xfrm>
          <a:prstGeom prst="rect">
            <a:avLst/>
          </a:prstGeom>
          <a:ln>
            <a:noFill/>
          </a:ln>
          <a:effectLst>
            <a:outerShdw blurRad="292100" dist="139700" dir="2700000" algn="tl" rotWithShape="0">
              <a:srgbClr val="333333">
                <a:alpha val="65000"/>
              </a:srgbClr>
            </a:outerShdw>
          </a:effectLst>
        </p:spPr>
      </p:pic>
      <p:pic>
        <p:nvPicPr>
          <p:cNvPr id="5" name="Bilde 4">
            <a:extLst>
              <a:ext uri="{FF2B5EF4-FFF2-40B4-BE49-F238E27FC236}">
                <a16:creationId xmlns:a16="http://schemas.microsoft.com/office/drawing/2014/main" id="{A3076E1F-FC84-423C-8926-69A885B9C9AB}"/>
              </a:ext>
            </a:extLst>
          </p:cNvPr>
          <p:cNvPicPr>
            <a:picLocks noChangeAspect="1"/>
          </p:cNvPicPr>
          <p:nvPr/>
        </p:nvPicPr>
        <p:blipFill>
          <a:blip r:embed="rId3"/>
          <a:stretch>
            <a:fillRect/>
          </a:stretch>
        </p:blipFill>
        <p:spPr>
          <a:xfrm>
            <a:off x="6198870" y="2958759"/>
            <a:ext cx="4914900" cy="3295650"/>
          </a:xfrm>
          <a:prstGeom prst="rect">
            <a:avLst/>
          </a:prstGeom>
        </p:spPr>
      </p:pic>
      <p:pic>
        <p:nvPicPr>
          <p:cNvPr id="6" name="Bilde 5">
            <a:extLst>
              <a:ext uri="{FF2B5EF4-FFF2-40B4-BE49-F238E27FC236}">
                <a16:creationId xmlns:a16="http://schemas.microsoft.com/office/drawing/2014/main" id="{248A3D7E-21E8-4B71-9550-1DD4E49D003F}"/>
              </a:ext>
            </a:extLst>
          </p:cNvPr>
          <p:cNvPicPr>
            <a:picLocks noChangeAspect="1"/>
          </p:cNvPicPr>
          <p:nvPr/>
        </p:nvPicPr>
        <p:blipFill>
          <a:blip r:embed="rId4"/>
          <a:stretch>
            <a:fillRect/>
          </a:stretch>
        </p:blipFill>
        <p:spPr>
          <a:xfrm>
            <a:off x="5321807" y="1319158"/>
            <a:ext cx="6983209" cy="1414898"/>
          </a:xfrm>
          <a:prstGeom prst="rect">
            <a:avLst/>
          </a:prstGeom>
        </p:spPr>
      </p:pic>
      <p:cxnSp>
        <p:nvCxnSpPr>
          <p:cNvPr id="8" name="Rett linje 7">
            <a:extLst>
              <a:ext uri="{FF2B5EF4-FFF2-40B4-BE49-F238E27FC236}">
                <a16:creationId xmlns:a16="http://schemas.microsoft.com/office/drawing/2014/main" id="{74CCFA90-C59B-4A61-8E96-8C6A178AB295}"/>
              </a:ext>
            </a:extLst>
          </p:cNvPr>
          <p:cNvCxnSpPr/>
          <p:nvPr/>
        </p:nvCxnSpPr>
        <p:spPr>
          <a:xfrm>
            <a:off x="8165592" y="2734056"/>
            <a:ext cx="2276856" cy="0"/>
          </a:xfrm>
          <a:prstGeom prst="line">
            <a:avLst/>
          </a:prstGeom>
          <a:ln>
            <a:solidFill>
              <a:srgbClr val="D45D00"/>
            </a:solidFill>
          </a:ln>
        </p:spPr>
        <p:style>
          <a:lnRef idx="2">
            <a:schemeClr val="accent1"/>
          </a:lnRef>
          <a:fillRef idx="0">
            <a:schemeClr val="accent1"/>
          </a:fillRef>
          <a:effectRef idx="1">
            <a:schemeClr val="accent1"/>
          </a:effectRef>
          <a:fontRef idx="minor">
            <a:schemeClr val="tx1"/>
          </a:fontRef>
        </p:style>
      </p:cxnSp>
      <p:sp>
        <p:nvSpPr>
          <p:cNvPr id="9" name="Ellipse 8">
            <a:extLst>
              <a:ext uri="{FF2B5EF4-FFF2-40B4-BE49-F238E27FC236}">
                <a16:creationId xmlns:a16="http://schemas.microsoft.com/office/drawing/2014/main" id="{15487DC9-2656-49FF-8137-DF64E5CD38AF}"/>
              </a:ext>
            </a:extLst>
          </p:cNvPr>
          <p:cNvSpPr/>
          <p:nvPr/>
        </p:nvSpPr>
        <p:spPr>
          <a:xfrm>
            <a:off x="10442448" y="4839511"/>
            <a:ext cx="585216" cy="244550"/>
          </a:xfrm>
          <a:prstGeom prst="ellipse">
            <a:avLst/>
          </a:prstGeom>
          <a:noFill/>
          <a:ln>
            <a:solidFill>
              <a:srgbClr val="D45D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89454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B7AC985B-C2AC-4730-850D-A6DDBBA865EE}"/>
              </a:ext>
            </a:extLst>
          </p:cNvPr>
          <p:cNvSpPr/>
          <p:nvPr/>
        </p:nvSpPr>
        <p:spPr>
          <a:xfrm>
            <a:off x="439838" y="405114"/>
            <a:ext cx="720000" cy="720000"/>
          </a:xfrm>
          <a:prstGeom prst="ellipse">
            <a:avLst/>
          </a:prstGeom>
          <a:solidFill>
            <a:schemeClr val="accent2">
              <a:lumMod val="20000"/>
              <a:lumOff val="8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321D5E39-B6B1-4CE7-B528-4782F066B005}"/>
              </a:ext>
            </a:extLst>
          </p:cNvPr>
          <p:cNvSpPr/>
          <p:nvPr/>
        </p:nvSpPr>
        <p:spPr>
          <a:xfrm>
            <a:off x="970343" y="2003603"/>
            <a:ext cx="720000" cy="720000"/>
          </a:xfrm>
          <a:prstGeom prst="ellipse">
            <a:avLst/>
          </a:prstGeom>
          <a:solidFill>
            <a:schemeClr val="accent2">
              <a:lumMod val="40000"/>
              <a:lumOff val="6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Ellipse 10">
            <a:extLst>
              <a:ext uri="{FF2B5EF4-FFF2-40B4-BE49-F238E27FC236}">
                <a16:creationId xmlns:a16="http://schemas.microsoft.com/office/drawing/2014/main" id="{3229C0BE-1E85-4EB8-B68B-C53562BDD725}"/>
              </a:ext>
            </a:extLst>
          </p:cNvPr>
          <p:cNvSpPr/>
          <p:nvPr/>
        </p:nvSpPr>
        <p:spPr>
          <a:xfrm>
            <a:off x="4440819" y="2003603"/>
            <a:ext cx="720000" cy="720000"/>
          </a:xfrm>
          <a:prstGeom prst="ellipse">
            <a:avLst/>
          </a:prstGeom>
          <a:solidFill>
            <a:schemeClr val="accent2">
              <a:lumMod val="60000"/>
              <a:lumOff val="4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C0094637-7F8E-407F-B056-8D13CF3B2F72}"/>
              </a:ext>
            </a:extLst>
          </p:cNvPr>
          <p:cNvSpPr/>
          <p:nvPr/>
        </p:nvSpPr>
        <p:spPr>
          <a:xfrm>
            <a:off x="6769260" y="2003603"/>
            <a:ext cx="720000" cy="720000"/>
          </a:xfrm>
          <a:prstGeom prst="ellipse">
            <a:avLst/>
          </a:prstGeom>
          <a:solidFill>
            <a:schemeClr val="accent2">
              <a:lumMod val="7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9E8A32FA-B51A-4752-B9AB-E0AB3EB6A229}"/>
              </a:ext>
            </a:extLst>
          </p:cNvPr>
          <p:cNvSpPr/>
          <p:nvPr/>
        </p:nvSpPr>
        <p:spPr>
          <a:xfrm>
            <a:off x="9294470" y="2003603"/>
            <a:ext cx="720000" cy="7200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FEBAD84B-C54E-44AC-A1DE-A3CE7CA2C350}"/>
              </a:ext>
            </a:extLst>
          </p:cNvPr>
          <p:cNvSpPr txBox="1"/>
          <p:nvPr/>
        </p:nvSpPr>
        <p:spPr>
          <a:xfrm>
            <a:off x="439838" y="3032567"/>
            <a:ext cx="2407534" cy="1323439"/>
          </a:xfrm>
          <a:prstGeom prst="rect">
            <a:avLst/>
          </a:prstGeom>
          <a:noFill/>
        </p:spPr>
        <p:txBody>
          <a:bodyPr wrap="square" rtlCol="0">
            <a:spAutoFit/>
          </a:bodyPr>
          <a:lstStyle/>
          <a:p>
            <a:r>
              <a:rPr lang="nb-NO" sz="2000" b="1" dirty="0"/>
              <a:t>Grunnleggende:</a:t>
            </a:r>
          </a:p>
          <a:p>
            <a:endParaRPr lang="nb-NO" sz="2000" dirty="0"/>
          </a:p>
          <a:p>
            <a:pPr marL="285750" indent="-285750">
              <a:buFont typeface="Arial" panose="020B0604020202020204" pitchFamily="34" charset="0"/>
              <a:buChar char="•"/>
            </a:pPr>
            <a:r>
              <a:rPr lang="nb-NO" sz="2000" dirty="0"/>
              <a:t>Hva er aksjer</a:t>
            </a:r>
          </a:p>
          <a:p>
            <a:pPr marL="285750" indent="-285750">
              <a:buFont typeface="Arial" panose="020B0604020202020204" pitchFamily="34" charset="0"/>
              <a:buChar char="•"/>
            </a:pPr>
            <a:r>
              <a:rPr lang="nb-NO" sz="2000" dirty="0"/>
              <a:t>Hva er fond</a:t>
            </a:r>
          </a:p>
        </p:txBody>
      </p:sp>
    </p:spTree>
    <p:extLst>
      <p:ext uri="{BB962C8B-B14F-4D97-AF65-F5344CB8AC3E}">
        <p14:creationId xmlns:p14="http://schemas.microsoft.com/office/powerpoint/2010/main" val="76084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0D9657A-DE5E-48EF-93AA-74687946F8C2}"/>
              </a:ext>
            </a:extLst>
          </p:cNvPr>
          <p:cNvPicPr>
            <a:picLocks noChangeAspect="1"/>
          </p:cNvPicPr>
          <p:nvPr/>
        </p:nvPicPr>
        <p:blipFill>
          <a:blip r:embed="rId3"/>
          <a:stretch>
            <a:fillRect/>
          </a:stretch>
        </p:blipFill>
        <p:spPr>
          <a:xfrm>
            <a:off x="5999857" y="1869022"/>
            <a:ext cx="5060119" cy="2743438"/>
          </a:xfrm>
          <a:prstGeom prst="rect">
            <a:avLst/>
          </a:prstGeom>
        </p:spPr>
      </p:pic>
      <p:pic>
        <p:nvPicPr>
          <p:cNvPr id="3" name="Bilde 2">
            <a:extLst>
              <a:ext uri="{FF2B5EF4-FFF2-40B4-BE49-F238E27FC236}">
                <a16:creationId xmlns:a16="http://schemas.microsoft.com/office/drawing/2014/main" id="{A9478CBD-BA1C-449E-805A-8C7FCFCF2912}"/>
              </a:ext>
            </a:extLst>
          </p:cNvPr>
          <p:cNvPicPr>
            <a:picLocks noChangeAspect="1"/>
          </p:cNvPicPr>
          <p:nvPr/>
        </p:nvPicPr>
        <p:blipFill>
          <a:blip r:embed="rId4"/>
          <a:stretch>
            <a:fillRect/>
          </a:stretch>
        </p:blipFill>
        <p:spPr>
          <a:xfrm>
            <a:off x="269404" y="1721103"/>
            <a:ext cx="5462489" cy="2743438"/>
          </a:xfrm>
          <a:prstGeom prst="rect">
            <a:avLst/>
          </a:prstGeom>
        </p:spPr>
      </p:pic>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sz="4800" b="1" dirty="0">
                <a:latin typeface="+mn-lt"/>
              </a:rPr>
              <a:t>DIN PORTEFØLJE ENDRER SEG OVER TID</a:t>
            </a:r>
          </a:p>
        </p:txBody>
      </p:sp>
      <p:sp>
        <p:nvSpPr>
          <p:cNvPr id="5" name="Pil: høyre 4">
            <a:extLst>
              <a:ext uri="{FF2B5EF4-FFF2-40B4-BE49-F238E27FC236}">
                <a16:creationId xmlns:a16="http://schemas.microsoft.com/office/drawing/2014/main" id="{212D0F82-39C1-414E-B6A1-50B6B4D76D22}"/>
              </a:ext>
            </a:extLst>
          </p:cNvPr>
          <p:cNvSpPr/>
          <p:nvPr/>
        </p:nvSpPr>
        <p:spPr>
          <a:xfrm>
            <a:off x="5446059" y="2669239"/>
            <a:ext cx="1014050" cy="847165"/>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kstSylinder 5">
            <a:extLst>
              <a:ext uri="{FF2B5EF4-FFF2-40B4-BE49-F238E27FC236}">
                <a16:creationId xmlns:a16="http://schemas.microsoft.com/office/drawing/2014/main" id="{484B03C0-4B0E-4E84-A160-601529F5875B}"/>
              </a:ext>
            </a:extLst>
          </p:cNvPr>
          <p:cNvSpPr txBox="1"/>
          <p:nvPr/>
        </p:nvSpPr>
        <p:spPr>
          <a:xfrm>
            <a:off x="1586753" y="5204012"/>
            <a:ext cx="91171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ENDRINGER I FORDELINGEN SKJER PÅ GRUNN AV </a:t>
            </a:r>
            <a:r>
              <a:rPr kumimoji="0" lang="en-US" sz="2000" b="1" i="0" u="none" strike="noStrike" kern="1200" cap="none" spc="0" normalizeH="0" baseline="0" noProof="0" dirty="0">
                <a:ln>
                  <a:noFill/>
                </a:ln>
                <a:solidFill>
                  <a:prstClr val="black"/>
                </a:solidFill>
                <a:effectLst/>
                <a:uLnTx/>
                <a:uFillTx/>
                <a:latin typeface="Calibri"/>
                <a:ea typeface="+mn-ea"/>
                <a:cs typeface="+mn-cs"/>
              </a:rPr>
              <a:t>MARKEDSHENDELSER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REBALANSERING </a:t>
            </a:r>
            <a:r>
              <a:rPr kumimoji="0" lang="en-US" sz="2000" b="0" i="0" u="none" strike="noStrike" kern="1200" cap="none" spc="0" normalizeH="0" baseline="0" noProof="0" dirty="0">
                <a:ln>
                  <a:noFill/>
                </a:ln>
                <a:solidFill>
                  <a:prstClr val="black"/>
                </a:solidFill>
                <a:effectLst/>
                <a:uLnTx/>
                <a:uFillTx/>
                <a:latin typeface="Calibri"/>
                <a:ea typeface="+mn-ea"/>
                <a:cs typeface="+mn-cs"/>
              </a:rPr>
              <a:t>(“NULLSTILLE”) BØR GJØRES EN GANG I BLANDT (ÅRLIG?)</a:t>
            </a:r>
          </a:p>
        </p:txBody>
      </p:sp>
      <p:sp>
        <p:nvSpPr>
          <p:cNvPr id="7" name="TekstSylinder 6">
            <a:extLst>
              <a:ext uri="{FF2B5EF4-FFF2-40B4-BE49-F238E27FC236}">
                <a16:creationId xmlns:a16="http://schemas.microsoft.com/office/drawing/2014/main" id="{29CBD3A7-A5E7-4678-A81C-10D1B6FB5E71}"/>
              </a:ext>
            </a:extLst>
          </p:cNvPr>
          <p:cNvSpPr txBox="1"/>
          <p:nvPr/>
        </p:nvSpPr>
        <p:spPr>
          <a:xfrm>
            <a:off x="717420" y="6523134"/>
            <a:ext cx="8113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Merk</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Dette</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er</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kun</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en</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illustrasjon</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og</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ingen</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anbefalt</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 </a:t>
            </a:r>
            <a:r>
              <a:rPr kumimoji="0" lang="en-US" sz="1800" b="0" i="1" u="none" strike="noStrike" kern="1200" cap="none" spc="0" normalizeH="0" baseline="0" noProof="0" dirty="0" err="1">
                <a:ln>
                  <a:noFill/>
                </a:ln>
                <a:solidFill>
                  <a:srgbClr val="808080">
                    <a:lumMod val="60000"/>
                    <a:lumOff val="40000"/>
                  </a:srgbClr>
                </a:solidFill>
                <a:effectLst/>
                <a:uLnTx/>
                <a:uFillTx/>
                <a:latin typeface="Calibri"/>
                <a:ea typeface="+mn-ea"/>
                <a:cs typeface="+mn-cs"/>
              </a:rPr>
              <a:t>portefølje</a:t>
            </a:r>
            <a:r>
              <a:rPr kumimoji="0" lang="en-US" sz="18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a:t>
            </a:r>
          </a:p>
        </p:txBody>
      </p:sp>
    </p:spTree>
    <p:extLst>
      <p:ext uri="{BB962C8B-B14F-4D97-AF65-F5344CB8AC3E}">
        <p14:creationId xmlns:p14="http://schemas.microsoft.com/office/powerpoint/2010/main" val="2695248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66A627-F1FF-4001-BC7A-A46D49DB43CB}"/>
              </a:ext>
            </a:extLst>
          </p:cNvPr>
          <p:cNvSpPr>
            <a:spLocks noGrp="1"/>
          </p:cNvSpPr>
          <p:nvPr>
            <p:ph type="title"/>
          </p:nvPr>
        </p:nvSpPr>
        <p:spPr/>
        <p:txBody>
          <a:bodyPr/>
          <a:lstStyle/>
          <a:p>
            <a:r>
              <a:rPr lang="nb-NO" b="1" dirty="0">
                <a:latin typeface="+mn-lt"/>
              </a:rPr>
              <a:t>Tilbake til din plan</a:t>
            </a:r>
          </a:p>
        </p:txBody>
      </p:sp>
      <p:sp>
        <p:nvSpPr>
          <p:cNvPr id="3" name="Plassholder for innhold 2">
            <a:extLst>
              <a:ext uri="{FF2B5EF4-FFF2-40B4-BE49-F238E27FC236}">
                <a16:creationId xmlns:a16="http://schemas.microsoft.com/office/drawing/2014/main" id="{364E48DE-0550-4FD3-BE19-1D96B9457E9B}"/>
              </a:ext>
            </a:extLst>
          </p:cNvPr>
          <p:cNvSpPr>
            <a:spLocks noGrp="1"/>
          </p:cNvSpPr>
          <p:nvPr>
            <p:ph idx="1"/>
          </p:nvPr>
        </p:nvSpPr>
        <p:spPr/>
        <p:txBody>
          <a:bodyPr>
            <a:normAutofit fontScale="92500" lnSpcReduction="10000"/>
          </a:bodyPr>
          <a:lstStyle/>
          <a:p>
            <a:r>
              <a:rPr lang="nb-NO" dirty="0">
                <a:latin typeface="+mn-lt"/>
              </a:rPr>
              <a:t>Hvor kortsiktig / langsiktig er du? </a:t>
            </a:r>
          </a:p>
          <a:p>
            <a:pPr lvl="1"/>
            <a:r>
              <a:rPr lang="nb-NO" dirty="0">
                <a:latin typeface="+mn-lt"/>
              </a:rPr>
              <a:t>Du må forvente 1-2% opp/ned daglig</a:t>
            </a:r>
          </a:p>
          <a:p>
            <a:r>
              <a:rPr lang="nb-NO" dirty="0">
                <a:latin typeface="+mn-lt"/>
              </a:rPr>
              <a:t>Diversifisering: Å spre risikoen på 6-8 aksjer anbefales!</a:t>
            </a:r>
          </a:p>
          <a:p>
            <a:r>
              <a:rPr lang="nb-NO" dirty="0">
                <a:latin typeface="+mn-lt"/>
              </a:rPr>
              <a:t>Hva gjør du hvis aksjen stiger mye? Sikre gevinst?</a:t>
            </a:r>
          </a:p>
          <a:p>
            <a:r>
              <a:rPr lang="nb-NO" dirty="0">
                <a:latin typeface="+mn-lt"/>
              </a:rPr>
              <a:t>Hva gjør du hvis aksjen faller mye? Stoppe tap?</a:t>
            </a:r>
          </a:p>
          <a:p>
            <a:endParaRPr lang="nb-NO" dirty="0">
              <a:latin typeface="+mn-lt"/>
            </a:endParaRPr>
          </a:p>
          <a:p>
            <a:r>
              <a:rPr lang="nb-NO" dirty="0">
                <a:latin typeface="+mn-lt"/>
              </a:rPr>
              <a:t>Rebalansering !</a:t>
            </a:r>
            <a:br>
              <a:rPr lang="nb-NO" dirty="0">
                <a:latin typeface="+mn-lt"/>
              </a:rPr>
            </a:br>
            <a:r>
              <a:rPr lang="nb-NO" dirty="0">
                <a:latin typeface="+mn-lt"/>
              </a:rPr>
              <a:t>Når én aksje stiger veldig mye i verdi og plutselig utgjør en betydelig større andel av totalen enn det du tenkte var riktig.</a:t>
            </a:r>
          </a:p>
        </p:txBody>
      </p:sp>
    </p:spTree>
    <p:extLst>
      <p:ext uri="{BB962C8B-B14F-4D97-AF65-F5344CB8AC3E}">
        <p14:creationId xmlns:p14="http://schemas.microsoft.com/office/powerpoint/2010/main" val="3289013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819BC-0EEC-41AB-B547-17E80737AAD8}"/>
              </a:ext>
            </a:extLst>
          </p:cNvPr>
          <p:cNvSpPr>
            <a:spLocks noGrp="1"/>
          </p:cNvSpPr>
          <p:nvPr>
            <p:ph type="title"/>
          </p:nvPr>
        </p:nvSpPr>
        <p:spPr/>
        <p:txBody>
          <a:bodyPr>
            <a:normAutofit/>
          </a:bodyPr>
          <a:lstStyle/>
          <a:p>
            <a:r>
              <a:rPr lang="nb-NO" sz="5400" b="1" dirty="0">
                <a:latin typeface="+mn-lt"/>
              </a:rPr>
              <a:t>AKSJEFOND I PRAKSIS</a:t>
            </a:r>
          </a:p>
        </p:txBody>
      </p:sp>
      <p:sp>
        <p:nvSpPr>
          <p:cNvPr id="3" name="Plassholder for innhold 2">
            <a:extLst>
              <a:ext uri="{FF2B5EF4-FFF2-40B4-BE49-F238E27FC236}">
                <a16:creationId xmlns:a16="http://schemas.microsoft.com/office/drawing/2014/main" id="{F7E9A9DB-E84D-4864-9756-75C850B82B6A}"/>
              </a:ext>
            </a:extLst>
          </p:cNvPr>
          <p:cNvSpPr>
            <a:spLocks noGrp="1"/>
          </p:cNvSpPr>
          <p:nvPr>
            <p:ph idx="1"/>
          </p:nvPr>
        </p:nvSpPr>
        <p:spPr>
          <a:xfrm>
            <a:off x="609599" y="1600201"/>
            <a:ext cx="7500937" cy="4525963"/>
          </a:xfrm>
        </p:spPr>
        <p:txBody>
          <a:bodyPr>
            <a:noAutofit/>
          </a:bodyPr>
          <a:lstStyle/>
          <a:p>
            <a:r>
              <a:rPr lang="nb-NO" sz="2800" dirty="0">
                <a:latin typeface="+mn-lt"/>
              </a:rPr>
              <a:t>Aksjefond er en </a:t>
            </a:r>
            <a:r>
              <a:rPr lang="nb-NO" sz="2800" b="1" dirty="0">
                <a:latin typeface="+mn-lt"/>
              </a:rPr>
              <a:t>samling </a:t>
            </a:r>
            <a:r>
              <a:rPr lang="nb-NO" sz="2800" dirty="0">
                <a:latin typeface="+mn-lt"/>
              </a:rPr>
              <a:t>av aksjer. </a:t>
            </a:r>
          </a:p>
          <a:p>
            <a:r>
              <a:rPr lang="nb-NO" sz="2800" b="1" dirty="0">
                <a:latin typeface="+mn-lt"/>
              </a:rPr>
              <a:t>To typer:</a:t>
            </a:r>
          </a:p>
          <a:p>
            <a:pPr lvl="1"/>
            <a:r>
              <a:rPr lang="nb-NO" sz="2400" b="1" dirty="0">
                <a:solidFill>
                  <a:srgbClr val="D45D00"/>
                </a:solidFill>
                <a:latin typeface="+mn-lt"/>
              </a:rPr>
              <a:t>Aktivt forvaltede </a:t>
            </a:r>
            <a:r>
              <a:rPr lang="nb-NO" sz="2400" dirty="0">
                <a:latin typeface="+mn-lt"/>
              </a:rPr>
              <a:t>fond styres av en person med sterke meninger og er dyrere</a:t>
            </a:r>
          </a:p>
          <a:p>
            <a:pPr lvl="1"/>
            <a:r>
              <a:rPr lang="nb-NO" sz="2400" dirty="0">
                <a:latin typeface="+mn-lt"/>
              </a:rPr>
              <a:t>Passive fond kalles også </a:t>
            </a:r>
            <a:r>
              <a:rPr lang="nb-NO" sz="2400" b="1" dirty="0">
                <a:solidFill>
                  <a:srgbClr val="D45D00"/>
                </a:solidFill>
                <a:latin typeface="+mn-lt"/>
              </a:rPr>
              <a:t>Indeksfond </a:t>
            </a:r>
            <a:r>
              <a:rPr lang="nb-NO" sz="2400" dirty="0">
                <a:latin typeface="+mn-lt"/>
              </a:rPr>
              <a:t>og følger en indeks, og blir dermed rimeligere</a:t>
            </a:r>
          </a:p>
          <a:p>
            <a:r>
              <a:rPr lang="nb-NO" sz="2800" dirty="0">
                <a:latin typeface="+mn-lt"/>
              </a:rPr>
              <a:t>Alle fond har et tydelig </a:t>
            </a:r>
            <a:r>
              <a:rPr lang="nb-NO" sz="2800" b="1" dirty="0">
                <a:latin typeface="+mn-lt"/>
              </a:rPr>
              <a:t>mandat </a:t>
            </a:r>
            <a:r>
              <a:rPr lang="nb-NO" sz="2800" dirty="0">
                <a:latin typeface="+mn-lt"/>
              </a:rPr>
              <a:t>(regler)</a:t>
            </a:r>
          </a:p>
          <a:p>
            <a:r>
              <a:rPr lang="nb-NO" sz="2800" dirty="0">
                <a:latin typeface="+mn-lt"/>
              </a:rPr>
              <a:t>Som regel gratis å kjøp/selge</a:t>
            </a:r>
          </a:p>
          <a:p>
            <a:r>
              <a:rPr lang="nb-NO" sz="2800" b="1" dirty="0">
                <a:latin typeface="+mn-lt"/>
              </a:rPr>
              <a:t>Årlig forvaltningsgebyr </a:t>
            </a:r>
            <a:r>
              <a:rPr lang="nb-NO" sz="1400" dirty="0">
                <a:latin typeface="+mn-lt"/>
              </a:rPr>
              <a:t>(betales daglig)</a:t>
            </a:r>
            <a:endParaRPr lang="nb-NO" sz="2800" dirty="0">
              <a:latin typeface="+mn-lt"/>
            </a:endParaRPr>
          </a:p>
          <a:p>
            <a:r>
              <a:rPr lang="nb-NO" sz="2800" b="1" dirty="0">
                <a:solidFill>
                  <a:srgbClr val="D45D00"/>
                </a:solidFill>
                <a:latin typeface="+mn-lt"/>
              </a:rPr>
              <a:t>Minste kjøpesum kr 100</a:t>
            </a:r>
          </a:p>
        </p:txBody>
      </p:sp>
      <p:sp>
        <p:nvSpPr>
          <p:cNvPr id="4" name="Ellipse 3">
            <a:extLst>
              <a:ext uri="{FF2B5EF4-FFF2-40B4-BE49-F238E27FC236}">
                <a16:creationId xmlns:a16="http://schemas.microsoft.com/office/drawing/2014/main" id="{3D52E52A-E937-4164-AF4E-8B6E09EAD924}"/>
              </a:ext>
            </a:extLst>
          </p:cNvPr>
          <p:cNvSpPr/>
          <p:nvPr/>
        </p:nvSpPr>
        <p:spPr>
          <a:xfrm>
            <a:off x="8766847" y="1335024"/>
            <a:ext cx="2141946" cy="2197454"/>
          </a:xfrm>
          <a:prstGeom prst="ellipse">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6BBD6EC2-D985-427B-8B3C-093CCE21E0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7334" y="1910920"/>
            <a:ext cx="891308" cy="500224"/>
          </a:xfrm>
          <a:prstGeom prst="rect">
            <a:avLst/>
          </a:prstGeom>
        </p:spPr>
      </p:pic>
      <p:pic>
        <p:nvPicPr>
          <p:cNvPr id="6" name="Picture 6" descr="C:\Users\stige\Desktop\Stig\Logoer\Yara-[Converted].png">
            <a:extLst>
              <a:ext uri="{FF2B5EF4-FFF2-40B4-BE49-F238E27FC236}">
                <a16:creationId xmlns:a16="http://schemas.microsoft.com/office/drawing/2014/main" id="{384273C2-4502-4E5B-BBAA-D815D9EA3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64" t="29797" r="22755" b="31854"/>
          <a:stretch>
            <a:fillRect/>
          </a:stretch>
        </p:blipFill>
        <p:spPr bwMode="auto">
          <a:xfrm>
            <a:off x="9283067" y="2544412"/>
            <a:ext cx="581127" cy="58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stige\Desktop\Stig\Logoer\Hydro.png">
            <a:extLst>
              <a:ext uri="{FF2B5EF4-FFF2-40B4-BE49-F238E27FC236}">
                <a16:creationId xmlns:a16="http://schemas.microsoft.com/office/drawing/2014/main" id="{D19B1AEA-B998-42D6-AD3A-A3753527E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1455" t="11632" r="12328" b="12674"/>
          <a:stretch>
            <a:fillRect/>
          </a:stretch>
        </p:blipFill>
        <p:spPr bwMode="auto">
          <a:xfrm>
            <a:off x="9006490" y="1661235"/>
            <a:ext cx="567140" cy="55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7">
            <a:extLst>
              <a:ext uri="{FF2B5EF4-FFF2-40B4-BE49-F238E27FC236}">
                <a16:creationId xmlns:a16="http://schemas.microsoft.com/office/drawing/2014/main" id="{903FB539-1CC6-48C8-9965-3007961DA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6747" y="1158633"/>
            <a:ext cx="1524003" cy="603505"/>
          </a:xfrm>
          <a:prstGeom prst="rect">
            <a:avLst/>
          </a:prstGeom>
        </p:spPr>
      </p:pic>
      <p:pic>
        <p:nvPicPr>
          <p:cNvPr id="9" name="Bilde 8">
            <a:extLst>
              <a:ext uri="{FF2B5EF4-FFF2-40B4-BE49-F238E27FC236}">
                <a16:creationId xmlns:a16="http://schemas.microsoft.com/office/drawing/2014/main" id="{DEF06FAE-2E1A-4EEC-970C-32B9B4D082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1587" y="2737539"/>
            <a:ext cx="887651" cy="391815"/>
          </a:xfrm>
          <a:prstGeom prst="rect">
            <a:avLst/>
          </a:prstGeom>
        </p:spPr>
      </p:pic>
      <p:pic>
        <p:nvPicPr>
          <p:cNvPr id="10" name="Bilde 9">
            <a:extLst>
              <a:ext uri="{FF2B5EF4-FFF2-40B4-BE49-F238E27FC236}">
                <a16:creationId xmlns:a16="http://schemas.microsoft.com/office/drawing/2014/main" id="{560A22D8-44F9-4E56-BFBD-D7A5986B36EA}"/>
              </a:ext>
            </a:extLst>
          </p:cNvPr>
          <p:cNvPicPr>
            <a:picLocks noChangeAspect="1"/>
          </p:cNvPicPr>
          <p:nvPr/>
        </p:nvPicPr>
        <p:blipFill>
          <a:blip r:embed="rId7"/>
          <a:stretch>
            <a:fillRect/>
          </a:stretch>
        </p:blipFill>
        <p:spPr>
          <a:xfrm>
            <a:off x="7469564" y="3386545"/>
            <a:ext cx="4789259" cy="2990249"/>
          </a:xfrm>
          <a:prstGeom prst="rect">
            <a:avLst/>
          </a:prstGeom>
        </p:spPr>
      </p:pic>
    </p:spTree>
    <p:extLst>
      <p:ext uri="{BB962C8B-B14F-4D97-AF65-F5344CB8AC3E}">
        <p14:creationId xmlns:p14="http://schemas.microsoft.com/office/powerpoint/2010/main" val="24700868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2A5D6-9C72-4A15-A6F2-863D4F1823E2}"/>
              </a:ext>
            </a:extLst>
          </p:cNvPr>
          <p:cNvSpPr>
            <a:spLocks noGrp="1"/>
          </p:cNvSpPr>
          <p:nvPr>
            <p:ph type="title"/>
          </p:nvPr>
        </p:nvSpPr>
        <p:spPr/>
        <p:txBody>
          <a:bodyPr/>
          <a:lstStyle/>
          <a:p>
            <a:r>
              <a:rPr lang="nb-NO" dirty="0"/>
              <a:t>Fondstypene</a:t>
            </a:r>
          </a:p>
        </p:txBody>
      </p:sp>
      <p:sp>
        <p:nvSpPr>
          <p:cNvPr id="3" name="Plassholder for innhold 2">
            <a:extLst>
              <a:ext uri="{FF2B5EF4-FFF2-40B4-BE49-F238E27FC236}">
                <a16:creationId xmlns:a16="http://schemas.microsoft.com/office/drawing/2014/main" id="{9644DD67-04D7-415B-A79B-29DAF59F1EC2}"/>
              </a:ext>
            </a:extLst>
          </p:cNvPr>
          <p:cNvSpPr>
            <a:spLocks noGrp="1"/>
          </p:cNvSpPr>
          <p:nvPr>
            <p:ph idx="1"/>
          </p:nvPr>
        </p:nvSpPr>
        <p:spPr>
          <a:xfrm>
            <a:off x="609600" y="1600201"/>
            <a:ext cx="10972800" cy="4983160"/>
          </a:xfrm>
        </p:spPr>
        <p:txBody>
          <a:bodyPr>
            <a:normAutofit fontScale="92500" lnSpcReduction="20000"/>
          </a:bodyPr>
          <a:lstStyle/>
          <a:p>
            <a:r>
              <a:rPr lang="nb-NO" sz="2400" dirty="0">
                <a:latin typeface="+mn-lt"/>
              </a:rPr>
              <a:t>Rentefond</a:t>
            </a:r>
          </a:p>
          <a:p>
            <a:pPr lvl="1"/>
            <a:r>
              <a:rPr lang="nb-NO" sz="2400" dirty="0">
                <a:latin typeface="+mn-lt"/>
              </a:rPr>
              <a:t>Pengemarkedsfond</a:t>
            </a:r>
          </a:p>
          <a:p>
            <a:pPr lvl="1"/>
            <a:r>
              <a:rPr lang="nb-NO" sz="2400" dirty="0">
                <a:latin typeface="+mn-lt"/>
              </a:rPr>
              <a:t>Obligasjonsfond</a:t>
            </a:r>
          </a:p>
          <a:p>
            <a:pPr lvl="1"/>
            <a:r>
              <a:rPr lang="nb-NO" sz="2400" dirty="0">
                <a:latin typeface="+mn-lt"/>
              </a:rPr>
              <a:t>High </a:t>
            </a:r>
            <a:r>
              <a:rPr lang="nb-NO" sz="2400" dirty="0" err="1">
                <a:latin typeface="+mn-lt"/>
              </a:rPr>
              <a:t>Yield</a:t>
            </a:r>
            <a:r>
              <a:rPr lang="nb-NO" sz="2400" dirty="0">
                <a:latin typeface="+mn-lt"/>
              </a:rPr>
              <a:t> fond</a:t>
            </a:r>
          </a:p>
          <a:p>
            <a:pPr marL="0" indent="0">
              <a:buNone/>
            </a:pPr>
            <a:endParaRPr lang="nb-NO" sz="2400" dirty="0">
              <a:latin typeface="+mn-lt"/>
            </a:endParaRPr>
          </a:p>
          <a:p>
            <a:r>
              <a:rPr lang="nb-NO" sz="2400" dirty="0">
                <a:latin typeface="+mn-lt"/>
              </a:rPr>
              <a:t>Aksjefond og indeksfond (aksjeindeksfond)</a:t>
            </a:r>
          </a:p>
          <a:p>
            <a:pPr lvl="1"/>
            <a:r>
              <a:rPr lang="nb-NO" sz="2400" dirty="0">
                <a:latin typeface="+mn-lt"/>
              </a:rPr>
              <a:t>Bransjefond</a:t>
            </a:r>
          </a:p>
          <a:p>
            <a:pPr lvl="1"/>
            <a:r>
              <a:rPr lang="nb-NO" sz="2400" dirty="0">
                <a:latin typeface="+mn-lt"/>
              </a:rPr>
              <a:t>Regionale / lands fond</a:t>
            </a:r>
          </a:p>
          <a:p>
            <a:pPr marL="457182" lvl="1" indent="0">
              <a:buNone/>
            </a:pPr>
            <a:endParaRPr lang="nb-NO" sz="2400" dirty="0">
              <a:latin typeface="+mn-lt"/>
            </a:endParaRPr>
          </a:p>
          <a:p>
            <a:r>
              <a:rPr lang="nb-NO" sz="2400" dirty="0">
                <a:latin typeface="+mn-lt"/>
              </a:rPr>
              <a:t>Kombinasjonsfond</a:t>
            </a:r>
          </a:p>
          <a:p>
            <a:pPr lvl="1"/>
            <a:r>
              <a:rPr lang="nb-NO" sz="2400" dirty="0">
                <a:latin typeface="+mn-lt"/>
              </a:rPr>
              <a:t>Både renter og aksjer</a:t>
            </a:r>
          </a:p>
          <a:p>
            <a:pPr lvl="1"/>
            <a:r>
              <a:rPr lang="nb-NO" sz="2400" dirty="0">
                <a:latin typeface="+mn-lt"/>
              </a:rPr>
              <a:t>Ofte kalt porteføljefond</a:t>
            </a:r>
          </a:p>
          <a:p>
            <a:pPr lvl="1"/>
            <a:r>
              <a:rPr lang="nb-NO" sz="2400" dirty="0">
                <a:latin typeface="+mn-lt"/>
              </a:rPr>
              <a:t>Normalt med norske og internasjonale investeringer</a:t>
            </a:r>
          </a:p>
          <a:p>
            <a:pPr lvl="1"/>
            <a:r>
              <a:rPr lang="nb-NO" sz="2400" dirty="0">
                <a:latin typeface="+mn-lt"/>
              </a:rPr>
              <a:t>Navnet angir aksjeandelen , f.eks. Plan 10  (=investerer 10% i aksjer)</a:t>
            </a:r>
          </a:p>
        </p:txBody>
      </p:sp>
    </p:spTree>
    <p:extLst>
      <p:ext uri="{BB962C8B-B14F-4D97-AF65-F5344CB8AC3E}">
        <p14:creationId xmlns:p14="http://schemas.microsoft.com/office/powerpoint/2010/main" val="2139096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Google has a new logo - The Verge">
            <a:extLst>
              <a:ext uri="{FF2B5EF4-FFF2-40B4-BE49-F238E27FC236}">
                <a16:creationId xmlns:a16="http://schemas.microsoft.com/office/drawing/2014/main" id="{AA5CA35D-261E-446D-B4B0-875E0AF75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163" y="5125979"/>
            <a:ext cx="955269" cy="537339"/>
          </a:xfrm>
          <a:prstGeom prst="rect">
            <a:avLst/>
          </a:prstGeom>
          <a:noFill/>
          <a:extLst>
            <a:ext uri="{909E8E84-426E-40DD-AFC4-6F175D3DCCD1}">
              <a14:hiddenFill xmlns:a14="http://schemas.microsoft.com/office/drawing/2010/main">
                <a:solidFill>
                  <a:srgbClr val="FFFFFF"/>
                </a:solidFill>
              </a14:hiddenFill>
            </a:ext>
          </a:extLst>
        </p:spPr>
      </p:pic>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2308324"/>
          </a:xfrm>
          <a:prstGeom prst="rect">
            <a:avLst/>
          </a:prstGeom>
          <a:noFill/>
        </p:spPr>
        <p:txBody>
          <a:bodyPr wrap="square" rtlCol="0">
            <a:spAutoFit/>
          </a:bodyPr>
          <a:lstStyle/>
          <a:p>
            <a:r>
              <a:rPr lang="nb-NO" sz="5400" dirty="0">
                <a:solidFill>
                  <a:srgbClr val="003B5C"/>
                </a:solidFill>
              </a:rPr>
              <a:t>HVA INVESTERER NORGES MEST POPULÆRE TECH-FOND* ?</a:t>
            </a:r>
            <a:endParaRPr lang="nb-NO" sz="5400" dirty="0">
              <a:solidFill>
                <a:srgbClr val="D45D00"/>
              </a:solidFill>
            </a:endParaRPr>
          </a:p>
          <a:p>
            <a:pPr marL="571500" indent="-571500">
              <a:buFont typeface="Arial" panose="020B0604020202020204" pitchFamily="34" charset="0"/>
              <a:buChar char="•"/>
            </a:pPr>
            <a:endParaRPr lang="nb-NO" sz="3600" dirty="0">
              <a:solidFill>
                <a:srgbClr val="D45D00"/>
              </a:solidFill>
            </a:endParaRPr>
          </a:p>
        </p:txBody>
      </p:sp>
      <p:pic>
        <p:nvPicPr>
          <p:cNvPr id="4" name="Grafikk 3" descr="Forskning">
            <a:extLst>
              <a:ext uri="{FF2B5EF4-FFF2-40B4-BE49-F238E27FC236}">
                <a16:creationId xmlns:a16="http://schemas.microsoft.com/office/drawing/2014/main" id="{B4C4EE9D-034D-4C20-82BA-AECAC74C70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811" y="1166842"/>
            <a:ext cx="1610299" cy="1610299"/>
          </a:xfrm>
          <a:prstGeom prst="rect">
            <a:avLst/>
          </a:prstGeom>
        </p:spPr>
      </p:pic>
      <p:sp>
        <p:nvSpPr>
          <p:cNvPr id="2" name="TekstSylinder 1">
            <a:extLst>
              <a:ext uri="{FF2B5EF4-FFF2-40B4-BE49-F238E27FC236}">
                <a16:creationId xmlns:a16="http://schemas.microsoft.com/office/drawing/2014/main" id="{90368C8B-592B-46DD-A17A-A64DB9BC2FD2}"/>
              </a:ext>
            </a:extLst>
          </p:cNvPr>
          <p:cNvSpPr txBox="1"/>
          <p:nvPr/>
        </p:nvSpPr>
        <p:spPr>
          <a:xfrm>
            <a:off x="722376" y="6501384"/>
            <a:ext cx="7178040" cy="369332"/>
          </a:xfrm>
          <a:prstGeom prst="rect">
            <a:avLst/>
          </a:prstGeom>
          <a:noFill/>
        </p:spPr>
        <p:txBody>
          <a:bodyPr wrap="square" rtlCol="0">
            <a:spAutoFit/>
          </a:bodyPr>
          <a:lstStyle/>
          <a:p>
            <a:r>
              <a:rPr lang="nb-NO" dirty="0"/>
              <a:t>DNB teknologi: Kr 31 mrd. 1,50 % i årlig forvaltningshonorar</a:t>
            </a:r>
          </a:p>
        </p:txBody>
      </p:sp>
      <p:pic>
        <p:nvPicPr>
          <p:cNvPr id="1026" name="Picture 2" descr="File:Vodafone 2017 logo.svg - Wikipedia">
            <a:extLst>
              <a:ext uri="{FF2B5EF4-FFF2-40B4-BE49-F238E27FC236}">
                <a16:creationId xmlns:a16="http://schemas.microsoft.com/office/drawing/2014/main" id="{3E3E2DD9-4C90-4C42-AF6E-C33562745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680" y="3130783"/>
            <a:ext cx="1475864" cy="3929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utsche-telekom | Assessment Systems">
            <a:extLst>
              <a:ext uri="{FF2B5EF4-FFF2-40B4-BE49-F238E27FC236}">
                <a16:creationId xmlns:a16="http://schemas.microsoft.com/office/drawing/2014/main" id="{04300A8B-C7EF-4D68-851E-8F8A46A41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940" y="3828808"/>
            <a:ext cx="1475864" cy="3660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cebook Brand Resources">
            <a:extLst>
              <a:ext uri="{FF2B5EF4-FFF2-40B4-BE49-F238E27FC236}">
                <a16:creationId xmlns:a16="http://schemas.microsoft.com/office/drawing/2014/main" id="{98DAA8E8-0F1D-430B-ADCF-7C4D1E48A1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3091" y="4743542"/>
            <a:ext cx="557886" cy="5578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21.q4cdn.com/399680738/files/design/2019/71169201_388105672069946_6701782757254627328_n-(3).gif">
            <a:extLst>
              <a:ext uri="{FF2B5EF4-FFF2-40B4-BE49-F238E27FC236}">
                <a16:creationId xmlns:a16="http://schemas.microsoft.com/office/drawing/2014/main" id="{54A495A4-2E74-45DA-9758-02C4832BE3D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39267" y="4884672"/>
            <a:ext cx="1366067" cy="2409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Orange logo.svg - Wikimedia Commons">
            <a:extLst>
              <a:ext uri="{FF2B5EF4-FFF2-40B4-BE49-F238E27FC236}">
                <a16:creationId xmlns:a16="http://schemas.microsoft.com/office/drawing/2014/main" id="{CDBA61AA-9D16-4D2F-BCCF-1A7B3CA8B3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8578" y="3275952"/>
            <a:ext cx="859282" cy="8608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phabet Logo | evolution history and meaning">
            <a:extLst>
              <a:ext uri="{FF2B5EF4-FFF2-40B4-BE49-F238E27FC236}">
                <a16:creationId xmlns:a16="http://schemas.microsoft.com/office/drawing/2014/main" id="{8C86E8C1-E68E-4B5C-8ED9-A765D724EB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6751" y="4534810"/>
            <a:ext cx="1834092" cy="10316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racle Logo | The most famous brands and company logos in the world">
            <a:extLst>
              <a:ext uri="{FF2B5EF4-FFF2-40B4-BE49-F238E27FC236}">
                <a16:creationId xmlns:a16="http://schemas.microsoft.com/office/drawing/2014/main" id="{561C9FAB-E10F-4B9C-B93E-A5054AF5ED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0843" y="3639756"/>
            <a:ext cx="1834092" cy="10316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apgemini - JobSeekers.vn - IT Jobs in Vietnam">
            <a:extLst>
              <a:ext uri="{FF2B5EF4-FFF2-40B4-BE49-F238E27FC236}">
                <a16:creationId xmlns:a16="http://schemas.microsoft.com/office/drawing/2014/main" id="{9D36FA99-6CB5-4B00-A480-CF990FB569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0238" y="2769254"/>
            <a:ext cx="2175302" cy="84595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Microsoft Corporate Logo Guidelines | Trademarks">
            <a:extLst>
              <a:ext uri="{FF2B5EF4-FFF2-40B4-BE49-F238E27FC236}">
                <a16:creationId xmlns:a16="http://schemas.microsoft.com/office/drawing/2014/main" id="{AD7290CD-1AED-45F7-94E6-3CBE4AB38F1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875" t="30086" r="13000" b="32121"/>
          <a:stretch/>
        </p:blipFill>
        <p:spPr bwMode="auto">
          <a:xfrm>
            <a:off x="9451517" y="4136828"/>
            <a:ext cx="1965169" cy="4552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ile:SAP-Logo.svg - Wikimedia Commons">
            <a:extLst>
              <a:ext uri="{FF2B5EF4-FFF2-40B4-BE49-F238E27FC236}">
                <a16:creationId xmlns:a16="http://schemas.microsoft.com/office/drawing/2014/main" id="{3797B931-E7CA-479E-A814-073DB881C0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51517" y="2945157"/>
            <a:ext cx="1353312" cy="67004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File:Samsung Electronics logo (english).svg - Wikimedia Commons">
            <a:extLst>
              <a:ext uri="{FF2B5EF4-FFF2-40B4-BE49-F238E27FC236}">
                <a16:creationId xmlns:a16="http://schemas.microsoft.com/office/drawing/2014/main" id="{DE4FCB8A-1512-4B5F-9F65-ABFF459FD6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70858" y="4794502"/>
            <a:ext cx="2188154" cy="57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878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29F83F-7ACF-4CBC-A45D-3AF8ED1C29D3}"/>
              </a:ext>
            </a:extLst>
          </p:cNvPr>
          <p:cNvSpPr>
            <a:spLocks noGrp="1"/>
          </p:cNvSpPr>
          <p:nvPr>
            <p:ph type="title"/>
          </p:nvPr>
        </p:nvSpPr>
        <p:spPr/>
        <p:txBody>
          <a:bodyPr>
            <a:normAutofit/>
          </a:bodyPr>
          <a:lstStyle/>
          <a:p>
            <a:r>
              <a:rPr lang="nb-NO" sz="5400" b="1" dirty="0">
                <a:latin typeface="+mn-lt"/>
              </a:rPr>
              <a:t>SJEKK FAKTA FOR AKSJEFOND</a:t>
            </a:r>
          </a:p>
        </p:txBody>
      </p:sp>
      <p:sp>
        <p:nvSpPr>
          <p:cNvPr id="3" name="Plassholder for innhold 2">
            <a:extLst>
              <a:ext uri="{FF2B5EF4-FFF2-40B4-BE49-F238E27FC236}">
                <a16:creationId xmlns:a16="http://schemas.microsoft.com/office/drawing/2014/main" id="{08D00E22-58BF-4657-A76B-906BC529EE42}"/>
              </a:ext>
            </a:extLst>
          </p:cNvPr>
          <p:cNvSpPr>
            <a:spLocks noGrp="1"/>
          </p:cNvSpPr>
          <p:nvPr>
            <p:ph sz="half" idx="1"/>
          </p:nvPr>
        </p:nvSpPr>
        <p:spPr>
          <a:xfrm>
            <a:off x="609600" y="1600201"/>
            <a:ext cx="2929128" cy="4525963"/>
          </a:xfrm>
        </p:spPr>
        <p:txBody>
          <a:bodyPr>
            <a:normAutofit/>
          </a:bodyPr>
          <a:lstStyle/>
          <a:p>
            <a:r>
              <a:rPr lang="nb-NO" sz="1800" dirty="0">
                <a:latin typeface="+mn-lt"/>
              </a:rPr>
              <a:t>Fondsprofil</a:t>
            </a:r>
          </a:p>
          <a:p>
            <a:r>
              <a:rPr lang="nb-NO" sz="1800" dirty="0">
                <a:latin typeface="+mn-lt"/>
              </a:rPr>
              <a:t>Målsetting</a:t>
            </a:r>
          </a:p>
          <a:p>
            <a:r>
              <a:rPr lang="nb-NO" sz="1800" dirty="0">
                <a:latin typeface="+mn-lt"/>
              </a:rPr>
              <a:t>Referanseindeks</a:t>
            </a:r>
          </a:p>
          <a:p>
            <a:r>
              <a:rPr lang="nb-NO" sz="1800" dirty="0">
                <a:latin typeface="+mn-lt"/>
              </a:rPr>
              <a:t>Risiko-vurdering</a:t>
            </a:r>
          </a:p>
          <a:p>
            <a:r>
              <a:rPr lang="nb-NO" sz="1800" dirty="0">
                <a:latin typeface="+mn-lt"/>
              </a:rPr>
              <a:t>Aktiv </a:t>
            </a:r>
            <a:r>
              <a:rPr lang="nb-NO" sz="1800" dirty="0" err="1">
                <a:latin typeface="+mn-lt"/>
              </a:rPr>
              <a:t>vs</a:t>
            </a:r>
            <a:r>
              <a:rPr lang="nb-NO" sz="1800" dirty="0">
                <a:latin typeface="+mn-lt"/>
              </a:rPr>
              <a:t> passiv forvaltning (indeksforvaltning)</a:t>
            </a:r>
          </a:p>
          <a:p>
            <a:r>
              <a:rPr lang="nb-NO" sz="1800" dirty="0">
                <a:latin typeface="+mn-lt"/>
              </a:rPr>
              <a:t>Kostnader og gebyrer</a:t>
            </a:r>
          </a:p>
          <a:p>
            <a:r>
              <a:rPr lang="nb-NO" sz="1800" dirty="0">
                <a:latin typeface="+mn-lt"/>
              </a:rPr>
              <a:t>Historisk avkastning</a:t>
            </a:r>
          </a:p>
          <a:p>
            <a:r>
              <a:rPr lang="nb-NO" sz="1800" dirty="0">
                <a:latin typeface="+mn-lt"/>
              </a:rPr>
              <a:t>Bærekraft</a:t>
            </a:r>
          </a:p>
        </p:txBody>
      </p:sp>
      <p:pic>
        <p:nvPicPr>
          <p:cNvPr id="5" name="Bilde 4">
            <a:extLst>
              <a:ext uri="{FF2B5EF4-FFF2-40B4-BE49-F238E27FC236}">
                <a16:creationId xmlns:a16="http://schemas.microsoft.com/office/drawing/2014/main" id="{80C13034-1DDD-48FF-A813-892360B7A8CD}"/>
              </a:ext>
            </a:extLst>
          </p:cNvPr>
          <p:cNvPicPr>
            <a:picLocks noChangeAspect="1"/>
          </p:cNvPicPr>
          <p:nvPr/>
        </p:nvPicPr>
        <p:blipFill>
          <a:blip r:embed="rId3"/>
          <a:stretch>
            <a:fillRect/>
          </a:stretch>
        </p:blipFill>
        <p:spPr>
          <a:xfrm>
            <a:off x="8107081" y="1646021"/>
            <a:ext cx="2966014" cy="614473"/>
          </a:xfrm>
          <a:prstGeom prst="rect">
            <a:avLst/>
          </a:prstGeom>
        </p:spPr>
      </p:pic>
      <p:pic>
        <p:nvPicPr>
          <p:cNvPr id="6" name="Bilde 5">
            <a:extLst>
              <a:ext uri="{FF2B5EF4-FFF2-40B4-BE49-F238E27FC236}">
                <a16:creationId xmlns:a16="http://schemas.microsoft.com/office/drawing/2014/main" id="{D297F243-FEDC-4610-BDE5-08AF9815A6A6}"/>
              </a:ext>
            </a:extLst>
          </p:cNvPr>
          <p:cNvPicPr>
            <a:picLocks noChangeAspect="1"/>
          </p:cNvPicPr>
          <p:nvPr/>
        </p:nvPicPr>
        <p:blipFill>
          <a:blip r:embed="rId4"/>
          <a:stretch>
            <a:fillRect/>
          </a:stretch>
        </p:blipFill>
        <p:spPr>
          <a:xfrm>
            <a:off x="5047665" y="1635729"/>
            <a:ext cx="2276080" cy="553151"/>
          </a:xfrm>
          <a:prstGeom prst="rect">
            <a:avLst/>
          </a:prstGeom>
        </p:spPr>
      </p:pic>
      <p:pic>
        <p:nvPicPr>
          <p:cNvPr id="7" name="Bilde 6">
            <a:extLst>
              <a:ext uri="{FF2B5EF4-FFF2-40B4-BE49-F238E27FC236}">
                <a16:creationId xmlns:a16="http://schemas.microsoft.com/office/drawing/2014/main" id="{F6D605EE-C279-4206-B6EC-68C9BFE01C4E}"/>
              </a:ext>
            </a:extLst>
          </p:cNvPr>
          <p:cNvPicPr>
            <a:picLocks noChangeAspect="1"/>
          </p:cNvPicPr>
          <p:nvPr/>
        </p:nvPicPr>
        <p:blipFill>
          <a:blip r:embed="rId5"/>
          <a:stretch>
            <a:fillRect/>
          </a:stretch>
        </p:blipFill>
        <p:spPr>
          <a:xfrm>
            <a:off x="5036094" y="2212257"/>
            <a:ext cx="2483743" cy="1454487"/>
          </a:xfrm>
          <a:prstGeom prst="rect">
            <a:avLst/>
          </a:prstGeom>
        </p:spPr>
      </p:pic>
      <p:pic>
        <p:nvPicPr>
          <p:cNvPr id="8" name="Grafikk 7" descr="Justitias vekt">
            <a:extLst>
              <a:ext uri="{FF2B5EF4-FFF2-40B4-BE49-F238E27FC236}">
                <a16:creationId xmlns:a16="http://schemas.microsoft.com/office/drawing/2014/main" id="{2E5FA7B8-5203-4A33-8BAC-1857540A512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38127" y="2115115"/>
            <a:ext cx="752255" cy="752255"/>
          </a:xfrm>
          <a:prstGeom prst="rect">
            <a:avLst/>
          </a:prstGeom>
        </p:spPr>
      </p:pic>
      <p:pic>
        <p:nvPicPr>
          <p:cNvPr id="10" name="Grafikk 9" descr="Blad">
            <a:extLst>
              <a:ext uri="{FF2B5EF4-FFF2-40B4-BE49-F238E27FC236}">
                <a16:creationId xmlns:a16="http://schemas.microsoft.com/office/drawing/2014/main" id="{22929A86-12EC-4822-BC7A-37FD141FEA0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10381" y="1561134"/>
            <a:ext cx="627746" cy="627746"/>
          </a:xfrm>
          <a:prstGeom prst="rect">
            <a:avLst/>
          </a:prstGeom>
        </p:spPr>
      </p:pic>
      <p:pic>
        <p:nvPicPr>
          <p:cNvPr id="14" name="Bilde 13">
            <a:extLst>
              <a:ext uri="{FF2B5EF4-FFF2-40B4-BE49-F238E27FC236}">
                <a16:creationId xmlns:a16="http://schemas.microsoft.com/office/drawing/2014/main" id="{1A1BFEF7-31B8-4611-8CDB-D75D09DBA229}"/>
              </a:ext>
            </a:extLst>
          </p:cNvPr>
          <p:cNvPicPr>
            <a:picLocks noChangeAspect="1"/>
          </p:cNvPicPr>
          <p:nvPr/>
        </p:nvPicPr>
        <p:blipFill>
          <a:blip r:embed="rId10"/>
          <a:stretch>
            <a:fillRect/>
          </a:stretch>
        </p:blipFill>
        <p:spPr>
          <a:xfrm>
            <a:off x="4972086" y="3856155"/>
            <a:ext cx="5479506" cy="2270009"/>
          </a:xfrm>
          <a:prstGeom prst="rect">
            <a:avLst/>
          </a:prstGeom>
        </p:spPr>
      </p:pic>
    </p:spTree>
    <p:extLst>
      <p:ext uri="{BB962C8B-B14F-4D97-AF65-F5344CB8AC3E}">
        <p14:creationId xmlns:p14="http://schemas.microsoft.com/office/powerpoint/2010/main" val="2397028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Fondshandel</a:t>
            </a:r>
            <a:r>
              <a:rPr lang="nb-NO" dirty="0"/>
              <a:t> i praksis</a:t>
            </a:r>
          </a:p>
        </p:txBody>
      </p:sp>
      <p:sp>
        <p:nvSpPr>
          <p:cNvPr id="3" name="Plassholder for innhold 2"/>
          <p:cNvSpPr>
            <a:spLocks noGrp="1"/>
          </p:cNvSpPr>
          <p:nvPr>
            <p:ph sz="half" idx="1"/>
          </p:nvPr>
        </p:nvSpPr>
        <p:spPr/>
        <p:txBody>
          <a:bodyPr/>
          <a:lstStyle/>
          <a:p>
            <a:r>
              <a:rPr lang="nb-NO" dirty="0"/>
              <a:t>Tid for å handle</a:t>
            </a:r>
          </a:p>
          <a:p>
            <a:r>
              <a:rPr lang="nb-NO" dirty="0"/>
              <a:t>Når skjer handelen? Norge </a:t>
            </a:r>
            <a:r>
              <a:rPr lang="nb-NO" dirty="0" err="1"/>
              <a:t>vs</a:t>
            </a:r>
            <a:r>
              <a:rPr lang="nb-NO" dirty="0"/>
              <a:t> USA/andre tidssoner</a:t>
            </a:r>
          </a:p>
          <a:p>
            <a:r>
              <a:rPr lang="nb-NO" dirty="0"/>
              <a:t>Hvilken kurs</a:t>
            </a:r>
          </a:p>
          <a:p>
            <a:r>
              <a:rPr lang="nb-NO" dirty="0"/>
              <a:t>Er kostnadene inkludert?</a:t>
            </a:r>
          </a:p>
          <a:p>
            <a:r>
              <a:rPr lang="nb-NO" dirty="0"/>
              <a:t>Når får jeg </a:t>
            </a:r>
            <a:r>
              <a:rPr lang="nb-NO" dirty="0" err="1"/>
              <a:t>gevisten</a:t>
            </a:r>
            <a:r>
              <a:rPr lang="nb-NO" dirty="0"/>
              <a:t> utbetalt?</a:t>
            </a:r>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308514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4524315"/>
          </a:xfrm>
          <a:prstGeom prst="rect">
            <a:avLst/>
          </a:prstGeom>
          <a:noFill/>
        </p:spPr>
        <p:txBody>
          <a:bodyPr wrap="square" rtlCol="0">
            <a:spAutoFit/>
          </a:bodyPr>
          <a:lstStyle/>
          <a:p>
            <a:r>
              <a:rPr lang="nb-NO" sz="5400" dirty="0">
                <a:solidFill>
                  <a:srgbClr val="003B5C"/>
                </a:solidFill>
              </a:rPr>
              <a:t>HVORFOR SNAKKES DET SÅ MYE OM </a:t>
            </a:r>
            <a:r>
              <a:rPr lang="nb-NO" sz="5400" b="1" dirty="0">
                <a:solidFill>
                  <a:srgbClr val="003B5C"/>
                </a:solidFill>
              </a:rPr>
              <a:t>GEBYRER</a:t>
            </a:r>
            <a:r>
              <a:rPr lang="nb-NO" sz="5400" dirty="0">
                <a:solidFill>
                  <a:srgbClr val="003B5C"/>
                </a:solidFill>
              </a:rPr>
              <a:t> PÅ SPARING?</a:t>
            </a:r>
            <a:endParaRPr lang="nb-NO" sz="5400" dirty="0">
              <a:solidFill>
                <a:srgbClr val="D45D00"/>
              </a:solidFill>
            </a:endParaRPr>
          </a:p>
          <a:p>
            <a:pPr marL="571500" indent="-571500">
              <a:buFont typeface="Arial" panose="020B0604020202020204" pitchFamily="34" charset="0"/>
              <a:buChar char="•"/>
            </a:pPr>
            <a:endParaRPr lang="nb-NO" sz="3600" dirty="0">
              <a:solidFill>
                <a:srgbClr val="D45D00"/>
              </a:solidFill>
            </a:endParaRPr>
          </a:p>
          <a:p>
            <a:pPr marL="571500" indent="-571500">
              <a:buFont typeface="Arial" panose="020B0604020202020204" pitchFamily="34" charset="0"/>
              <a:buChar char="•"/>
            </a:pPr>
            <a:r>
              <a:rPr lang="nb-NO" sz="3600" b="1" dirty="0">
                <a:solidFill>
                  <a:srgbClr val="D45D00"/>
                </a:solidFill>
              </a:rPr>
              <a:t>KURTASJE</a:t>
            </a:r>
            <a:r>
              <a:rPr lang="nb-NO" sz="3600" dirty="0">
                <a:solidFill>
                  <a:srgbClr val="D45D00"/>
                </a:solidFill>
              </a:rPr>
              <a:t> ER FOR AKSJER</a:t>
            </a:r>
          </a:p>
          <a:p>
            <a:pPr marL="571500" indent="-571500">
              <a:buFont typeface="Arial" panose="020B0604020202020204" pitchFamily="34" charset="0"/>
              <a:buChar char="•"/>
            </a:pPr>
            <a:r>
              <a:rPr lang="nb-NO" sz="3600" dirty="0">
                <a:solidFill>
                  <a:srgbClr val="D45D00"/>
                </a:solidFill>
              </a:rPr>
              <a:t>ÅRLIG </a:t>
            </a:r>
            <a:r>
              <a:rPr lang="nb-NO" sz="3600" b="1" dirty="0">
                <a:solidFill>
                  <a:srgbClr val="D45D00"/>
                </a:solidFill>
              </a:rPr>
              <a:t>FORVALTNINGSGEBYR</a:t>
            </a:r>
            <a:r>
              <a:rPr lang="nb-NO" sz="3600" dirty="0">
                <a:solidFill>
                  <a:srgbClr val="D45D00"/>
                </a:solidFill>
              </a:rPr>
              <a:t> PÅ AKSJEFOND</a:t>
            </a:r>
          </a:p>
          <a:p>
            <a:pPr marL="571500" indent="-571500">
              <a:buFont typeface="Arial" panose="020B0604020202020204" pitchFamily="34" charset="0"/>
              <a:buChar char="•"/>
            </a:pPr>
            <a:endParaRPr lang="nb-NO" sz="3600" dirty="0">
              <a:solidFill>
                <a:srgbClr val="D45D00"/>
              </a:solidFill>
            </a:endParaRPr>
          </a:p>
          <a:p>
            <a:pPr marL="571500" indent="-571500">
              <a:buFont typeface="Wingdings" panose="05000000000000000000" pitchFamily="2" charset="2"/>
              <a:buChar char="Ø"/>
            </a:pPr>
            <a:r>
              <a:rPr lang="nb-NO" sz="3600" dirty="0">
                <a:solidFill>
                  <a:srgbClr val="003B5C"/>
                </a:solidFill>
              </a:rPr>
              <a:t>BEGGE DELER SPISER AV DIN GEVINST</a:t>
            </a:r>
          </a:p>
        </p:txBody>
      </p:sp>
      <p:pic>
        <p:nvPicPr>
          <p:cNvPr id="4" name="Grafikk 3" descr="Forskning">
            <a:extLst>
              <a:ext uri="{FF2B5EF4-FFF2-40B4-BE49-F238E27FC236}">
                <a16:creationId xmlns:a16="http://schemas.microsoft.com/office/drawing/2014/main" id="{B4C4EE9D-034D-4C20-82BA-AECAC74C70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811" y="1166842"/>
            <a:ext cx="1610299" cy="1610299"/>
          </a:xfrm>
          <a:prstGeom prst="rect">
            <a:avLst/>
          </a:prstGeom>
        </p:spPr>
      </p:pic>
    </p:spTree>
    <p:extLst>
      <p:ext uri="{BB962C8B-B14F-4D97-AF65-F5344CB8AC3E}">
        <p14:creationId xmlns:p14="http://schemas.microsoft.com/office/powerpoint/2010/main" val="1144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4985980"/>
          </a:xfrm>
          <a:prstGeom prst="rect">
            <a:avLst/>
          </a:prstGeom>
          <a:noFill/>
        </p:spPr>
        <p:txBody>
          <a:bodyPr wrap="square" rtlCol="0">
            <a:spAutoFit/>
          </a:bodyPr>
          <a:lstStyle/>
          <a:p>
            <a:r>
              <a:rPr lang="nb-NO" sz="5400" dirty="0">
                <a:solidFill>
                  <a:srgbClr val="003B5C"/>
                </a:solidFill>
              </a:rPr>
              <a:t>AKSJE</a:t>
            </a:r>
            <a:r>
              <a:rPr lang="nb-NO" sz="5400" b="1" dirty="0">
                <a:solidFill>
                  <a:srgbClr val="D45D00"/>
                </a:solidFill>
              </a:rPr>
              <a:t>KURTASJE</a:t>
            </a:r>
            <a:r>
              <a:rPr lang="nb-NO" sz="5400" b="1" dirty="0">
                <a:solidFill>
                  <a:srgbClr val="003B5C"/>
                </a:solidFill>
              </a:rPr>
              <a:t> </a:t>
            </a:r>
            <a:r>
              <a:rPr lang="nb-NO" sz="5400" dirty="0">
                <a:solidFill>
                  <a:srgbClr val="003B5C"/>
                </a:solidFill>
              </a:rPr>
              <a:t>ER ET GEBYR DU BETALER HVER GANG DU KJØPER ELLER SELGER EN AKSJE</a:t>
            </a:r>
            <a:endParaRPr lang="nb-NO" sz="5400" dirty="0">
              <a:solidFill>
                <a:srgbClr val="D45D00"/>
              </a:solidFill>
            </a:endParaRPr>
          </a:p>
          <a:p>
            <a:pPr marL="571500" indent="-571500">
              <a:buFont typeface="Arial" panose="020B0604020202020204" pitchFamily="34" charset="0"/>
              <a:buChar char="•"/>
            </a:pPr>
            <a:endParaRPr lang="nb-NO" sz="3600" dirty="0">
              <a:solidFill>
                <a:srgbClr val="D45D00"/>
              </a:solidFill>
            </a:endParaRPr>
          </a:p>
          <a:p>
            <a:pPr marL="571500" indent="-571500">
              <a:buFont typeface="Arial" panose="020B0604020202020204" pitchFamily="34" charset="0"/>
              <a:buChar char="•"/>
            </a:pPr>
            <a:r>
              <a:rPr lang="nb-NO" sz="2400" dirty="0">
                <a:solidFill>
                  <a:srgbClr val="D45D00"/>
                </a:solidFill>
              </a:rPr>
              <a:t>EN % AV KJØPESUM</a:t>
            </a:r>
          </a:p>
          <a:p>
            <a:pPr marL="571500" indent="-571500">
              <a:buFont typeface="Arial" panose="020B0604020202020204" pitchFamily="34" charset="0"/>
              <a:buChar char="•"/>
            </a:pPr>
            <a:r>
              <a:rPr lang="nb-NO" sz="2400" dirty="0">
                <a:solidFill>
                  <a:srgbClr val="D45D00"/>
                </a:solidFill>
              </a:rPr>
              <a:t>OFTE OPPGIS EN MINIMUMS-KURTASJE OG EN MAKS-KURTASJE</a:t>
            </a:r>
          </a:p>
          <a:p>
            <a:pPr marL="571500" indent="-571500">
              <a:buFont typeface="Arial" panose="020B0604020202020204" pitchFamily="34" charset="0"/>
              <a:buChar char="•"/>
            </a:pPr>
            <a:endParaRPr lang="nb-NO" sz="2400" dirty="0">
              <a:solidFill>
                <a:srgbClr val="D45D00"/>
              </a:solidFill>
            </a:endParaRPr>
          </a:p>
          <a:p>
            <a:pPr marL="571500" indent="-571500">
              <a:buFont typeface="Wingdings" panose="05000000000000000000" pitchFamily="2" charset="2"/>
              <a:buChar char="Ø"/>
            </a:pPr>
            <a:r>
              <a:rPr lang="nb-NO" sz="2400" dirty="0">
                <a:solidFill>
                  <a:srgbClr val="003B5C"/>
                </a:solidFill>
              </a:rPr>
              <a:t>PASS PÅ AT DU IKKE INVESTERER FOR SMÅ BELØP SLIK AT KURTASJEN SPISER OPP AVKASTNINGEN DIN!</a:t>
            </a:r>
          </a:p>
        </p:txBody>
      </p:sp>
      <p:pic>
        <p:nvPicPr>
          <p:cNvPr id="3" name="Grafikk 2" descr="Bank">
            <a:extLst>
              <a:ext uri="{FF2B5EF4-FFF2-40B4-BE49-F238E27FC236}">
                <a16:creationId xmlns:a16="http://schemas.microsoft.com/office/drawing/2014/main" id="{6A49FDA5-70B9-437A-8E3D-CDC906BFD6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154" y="1166842"/>
            <a:ext cx="1503956" cy="1503956"/>
          </a:xfrm>
          <a:prstGeom prst="rect">
            <a:avLst/>
          </a:prstGeom>
        </p:spPr>
      </p:pic>
    </p:spTree>
    <p:extLst>
      <p:ext uri="{BB962C8B-B14F-4D97-AF65-F5344CB8AC3E}">
        <p14:creationId xmlns:p14="http://schemas.microsoft.com/office/powerpoint/2010/main" val="108932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615736" cy="5447645"/>
          </a:xfrm>
          <a:prstGeom prst="rect">
            <a:avLst/>
          </a:prstGeom>
          <a:noFill/>
        </p:spPr>
        <p:txBody>
          <a:bodyPr wrap="square" rtlCol="0">
            <a:spAutoFit/>
          </a:bodyPr>
          <a:lstStyle/>
          <a:p>
            <a:r>
              <a:rPr lang="nb-NO" sz="5400" dirty="0">
                <a:solidFill>
                  <a:srgbClr val="003B5C"/>
                </a:solidFill>
              </a:rPr>
              <a:t>AKSJE</a:t>
            </a:r>
            <a:r>
              <a:rPr lang="nb-NO" sz="5400" b="1" dirty="0">
                <a:solidFill>
                  <a:srgbClr val="D45D00"/>
                </a:solidFill>
              </a:rPr>
              <a:t>KURTASJE</a:t>
            </a:r>
            <a:br>
              <a:rPr lang="nb-NO" sz="5400" b="1" dirty="0">
                <a:solidFill>
                  <a:srgbClr val="D45D00"/>
                </a:solidFill>
              </a:rPr>
            </a:br>
            <a:r>
              <a:rPr lang="nb-NO" sz="5400" b="1" dirty="0">
                <a:solidFill>
                  <a:srgbClr val="D45D00"/>
                </a:solidFill>
              </a:rPr>
              <a:t>	</a:t>
            </a:r>
            <a:r>
              <a:rPr lang="nb-NO" sz="3600" b="1" dirty="0">
                <a:solidFill>
                  <a:srgbClr val="D45D00"/>
                </a:solidFill>
              </a:rPr>
              <a:t>SJEKK PRISLISTEN</a:t>
            </a:r>
          </a:p>
          <a:p>
            <a:pPr marL="571500" indent="-571500">
              <a:buFont typeface="Arial" panose="020B0604020202020204" pitchFamily="34" charset="0"/>
              <a:buChar char="•"/>
            </a:pPr>
            <a:endParaRPr lang="nb-NO" sz="2400" dirty="0">
              <a:solidFill>
                <a:srgbClr val="D45D00"/>
              </a:solidFill>
            </a:endParaRPr>
          </a:p>
          <a:p>
            <a:pPr marL="571500" indent="-571500">
              <a:buFont typeface="Arial" panose="020B0604020202020204" pitchFamily="34" charset="0"/>
              <a:buChar char="•"/>
            </a:pPr>
            <a:r>
              <a:rPr lang="nb-NO" sz="2400" dirty="0">
                <a:solidFill>
                  <a:srgbClr val="003B5C"/>
                </a:solidFill>
              </a:rPr>
              <a:t>DE FLESTE TILBYR:</a:t>
            </a:r>
          </a:p>
          <a:p>
            <a:pPr marL="1028700" lvl="1" indent="-571500">
              <a:buFont typeface="Wingdings" panose="05000000000000000000" pitchFamily="2" charset="2"/>
              <a:buChar char="Ø"/>
            </a:pPr>
            <a:r>
              <a:rPr lang="nb-NO" sz="2400" dirty="0">
                <a:solidFill>
                  <a:srgbClr val="003B5C"/>
                </a:solidFill>
              </a:rPr>
              <a:t>KURTASJE TIL 0,035% - 0,15 %</a:t>
            </a:r>
          </a:p>
          <a:p>
            <a:pPr marL="1028700" lvl="1" indent="-571500">
              <a:buFont typeface="Wingdings" panose="05000000000000000000" pitchFamily="2" charset="2"/>
              <a:buChar char="Ø"/>
            </a:pPr>
            <a:r>
              <a:rPr lang="nb-NO" sz="2400" dirty="0">
                <a:solidFill>
                  <a:srgbClr val="003B5C"/>
                </a:solidFill>
              </a:rPr>
              <a:t>MINSTEKURTASJE 1 - 95 kr</a:t>
            </a:r>
          </a:p>
          <a:p>
            <a:pPr marL="1028700" lvl="1" indent="-571500">
              <a:buFont typeface="Wingdings" panose="05000000000000000000" pitchFamily="2" charset="2"/>
              <a:buChar char="Ø"/>
            </a:pPr>
            <a:r>
              <a:rPr lang="nb-NO" sz="2400" dirty="0">
                <a:solidFill>
                  <a:srgbClr val="003B5C"/>
                </a:solidFill>
              </a:rPr>
              <a:t>MAKSKURTASJE KR 99 – TIL UENDELIG</a:t>
            </a:r>
          </a:p>
          <a:p>
            <a:pPr marL="571500" indent="-571500">
              <a:buFont typeface="Arial" panose="020B0604020202020204" pitchFamily="34" charset="0"/>
              <a:buChar char="•"/>
            </a:pPr>
            <a:endParaRPr lang="nb-NO" sz="2400" dirty="0">
              <a:solidFill>
                <a:srgbClr val="D45D00"/>
              </a:solidFill>
            </a:endParaRPr>
          </a:p>
          <a:p>
            <a:endParaRPr lang="nb-NO" sz="2400" dirty="0">
              <a:solidFill>
                <a:srgbClr val="003B5C"/>
              </a:solidFill>
            </a:endParaRPr>
          </a:p>
          <a:p>
            <a:r>
              <a:rPr lang="nb-NO" sz="2400" dirty="0">
                <a:solidFill>
                  <a:srgbClr val="003B5C"/>
                </a:solidFill>
              </a:rPr>
              <a:t>	Divider minstekurtasjen (kr) på kurtasje-satsen: Da får du 	minimumsbeløp du bør investere for ved hver handel</a:t>
            </a:r>
          </a:p>
          <a:p>
            <a:pPr marL="571500" indent="-571500">
              <a:buFont typeface="Arial" panose="020B0604020202020204" pitchFamily="34" charset="0"/>
              <a:buChar char="•"/>
            </a:pPr>
            <a:endParaRPr lang="nb-NO" sz="2400" dirty="0">
              <a:solidFill>
                <a:srgbClr val="D45D00"/>
              </a:solidFill>
            </a:endParaRPr>
          </a:p>
        </p:txBody>
      </p:sp>
      <p:pic>
        <p:nvPicPr>
          <p:cNvPr id="3" name="Grafikk 2" descr="Bank">
            <a:extLst>
              <a:ext uri="{FF2B5EF4-FFF2-40B4-BE49-F238E27FC236}">
                <a16:creationId xmlns:a16="http://schemas.microsoft.com/office/drawing/2014/main" id="{6A49FDA5-70B9-437A-8E3D-CDC906BFD6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154" y="1166842"/>
            <a:ext cx="1503956" cy="1503956"/>
          </a:xfrm>
          <a:prstGeom prst="rect">
            <a:avLst/>
          </a:prstGeom>
        </p:spPr>
      </p:pic>
      <p:pic>
        <p:nvPicPr>
          <p:cNvPr id="4" name="Grafikk 3" descr="Lyspære">
            <a:extLst>
              <a:ext uri="{FF2B5EF4-FFF2-40B4-BE49-F238E27FC236}">
                <a16:creationId xmlns:a16="http://schemas.microsoft.com/office/drawing/2014/main" id="{7E83C9AA-D719-4BF4-9075-84F823517C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9656" y="5373658"/>
            <a:ext cx="634999" cy="634999"/>
          </a:xfrm>
          <a:prstGeom prst="rect">
            <a:avLst/>
          </a:prstGeom>
        </p:spPr>
      </p:pic>
      <p:pic>
        <p:nvPicPr>
          <p:cNvPr id="5" name="Grafikk 4" descr="Lyspære">
            <a:extLst>
              <a:ext uri="{FF2B5EF4-FFF2-40B4-BE49-F238E27FC236}">
                <a16:creationId xmlns:a16="http://schemas.microsoft.com/office/drawing/2014/main" id="{D269B338-25EC-4FE5-B9F5-804DB955910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9657" y="2237800"/>
            <a:ext cx="634999" cy="634999"/>
          </a:xfrm>
          <a:prstGeom prst="rect">
            <a:avLst/>
          </a:prstGeom>
        </p:spPr>
      </p:pic>
    </p:spTree>
    <p:extLst>
      <p:ext uri="{BB962C8B-B14F-4D97-AF65-F5344CB8AC3E}">
        <p14:creationId xmlns:p14="http://schemas.microsoft.com/office/powerpoint/2010/main" val="1184812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2F4911-5CCE-455E-A0F0-5B459170BD97}"/>
              </a:ext>
            </a:extLst>
          </p:cNvPr>
          <p:cNvSpPr>
            <a:spLocks noGrp="1"/>
          </p:cNvSpPr>
          <p:nvPr>
            <p:ph type="title"/>
          </p:nvPr>
        </p:nvSpPr>
        <p:spPr>
          <a:xfrm>
            <a:off x="609600" y="-29680"/>
            <a:ext cx="10972800" cy="1143000"/>
          </a:xfrm>
        </p:spPr>
        <p:txBody>
          <a:bodyPr/>
          <a:lstStyle/>
          <a:p>
            <a:r>
              <a:rPr lang="nb-NO" dirty="0">
                <a:solidFill>
                  <a:srgbClr val="D45D00"/>
                </a:solidFill>
                <a:latin typeface="+mn-lt"/>
              </a:rPr>
              <a:t>Typiske spørsmål</a:t>
            </a:r>
          </a:p>
        </p:txBody>
      </p:sp>
      <p:graphicFrame>
        <p:nvGraphicFramePr>
          <p:cNvPr id="4" name="Cont1">
            <a:extLst>
              <a:ext uri="{FF2B5EF4-FFF2-40B4-BE49-F238E27FC236}">
                <a16:creationId xmlns:a16="http://schemas.microsoft.com/office/drawing/2014/main" id="{2362EF40-9D52-4C06-AC94-B6F4D7D8E622}"/>
              </a:ext>
            </a:extLst>
          </p:cNvPr>
          <p:cNvGraphicFramePr>
            <a:graphicFrameLocks noGrp="1"/>
          </p:cNvGraphicFramePr>
          <p:nvPr>
            <p:extLst>
              <p:ext uri="{D42A27DB-BD31-4B8C-83A1-F6EECF244321}">
                <p14:modId xmlns:p14="http://schemas.microsoft.com/office/powerpoint/2010/main" val="1225502182"/>
              </p:ext>
            </p:extLst>
          </p:nvPr>
        </p:nvGraphicFramePr>
        <p:xfrm>
          <a:off x="497680" y="1023852"/>
          <a:ext cx="11468100" cy="5465847"/>
        </p:xfrm>
        <a:graphic>
          <a:graphicData uri="http://schemas.openxmlformats.org/drawingml/2006/table">
            <a:tbl>
              <a:tblPr>
                <a:tableStyleId>{5C22544A-7EE6-4342-B048-85BDC9FD1C3A}</a:tableStyleId>
              </a:tblPr>
              <a:tblGrid>
                <a:gridCol w="11468100">
                  <a:extLst>
                    <a:ext uri="{9D8B030D-6E8A-4147-A177-3AD203B41FA5}">
                      <a16:colId xmlns:a16="http://schemas.microsoft.com/office/drawing/2014/main" val="20000"/>
                    </a:ext>
                  </a:extLst>
                </a:gridCol>
              </a:tblGrid>
              <a:tr h="828159">
                <a:tc>
                  <a:txBody>
                    <a:bodyPr/>
                    <a:lstStyle/>
                    <a:p>
                      <a:r>
                        <a:rPr sz="1400" dirty="0" err="1">
                          <a:solidFill>
                            <a:schemeClr val="bg1">
                              <a:lumMod val="75000"/>
                            </a:schemeClr>
                          </a:solidFill>
                        </a:rPr>
                        <a:t>Hvordan</a:t>
                      </a:r>
                      <a:r>
                        <a:rPr sz="1400" dirty="0">
                          <a:solidFill>
                            <a:schemeClr val="bg1">
                              <a:lumMod val="75000"/>
                            </a:schemeClr>
                          </a:solidFill>
                        </a:rPr>
                        <a:t> </a:t>
                      </a:r>
                      <a:r>
                        <a:rPr sz="1400" dirty="0" err="1">
                          <a:solidFill>
                            <a:schemeClr val="bg1">
                              <a:lumMod val="75000"/>
                            </a:schemeClr>
                          </a:solidFill>
                        </a:rPr>
                        <a:t>burde</a:t>
                      </a:r>
                      <a:r>
                        <a:rPr sz="1400" dirty="0">
                          <a:solidFill>
                            <a:schemeClr val="bg1">
                              <a:lumMod val="75000"/>
                            </a:schemeClr>
                          </a:solidFill>
                        </a:rPr>
                        <a:t> man spare </a:t>
                      </a:r>
                      <a:r>
                        <a:rPr sz="1400" dirty="0" err="1">
                          <a:solidFill>
                            <a:schemeClr val="bg1">
                              <a:lumMod val="75000"/>
                            </a:schemeClr>
                          </a:solidFill>
                        </a:rPr>
                        <a:t>i</a:t>
                      </a:r>
                      <a:r>
                        <a:rPr sz="1400" dirty="0">
                          <a:solidFill>
                            <a:schemeClr val="bg1">
                              <a:lumMod val="75000"/>
                            </a:schemeClr>
                          </a:solidFill>
                        </a:rPr>
                        <a:t> </a:t>
                      </a:r>
                      <a:r>
                        <a:rPr sz="1400" dirty="0" err="1">
                          <a:solidFill>
                            <a:schemeClr val="bg1">
                              <a:lumMod val="75000"/>
                            </a:schemeClr>
                          </a:solidFill>
                        </a:rPr>
                        <a:t>aksjer</a:t>
                      </a:r>
                      <a:r>
                        <a:rPr sz="1400" dirty="0">
                          <a:solidFill>
                            <a:schemeClr val="bg1">
                              <a:lumMod val="75000"/>
                            </a:schemeClr>
                          </a:solidFill>
                        </a:rPr>
                        <a:t>?</a:t>
                      </a:r>
                    </a:p>
                    <a:p>
                      <a:r>
                        <a:rPr sz="1400" dirty="0">
                          <a:solidFill>
                            <a:schemeClr val="bg1">
                              <a:lumMod val="75000"/>
                            </a:schemeClr>
                          </a:solidFill>
                        </a:rPr>
                        <a:t> Er </a:t>
                      </a:r>
                      <a:r>
                        <a:rPr sz="1400" dirty="0" err="1">
                          <a:solidFill>
                            <a:schemeClr val="bg1">
                              <a:lumMod val="75000"/>
                            </a:schemeClr>
                          </a:solidFill>
                        </a:rPr>
                        <a:t>aksjefond</a:t>
                      </a:r>
                      <a:r>
                        <a:rPr sz="1400" dirty="0">
                          <a:solidFill>
                            <a:schemeClr val="bg1">
                              <a:lumMod val="75000"/>
                            </a:schemeClr>
                          </a:solidFill>
                        </a:rPr>
                        <a:t> best for sparing da </a:t>
                      </a:r>
                      <a:r>
                        <a:rPr sz="1400" dirty="0" err="1">
                          <a:solidFill>
                            <a:schemeClr val="bg1">
                              <a:lumMod val="75000"/>
                            </a:schemeClr>
                          </a:solidFill>
                        </a:rPr>
                        <a:t>aksjer</a:t>
                      </a:r>
                      <a:r>
                        <a:rPr sz="1400" dirty="0">
                          <a:solidFill>
                            <a:schemeClr val="bg1">
                              <a:lumMod val="75000"/>
                            </a:schemeClr>
                          </a:solidFill>
                        </a:rPr>
                        <a:t> </a:t>
                      </a:r>
                      <a:r>
                        <a:rPr sz="1400" dirty="0" err="1">
                          <a:solidFill>
                            <a:schemeClr val="bg1">
                              <a:lumMod val="75000"/>
                            </a:schemeClr>
                          </a:solidFill>
                        </a:rPr>
                        <a:t>ofte</a:t>
                      </a:r>
                      <a:r>
                        <a:rPr sz="1400" dirty="0">
                          <a:solidFill>
                            <a:schemeClr val="bg1">
                              <a:lumMod val="75000"/>
                            </a:schemeClr>
                          </a:solidFill>
                        </a:rPr>
                        <a:t> har </a:t>
                      </a:r>
                      <a:r>
                        <a:rPr sz="1400" dirty="0" err="1">
                          <a:solidFill>
                            <a:schemeClr val="bg1">
                              <a:lumMod val="75000"/>
                            </a:schemeClr>
                          </a:solidFill>
                        </a:rPr>
                        <a:t>høyre</a:t>
                      </a:r>
                      <a:r>
                        <a:rPr sz="1400" dirty="0">
                          <a:solidFill>
                            <a:schemeClr val="bg1">
                              <a:lumMod val="75000"/>
                            </a:schemeClr>
                          </a:solidFill>
                        </a:rPr>
                        <a:t> </a:t>
                      </a:r>
                      <a:r>
                        <a:rPr sz="1400" dirty="0" err="1">
                          <a:solidFill>
                            <a:schemeClr val="bg1">
                              <a:lumMod val="75000"/>
                            </a:schemeClr>
                          </a:solidFill>
                        </a:rPr>
                        <a:t>risiko</a:t>
                      </a:r>
                      <a:r>
                        <a:rPr sz="1400" dirty="0">
                          <a:solidFill>
                            <a:schemeClr val="bg1">
                              <a:lumMod val="75000"/>
                            </a:schemeClr>
                          </a:solidFill>
                        </a:rPr>
                        <a:t>? </a:t>
                      </a:r>
                      <a:r>
                        <a:rPr sz="1400" dirty="0" err="1">
                          <a:solidFill>
                            <a:schemeClr val="bg1">
                              <a:lumMod val="75000"/>
                            </a:schemeClr>
                          </a:solidFill>
                        </a:rPr>
                        <a:t>Sånn</a:t>
                      </a:r>
                      <a:r>
                        <a:rPr sz="1400" dirty="0">
                          <a:solidFill>
                            <a:schemeClr val="bg1">
                              <a:lumMod val="75000"/>
                            </a:schemeClr>
                          </a:solidFill>
                        </a:rPr>
                        <a:t> </a:t>
                      </a:r>
                      <a:r>
                        <a:rPr sz="1400" dirty="0" err="1">
                          <a:solidFill>
                            <a:schemeClr val="bg1">
                              <a:lumMod val="75000"/>
                            </a:schemeClr>
                          </a:solidFill>
                        </a:rPr>
                        <a:t>jeg</a:t>
                      </a:r>
                      <a:r>
                        <a:rPr sz="1400" dirty="0">
                          <a:solidFill>
                            <a:schemeClr val="bg1">
                              <a:lumMod val="75000"/>
                            </a:schemeClr>
                          </a:solidFill>
                        </a:rPr>
                        <a:t> ser </a:t>
                      </a:r>
                      <a:r>
                        <a:rPr sz="1400" dirty="0" err="1">
                          <a:solidFill>
                            <a:schemeClr val="bg1">
                              <a:lumMod val="75000"/>
                            </a:schemeClr>
                          </a:solidFill>
                        </a:rPr>
                        <a:t>på</a:t>
                      </a:r>
                      <a:r>
                        <a:rPr sz="1400" dirty="0">
                          <a:solidFill>
                            <a:schemeClr val="bg1">
                              <a:lumMod val="75000"/>
                            </a:schemeClr>
                          </a:solidFill>
                        </a:rPr>
                        <a:t> det er </a:t>
                      </a:r>
                      <a:r>
                        <a:rPr sz="1400" b="1" dirty="0" err="1">
                          <a:solidFill>
                            <a:schemeClr val="bg1">
                              <a:lumMod val="75000"/>
                            </a:schemeClr>
                          </a:solidFill>
                        </a:rPr>
                        <a:t>aksjer</a:t>
                      </a:r>
                      <a:r>
                        <a:rPr sz="1400" b="1" dirty="0">
                          <a:solidFill>
                            <a:schemeClr val="bg1">
                              <a:lumMod val="75000"/>
                            </a:schemeClr>
                          </a:solidFill>
                        </a:rPr>
                        <a:t> for </a:t>
                      </a:r>
                      <a:r>
                        <a:rPr sz="1400" b="1" dirty="0" err="1">
                          <a:solidFill>
                            <a:schemeClr val="bg1">
                              <a:lumMod val="75000"/>
                            </a:schemeClr>
                          </a:solidFill>
                        </a:rPr>
                        <a:t>mer</a:t>
                      </a:r>
                      <a:r>
                        <a:rPr sz="1400" b="1" dirty="0">
                          <a:solidFill>
                            <a:schemeClr val="bg1">
                              <a:lumMod val="75000"/>
                            </a:schemeClr>
                          </a:solidFill>
                        </a:rPr>
                        <a:t> </a:t>
                      </a:r>
                      <a:r>
                        <a:rPr sz="1400" b="1" dirty="0" err="1">
                          <a:solidFill>
                            <a:schemeClr val="bg1">
                              <a:lumMod val="75000"/>
                            </a:schemeClr>
                          </a:solidFill>
                        </a:rPr>
                        <a:t>erfarne</a:t>
                      </a:r>
                      <a:r>
                        <a:rPr sz="1400" b="1" dirty="0">
                          <a:solidFill>
                            <a:schemeClr val="bg1">
                              <a:lumMod val="75000"/>
                            </a:schemeClr>
                          </a:solidFill>
                        </a:rPr>
                        <a:t> </a:t>
                      </a:r>
                      <a:r>
                        <a:rPr sz="1400" b="1" dirty="0" err="1">
                          <a:solidFill>
                            <a:schemeClr val="bg1">
                              <a:lumMod val="75000"/>
                            </a:schemeClr>
                          </a:solidFill>
                        </a:rPr>
                        <a:t>og</a:t>
                      </a:r>
                      <a:r>
                        <a:rPr sz="1400" b="1" dirty="0">
                          <a:solidFill>
                            <a:schemeClr val="bg1">
                              <a:lumMod val="75000"/>
                            </a:schemeClr>
                          </a:solidFill>
                        </a:rPr>
                        <a:t> </a:t>
                      </a:r>
                      <a:r>
                        <a:rPr sz="1400" dirty="0">
                          <a:solidFill>
                            <a:schemeClr val="bg1">
                              <a:lumMod val="75000"/>
                            </a:schemeClr>
                          </a:solidFill>
                        </a:rPr>
                        <a:t>de </a:t>
                      </a:r>
                      <a:r>
                        <a:rPr sz="1400" dirty="0" err="1">
                          <a:solidFill>
                            <a:schemeClr val="bg1">
                              <a:lumMod val="75000"/>
                            </a:schemeClr>
                          </a:solidFill>
                        </a:rPr>
                        <a:t>som</a:t>
                      </a:r>
                      <a:r>
                        <a:rPr sz="1400" dirty="0">
                          <a:solidFill>
                            <a:schemeClr val="bg1">
                              <a:lumMod val="75000"/>
                            </a:schemeClr>
                          </a:solidFill>
                        </a:rPr>
                        <a:t> har </a:t>
                      </a:r>
                      <a:r>
                        <a:rPr sz="1400" b="1" dirty="0" err="1">
                          <a:solidFill>
                            <a:schemeClr val="bg1">
                              <a:lumMod val="75000"/>
                            </a:schemeClr>
                          </a:solidFill>
                        </a:rPr>
                        <a:t>litt</a:t>
                      </a:r>
                      <a:r>
                        <a:rPr sz="1400" b="1" dirty="0">
                          <a:solidFill>
                            <a:schemeClr val="bg1">
                              <a:lumMod val="75000"/>
                            </a:schemeClr>
                          </a:solidFill>
                        </a:rPr>
                        <a:t> </a:t>
                      </a:r>
                      <a:r>
                        <a:rPr sz="1400" b="1" dirty="0" err="1">
                          <a:solidFill>
                            <a:schemeClr val="bg1">
                              <a:lumMod val="75000"/>
                            </a:schemeClr>
                          </a:solidFill>
                        </a:rPr>
                        <a:t>mer</a:t>
                      </a:r>
                      <a:r>
                        <a:rPr sz="1400" b="1" dirty="0">
                          <a:solidFill>
                            <a:schemeClr val="bg1">
                              <a:lumMod val="75000"/>
                            </a:schemeClr>
                          </a:solidFill>
                        </a:rPr>
                        <a:t> </a:t>
                      </a:r>
                      <a:r>
                        <a:rPr sz="1400" b="1" dirty="0" err="1">
                          <a:solidFill>
                            <a:schemeClr val="bg1">
                              <a:lumMod val="75000"/>
                            </a:schemeClr>
                          </a:solidFill>
                        </a:rPr>
                        <a:t>penger</a:t>
                      </a:r>
                      <a:r>
                        <a:rPr sz="1400" b="1" dirty="0">
                          <a:solidFill>
                            <a:schemeClr val="bg1">
                              <a:lumMod val="75000"/>
                            </a:schemeClr>
                          </a:solidFill>
                        </a:rPr>
                        <a:t> å spare</a:t>
                      </a:r>
                      <a:r>
                        <a:rPr sz="1400" dirty="0">
                          <a:solidFill>
                            <a:schemeClr val="bg1">
                              <a:lumMod val="75000"/>
                            </a:schemeClr>
                          </a:solidFill>
                        </a:rPr>
                        <a:t>. Kan det </a:t>
                      </a:r>
                      <a:r>
                        <a:rPr sz="1400" dirty="0" err="1">
                          <a:solidFill>
                            <a:schemeClr val="bg1">
                              <a:lumMod val="75000"/>
                            </a:schemeClr>
                          </a:solidFill>
                        </a:rPr>
                        <a:t>stemme</a:t>
                      </a:r>
                      <a:r>
                        <a:rPr sz="1400" dirty="0">
                          <a:solidFill>
                            <a:schemeClr val="bg1">
                              <a:lumMod val="75000"/>
                            </a:schemeClr>
                          </a:solidFill>
                        </a:rPr>
                        <a:t> </a:t>
                      </a:r>
                      <a:r>
                        <a:rPr sz="1400" dirty="0" err="1">
                          <a:solidFill>
                            <a:schemeClr val="bg1">
                              <a:lumMod val="75000"/>
                            </a:schemeClr>
                          </a:solidFill>
                        </a:rPr>
                        <a:t>noe</a:t>
                      </a:r>
                      <a:r>
                        <a:rPr sz="1400" dirty="0">
                          <a:solidFill>
                            <a:schemeClr val="bg1">
                              <a:lumMod val="75000"/>
                            </a:schemeClr>
                          </a:solidFill>
                        </a:rPr>
                        <a:t>?</a:t>
                      </a:r>
                    </a:p>
                  </a:txBody>
                  <a:tcPr>
                    <a:solidFill>
                      <a:prstClr val="black">
                        <a:lumOff val="100000"/>
                        <a:lumOff val="100000"/>
                      </a:prstClr>
                    </a:solidFill>
                  </a:tcPr>
                </a:tc>
                <a:extLst>
                  <a:ext uri="{0D108BD9-81ED-4DB2-BD59-A6C34878D82A}">
                    <a16:rowId xmlns:a16="http://schemas.microsoft.com/office/drawing/2014/main" val="10000"/>
                  </a:ext>
                </a:extLst>
              </a:tr>
              <a:tr h="1325054">
                <a:tc>
                  <a:txBody>
                    <a:bodyPr/>
                    <a:lstStyle/>
                    <a:p>
                      <a:r>
                        <a:rPr sz="1400" dirty="0" err="1">
                          <a:solidFill>
                            <a:schemeClr val="bg1">
                              <a:lumMod val="75000"/>
                            </a:schemeClr>
                          </a:solidFill>
                        </a:rPr>
                        <a:t>Jeg</a:t>
                      </a:r>
                      <a:r>
                        <a:rPr sz="1400" dirty="0">
                          <a:solidFill>
                            <a:schemeClr val="bg1">
                              <a:lumMod val="75000"/>
                            </a:schemeClr>
                          </a:solidFill>
                        </a:rPr>
                        <a:t> </a:t>
                      </a:r>
                      <a:r>
                        <a:rPr sz="1400" b="1" dirty="0" err="1">
                          <a:solidFill>
                            <a:schemeClr val="bg1">
                              <a:lumMod val="75000"/>
                            </a:schemeClr>
                          </a:solidFill>
                        </a:rPr>
                        <a:t>ønsker</a:t>
                      </a:r>
                      <a:r>
                        <a:rPr sz="1400" b="1" dirty="0">
                          <a:solidFill>
                            <a:schemeClr val="bg1">
                              <a:lumMod val="75000"/>
                            </a:schemeClr>
                          </a:solidFill>
                        </a:rPr>
                        <a:t> </a:t>
                      </a:r>
                      <a:r>
                        <a:rPr sz="1400" b="1" dirty="0" err="1">
                          <a:solidFill>
                            <a:schemeClr val="bg1">
                              <a:lumMod val="75000"/>
                            </a:schemeClr>
                          </a:solidFill>
                        </a:rPr>
                        <a:t>større</a:t>
                      </a:r>
                      <a:r>
                        <a:rPr sz="1400" b="1" dirty="0">
                          <a:solidFill>
                            <a:schemeClr val="bg1">
                              <a:lumMod val="75000"/>
                            </a:schemeClr>
                          </a:solidFill>
                        </a:rPr>
                        <a:t> </a:t>
                      </a:r>
                      <a:r>
                        <a:rPr sz="1400" b="1" dirty="0" err="1">
                          <a:solidFill>
                            <a:schemeClr val="bg1">
                              <a:lumMod val="75000"/>
                            </a:schemeClr>
                          </a:solidFill>
                        </a:rPr>
                        <a:t>avkastning</a:t>
                      </a:r>
                      <a:r>
                        <a:rPr sz="1400" b="1" dirty="0">
                          <a:solidFill>
                            <a:schemeClr val="bg1">
                              <a:lumMod val="75000"/>
                            </a:schemeClr>
                          </a:solidFill>
                        </a:rPr>
                        <a:t> </a:t>
                      </a:r>
                      <a:r>
                        <a:rPr sz="1400" b="1" dirty="0" err="1">
                          <a:solidFill>
                            <a:schemeClr val="bg1">
                              <a:lumMod val="75000"/>
                            </a:schemeClr>
                          </a:solidFill>
                        </a:rPr>
                        <a:t>på</a:t>
                      </a:r>
                      <a:r>
                        <a:rPr sz="1400" b="1" dirty="0">
                          <a:solidFill>
                            <a:schemeClr val="bg1">
                              <a:lumMod val="75000"/>
                            </a:schemeClr>
                          </a:solidFill>
                        </a:rPr>
                        <a:t> </a:t>
                      </a:r>
                      <a:r>
                        <a:rPr sz="1400" b="1" dirty="0" err="1">
                          <a:solidFill>
                            <a:schemeClr val="bg1">
                              <a:lumMod val="75000"/>
                            </a:schemeClr>
                          </a:solidFill>
                        </a:rPr>
                        <a:t>sparepengene</a:t>
                      </a:r>
                      <a:r>
                        <a:rPr sz="1400" b="1" dirty="0">
                          <a:solidFill>
                            <a:schemeClr val="bg1">
                              <a:lumMod val="75000"/>
                            </a:schemeClr>
                          </a:solidFill>
                        </a:rPr>
                        <a:t> mine </a:t>
                      </a:r>
                      <a:r>
                        <a:rPr sz="1400" dirty="0" err="1">
                          <a:solidFill>
                            <a:schemeClr val="bg1">
                              <a:lumMod val="75000"/>
                            </a:schemeClr>
                          </a:solidFill>
                        </a:rPr>
                        <a:t>enn</a:t>
                      </a:r>
                      <a:r>
                        <a:rPr sz="1400" dirty="0">
                          <a:solidFill>
                            <a:schemeClr val="bg1">
                              <a:lumMod val="75000"/>
                            </a:schemeClr>
                          </a:solidFill>
                        </a:rPr>
                        <a:t> det </a:t>
                      </a:r>
                      <a:r>
                        <a:rPr sz="1400" dirty="0" err="1">
                          <a:solidFill>
                            <a:schemeClr val="bg1">
                              <a:lumMod val="75000"/>
                            </a:schemeClr>
                          </a:solidFill>
                        </a:rPr>
                        <a:t>jeg</a:t>
                      </a:r>
                      <a:r>
                        <a:rPr sz="1400" dirty="0">
                          <a:solidFill>
                            <a:schemeClr val="bg1">
                              <a:lumMod val="75000"/>
                            </a:schemeClr>
                          </a:solidFill>
                        </a:rPr>
                        <a:t> </a:t>
                      </a:r>
                      <a:r>
                        <a:rPr sz="1400" dirty="0" err="1">
                          <a:solidFill>
                            <a:schemeClr val="bg1">
                              <a:lumMod val="75000"/>
                            </a:schemeClr>
                          </a:solidFill>
                        </a:rPr>
                        <a:t>får</a:t>
                      </a:r>
                      <a:r>
                        <a:rPr sz="1400" dirty="0">
                          <a:solidFill>
                            <a:schemeClr val="bg1">
                              <a:lumMod val="75000"/>
                            </a:schemeClr>
                          </a:solidFill>
                        </a:rPr>
                        <a:t> </a:t>
                      </a:r>
                      <a:r>
                        <a:rPr sz="1400" dirty="0" err="1">
                          <a:solidFill>
                            <a:schemeClr val="bg1">
                              <a:lumMod val="75000"/>
                            </a:schemeClr>
                          </a:solidFill>
                        </a:rPr>
                        <a:t>på</a:t>
                      </a:r>
                      <a:r>
                        <a:rPr sz="1400" dirty="0">
                          <a:solidFill>
                            <a:schemeClr val="bg1">
                              <a:lumMod val="75000"/>
                            </a:schemeClr>
                          </a:solidFill>
                        </a:rPr>
                        <a:t> </a:t>
                      </a:r>
                      <a:r>
                        <a:rPr sz="1400" dirty="0" err="1">
                          <a:solidFill>
                            <a:schemeClr val="bg1">
                              <a:lumMod val="75000"/>
                            </a:schemeClr>
                          </a:solidFill>
                        </a:rPr>
                        <a:t>sparekonto</a:t>
                      </a:r>
                      <a:r>
                        <a:rPr sz="1400" dirty="0">
                          <a:solidFill>
                            <a:schemeClr val="bg1">
                              <a:lumMod val="75000"/>
                            </a:schemeClr>
                          </a:solidFill>
                        </a:rPr>
                        <a:t> </a:t>
                      </a:r>
                      <a:r>
                        <a:rPr sz="1400" dirty="0" err="1">
                          <a:solidFill>
                            <a:schemeClr val="bg1">
                              <a:lumMod val="75000"/>
                            </a:schemeClr>
                          </a:solidFill>
                        </a:rPr>
                        <a:t>i</a:t>
                      </a:r>
                      <a:r>
                        <a:rPr sz="1400" dirty="0">
                          <a:solidFill>
                            <a:schemeClr val="bg1">
                              <a:lumMod val="75000"/>
                            </a:schemeClr>
                          </a:solidFill>
                        </a:rPr>
                        <a:t> </a:t>
                      </a:r>
                      <a:r>
                        <a:rPr sz="1400" dirty="0" err="1">
                          <a:solidFill>
                            <a:schemeClr val="bg1">
                              <a:lumMod val="75000"/>
                            </a:schemeClr>
                          </a:solidFill>
                        </a:rPr>
                        <a:t>dag</a:t>
                      </a:r>
                      <a:r>
                        <a:rPr sz="1400" dirty="0">
                          <a:solidFill>
                            <a:schemeClr val="bg1">
                              <a:lumMod val="75000"/>
                            </a:schemeClr>
                          </a:solidFill>
                        </a:rPr>
                        <a:t>. </a:t>
                      </a:r>
                      <a:r>
                        <a:rPr sz="1400" dirty="0" err="1">
                          <a:solidFill>
                            <a:schemeClr val="bg1">
                              <a:lumMod val="75000"/>
                            </a:schemeClr>
                          </a:solidFill>
                        </a:rPr>
                        <a:t>Hva</a:t>
                      </a:r>
                      <a:r>
                        <a:rPr sz="1400" dirty="0">
                          <a:solidFill>
                            <a:schemeClr val="bg1">
                              <a:lumMod val="75000"/>
                            </a:schemeClr>
                          </a:solidFill>
                        </a:rPr>
                        <a:t> </a:t>
                      </a:r>
                      <a:r>
                        <a:rPr sz="1400" dirty="0" err="1">
                          <a:solidFill>
                            <a:schemeClr val="bg1">
                              <a:lumMod val="75000"/>
                            </a:schemeClr>
                          </a:solidFill>
                        </a:rPr>
                        <a:t>vil</a:t>
                      </a:r>
                      <a:r>
                        <a:rPr sz="1400" dirty="0">
                          <a:solidFill>
                            <a:schemeClr val="bg1">
                              <a:lumMod val="75000"/>
                            </a:schemeClr>
                          </a:solidFill>
                        </a:rPr>
                        <a:t> det da </a:t>
                      </a:r>
                      <a:r>
                        <a:rPr sz="1400" dirty="0" err="1">
                          <a:solidFill>
                            <a:schemeClr val="bg1">
                              <a:lumMod val="75000"/>
                            </a:schemeClr>
                          </a:solidFill>
                        </a:rPr>
                        <a:t>være</a:t>
                      </a:r>
                      <a:r>
                        <a:rPr sz="1400" dirty="0">
                          <a:solidFill>
                            <a:schemeClr val="bg1">
                              <a:lumMod val="75000"/>
                            </a:schemeClr>
                          </a:solidFill>
                        </a:rPr>
                        <a:t> </a:t>
                      </a:r>
                      <a:r>
                        <a:rPr sz="1400" dirty="0" err="1">
                          <a:solidFill>
                            <a:schemeClr val="bg1">
                              <a:lumMod val="75000"/>
                            </a:schemeClr>
                          </a:solidFill>
                        </a:rPr>
                        <a:t>mest</a:t>
                      </a:r>
                      <a:r>
                        <a:rPr sz="1400" dirty="0">
                          <a:solidFill>
                            <a:schemeClr val="bg1">
                              <a:lumMod val="75000"/>
                            </a:schemeClr>
                          </a:solidFill>
                        </a:rPr>
                        <a:t> </a:t>
                      </a:r>
                      <a:r>
                        <a:rPr sz="1400" dirty="0" err="1">
                          <a:solidFill>
                            <a:schemeClr val="bg1">
                              <a:lumMod val="75000"/>
                            </a:schemeClr>
                          </a:solidFill>
                        </a:rPr>
                        <a:t>fornuftig</a:t>
                      </a:r>
                      <a:r>
                        <a:rPr sz="1400" dirty="0">
                          <a:solidFill>
                            <a:schemeClr val="bg1">
                              <a:lumMod val="75000"/>
                            </a:schemeClr>
                          </a:solidFill>
                        </a:rPr>
                        <a:t> å </a:t>
                      </a:r>
                      <a:r>
                        <a:rPr sz="1400" dirty="0" err="1">
                          <a:solidFill>
                            <a:schemeClr val="bg1">
                              <a:lumMod val="75000"/>
                            </a:schemeClr>
                          </a:solidFill>
                        </a:rPr>
                        <a:t>investere</a:t>
                      </a:r>
                      <a:r>
                        <a:rPr sz="1400" dirty="0">
                          <a:solidFill>
                            <a:schemeClr val="bg1">
                              <a:lumMod val="75000"/>
                            </a:schemeClr>
                          </a:solidFill>
                        </a:rPr>
                        <a:t> </a:t>
                      </a:r>
                      <a:r>
                        <a:rPr sz="1400" dirty="0" err="1">
                          <a:solidFill>
                            <a:schemeClr val="bg1">
                              <a:lumMod val="75000"/>
                            </a:schemeClr>
                          </a:solidFill>
                        </a:rPr>
                        <a:t>pengene</a:t>
                      </a:r>
                      <a:r>
                        <a:rPr sz="1400" dirty="0">
                          <a:solidFill>
                            <a:schemeClr val="bg1">
                              <a:lumMod val="75000"/>
                            </a:schemeClr>
                          </a:solidFill>
                        </a:rPr>
                        <a:t> </a:t>
                      </a:r>
                      <a:r>
                        <a:rPr sz="1400" dirty="0" err="1">
                          <a:solidFill>
                            <a:schemeClr val="bg1">
                              <a:lumMod val="75000"/>
                            </a:schemeClr>
                          </a:solidFill>
                        </a:rPr>
                        <a:t>i</a:t>
                      </a:r>
                      <a:r>
                        <a:rPr sz="1400" dirty="0">
                          <a:solidFill>
                            <a:schemeClr val="bg1">
                              <a:lumMod val="75000"/>
                            </a:schemeClr>
                          </a:solidFill>
                        </a:rPr>
                        <a:t>? </a:t>
                      </a:r>
                      <a:r>
                        <a:rPr sz="1400" dirty="0" err="1">
                          <a:solidFill>
                            <a:schemeClr val="bg1">
                              <a:lumMod val="75000"/>
                            </a:schemeClr>
                          </a:solidFill>
                        </a:rPr>
                        <a:t>Jeg</a:t>
                      </a:r>
                      <a:r>
                        <a:rPr sz="1400" dirty="0">
                          <a:solidFill>
                            <a:schemeClr val="bg1">
                              <a:lumMod val="75000"/>
                            </a:schemeClr>
                          </a:solidFill>
                        </a:rPr>
                        <a:t> har </a:t>
                      </a:r>
                      <a:r>
                        <a:rPr sz="1400" dirty="0" err="1">
                          <a:solidFill>
                            <a:schemeClr val="bg1">
                              <a:lumMod val="75000"/>
                            </a:schemeClr>
                          </a:solidFill>
                        </a:rPr>
                        <a:t>allerede</a:t>
                      </a:r>
                      <a:r>
                        <a:rPr sz="1400" dirty="0">
                          <a:solidFill>
                            <a:schemeClr val="bg1">
                              <a:lumMod val="75000"/>
                            </a:schemeClr>
                          </a:solidFill>
                        </a:rPr>
                        <a:t> sparing </a:t>
                      </a:r>
                      <a:r>
                        <a:rPr sz="1400" dirty="0" err="1">
                          <a:solidFill>
                            <a:schemeClr val="bg1">
                              <a:lumMod val="75000"/>
                            </a:schemeClr>
                          </a:solidFill>
                        </a:rPr>
                        <a:t>i</a:t>
                      </a:r>
                      <a:r>
                        <a:rPr sz="1400" dirty="0">
                          <a:solidFill>
                            <a:schemeClr val="bg1">
                              <a:lumMod val="75000"/>
                            </a:schemeClr>
                          </a:solidFill>
                        </a:rPr>
                        <a:t> et </a:t>
                      </a:r>
                      <a:r>
                        <a:rPr sz="1400" dirty="0" err="1">
                          <a:solidFill>
                            <a:schemeClr val="bg1">
                              <a:lumMod val="75000"/>
                            </a:schemeClr>
                          </a:solidFill>
                        </a:rPr>
                        <a:t>indeksfond</a:t>
                      </a:r>
                      <a:r>
                        <a:rPr sz="1400" dirty="0">
                          <a:solidFill>
                            <a:schemeClr val="bg1">
                              <a:lumMod val="75000"/>
                            </a:schemeClr>
                          </a:solidFill>
                        </a:rPr>
                        <a:t> - er </a:t>
                      </a:r>
                      <a:r>
                        <a:rPr sz="1400" dirty="0" err="1">
                          <a:solidFill>
                            <a:schemeClr val="bg1">
                              <a:lumMod val="75000"/>
                            </a:schemeClr>
                          </a:solidFill>
                        </a:rPr>
                        <a:t>dette</a:t>
                      </a:r>
                      <a:r>
                        <a:rPr sz="1400" dirty="0">
                          <a:solidFill>
                            <a:schemeClr val="bg1">
                              <a:lumMod val="75000"/>
                            </a:schemeClr>
                          </a:solidFill>
                        </a:rPr>
                        <a:t> det </a:t>
                      </a:r>
                      <a:r>
                        <a:rPr sz="1400" dirty="0" err="1">
                          <a:solidFill>
                            <a:schemeClr val="bg1">
                              <a:lumMod val="75000"/>
                            </a:schemeClr>
                          </a:solidFill>
                        </a:rPr>
                        <a:t>smarteste</a:t>
                      </a:r>
                      <a:r>
                        <a:rPr sz="1400" dirty="0">
                          <a:solidFill>
                            <a:schemeClr val="bg1">
                              <a:lumMod val="75000"/>
                            </a:schemeClr>
                          </a:solidFill>
                        </a:rPr>
                        <a:t>, </a:t>
                      </a:r>
                      <a:r>
                        <a:rPr sz="1400" dirty="0" err="1">
                          <a:solidFill>
                            <a:schemeClr val="bg1">
                              <a:lumMod val="75000"/>
                            </a:schemeClr>
                          </a:solidFill>
                        </a:rPr>
                        <a:t>eller</a:t>
                      </a:r>
                      <a:r>
                        <a:rPr sz="1400" dirty="0">
                          <a:solidFill>
                            <a:schemeClr val="bg1">
                              <a:lumMod val="75000"/>
                            </a:schemeClr>
                          </a:solidFill>
                        </a:rPr>
                        <a:t> </a:t>
                      </a:r>
                      <a:r>
                        <a:rPr sz="1400" dirty="0" err="1">
                          <a:solidFill>
                            <a:schemeClr val="bg1">
                              <a:lumMod val="75000"/>
                            </a:schemeClr>
                          </a:solidFill>
                        </a:rPr>
                        <a:t>kan</a:t>
                      </a:r>
                      <a:r>
                        <a:rPr sz="1400" dirty="0">
                          <a:solidFill>
                            <a:schemeClr val="bg1">
                              <a:lumMod val="75000"/>
                            </a:schemeClr>
                          </a:solidFill>
                        </a:rPr>
                        <a:t> </a:t>
                      </a:r>
                      <a:r>
                        <a:rPr sz="1400" dirty="0" err="1">
                          <a:solidFill>
                            <a:schemeClr val="bg1">
                              <a:lumMod val="75000"/>
                            </a:schemeClr>
                          </a:solidFill>
                        </a:rPr>
                        <a:t>jeg</a:t>
                      </a:r>
                      <a:r>
                        <a:rPr sz="1400" dirty="0">
                          <a:solidFill>
                            <a:schemeClr val="bg1">
                              <a:lumMod val="75000"/>
                            </a:schemeClr>
                          </a:solidFill>
                        </a:rPr>
                        <a:t> </a:t>
                      </a:r>
                      <a:r>
                        <a:rPr sz="1400" dirty="0" err="1">
                          <a:solidFill>
                            <a:schemeClr val="bg1">
                              <a:lumMod val="75000"/>
                            </a:schemeClr>
                          </a:solidFill>
                        </a:rPr>
                        <a:t>få</a:t>
                      </a:r>
                      <a:r>
                        <a:rPr sz="1400" dirty="0">
                          <a:solidFill>
                            <a:schemeClr val="bg1">
                              <a:lumMod val="75000"/>
                            </a:schemeClr>
                          </a:solidFill>
                        </a:rPr>
                        <a:t> </a:t>
                      </a:r>
                      <a:r>
                        <a:rPr sz="1400" dirty="0" err="1">
                          <a:solidFill>
                            <a:schemeClr val="bg1">
                              <a:lumMod val="75000"/>
                            </a:schemeClr>
                          </a:solidFill>
                        </a:rPr>
                        <a:t>større</a:t>
                      </a:r>
                      <a:r>
                        <a:rPr sz="1400" dirty="0">
                          <a:solidFill>
                            <a:schemeClr val="bg1">
                              <a:lumMod val="75000"/>
                            </a:schemeClr>
                          </a:solidFill>
                        </a:rPr>
                        <a:t> </a:t>
                      </a:r>
                      <a:r>
                        <a:rPr sz="1400" dirty="0" err="1">
                          <a:solidFill>
                            <a:schemeClr val="bg1">
                              <a:lumMod val="75000"/>
                            </a:schemeClr>
                          </a:solidFill>
                        </a:rPr>
                        <a:t>avkastning</a:t>
                      </a:r>
                      <a:r>
                        <a:rPr sz="1400" dirty="0">
                          <a:solidFill>
                            <a:schemeClr val="bg1">
                              <a:lumMod val="75000"/>
                            </a:schemeClr>
                          </a:solidFill>
                        </a:rPr>
                        <a:t> med </a:t>
                      </a:r>
                      <a:r>
                        <a:rPr sz="1400" dirty="0" err="1">
                          <a:solidFill>
                            <a:schemeClr val="bg1">
                              <a:lumMod val="75000"/>
                            </a:schemeClr>
                          </a:solidFill>
                        </a:rPr>
                        <a:t>cirka</a:t>
                      </a:r>
                      <a:r>
                        <a:rPr sz="1400" dirty="0">
                          <a:solidFill>
                            <a:schemeClr val="bg1">
                              <a:lumMod val="75000"/>
                            </a:schemeClr>
                          </a:solidFill>
                        </a:rPr>
                        <a:t> </a:t>
                      </a:r>
                      <a:r>
                        <a:rPr sz="1400" dirty="0" err="1">
                          <a:solidFill>
                            <a:schemeClr val="bg1">
                              <a:lumMod val="75000"/>
                            </a:schemeClr>
                          </a:solidFill>
                        </a:rPr>
                        <a:t>samme</a:t>
                      </a:r>
                      <a:r>
                        <a:rPr sz="1400" dirty="0">
                          <a:solidFill>
                            <a:schemeClr val="bg1">
                              <a:lumMod val="75000"/>
                            </a:schemeClr>
                          </a:solidFill>
                        </a:rPr>
                        <a:t> </a:t>
                      </a:r>
                      <a:r>
                        <a:rPr sz="1400" dirty="0" err="1">
                          <a:solidFill>
                            <a:schemeClr val="bg1">
                              <a:lumMod val="75000"/>
                            </a:schemeClr>
                          </a:solidFill>
                        </a:rPr>
                        <a:t>risiko</a:t>
                      </a:r>
                      <a:r>
                        <a:rPr sz="1400" dirty="0">
                          <a:solidFill>
                            <a:schemeClr val="bg1">
                              <a:lumMod val="75000"/>
                            </a:schemeClr>
                          </a:solidFill>
                        </a:rPr>
                        <a:t> et </a:t>
                      </a:r>
                      <a:r>
                        <a:rPr sz="1400" dirty="0" err="1">
                          <a:solidFill>
                            <a:schemeClr val="bg1">
                              <a:lumMod val="75000"/>
                            </a:schemeClr>
                          </a:solidFill>
                        </a:rPr>
                        <a:t>annet</a:t>
                      </a:r>
                      <a:r>
                        <a:rPr sz="1400" dirty="0">
                          <a:solidFill>
                            <a:schemeClr val="bg1">
                              <a:lumMod val="75000"/>
                            </a:schemeClr>
                          </a:solidFill>
                        </a:rPr>
                        <a:t> </a:t>
                      </a:r>
                      <a:r>
                        <a:rPr sz="1400" dirty="0" err="1">
                          <a:solidFill>
                            <a:schemeClr val="bg1">
                              <a:lumMod val="75000"/>
                            </a:schemeClr>
                          </a:solidFill>
                        </a:rPr>
                        <a:t>sted</a:t>
                      </a:r>
                      <a:r>
                        <a:rPr sz="1400" dirty="0">
                          <a:solidFill>
                            <a:schemeClr val="bg1">
                              <a:lumMod val="75000"/>
                            </a:schemeClr>
                          </a:solidFill>
                        </a:rPr>
                        <a:t>?</a:t>
                      </a:r>
                    </a:p>
                    <a:p>
                      <a:r>
                        <a:rPr sz="1400" dirty="0" err="1">
                          <a:solidFill>
                            <a:schemeClr val="bg1">
                              <a:lumMod val="75000"/>
                            </a:schemeClr>
                          </a:solidFill>
                        </a:rPr>
                        <a:t>Ønsker</a:t>
                      </a:r>
                      <a:r>
                        <a:rPr sz="1400" dirty="0">
                          <a:solidFill>
                            <a:schemeClr val="bg1">
                              <a:lumMod val="75000"/>
                            </a:schemeClr>
                          </a:solidFill>
                        </a:rPr>
                        <a:t> å </a:t>
                      </a:r>
                      <a:r>
                        <a:rPr sz="1400" dirty="0" err="1">
                          <a:solidFill>
                            <a:schemeClr val="bg1">
                              <a:lumMod val="75000"/>
                            </a:schemeClr>
                          </a:solidFill>
                        </a:rPr>
                        <a:t>få</a:t>
                      </a:r>
                      <a:r>
                        <a:rPr sz="1400" dirty="0">
                          <a:solidFill>
                            <a:schemeClr val="bg1">
                              <a:lumMod val="75000"/>
                            </a:schemeClr>
                          </a:solidFill>
                        </a:rPr>
                        <a:t> </a:t>
                      </a:r>
                      <a:r>
                        <a:rPr sz="1400" dirty="0" err="1">
                          <a:solidFill>
                            <a:schemeClr val="bg1">
                              <a:lumMod val="75000"/>
                            </a:schemeClr>
                          </a:solidFill>
                        </a:rPr>
                        <a:t>en</a:t>
                      </a:r>
                      <a:r>
                        <a:rPr sz="1400" dirty="0">
                          <a:solidFill>
                            <a:schemeClr val="bg1">
                              <a:lumMod val="75000"/>
                            </a:schemeClr>
                          </a:solidFill>
                        </a:rPr>
                        <a:t> </a:t>
                      </a:r>
                      <a:r>
                        <a:rPr sz="1400" dirty="0" err="1">
                          <a:solidFill>
                            <a:schemeClr val="bg1">
                              <a:lumMod val="75000"/>
                            </a:schemeClr>
                          </a:solidFill>
                        </a:rPr>
                        <a:t>trygghet</a:t>
                      </a:r>
                      <a:r>
                        <a:rPr sz="1400" dirty="0">
                          <a:solidFill>
                            <a:schemeClr val="bg1">
                              <a:lumMod val="75000"/>
                            </a:schemeClr>
                          </a:solidFill>
                        </a:rPr>
                        <a:t> </a:t>
                      </a:r>
                      <a:r>
                        <a:rPr sz="1400" dirty="0" err="1">
                          <a:solidFill>
                            <a:schemeClr val="bg1">
                              <a:lumMod val="75000"/>
                            </a:schemeClr>
                          </a:solidFill>
                        </a:rPr>
                        <a:t>på</a:t>
                      </a:r>
                      <a:r>
                        <a:rPr sz="1400" dirty="0">
                          <a:solidFill>
                            <a:schemeClr val="bg1">
                              <a:lumMod val="75000"/>
                            </a:schemeClr>
                          </a:solidFill>
                        </a:rPr>
                        <a:t> at </a:t>
                      </a:r>
                      <a:r>
                        <a:rPr sz="1400" dirty="0" err="1">
                          <a:solidFill>
                            <a:schemeClr val="bg1">
                              <a:lumMod val="75000"/>
                            </a:schemeClr>
                          </a:solidFill>
                        </a:rPr>
                        <a:t>jeg</a:t>
                      </a:r>
                      <a:r>
                        <a:rPr sz="1400" dirty="0">
                          <a:solidFill>
                            <a:schemeClr val="bg1">
                              <a:lumMod val="75000"/>
                            </a:schemeClr>
                          </a:solidFill>
                        </a:rPr>
                        <a:t> </a:t>
                      </a:r>
                      <a:r>
                        <a:rPr sz="1400" dirty="0" err="1">
                          <a:solidFill>
                            <a:schemeClr val="bg1">
                              <a:lumMod val="75000"/>
                            </a:schemeClr>
                          </a:solidFill>
                        </a:rPr>
                        <a:t>skjønner</a:t>
                      </a:r>
                      <a:r>
                        <a:rPr sz="1400" dirty="0">
                          <a:solidFill>
                            <a:schemeClr val="bg1">
                              <a:lumMod val="75000"/>
                            </a:schemeClr>
                          </a:solidFill>
                        </a:rPr>
                        <a:t> </a:t>
                      </a:r>
                      <a:r>
                        <a:rPr sz="1400" dirty="0" err="1">
                          <a:solidFill>
                            <a:schemeClr val="bg1">
                              <a:lumMod val="75000"/>
                            </a:schemeClr>
                          </a:solidFill>
                        </a:rPr>
                        <a:t>hva</a:t>
                      </a:r>
                      <a:r>
                        <a:rPr sz="1400" dirty="0">
                          <a:solidFill>
                            <a:schemeClr val="bg1">
                              <a:lumMod val="75000"/>
                            </a:schemeClr>
                          </a:solidFill>
                        </a:rPr>
                        <a:t> </a:t>
                      </a:r>
                      <a:r>
                        <a:rPr sz="1400" dirty="0" err="1">
                          <a:solidFill>
                            <a:schemeClr val="bg1">
                              <a:lumMod val="75000"/>
                            </a:schemeClr>
                          </a:solidFill>
                        </a:rPr>
                        <a:t>jeg</a:t>
                      </a:r>
                      <a:r>
                        <a:rPr sz="1400" dirty="0">
                          <a:solidFill>
                            <a:schemeClr val="bg1">
                              <a:lumMod val="75000"/>
                            </a:schemeClr>
                          </a:solidFill>
                        </a:rPr>
                        <a:t> prater om </a:t>
                      </a:r>
                      <a:r>
                        <a:rPr sz="1400" dirty="0" err="1">
                          <a:solidFill>
                            <a:schemeClr val="bg1">
                              <a:lumMod val="75000"/>
                            </a:schemeClr>
                          </a:solidFill>
                        </a:rPr>
                        <a:t>hvis</a:t>
                      </a:r>
                      <a:r>
                        <a:rPr sz="1400" dirty="0">
                          <a:solidFill>
                            <a:schemeClr val="bg1">
                              <a:lumMod val="75000"/>
                            </a:schemeClr>
                          </a:solidFill>
                        </a:rPr>
                        <a:t> </a:t>
                      </a:r>
                      <a:r>
                        <a:rPr sz="1400" dirty="0" err="1">
                          <a:solidFill>
                            <a:schemeClr val="bg1">
                              <a:lumMod val="75000"/>
                            </a:schemeClr>
                          </a:solidFill>
                        </a:rPr>
                        <a:t>jeg</a:t>
                      </a:r>
                      <a:r>
                        <a:rPr sz="1400" dirty="0">
                          <a:solidFill>
                            <a:schemeClr val="bg1">
                              <a:lumMod val="75000"/>
                            </a:schemeClr>
                          </a:solidFill>
                        </a:rPr>
                        <a:t> </a:t>
                      </a:r>
                      <a:r>
                        <a:rPr sz="1400" dirty="0" err="1">
                          <a:solidFill>
                            <a:schemeClr val="bg1">
                              <a:lumMod val="75000"/>
                            </a:schemeClr>
                          </a:solidFill>
                        </a:rPr>
                        <a:t>eventuelt</a:t>
                      </a:r>
                      <a:r>
                        <a:rPr sz="1400" dirty="0">
                          <a:solidFill>
                            <a:schemeClr val="bg1">
                              <a:lumMod val="75000"/>
                            </a:schemeClr>
                          </a:solidFill>
                        </a:rPr>
                        <a:t> </a:t>
                      </a:r>
                      <a:r>
                        <a:rPr sz="1400" dirty="0" err="1">
                          <a:solidFill>
                            <a:schemeClr val="bg1">
                              <a:lumMod val="75000"/>
                            </a:schemeClr>
                          </a:solidFill>
                        </a:rPr>
                        <a:t>ønsker</a:t>
                      </a:r>
                      <a:r>
                        <a:rPr sz="1400" dirty="0">
                          <a:solidFill>
                            <a:schemeClr val="bg1">
                              <a:lumMod val="75000"/>
                            </a:schemeClr>
                          </a:solidFill>
                        </a:rPr>
                        <a:t> å </a:t>
                      </a:r>
                      <a:r>
                        <a:rPr sz="1400" dirty="0" err="1">
                          <a:solidFill>
                            <a:schemeClr val="bg1">
                              <a:lumMod val="75000"/>
                            </a:schemeClr>
                          </a:solidFill>
                        </a:rPr>
                        <a:t>investere</a:t>
                      </a:r>
                      <a:r>
                        <a:rPr sz="1400" dirty="0">
                          <a:solidFill>
                            <a:schemeClr val="bg1">
                              <a:lumMod val="75000"/>
                            </a:schemeClr>
                          </a:solidFill>
                        </a:rPr>
                        <a:t> </a:t>
                      </a:r>
                      <a:r>
                        <a:rPr sz="1400" dirty="0" err="1">
                          <a:solidFill>
                            <a:schemeClr val="bg1">
                              <a:lumMod val="75000"/>
                            </a:schemeClr>
                          </a:solidFill>
                        </a:rPr>
                        <a:t>penger</a:t>
                      </a:r>
                      <a:r>
                        <a:rPr sz="1400" dirty="0">
                          <a:solidFill>
                            <a:schemeClr val="bg1">
                              <a:lumMod val="75000"/>
                            </a:schemeClr>
                          </a:solidFill>
                        </a:rPr>
                        <a:t>, </a:t>
                      </a:r>
                      <a:r>
                        <a:rPr sz="1400" dirty="0" err="1">
                          <a:solidFill>
                            <a:schemeClr val="bg1">
                              <a:lumMod val="75000"/>
                            </a:schemeClr>
                          </a:solidFill>
                        </a:rPr>
                        <a:t>og</a:t>
                      </a:r>
                      <a:r>
                        <a:rPr sz="1400" dirty="0">
                          <a:solidFill>
                            <a:schemeClr val="bg1">
                              <a:lumMod val="75000"/>
                            </a:schemeClr>
                          </a:solidFill>
                        </a:rPr>
                        <a:t> </a:t>
                      </a:r>
                      <a:r>
                        <a:rPr sz="1400" dirty="0" err="1">
                          <a:solidFill>
                            <a:schemeClr val="bg1">
                              <a:lumMod val="75000"/>
                            </a:schemeClr>
                          </a:solidFill>
                        </a:rPr>
                        <a:t>innsikt</a:t>
                      </a:r>
                      <a:r>
                        <a:rPr sz="1400" dirty="0">
                          <a:solidFill>
                            <a:schemeClr val="bg1">
                              <a:lumMod val="75000"/>
                            </a:schemeClr>
                          </a:solidFill>
                        </a:rPr>
                        <a:t> </a:t>
                      </a:r>
                      <a:r>
                        <a:rPr sz="1400" dirty="0" err="1">
                          <a:solidFill>
                            <a:schemeClr val="bg1">
                              <a:lumMod val="75000"/>
                            </a:schemeClr>
                          </a:solidFill>
                        </a:rPr>
                        <a:t>i</a:t>
                      </a:r>
                      <a:r>
                        <a:rPr sz="1400" dirty="0">
                          <a:solidFill>
                            <a:schemeClr val="bg1">
                              <a:lumMod val="75000"/>
                            </a:schemeClr>
                          </a:solidFill>
                        </a:rPr>
                        <a:t> </a:t>
                      </a:r>
                      <a:r>
                        <a:rPr sz="1400" dirty="0" err="1">
                          <a:solidFill>
                            <a:schemeClr val="bg1">
                              <a:lumMod val="75000"/>
                            </a:schemeClr>
                          </a:solidFill>
                        </a:rPr>
                        <a:t>fremgangsmåten</a:t>
                      </a:r>
                      <a:r>
                        <a:rPr sz="1400" dirty="0">
                          <a:solidFill>
                            <a:schemeClr val="bg1">
                              <a:lumMod val="75000"/>
                            </a:schemeClr>
                          </a:solidFill>
                        </a:rPr>
                        <a:t>.</a:t>
                      </a:r>
                    </a:p>
                  </a:txBody>
                  <a:tcPr>
                    <a:solidFill>
                      <a:prstClr val="black">
                        <a:lumOff val="100000"/>
                        <a:lumOff val="100000"/>
                      </a:prstClr>
                    </a:solidFill>
                  </a:tcPr>
                </a:tc>
                <a:extLst>
                  <a:ext uri="{0D108BD9-81ED-4DB2-BD59-A6C34878D82A}">
                    <a16:rowId xmlns:a16="http://schemas.microsoft.com/office/drawing/2014/main" val="10001"/>
                  </a:ext>
                </a:extLst>
              </a:tr>
              <a:tr h="1076606">
                <a:tc>
                  <a:txBody>
                    <a:bodyPr/>
                    <a:lstStyle/>
                    <a:p>
                      <a:r>
                        <a:rPr sz="1400" dirty="0" err="1">
                          <a:solidFill>
                            <a:schemeClr val="bg1">
                              <a:lumMod val="75000"/>
                            </a:schemeClr>
                          </a:solidFill>
                        </a:rPr>
                        <a:t>Vil</a:t>
                      </a:r>
                      <a:r>
                        <a:rPr sz="1400" dirty="0">
                          <a:solidFill>
                            <a:schemeClr val="bg1">
                              <a:lumMod val="75000"/>
                            </a:schemeClr>
                          </a:solidFill>
                        </a:rPr>
                        <a:t> </a:t>
                      </a:r>
                      <a:r>
                        <a:rPr sz="1400" dirty="0" err="1">
                          <a:solidFill>
                            <a:schemeClr val="bg1">
                              <a:lumMod val="75000"/>
                            </a:schemeClr>
                          </a:solidFill>
                        </a:rPr>
                        <a:t>gjerne</a:t>
                      </a:r>
                      <a:r>
                        <a:rPr sz="1400" dirty="0">
                          <a:solidFill>
                            <a:schemeClr val="bg1">
                              <a:lumMod val="75000"/>
                            </a:schemeClr>
                          </a:solidFill>
                        </a:rPr>
                        <a:t> ha </a:t>
                      </a:r>
                      <a:r>
                        <a:rPr sz="1400" dirty="0" err="1">
                          <a:solidFill>
                            <a:schemeClr val="bg1">
                              <a:lumMod val="75000"/>
                            </a:schemeClr>
                          </a:solidFill>
                        </a:rPr>
                        <a:t>en</a:t>
                      </a:r>
                      <a:r>
                        <a:rPr sz="1400" dirty="0">
                          <a:solidFill>
                            <a:schemeClr val="bg1">
                              <a:lumMod val="75000"/>
                            </a:schemeClr>
                          </a:solidFill>
                        </a:rPr>
                        <a:t> "</a:t>
                      </a:r>
                      <a:r>
                        <a:rPr sz="1400" dirty="0" err="1">
                          <a:solidFill>
                            <a:schemeClr val="bg1">
                              <a:lumMod val="75000"/>
                            </a:schemeClr>
                          </a:solidFill>
                        </a:rPr>
                        <a:t>aksje</a:t>
                      </a:r>
                      <a:r>
                        <a:rPr sz="1400" dirty="0">
                          <a:solidFill>
                            <a:schemeClr val="bg1">
                              <a:lumMod val="75000"/>
                            </a:schemeClr>
                          </a:solidFill>
                        </a:rPr>
                        <a:t> </a:t>
                      </a:r>
                      <a:r>
                        <a:rPr sz="1400" dirty="0" err="1">
                          <a:solidFill>
                            <a:schemeClr val="bg1">
                              <a:lumMod val="75000"/>
                            </a:schemeClr>
                          </a:solidFill>
                        </a:rPr>
                        <a:t>og</a:t>
                      </a:r>
                      <a:r>
                        <a:rPr sz="1400" dirty="0">
                          <a:solidFill>
                            <a:schemeClr val="bg1">
                              <a:lumMod val="75000"/>
                            </a:schemeClr>
                          </a:solidFill>
                        </a:rPr>
                        <a:t> fond for dummies" med </a:t>
                      </a:r>
                      <a:r>
                        <a:rPr sz="1400" dirty="0" err="1">
                          <a:solidFill>
                            <a:schemeClr val="bg1">
                              <a:lumMod val="75000"/>
                            </a:schemeClr>
                          </a:solidFill>
                        </a:rPr>
                        <a:t>steg</a:t>
                      </a:r>
                      <a:r>
                        <a:rPr sz="1400" dirty="0">
                          <a:solidFill>
                            <a:schemeClr val="bg1">
                              <a:lumMod val="75000"/>
                            </a:schemeClr>
                          </a:solidFill>
                        </a:rPr>
                        <a:t> for </a:t>
                      </a:r>
                      <a:r>
                        <a:rPr sz="1400" dirty="0" err="1">
                          <a:solidFill>
                            <a:schemeClr val="bg1">
                              <a:lumMod val="75000"/>
                            </a:schemeClr>
                          </a:solidFill>
                        </a:rPr>
                        <a:t>steg</a:t>
                      </a:r>
                      <a:r>
                        <a:rPr sz="1400" dirty="0">
                          <a:solidFill>
                            <a:schemeClr val="bg1">
                              <a:lumMod val="75000"/>
                            </a:schemeClr>
                          </a:solidFill>
                        </a:rPr>
                        <a:t>, </a:t>
                      </a:r>
                      <a:r>
                        <a:rPr sz="1400" dirty="0" err="1">
                          <a:solidFill>
                            <a:schemeClr val="bg1">
                              <a:lumMod val="75000"/>
                            </a:schemeClr>
                          </a:solidFill>
                        </a:rPr>
                        <a:t>eks</a:t>
                      </a:r>
                      <a:r>
                        <a:rPr sz="1400" dirty="0">
                          <a:solidFill>
                            <a:schemeClr val="bg1">
                              <a:lumMod val="75000"/>
                            </a:schemeClr>
                          </a:solidFill>
                        </a:rPr>
                        <a:t>. 1. </a:t>
                      </a:r>
                      <a:r>
                        <a:rPr sz="1400" dirty="0" err="1">
                          <a:solidFill>
                            <a:schemeClr val="bg1">
                              <a:lumMod val="75000"/>
                            </a:schemeClr>
                          </a:solidFill>
                        </a:rPr>
                        <a:t>Opprett</a:t>
                      </a:r>
                      <a:r>
                        <a:rPr sz="1400" dirty="0">
                          <a:solidFill>
                            <a:schemeClr val="bg1">
                              <a:lumMod val="75000"/>
                            </a:schemeClr>
                          </a:solidFill>
                        </a:rPr>
                        <a:t> </a:t>
                      </a:r>
                      <a:r>
                        <a:rPr sz="1400" dirty="0" err="1">
                          <a:solidFill>
                            <a:schemeClr val="bg1">
                              <a:lumMod val="75000"/>
                            </a:schemeClr>
                          </a:solidFill>
                        </a:rPr>
                        <a:t>aksjesparekonto</a:t>
                      </a:r>
                      <a:r>
                        <a:rPr sz="1400" dirty="0">
                          <a:solidFill>
                            <a:schemeClr val="bg1">
                              <a:lumMod val="75000"/>
                            </a:schemeClr>
                          </a:solidFill>
                        </a:rPr>
                        <a:t>, 2. sett inn </a:t>
                      </a:r>
                      <a:r>
                        <a:rPr sz="1400" dirty="0" err="1">
                          <a:solidFill>
                            <a:schemeClr val="bg1">
                              <a:lumMod val="75000"/>
                            </a:schemeClr>
                          </a:solidFill>
                        </a:rPr>
                        <a:t>innskudd</a:t>
                      </a:r>
                      <a:r>
                        <a:rPr sz="1400" dirty="0">
                          <a:solidFill>
                            <a:schemeClr val="bg1">
                              <a:lumMod val="75000"/>
                            </a:schemeClr>
                          </a:solidFill>
                        </a:rPr>
                        <a:t>. etc.</a:t>
                      </a:r>
                    </a:p>
                    <a:p>
                      <a:endParaRPr sz="1400" dirty="0">
                        <a:solidFill>
                          <a:schemeClr val="bg1">
                            <a:lumMod val="75000"/>
                          </a:schemeClr>
                        </a:solidFill>
                      </a:endParaRPr>
                    </a:p>
                    <a:p>
                      <a:r>
                        <a:rPr sz="1400" dirty="0" err="1">
                          <a:solidFill>
                            <a:schemeClr val="bg1">
                              <a:lumMod val="75000"/>
                            </a:schemeClr>
                          </a:solidFill>
                        </a:rPr>
                        <a:t>Vil</a:t>
                      </a:r>
                      <a:r>
                        <a:rPr sz="1400" dirty="0">
                          <a:solidFill>
                            <a:schemeClr val="bg1">
                              <a:lumMod val="75000"/>
                            </a:schemeClr>
                          </a:solidFill>
                        </a:rPr>
                        <a:t> </a:t>
                      </a:r>
                      <a:r>
                        <a:rPr sz="1400" dirty="0" err="1">
                          <a:solidFill>
                            <a:schemeClr val="bg1">
                              <a:lumMod val="75000"/>
                            </a:schemeClr>
                          </a:solidFill>
                        </a:rPr>
                        <a:t>gjerne</a:t>
                      </a:r>
                      <a:r>
                        <a:rPr sz="1400" dirty="0">
                          <a:solidFill>
                            <a:schemeClr val="bg1">
                              <a:lumMod val="75000"/>
                            </a:schemeClr>
                          </a:solidFill>
                        </a:rPr>
                        <a:t> ha </a:t>
                      </a:r>
                      <a:r>
                        <a:rPr sz="1400" dirty="0" err="1">
                          <a:solidFill>
                            <a:schemeClr val="bg1">
                              <a:lumMod val="75000"/>
                            </a:schemeClr>
                          </a:solidFill>
                        </a:rPr>
                        <a:t>en</a:t>
                      </a:r>
                      <a:r>
                        <a:rPr sz="1400" dirty="0">
                          <a:solidFill>
                            <a:schemeClr val="bg1">
                              <a:lumMod val="75000"/>
                            </a:schemeClr>
                          </a:solidFill>
                        </a:rPr>
                        <a:t> </a:t>
                      </a:r>
                      <a:r>
                        <a:rPr sz="1400" dirty="0" err="1">
                          <a:solidFill>
                            <a:schemeClr val="bg1">
                              <a:lumMod val="75000"/>
                            </a:schemeClr>
                          </a:solidFill>
                        </a:rPr>
                        <a:t>veldig</a:t>
                      </a:r>
                      <a:r>
                        <a:rPr sz="1400" dirty="0">
                          <a:solidFill>
                            <a:schemeClr val="bg1">
                              <a:lumMod val="75000"/>
                            </a:schemeClr>
                          </a:solidFill>
                        </a:rPr>
                        <a:t> </a:t>
                      </a:r>
                      <a:r>
                        <a:rPr sz="1400" b="1" dirty="0" err="1">
                          <a:solidFill>
                            <a:schemeClr val="bg1">
                              <a:lumMod val="75000"/>
                            </a:schemeClr>
                          </a:solidFill>
                        </a:rPr>
                        <a:t>enkel</a:t>
                      </a:r>
                      <a:r>
                        <a:rPr sz="1400" b="1" dirty="0">
                          <a:solidFill>
                            <a:schemeClr val="bg1">
                              <a:lumMod val="75000"/>
                            </a:schemeClr>
                          </a:solidFill>
                        </a:rPr>
                        <a:t> </a:t>
                      </a:r>
                      <a:r>
                        <a:rPr sz="1400" b="1" dirty="0" err="1">
                          <a:solidFill>
                            <a:schemeClr val="bg1">
                              <a:lumMod val="75000"/>
                            </a:schemeClr>
                          </a:solidFill>
                        </a:rPr>
                        <a:t>forklaring</a:t>
                      </a:r>
                      <a:r>
                        <a:rPr sz="1400" b="1" dirty="0">
                          <a:solidFill>
                            <a:schemeClr val="bg1">
                              <a:lumMod val="75000"/>
                            </a:schemeClr>
                          </a:solidFill>
                        </a:rPr>
                        <a:t> </a:t>
                      </a:r>
                      <a:r>
                        <a:rPr sz="1400" b="1" dirty="0" err="1">
                          <a:solidFill>
                            <a:schemeClr val="bg1">
                              <a:lumMod val="75000"/>
                            </a:schemeClr>
                          </a:solidFill>
                        </a:rPr>
                        <a:t>på</a:t>
                      </a:r>
                      <a:r>
                        <a:rPr sz="1400" b="1" dirty="0">
                          <a:solidFill>
                            <a:schemeClr val="bg1">
                              <a:lumMod val="75000"/>
                            </a:schemeClr>
                          </a:solidFill>
                        </a:rPr>
                        <a:t> </a:t>
                      </a:r>
                      <a:r>
                        <a:rPr sz="1400" b="1" dirty="0" err="1">
                          <a:solidFill>
                            <a:schemeClr val="bg1">
                              <a:lumMod val="75000"/>
                            </a:schemeClr>
                          </a:solidFill>
                        </a:rPr>
                        <a:t>forskjell</a:t>
                      </a:r>
                      <a:r>
                        <a:rPr sz="1400" b="1" dirty="0">
                          <a:solidFill>
                            <a:schemeClr val="bg1">
                              <a:lumMod val="75000"/>
                            </a:schemeClr>
                          </a:solidFill>
                        </a:rPr>
                        <a:t> </a:t>
                      </a:r>
                      <a:r>
                        <a:rPr sz="1400" b="1" dirty="0" err="1">
                          <a:solidFill>
                            <a:schemeClr val="bg1">
                              <a:lumMod val="75000"/>
                            </a:schemeClr>
                          </a:solidFill>
                        </a:rPr>
                        <a:t>mellom</a:t>
                      </a:r>
                      <a:r>
                        <a:rPr sz="1400" b="1" dirty="0">
                          <a:solidFill>
                            <a:schemeClr val="bg1">
                              <a:lumMod val="75000"/>
                            </a:schemeClr>
                          </a:solidFill>
                        </a:rPr>
                        <a:t> </a:t>
                      </a:r>
                      <a:r>
                        <a:rPr sz="1400" b="1" dirty="0" err="1">
                          <a:solidFill>
                            <a:schemeClr val="bg1">
                              <a:lumMod val="75000"/>
                            </a:schemeClr>
                          </a:solidFill>
                        </a:rPr>
                        <a:t>aksjer</a:t>
                      </a:r>
                      <a:r>
                        <a:rPr sz="1400" b="1" dirty="0">
                          <a:solidFill>
                            <a:schemeClr val="bg1">
                              <a:lumMod val="75000"/>
                            </a:schemeClr>
                          </a:solidFill>
                        </a:rPr>
                        <a:t> </a:t>
                      </a:r>
                      <a:r>
                        <a:rPr sz="1400" b="1" dirty="0" err="1">
                          <a:solidFill>
                            <a:schemeClr val="bg1">
                              <a:lumMod val="75000"/>
                            </a:schemeClr>
                          </a:solidFill>
                        </a:rPr>
                        <a:t>og</a:t>
                      </a:r>
                      <a:r>
                        <a:rPr sz="1400" b="1" dirty="0">
                          <a:solidFill>
                            <a:schemeClr val="bg1">
                              <a:lumMod val="75000"/>
                            </a:schemeClr>
                          </a:solidFill>
                        </a:rPr>
                        <a:t> fond </a:t>
                      </a:r>
                      <a:r>
                        <a:rPr sz="1400" dirty="0" err="1">
                          <a:solidFill>
                            <a:schemeClr val="bg1">
                              <a:lumMod val="75000"/>
                            </a:schemeClr>
                          </a:solidFill>
                        </a:rPr>
                        <a:t>og</a:t>
                      </a:r>
                      <a:r>
                        <a:rPr sz="1400" dirty="0">
                          <a:solidFill>
                            <a:schemeClr val="bg1">
                              <a:lumMod val="75000"/>
                            </a:schemeClr>
                          </a:solidFill>
                        </a:rPr>
                        <a:t> </a:t>
                      </a:r>
                      <a:r>
                        <a:rPr sz="1400" dirty="0" err="1">
                          <a:solidFill>
                            <a:schemeClr val="bg1">
                              <a:lumMod val="75000"/>
                            </a:schemeClr>
                          </a:solidFill>
                        </a:rPr>
                        <a:t>hva</a:t>
                      </a:r>
                      <a:r>
                        <a:rPr sz="1400" dirty="0">
                          <a:solidFill>
                            <a:schemeClr val="bg1">
                              <a:lumMod val="75000"/>
                            </a:schemeClr>
                          </a:solidFill>
                        </a:rPr>
                        <a:t> man </a:t>
                      </a:r>
                      <a:r>
                        <a:rPr sz="1400" dirty="0" err="1">
                          <a:solidFill>
                            <a:schemeClr val="bg1">
                              <a:lumMod val="75000"/>
                            </a:schemeClr>
                          </a:solidFill>
                        </a:rPr>
                        <a:t>skal</a:t>
                      </a:r>
                      <a:r>
                        <a:rPr sz="1400" dirty="0">
                          <a:solidFill>
                            <a:schemeClr val="bg1">
                              <a:lumMod val="75000"/>
                            </a:schemeClr>
                          </a:solidFill>
                        </a:rPr>
                        <a:t> "se </a:t>
                      </a:r>
                      <a:r>
                        <a:rPr sz="1400" dirty="0" err="1">
                          <a:solidFill>
                            <a:schemeClr val="bg1">
                              <a:lumMod val="75000"/>
                            </a:schemeClr>
                          </a:solidFill>
                        </a:rPr>
                        <a:t>etter</a:t>
                      </a:r>
                      <a:r>
                        <a:rPr sz="1400" dirty="0">
                          <a:solidFill>
                            <a:schemeClr val="bg1">
                              <a:lumMod val="75000"/>
                            </a:schemeClr>
                          </a:solidFill>
                        </a:rPr>
                        <a:t>" for å </a:t>
                      </a:r>
                      <a:r>
                        <a:rPr sz="1400" dirty="0" err="1">
                          <a:solidFill>
                            <a:schemeClr val="bg1">
                              <a:lumMod val="75000"/>
                            </a:schemeClr>
                          </a:solidFill>
                        </a:rPr>
                        <a:t>finne</a:t>
                      </a:r>
                      <a:r>
                        <a:rPr sz="1400" dirty="0">
                          <a:solidFill>
                            <a:schemeClr val="bg1">
                              <a:lumMod val="75000"/>
                            </a:schemeClr>
                          </a:solidFill>
                        </a:rPr>
                        <a:t> </a:t>
                      </a:r>
                      <a:r>
                        <a:rPr sz="1400" dirty="0" err="1">
                          <a:solidFill>
                            <a:schemeClr val="bg1">
                              <a:lumMod val="75000"/>
                            </a:schemeClr>
                          </a:solidFill>
                        </a:rPr>
                        <a:t>gode</a:t>
                      </a:r>
                      <a:r>
                        <a:rPr sz="1400" dirty="0">
                          <a:solidFill>
                            <a:schemeClr val="bg1">
                              <a:lumMod val="75000"/>
                            </a:schemeClr>
                          </a:solidFill>
                        </a:rPr>
                        <a:t> ting å </a:t>
                      </a:r>
                      <a:r>
                        <a:rPr sz="1400" dirty="0" err="1">
                          <a:solidFill>
                            <a:schemeClr val="bg1">
                              <a:lumMod val="75000"/>
                            </a:schemeClr>
                          </a:solidFill>
                        </a:rPr>
                        <a:t>investere</a:t>
                      </a:r>
                      <a:r>
                        <a:rPr sz="1400" dirty="0">
                          <a:solidFill>
                            <a:schemeClr val="bg1">
                              <a:lumMod val="75000"/>
                            </a:schemeClr>
                          </a:solidFill>
                        </a:rPr>
                        <a:t> </a:t>
                      </a:r>
                      <a:r>
                        <a:rPr sz="1400" dirty="0" err="1">
                          <a:solidFill>
                            <a:schemeClr val="bg1">
                              <a:lumMod val="75000"/>
                            </a:schemeClr>
                          </a:solidFill>
                        </a:rPr>
                        <a:t>i</a:t>
                      </a:r>
                      <a:r>
                        <a:rPr sz="1400" dirty="0">
                          <a:solidFill>
                            <a:schemeClr val="bg1">
                              <a:lumMod val="75000"/>
                            </a:schemeClr>
                          </a:solidFill>
                        </a:rPr>
                        <a:t>.</a:t>
                      </a:r>
                    </a:p>
                  </a:txBody>
                  <a:tcPr>
                    <a:solidFill>
                      <a:prstClr val="black">
                        <a:lumOff val="100000"/>
                        <a:lumOff val="100000"/>
                      </a:prstClr>
                    </a:solidFill>
                  </a:tcPr>
                </a:tc>
                <a:extLst>
                  <a:ext uri="{0D108BD9-81ED-4DB2-BD59-A6C34878D82A}">
                    <a16:rowId xmlns:a16="http://schemas.microsoft.com/office/drawing/2014/main" val="10002"/>
                  </a:ext>
                </a:extLst>
              </a:tr>
              <a:tr h="1076606">
                <a:tc>
                  <a:txBody>
                    <a:bodyPr/>
                    <a:lstStyle/>
                    <a:p>
                      <a:r>
                        <a:rPr sz="1400" dirty="0" err="1">
                          <a:solidFill>
                            <a:schemeClr val="bg1">
                              <a:lumMod val="75000"/>
                            </a:schemeClr>
                          </a:solidFill>
                        </a:rPr>
                        <a:t>Hva</a:t>
                      </a:r>
                      <a:r>
                        <a:rPr sz="1400" dirty="0">
                          <a:solidFill>
                            <a:schemeClr val="bg1">
                              <a:lumMod val="75000"/>
                            </a:schemeClr>
                          </a:solidFill>
                        </a:rPr>
                        <a:t> er </a:t>
                      </a:r>
                      <a:r>
                        <a:rPr sz="1400" dirty="0" err="1">
                          <a:solidFill>
                            <a:schemeClr val="bg1">
                              <a:lumMod val="75000"/>
                            </a:schemeClr>
                          </a:solidFill>
                        </a:rPr>
                        <a:t>forskjell</a:t>
                      </a:r>
                      <a:r>
                        <a:rPr sz="1400" dirty="0">
                          <a:solidFill>
                            <a:schemeClr val="bg1">
                              <a:lumMod val="75000"/>
                            </a:schemeClr>
                          </a:solidFill>
                        </a:rPr>
                        <a:t> </a:t>
                      </a:r>
                      <a:r>
                        <a:rPr sz="1400" dirty="0" err="1">
                          <a:solidFill>
                            <a:schemeClr val="bg1">
                              <a:lumMod val="75000"/>
                            </a:schemeClr>
                          </a:solidFill>
                        </a:rPr>
                        <a:t>på</a:t>
                      </a:r>
                      <a:r>
                        <a:rPr sz="1400" dirty="0">
                          <a:solidFill>
                            <a:schemeClr val="bg1">
                              <a:lumMod val="75000"/>
                            </a:schemeClr>
                          </a:solidFill>
                        </a:rPr>
                        <a:t> </a:t>
                      </a:r>
                      <a:r>
                        <a:rPr sz="1400" dirty="0" err="1">
                          <a:solidFill>
                            <a:schemeClr val="bg1">
                              <a:lumMod val="75000"/>
                            </a:schemeClr>
                          </a:solidFill>
                        </a:rPr>
                        <a:t>aksje</a:t>
                      </a:r>
                      <a:r>
                        <a:rPr sz="1400" dirty="0">
                          <a:solidFill>
                            <a:schemeClr val="bg1">
                              <a:lumMod val="75000"/>
                            </a:schemeClr>
                          </a:solidFill>
                        </a:rPr>
                        <a:t>, </a:t>
                      </a:r>
                      <a:r>
                        <a:rPr sz="1400" dirty="0" err="1">
                          <a:solidFill>
                            <a:schemeClr val="bg1">
                              <a:lumMod val="75000"/>
                            </a:schemeClr>
                          </a:solidFill>
                        </a:rPr>
                        <a:t>aksjefond</a:t>
                      </a:r>
                      <a:r>
                        <a:rPr sz="1400" dirty="0">
                          <a:solidFill>
                            <a:schemeClr val="bg1">
                              <a:lumMod val="75000"/>
                            </a:schemeClr>
                          </a:solidFill>
                        </a:rPr>
                        <a:t>, fond?</a:t>
                      </a:r>
                    </a:p>
                    <a:p>
                      <a:r>
                        <a:rPr sz="1400" dirty="0" err="1">
                          <a:solidFill>
                            <a:schemeClr val="bg1">
                              <a:lumMod val="75000"/>
                            </a:schemeClr>
                          </a:solidFill>
                        </a:rPr>
                        <a:t>Hvilke</a:t>
                      </a:r>
                      <a:r>
                        <a:rPr sz="1400" dirty="0">
                          <a:solidFill>
                            <a:schemeClr val="bg1">
                              <a:lumMod val="75000"/>
                            </a:schemeClr>
                          </a:solidFill>
                        </a:rPr>
                        <a:t> fond </a:t>
                      </a:r>
                      <a:r>
                        <a:rPr sz="1400" dirty="0" err="1">
                          <a:solidFill>
                            <a:schemeClr val="bg1">
                              <a:lumMod val="75000"/>
                            </a:schemeClr>
                          </a:solidFill>
                        </a:rPr>
                        <a:t>burde</a:t>
                      </a:r>
                      <a:r>
                        <a:rPr sz="1400" dirty="0">
                          <a:solidFill>
                            <a:schemeClr val="bg1">
                              <a:lumMod val="75000"/>
                            </a:schemeClr>
                          </a:solidFill>
                        </a:rPr>
                        <a:t> man </a:t>
                      </a:r>
                      <a:r>
                        <a:rPr sz="1400" dirty="0" err="1">
                          <a:solidFill>
                            <a:schemeClr val="bg1">
                              <a:lumMod val="75000"/>
                            </a:schemeClr>
                          </a:solidFill>
                        </a:rPr>
                        <a:t>kjøpe</a:t>
                      </a:r>
                      <a:r>
                        <a:rPr sz="1400" dirty="0">
                          <a:solidFill>
                            <a:schemeClr val="bg1">
                              <a:lumMod val="75000"/>
                            </a:schemeClr>
                          </a:solidFill>
                        </a:rPr>
                        <a:t>?</a:t>
                      </a:r>
                    </a:p>
                    <a:p>
                      <a:r>
                        <a:rPr sz="1400" dirty="0" err="1">
                          <a:solidFill>
                            <a:schemeClr val="bg1">
                              <a:lumMod val="75000"/>
                            </a:schemeClr>
                          </a:solidFill>
                        </a:rPr>
                        <a:t>Hva</a:t>
                      </a:r>
                      <a:r>
                        <a:rPr sz="1400" dirty="0">
                          <a:solidFill>
                            <a:schemeClr val="bg1">
                              <a:lumMod val="75000"/>
                            </a:schemeClr>
                          </a:solidFill>
                        </a:rPr>
                        <a:t> </a:t>
                      </a:r>
                      <a:r>
                        <a:rPr sz="1400" dirty="0" err="1">
                          <a:solidFill>
                            <a:schemeClr val="bg1">
                              <a:lumMod val="75000"/>
                            </a:schemeClr>
                          </a:solidFill>
                        </a:rPr>
                        <a:t>må</a:t>
                      </a:r>
                      <a:r>
                        <a:rPr sz="1400" dirty="0">
                          <a:solidFill>
                            <a:schemeClr val="bg1">
                              <a:lumMod val="75000"/>
                            </a:schemeClr>
                          </a:solidFill>
                        </a:rPr>
                        <a:t> man </a:t>
                      </a:r>
                      <a:r>
                        <a:rPr sz="1400" dirty="0" err="1">
                          <a:solidFill>
                            <a:schemeClr val="bg1">
                              <a:lumMod val="75000"/>
                            </a:schemeClr>
                          </a:solidFill>
                        </a:rPr>
                        <a:t>tenke</a:t>
                      </a:r>
                      <a:r>
                        <a:rPr sz="1400" dirty="0">
                          <a:solidFill>
                            <a:schemeClr val="bg1">
                              <a:lumMod val="75000"/>
                            </a:schemeClr>
                          </a:solidFill>
                        </a:rPr>
                        <a:t> </a:t>
                      </a:r>
                      <a:r>
                        <a:rPr sz="1400" dirty="0" err="1">
                          <a:solidFill>
                            <a:schemeClr val="bg1">
                              <a:lumMod val="75000"/>
                            </a:schemeClr>
                          </a:solidFill>
                        </a:rPr>
                        <a:t>på</a:t>
                      </a:r>
                      <a:r>
                        <a:rPr sz="1400" dirty="0">
                          <a:solidFill>
                            <a:schemeClr val="bg1">
                              <a:lumMod val="75000"/>
                            </a:schemeClr>
                          </a:solidFill>
                        </a:rPr>
                        <a:t> </a:t>
                      </a:r>
                      <a:r>
                        <a:rPr sz="1400" dirty="0" err="1">
                          <a:solidFill>
                            <a:schemeClr val="bg1">
                              <a:lumMod val="75000"/>
                            </a:schemeClr>
                          </a:solidFill>
                        </a:rPr>
                        <a:t>når</a:t>
                      </a:r>
                      <a:r>
                        <a:rPr sz="1400" dirty="0">
                          <a:solidFill>
                            <a:schemeClr val="bg1">
                              <a:lumMod val="75000"/>
                            </a:schemeClr>
                          </a:solidFill>
                        </a:rPr>
                        <a:t> man </a:t>
                      </a:r>
                      <a:r>
                        <a:rPr sz="1400" dirty="0" err="1">
                          <a:solidFill>
                            <a:schemeClr val="bg1">
                              <a:lumMod val="75000"/>
                            </a:schemeClr>
                          </a:solidFill>
                        </a:rPr>
                        <a:t>velger</a:t>
                      </a:r>
                      <a:r>
                        <a:rPr sz="1400" dirty="0">
                          <a:solidFill>
                            <a:schemeClr val="bg1">
                              <a:lumMod val="75000"/>
                            </a:schemeClr>
                          </a:solidFill>
                        </a:rPr>
                        <a:t> fond?</a:t>
                      </a:r>
                    </a:p>
                    <a:p>
                      <a:r>
                        <a:rPr sz="1400" dirty="0" err="1">
                          <a:solidFill>
                            <a:schemeClr val="bg1">
                              <a:lumMod val="75000"/>
                            </a:schemeClr>
                          </a:solidFill>
                        </a:rPr>
                        <a:t>Hvor</a:t>
                      </a:r>
                      <a:r>
                        <a:rPr sz="1400" dirty="0">
                          <a:solidFill>
                            <a:schemeClr val="bg1">
                              <a:lumMod val="75000"/>
                            </a:schemeClr>
                          </a:solidFill>
                        </a:rPr>
                        <a:t> </a:t>
                      </a:r>
                      <a:r>
                        <a:rPr sz="1400" dirty="0" err="1">
                          <a:solidFill>
                            <a:schemeClr val="bg1">
                              <a:lumMod val="75000"/>
                            </a:schemeClr>
                          </a:solidFill>
                        </a:rPr>
                        <a:t>lenge</a:t>
                      </a:r>
                      <a:r>
                        <a:rPr sz="1400" dirty="0">
                          <a:solidFill>
                            <a:schemeClr val="bg1">
                              <a:lumMod val="75000"/>
                            </a:schemeClr>
                          </a:solidFill>
                        </a:rPr>
                        <a:t> </a:t>
                      </a:r>
                      <a:r>
                        <a:rPr sz="1400" dirty="0" err="1">
                          <a:solidFill>
                            <a:schemeClr val="bg1">
                              <a:lumMod val="75000"/>
                            </a:schemeClr>
                          </a:solidFill>
                        </a:rPr>
                        <a:t>burde</a:t>
                      </a:r>
                      <a:r>
                        <a:rPr sz="1400" dirty="0">
                          <a:solidFill>
                            <a:schemeClr val="bg1">
                              <a:lumMod val="75000"/>
                            </a:schemeClr>
                          </a:solidFill>
                        </a:rPr>
                        <a:t> </a:t>
                      </a:r>
                      <a:r>
                        <a:rPr sz="1400" dirty="0" err="1">
                          <a:solidFill>
                            <a:schemeClr val="bg1">
                              <a:lumMod val="75000"/>
                            </a:schemeClr>
                          </a:solidFill>
                        </a:rPr>
                        <a:t>pengene</a:t>
                      </a:r>
                      <a:r>
                        <a:rPr sz="1400" dirty="0">
                          <a:solidFill>
                            <a:schemeClr val="bg1">
                              <a:lumMod val="75000"/>
                            </a:schemeClr>
                          </a:solidFill>
                        </a:rPr>
                        <a:t> </a:t>
                      </a:r>
                      <a:r>
                        <a:rPr sz="1400" dirty="0" err="1">
                          <a:solidFill>
                            <a:schemeClr val="bg1">
                              <a:lumMod val="75000"/>
                            </a:schemeClr>
                          </a:solidFill>
                        </a:rPr>
                        <a:t>ligge</a:t>
                      </a:r>
                      <a:r>
                        <a:rPr sz="1400" dirty="0">
                          <a:solidFill>
                            <a:schemeClr val="bg1">
                              <a:lumMod val="75000"/>
                            </a:schemeClr>
                          </a:solidFill>
                        </a:rPr>
                        <a:t> </a:t>
                      </a:r>
                      <a:r>
                        <a:rPr sz="1400" dirty="0" err="1">
                          <a:solidFill>
                            <a:schemeClr val="bg1">
                              <a:lumMod val="75000"/>
                            </a:schemeClr>
                          </a:solidFill>
                        </a:rPr>
                        <a:t>før</a:t>
                      </a:r>
                      <a:r>
                        <a:rPr sz="1400" dirty="0">
                          <a:solidFill>
                            <a:schemeClr val="bg1">
                              <a:lumMod val="75000"/>
                            </a:schemeClr>
                          </a:solidFill>
                        </a:rPr>
                        <a:t> det </a:t>
                      </a:r>
                      <a:r>
                        <a:rPr sz="1400" dirty="0" err="1">
                          <a:solidFill>
                            <a:schemeClr val="bg1">
                              <a:lumMod val="75000"/>
                            </a:schemeClr>
                          </a:solidFill>
                        </a:rPr>
                        <a:t>blir</a:t>
                      </a:r>
                      <a:r>
                        <a:rPr sz="1400" dirty="0">
                          <a:solidFill>
                            <a:schemeClr val="bg1">
                              <a:lumMod val="75000"/>
                            </a:schemeClr>
                          </a:solidFill>
                        </a:rPr>
                        <a:t> </a:t>
                      </a:r>
                      <a:r>
                        <a:rPr sz="1400" dirty="0" err="1">
                          <a:solidFill>
                            <a:schemeClr val="bg1">
                              <a:lumMod val="75000"/>
                            </a:schemeClr>
                          </a:solidFill>
                        </a:rPr>
                        <a:t>lønnsomt</a:t>
                      </a:r>
                      <a:r>
                        <a:rPr sz="1400" dirty="0">
                          <a:solidFill>
                            <a:schemeClr val="bg1">
                              <a:lumMod val="75000"/>
                            </a:schemeClr>
                          </a:solidFill>
                        </a:rPr>
                        <a:t>?</a:t>
                      </a:r>
                    </a:p>
                  </a:txBody>
                  <a:tcPr>
                    <a:solidFill>
                      <a:prstClr val="black">
                        <a:lumOff val="100000"/>
                        <a:lumOff val="100000"/>
                      </a:prstClr>
                    </a:solidFill>
                  </a:tcPr>
                </a:tc>
                <a:extLst>
                  <a:ext uri="{0D108BD9-81ED-4DB2-BD59-A6C34878D82A}">
                    <a16:rowId xmlns:a16="http://schemas.microsoft.com/office/drawing/2014/main" val="10003"/>
                  </a:ext>
                </a:extLst>
              </a:tr>
              <a:tr h="579711">
                <a:tc>
                  <a:txBody>
                    <a:bodyPr/>
                    <a:lstStyle/>
                    <a:p>
                      <a:r>
                        <a:rPr sz="1400" b="1" dirty="0" err="1">
                          <a:solidFill>
                            <a:schemeClr val="bg1">
                              <a:lumMod val="75000"/>
                            </a:schemeClr>
                          </a:solidFill>
                        </a:rPr>
                        <a:t>Hvilken</a:t>
                      </a:r>
                      <a:r>
                        <a:rPr sz="1400" b="1" dirty="0">
                          <a:solidFill>
                            <a:schemeClr val="bg1">
                              <a:lumMod val="75000"/>
                            </a:schemeClr>
                          </a:solidFill>
                        </a:rPr>
                        <a:t> </a:t>
                      </a:r>
                      <a:r>
                        <a:rPr sz="1400" b="1" dirty="0" err="1">
                          <a:solidFill>
                            <a:schemeClr val="bg1">
                              <a:lumMod val="75000"/>
                            </a:schemeClr>
                          </a:solidFill>
                        </a:rPr>
                        <a:t>fondsavgift</a:t>
                      </a:r>
                      <a:r>
                        <a:rPr sz="1400" b="1" dirty="0">
                          <a:solidFill>
                            <a:schemeClr val="bg1">
                              <a:lumMod val="75000"/>
                            </a:schemeClr>
                          </a:solidFill>
                        </a:rPr>
                        <a:t> er for </a:t>
                      </a:r>
                      <a:r>
                        <a:rPr sz="1400" b="1" dirty="0" err="1">
                          <a:solidFill>
                            <a:schemeClr val="bg1">
                              <a:lumMod val="75000"/>
                            </a:schemeClr>
                          </a:solidFill>
                        </a:rPr>
                        <a:t>høy</a:t>
                      </a:r>
                      <a:r>
                        <a:rPr sz="1400" b="1" dirty="0">
                          <a:solidFill>
                            <a:schemeClr val="bg1">
                              <a:lumMod val="75000"/>
                            </a:schemeClr>
                          </a:solidFill>
                        </a:rPr>
                        <a:t> </a:t>
                      </a:r>
                      <a:r>
                        <a:rPr sz="1400" b="1" dirty="0" err="1">
                          <a:solidFill>
                            <a:schemeClr val="bg1">
                              <a:lumMod val="75000"/>
                            </a:schemeClr>
                          </a:solidFill>
                        </a:rPr>
                        <a:t>til</a:t>
                      </a:r>
                      <a:r>
                        <a:rPr sz="1400" b="1" dirty="0">
                          <a:solidFill>
                            <a:schemeClr val="bg1">
                              <a:lumMod val="75000"/>
                            </a:schemeClr>
                          </a:solidFill>
                        </a:rPr>
                        <a:t> </a:t>
                      </a:r>
                      <a:r>
                        <a:rPr sz="1400" dirty="0">
                          <a:solidFill>
                            <a:schemeClr val="bg1">
                              <a:lumMod val="75000"/>
                            </a:schemeClr>
                          </a:solidFill>
                        </a:rPr>
                        <a:t>at det </a:t>
                      </a:r>
                      <a:r>
                        <a:rPr sz="1400" dirty="0" err="1">
                          <a:solidFill>
                            <a:schemeClr val="bg1">
                              <a:lumMod val="75000"/>
                            </a:schemeClr>
                          </a:solidFill>
                        </a:rPr>
                        <a:t>blir</a:t>
                      </a:r>
                      <a:r>
                        <a:rPr sz="1400" dirty="0">
                          <a:solidFill>
                            <a:schemeClr val="bg1">
                              <a:lumMod val="75000"/>
                            </a:schemeClr>
                          </a:solidFill>
                        </a:rPr>
                        <a:t> </a:t>
                      </a:r>
                      <a:r>
                        <a:rPr sz="1400" dirty="0" err="1">
                          <a:solidFill>
                            <a:schemeClr val="bg1">
                              <a:lumMod val="75000"/>
                            </a:schemeClr>
                          </a:solidFill>
                        </a:rPr>
                        <a:t>ulønnsomt</a:t>
                      </a:r>
                      <a:r>
                        <a:rPr sz="1400" dirty="0">
                          <a:solidFill>
                            <a:schemeClr val="bg1">
                              <a:lumMod val="75000"/>
                            </a:schemeClr>
                          </a:solidFill>
                        </a:rPr>
                        <a:t> å spare </a:t>
                      </a:r>
                      <a:r>
                        <a:rPr sz="1400" dirty="0" err="1">
                          <a:solidFill>
                            <a:schemeClr val="bg1">
                              <a:lumMod val="75000"/>
                            </a:schemeClr>
                          </a:solidFill>
                        </a:rPr>
                        <a:t>i</a:t>
                      </a:r>
                      <a:r>
                        <a:rPr sz="1400" dirty="0">
                          <a:solidFill>
                            <a:schemeClr val="bg1">
                              <a:lumMod val="75000"/>
                            </a:schemeClr>
                          </a:solidFill>
                        </a:rPr>
                        <a:t> </a:t>
                      </a:r>
                      <a:r>
                        <a:rPr sz="1400" dirty="0" err="1">
                          <a:solidFill>
                            <a:schemeClr val="bg1">
                              <a:lumMod val="75000"/>
                            </a:schemeClr>
                          </a:solidFill>
                        </a:rPr>
                        <a:t>fondet</a:t>
                      </a:r>
                      <a:r>
                        <a:rPr sz="1400" dirty="0">
                          <a:solidFill>
                            <a:schemeClr val="bg1">
                              <a:lumMod val="75000"/>
                            </a:schemeClr>
                          </a:solidFill>
                        </a:rPr>
                        <a:t>? </a:t>
                      </a:r>
                      <a:r>
                        <a:rPr sz="1400" dirty="0" err="1">
                          <a:solidFill>
                            <a:schemeClr val="bg1">
                              <a:lumMod val="75000"/>
                            </a:schemeClr>
                          </a:solidFill>
                        </a:rPr>
                        <a:t>Gjerne</a:t>
                      </a:r>
                      <a:r>
                        <a:rPr sz="1400" dirty="0">
                          <a:solidFill>
                            <a:schemeClr val="bg1">
                              <a:lumMod val="75000"/>
                            </a:schemeClr>
                          </a:solidFill>
                        </a:rPr>
                        <a:t> </a:t>
                      </a:r>
                      <a:r>
                        <a:rPr sz="1400" dirty="0" err="1">
                          <a:solidFill>
                            <a:schemeClr val="bg1">
                              <a:lumMod val="75000"/>
                            </a:schemeClr>
                          </a:solidFill>
                        </a:rPr>
                        <a:t>forklar</a:t>
                      </a:r>
                      <a:r>
                        <a:rPr sz="1400" dirty="0">
                          <a:solidFill>
                            <a:schemeClr val="bg1">
                              <a:lumMod val="75000"/>
                            </a:schemeClr>
                          </a:solidFill>
                        </a:rPr>
                        <a:t> med </a:t>
                      </a:r>
                      <a:r>
                        <a:rPr sz="1400" dirty="0" err="1">
                          <a:solidFill>
                            <a:schemeClr val="bg1">
                              <a:lumMod val="75000"/>
                            </a:schemeClr>
                          </a:solidFill>
                        </a:rPr>
                        <a:t>forskjellige</a:t>
                      </a:r>
                      <a:r>
                        <a:rPr sz="1400" dirty="0">
                          <a:solidFill>
                            <a:schemeClr val="bg1">
                              <a:lumMod val="75000"/>
                            </a:schemeClr>
                          </a:solidFill>
                        </a:rPr>
                        <a:t> </a:t>
                      </a:r>
                      <a:r>
                        <a:rPr sz="1400" dirty="0" err="1">
                          <a:solidFill>
                            <a:schemeClr val="bg1">
                              <a:lumMod val="75000"/>
                            </a:schemeClr>
                          </a:solidFill>
                        </a:rPr>
                        <a:t>innskudd</a:t>
                      </a:r>
                      <a:r>
                        <a:rPr sz="1400" dirty="0">
                          <a:solidFill>
                            <a:schemeClr val="bg1">
                              <a:lumMod val="75000"/>
                            </a:schemeClr>
                          </a:solidFill>
                        </a:rPr>
                        <a:t> (for </a:t>
                      </a:r>
                      <a:r>
                        <a:rPr sz="1400" dirty="0" err="1">
                          <a:solidFill>
                            <a:schemeClr val="bg1">
                              <a:lumMod val="75000"/>
                            </a:schemeClr>
                          </a:solidFill>
                        </a:rPr>
                        <a:t>eksempel</a:t>
                      </a:r>
                      <a:r>
                        <a:rPr sz="1400" dirty="0">
                          <a:solidFill>
                            <a:schemeClr val="bg1">
                              <a:lumMod val="75000"/>
                            </a:schemeClr>
                          </a:solidFill>
                        </a:rPr>
                        <a:t> 10 000kr, 50 000kr, 100 000kr </a:t>
                      </a:r>
                      <a:r>
                        <a:rPr sz="1400" dirty="0" err="1">
                          <a:solidFill>
                            <a:schemeClr val="bg1">
                              <a:lumMod val="75000"/>
                            </a:schemeClr>
                          </a:solidFill>
                        </a:rPr>
                        <a:t>osv</a:t>
                      </a:r>
                      <a:r>
                        <a:rPr sz="1400" dirty="0">
                          <a:solidFill>
                            <a:schemeClr val="bg1">
                              <a:lumMod val="75000"/>
                            </a:schemeClr>
                          </a:solidFill>
                        </a:rPr>
                        <a:t>)</a:t>
                      </a:r>
                    </a:p>
                  </a:txBody>
                  <a:tcPr>
                    <a:solidFill>
                      <a:prstClr val="black">
                        <a:lumOff val="100000"/>
                        <a:lumOff val="100000"/>
                      </a:prstClr>
                    </a:solidFill>
                  </a:tcPr>
                </a:tc>
                <a:extLst>
                  <a:ext uri="{0D108BD9-81ED-4DB2-BD59-A6C34878D82A}">
                    <a16:rowId xmlns:a16="http://schemas.microsoft.com/office/drawing/2014/main" val="10004"/>
                  </a:ext>
                </a:extLst>
              </a:tr>
              <a:tr h="579711">
                <a:tc>
                  <a:txBody>
                    <a:bodyPr/>
                    <a:lstStyle/>
                    <a:p>
                      <a:pPr algn="ctr"/>
                      <a:r>
                        <a:rPr sz="1400" b="1" dirty="0" err="1">
                          <a:solidFill>
                            <a:schemeClr val="bg1">
                              <a:lumMod val="75000"/>
                            </a:schemeClr>
                          </a:solidFill>
                        </a:rPr>
                        <a:t>Grensen</a:t>
                      </a:r>
                      <a:r>
                        <a:rPr sz="1400" b="1" dirty="0">
                          <a:solidFill>
                            <a:schemeClr val="bg1">
                              <a:lumMod val="75000"/>
                            </a:schemeClr>
                          </a:solidFill>
                        </a:rPr>
                        <a:t> for </a:t>
                      </a:r>
                      <a:r>
                        <a:rPr sz="1400" b="1" dirty="0" err="1">
                          <a:solidFill>
                            <a:schemeClr val="bg1">
                              <a:lumMod val="75000"/>
                            </a:schemeClr>
                          </a:solidFill>
                        </a:rPr>
                        <a:t>åpne</a:t>
                      </a:r>
                      <a:r>
                        <a:rPr sz="1400" b="1" dirty="0">
                          <a:solidFill>
                            <a:schemeClr val="bg1">
                              <a:lumMod val="75000"/>
                            </a:schemeClr>
                          </a:solidFill>
                        </a:rPr>
                        <a:t> </a:t>
                      </a:r>
                      <a:r>
                        <a:rPr sz="1400" b="1" dirty="0" err="1">
                          <a:solidFill>
                            <a:schemeClr val="bg1">
                              <a:lumMod val="75000"/>
                            </a:schemeClr>
                          </a:solidFill>
                        </a:rPr>
                        <a:t>svar</a:t>
                      </a:r>
                      <a:r>
                        <a:rPr sz="1400" b="1" dirty="0">
                          <a:solidFill>
                            <a:schemeClr val="bg1">
                              <a:lumMod val="75000"/>
                            </a:schemeClr>
                          </a:solidFill>
                        </a:rPr>
                        <a:t> er </a:t>
                      </a:r>
                      <a:r>
                        <a:rPr sz="1400" b="1" dirty="0" err="1">
                          <a:solidFill>
                            <a:schemeClr val="bg1">
                              <a:lumMod val="75000"/>
                            </a:schemeClr>
                          </a:solidFill>
                        </a:rPr>
                        <a:t>overskredet</a:t>
                      </a:r>
                      <a:r>
                        <a:rPr sz="1400" b="1" dirty="0">
                          <a:solidFill>
                            <a:schemeClr val="bg1">
                              <a:lumMod val="75000"/>
                            </a:schemeClr>
                          </a:solidFill>
                        </a:rPr>
                        <a:t> </a:t>
                      </a:r>
                      <a:r>
                        <a:rPr sz="1400" b="1" dirty="0" err="1">
                          <a:solidFill>
                            <a:schemeClr val="bg1">
                              <a:lumMod val="75000"/>
                            </a:schemeClr>
                          </a:solidFill>
                        </a:rPr>
                        <a:t>i</a:t>
                      </a:r>
                      <a:r>
                        <a:rPr sz="1400" b="1" dirty="0">
                          <a:solidFill>
                            <a:schemeClr val="bg1">
                              <a:lumMod val="75000"/>
                            </a:schemeClr>
                          </a:solidFill>
                        </a:rPr>
                        <a:t> </a:t>
                      </a:r>
                      <a:r>
                        <a:rPr sz="1400" b="1" dirty="0" err="1">
                          <a:solidFill>
                            <a:schemeClr val="bg1">
                              <a:lumMod val="75000"/>
                            </a:schemeClr>
                          </a:solidFill>
                        </a:rPr>
                        <a:t>denne</a:t>
                      </a:r>
                      <a:r>
                        <a:rPr sz="1400" b="1" dirty="0">
                          <a:solidFill>
                            <a:schemeClr val="bg1">
                              <a:lumMod val="75000"/>
                            </a:schemeClr>
                          </a:solidFill>
                        </a:rPr>
                        <a:t> PPTX-</a:t>
                      </a:r>
                      <a:r>
                        <a:rPr sz="1400" b="1" dirty="0" err="1">
                          <a:solidFill>
                            <a:schemeClr val="bg1">
                              <a:lumMod val="75000"/>
                            </a:schemeClr>
                          </a:solidFill>
                        </a:rPr>
                        <a:t>eksporten</a:t>
                      </a:r>
                      <a:r>
                        <a:rPr sz="1400" b="1" dirty="0">
                          <a:solidFill>
                            <a:schemeClr val="bg1">
                              <a:lumMod val="75000"/>
                            </a:schemeClr>
                          </a:solidFill>
                        </a:rPr>
                        <a:t>. Bare 5 av dine </a:t>
                      </a:r>
                      <a:r>
                        <a:rPr sz="1400" b="1" dirty="0" err="1">
                          <a:solidFill>
                            <a:schemeClr val="bg1">
                              <a:lumMod val="75000"/>
                            </a:schemeClr>
                          </a:solidFill>
                        </a:rPr>
                        <a:t>totale</a:t>
                      </a:r>
                      <a:r>
                        <a:rPr sz="1400" b="1" dirty="0">
                          <a:solidFill>
                            <a:schemeClr val="bg1">
                              <a:lumMod val="75000"/>
                            </a:schemeClr>
                          </a:solidFill>
                        </a:rPr>
                        <a:t> </a:t>
                      </a:r>
                      <a:r>
                        <a:rPr sz="1400" b="1" dirty="0" err="1">
                          <a:solidFill>
                            <a:schemeClr val="bg1">
                              <a:lumMod val="75000"/>
                            </a:schemeClr>
                          </a:solidFill>
                        </a:rPr>
                        <a:t>svar</a:t>
                      </a:r>
                      <a:r>
                        <a:rPr sz="1400" b="1" dirty="0">
                          <a:solidFill>
                            <a:schemeClr val="bg1">
                              <a:lumMod val="75000"/>
                            </a:schemeClr>
                          </a:solidFill>
                        </a:rPr>
                        <a:t> </a:t>
                      </a:r>
                      <a:r>
                        <a:rPr sz="1400" b="1" dirty="0" err="1">
                          <a:solidFill>
                            <a:schemeClr val="bg1">
                              <a:lumMod val="75000"/>
                            </a:schemeClr>
                          </a:solidFill>
                        </a:rPr>
                        <a:t>vil</a:t>
                      </a:r>
                      <a:r>
                        <a:rPr sz="1400" b="1" dirty="0">
                          <a:solidFill>
                            <a:schemeClr val="bg1">
                              <a:lumMod val="75000"/>
                            </a:schemeClr>
                          </a:solidFill>
                        </a:rPr>
                        <a:t> </a:t>
                      </a:r>
                      <a:r>
                        <a:rPr sz="1400" b="1" dirty="0" err="1">
                          <a:solidFill>
                            <a:schemeClr val="bg1">
                              <a:lumMod val="75000"/>
                            </a:schemeClr>
                          </a:solidFill>
                        </a:rPr>
                        <a:t>bli</a:t>
                      </a:r>
                      <a:r>
                        <a:rPr sz="1400" b="1" dirty="0">
                          <a:solidFill>
                            <a:schemeClr val="bg1">
                              <a:lumMod val="75000"/>
                            </a:schemeClr>
                          </a:solidFill>
                        </a:rPr>
                        <a:t> </a:t>
                      </a:r>
                      <a:r>
                        <a:rPr sz="1400" b="1" dirty="0" err="1">
                          <a:solidFill>
                            <a:schemeClr val="bg1">
                              <a:lumMod val="75000"/>
                            </a:schemeClr>
                          </a:solidFill>
                        </a:rPr>
                        <a:t>vist</a:t>
                      </a:r>
                      <a:r>
                        <a:rPr sz="1400" b="1" dirty="0">
                          <a:solidFill>
                            <a:schemeClr val="bg1">
                              <a:lumMod val="75000"/>
                            </a:schemeClr>
                          </a:solidFill>
                        </a:rPr>
                        <a:t>. </a:t>
                      </a:r>
                      <a:r>
                        <a:rPr sz="1400" b="1" dirty="0" err="1">
                          <a:solidFill>
                            <a:schemeClr val="bg1">
                              <a:lumMod val="75000"/>
                            </a:schemeClr>
                          </a:solidFill>
                        </a:rPr>
                        <a:t>Vennligst</a:t>
                      </a:r>
                      <a:r>
                        <a:rPr sz="1400" b="1" dirty="0">
                          <a:solidFill>
                            <a:schemeClr val="bg1">
                              <a:lumMod val="75000"/>
                            </a:schemeClr>
                          </a:solidFill>
                        </a:rPr>
                        <a:t> </a:t>
                      </a:r>
                      <a:r>
                        <a:rPr sz="1400" b="1" dirty="0" err="1">
                          <a:solidFill>
                            <a:schemeClr val="bg1">
                              <a:lumMod val="75000"/>
                            </a:schemeClr>
                          </a:solidFill>
                        </a:rPr>
                        <a:t>bruk</a:t>
                      </a:r>
                      <a:r>
                        <a:rPr sz="1400" b="1" dirty="0">
                          <a:solidFill>
                            <a:schemeClr val="bg1">
                              <a:lumMod val="75000"/>
                            </a:schemeClr>
                          </a:solidFill>
                        </a:rPr>
                        <a:t> et </a:t>
                      </a:r>
                      <a:r>
                        <a:rPr sz="1400" b="1" dirty="0" err="1">
                          <a:solidFill>
                            <a:schemeClr val="bg1">
                              <a:lumMod val="75000"/>
                            </a:schemeClr>
                          </a:solidFill>
                        </a:rPr>
                        <a:t>annet</a:t>
                      </a:r>
                      <a:r>
                        <a:rPr sz="1400" b="1" dirty="0">
                          <a:solidFill>
                            <a:schemeClr val="bg1">
                              <a:lumMod val="75000"/>
                            </a:schemeClr>
                          </a:solidFill>
                        </a:rPr>
                        <a:t> </a:t>
                      </a:r>
                      <a:r>
                        <a:rPr sz="1400" b="1" dirty="0" err="1">
                          <a:solidFill>
                            <a:schemeClr val="bg1">
                              <a:lumMod val="75000"/>
                            </a:schemeClr>
                          </a:solidFill>
                        </a:rPr>
                        <a:t>eksportformat</a:t>
                      </a:r>
                      <a:r>
                        <a:rPr sz="1400" b="1" dirty="0">
                          <a:solidFill>
                            <a:schemeClr val="bg1">
                              <a:lumMod val="75000"/>
                            </a:schemeClr>
                          </a:solidFill>
                        </a:rPr>
                        <a:t> for å vise alle dine </a:t>
                      </a:r>
                      <a:r>
                        <a:rPr sz="1400" b="1" dirty="0" err="1">
                          <a:solidFill>
                            <a:schemeClr val="bg1">
                              <a:lumMod val="75000"/>
                            </a:schemeClr>
                          </a:solidFill>
                        </a:rPr>
                        <a:t>åpne</a:t>
                      </a:r>
                      <a:r>
                        <a:rPr sz="1400" b="1" dirty="0">
                          <a:solidFill>
                            <a:schemeClr val="bg1">
                              <a:lumMod val="75000"/>
                            </a:schemeClr>
                          </a:solidFill>
                        </a:rPr>
                        <a:t> </a:t>
                      </a:r>
                      <a:r>
                        <a:rPr sz="1400" b="1" dirty="0" err="1">
                          <a:solidFill>
                            <a:schemeClr val="bg1">
                              <a:lumMod val="75000"/>
                            </a:schemeClr>
                          </a:solidFill>
                        </a:rPr>
                        <a:t>svar</a:t>
                      </a:r>
                      <a:r>
                        <a:rPr sz="1400" b="1" dirty="0">
                          <a:solidFill>
                            <a:schemeClr val="bg1">
                              <a:lumMod val="75000"/>
                            </a:schemeClr>
                          </a:solidFill>
                        </a:rPr>
                        <a:t>, </a:t>
                      </a:r>
                      <a:r>
                        <a:rPr sz="1400" b="1" dirty="0" err="1">
                          <a:solidFill>
                            <a:schemeClr val="bg1">
                              <a:lumMod val="75000"/>
                            </a:schemeClr>
                          </a:solidFill>
                        </a:rPr>
                        <a:t>eller</a:t>
                      </a:r>
                      <a:r>
                        <a:rPr sz="1400" b="1" dirty="0">
                          <a:solidFill>
                            <a:schemeClr val="bg1">
                              <a:lumMod val="75000"/>
                            </a:schemeClr>
                          </a:solidFill>
                        </a:rPr>
                        <a:t> </a:t>
                      </a:r>
                      <a:r>
                        <a:rPr sz="1400" b="1" dirty="0" err="1">
                          <a:solidFill>
                            <a:schemeClr val="bg1">
                              <a:lumMod val="75000"/>
                            </a:schemeClr>
                          </a:solidFill>
                        </a:rPr>
                        <a:t>kontakt</a:t>
                      </a:r>
                      <a:r>
                        <a:rPr sz="1400" b="1" dirty="0">
                          <a:solidFill>
                            <a:schemeClr val="bg1">
                              <a:lumMod val="75000"/>
                            </a:schemeClr>
                          </a:solidFill>
                        </a:rPr>
                        <a:t> </a:t>
                      </a:r>
                      <a:r>
                        <a:rPr sz="1400" b="1" dirty="0" err="1">
                          <a:solidFill>
                            <a:schemeClr val="bg1">
                              <a:lumMod val="75000"/>
                            </a:schemeClr>
                          </a:solidFill>
                        </a:rPr>
                        <a:t>ditt</a:t>
                      </a:r>
                      <a:r>
                        <a:rPr sz="1400" b="1" dirty="0">
                          <a:solidFill>
                            <a:schemeClr val="bg1">
                              <a:lumMod val="75000"/>
                            </a:schemeClr>
                          </a:solidFill>
                        </a:rPr>
                        <a:t> </a:t>
                      </a:r>
                      <a:r>
                        <a:rPr sz="1400" b="1" dirty="0" err="1">
                          <a:solidFill>
                            <a:schemeClr val="bg1">
                              <a:lumMod val="75000"/>
                            </a:schemeClr>
                          </a:solidFill>
                        </a:rPr>
                        <a:t>lokale</a:t>
                      </a:r>
                      <a:r>
                        <a:rPr sz="1400" b="1" dirty="0">
                          <a:solidFill>
                            <a:schemeClr val="bg1">
                              <a:lumMod val="75000"/>
                            </a:schemeClr>
                          </a:solidFill>
                        </a:rPr>
                        <a:t> </a:t>
                      </a:r>
                      <a:r>
                        <a:rPr sz="1400" b="1" dirty="0" err="1">
                          <a:solidFill>
                            <a:schemeClr val="bg1">
                              <a:lumMod val="75000"/>
                            </a:schemeClr>
                          </a:solidFill>
                        </a:rPr>
                        <a:t>Questback</a:t>
                      </a:r>
                      <a:r>
                        <a:rPr sz="1400" b="1" dirty="0">
                          <a:solidFill>
                            <a:schemeClr val="bg1">
                              <a:lumMod val="75000"/>
                            </a:schemeClr>
                          </a:solidFill>
                        </a:rPr>
                        <a:t> </a:t>
                      </a:r>
                      <a:r>
                        <a:rPr sz="1400" b="1" dirty="0" err="1">
                          <a:solidFill>
                            <a:schemeClr val="bg1">
                              <a:lumMod val="75000"/>
                            </a:schemeClr>
                          </a:solidFill>
                        </a:rPr>
                        <a:t>kontor</a:t>
                      </a:r>
                      <a:r>
                        <a:rPr sz="1400" b="1" dirty="0">
                          <a:solidFill>
                            <a:schemeClr val="bg1">
                              <a:lumMod val="75000"/>
                            </a:schemeClr>
                          </a:solidFill>
                        </a:rPr>
                        <a:t> for </a:t>
                      </a:r>
                      <a:r>
                        <a:rPr sz="1400" b="1" dirty="0" err="1">
                          <a:solidFill>
                            <a:schemeClr val="bg1">
                              <a:lumMod val="75000"/>
                            </a:schemeClr>
                          </a:solidFill>
                        </a:rPr>
                        <a:t>videre</a:t>
                      </a:r>
                      <a:r>
                        <a:rPr sz="1400" b="1" dirty="0">
                          <a:solidFill>
                            <a:schemeClr val="bg1">
                              <a:lumMod val="75000"/>
                            </a:schemeClr>
                          </a:solidFill>
                        </a:rPr>
                        <a:t> </a:t>
                      </a:r>
                      <a:r>
                        <a:rPr sz="1400" b="1" dirty="0" err="1">
                          <a:solidFill>
                            <a:schemeClr val="bg1">
                              <a:lumMod val="75000"/>
                            </a:schemeClr>
                          </a:solidFill>
                        </a:rPr>
                        <a:t>assistanse</a:t>
                      </a:r>
                      <a:r>
                        <a:rPr sz="1400" b="1" dirty="0">
                          <a:solidFill>
                            <a:schemeClr val="bg1">
                              <a:lumMod val="75000"/>
                            </a:schemeClr>
                          </a:solidFill>
                        </a:rPr>
                        <a:t>.</a:t>
                      </a:r>
                    </a:p>
                  </a:txBody>
                  <a:tcPr>
                    <a:lnL w="0"/>
                    <a:lnR w="0"/>
                    <a:lnB w="0"/>
                    <a:solidFill>
                      <a:prstClr val="black">
                        <a:lumOff val="100000"/>
                        <a:lumOff val="100000"/>
                      </a:prstClr>
                    </a:solidFill>
                  </a:tcPr>
                </a:tc>
                <a:extLst>
                  <a:ext uri="{0D108BD9-81ED-4DB2-BD59-A6C34878D82A}">
                    <a16:rowId xmlns:a16="http://schemas.microsoft.com/office/drawing/2014/main" val="10005"/>
                  </a:ext>
                </a:extLst>
              </a:tr>
            </a:tbl>
          </a:graphicData>
        </a:graphic>
      </p:graphicFrame>
      <p:sp>
        <p:nvSpPr>
          <p:cNvPr id="5" name="Ellipse 4">
            <a:extLst>
              <a:ext uri="{FF2B5EF4-FFF2-40B4-BE49-F238E27FC236}">
                <a16:creationId xmlns:a16="http://schemas.microsoft.com/office/drawing/2014/main" id="{00266C16-C49A-4413-82DB-EFB3E90C967E}"/>
              </a:ext>
            </a:extLst>
          </p:cNvPr>
          <p:cNvSpPr/>
          <p:nvPr/>
        </p:nvSpPr>
        <p:spPr>
          <a:xfrm>
            <a:off x="226220" y="517853"/>
            <a:ext cx="2529680" cy="1212600"/>
          </a:xfrm>
          <a:prstGeom prst="ellipse">
            <a:avLst/>
          </a:prstGeom>
          <a:solidFill>
            <a:srgbClr val="003B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Kunnskap</a:t>
            </a:r>
          </a:p>
        </p:txBody>
      </p:sp>
      <p:sp>
        <p:nvSpPr>
          <p:cNvPr id="7" name="Ellipse 6">
            <a:extLst>
              <a:ext uri="{FF2B5EF4-FFF2-40B4-BE49-F238E27FC236}">
                <a16:creationId xmlns:a16="http://schemas.microsoft.com/office/drawing/2014/main" id="{0DC58437-23B8-4D3B-AB60-587A8946CF37}"/>
              </a:ext>
            </a:extLst>
          </p:cNvPr>
          <p:cNvSpPr/>
          <p:nvPr/>
        </p:nvSpPr>
        <p:spPr>
          <a:xfrm>
            <a:off x="2512713" y="1096799"/>
            <a:ext cx="2200275" cy="12126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Risiko</a:t>
            </a:r>
          </a:p>
        </p:txBody>
      </p:sp>
      <p:sp>
        <p:nvSpPr>
          <p:cNvPr id="9" name="Ellipse 8">
            <a:extLst>
              <a:ext uri="{FF2B5EF4-FFF2-40B4-BE49-F238E27FC236}">
                <a16:creationId xmlns:a16="http://schemas.microsoft.com/office/drawing/2014/main" id="{981EA93A-5DB8-49D6-8090-46B61F4191B7}"/>
              </a:ext>
            </a:extLst>
          </p:cNvPr>
          <p:cNvSpPr/>
          <p:nvPr/>
        </p:nvSpPr>
        <p:spPr>
          <a:xfrm>
            <a:off x="73024" y="1910389"/>
            <a:ext cx="2757983" cy="12126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Kostnader</a:t>
            </a:r>
          </a:p>
        </p:txBody>
      </p:sp>
      <p:sp>
        <p:nvSpPr>
          <p:cNvPr id="11" name="Ellipse 10">
            <a:extLst>
              <a:ext uri="{FF2B5EF4-FFF2-40B4-BE49-F238E27FC236}">
                <a16:creationId xmlns:a16="http://schemas.microsoft.com/office/drawing/2014/main" id="{4B74A901-FEC6-4095-B193-952B3EB832AD}"/>
              </a:ext>
            </a:extLst>
          </p:cNvPr>
          <p:cNvSpPr/>
          <p:nvPr/>
        </p:nvSpPr>
        <p:spPr>
          <a:xfrm>
            <a:off x="3038178" y="2358652"/>
            <a:ext cx="2200275" cy="1212600"/>
          </a:xfrm>
          <a:prstGeom prst="ellipse">
            <a:avLst/>
          </a:prstGeom>
          <a:solidFill>
            <a:srgbClr val="003B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Indeks </a:t>
            </a:r>
            <a:r>
              <a:rPr lang="nb-NO" sz="3200" dirty="0" err="1"/>
              <a:t>vs</a:t>
            </a:r>
            <a:r>
              <a:rPr lang="nb-NO" sz="3200" dirty="0"/>
              <a:t> aktiv</a:t>
            </a:r>
          </a:p>
        </p:txBody>
      </p:sp>
      <p:sp>
        <p:nvSpPr>
          <p:cNvPr id="13" name="Ellipse 12">
            <a:extLst>
              <a:ext uri="{FF2B5EF4-FFF2-40B4-BE49-F238E27FC236}">
                <a16:creationId xmlns:a16="http://schemas.microsoft.com/office/drawing/2014/main" id="{176A49FA-C5E8-4243-928C-AF5ECDD72126}"/>
              </a:ext>
            </a:extLst>
          </p:cNvPr>
          <p:cNvSpPr/>
          <p:nvPr/>
        </p:nvSpPr>
        <p:spPr>
          <a:xfrm>
            <a:off x="9972676" y="1720269"/>
            <a:ext cx="2200275" cy="12126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Day-trader</a:t>
            </a:r>
          </a:p>
        </p:txBody>
      </p:sp>
      <p:sp>
        <p:nvSpPr>
          <p:cNvPr id="15" name="Ellipse 14">
            <a:extLst>
              <a:ext uri="{FF2B5EF4-FFF2-40B4-BE49-F238E27FC236}">
                <a16:creationId xmlns:a16="http://schemas.microsoft.com/office/drawing/2014/main" id="{80F821D7-A722-447B-8461-B01DD49836F8}"/>
              </a:ext>
            </a:extLst>
          </p:cNvPr>
          <p:cNvSpPr/>
          <p:nvPr/>
        </p:nvSpPr>
        <p:spPr>
          <a:xfrm>
            <a:off x="835373" y="3187395"/>
            <a:ext cx="2200275" cy="12126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Valg av app</a:t>
            </a:r>
          </a:p>
        </p:txBody>
      </p:sp>
      <p:sp>
        <p:nvSpPr>
          <p:cNvPr id="17" name="Ellipse 16">
            <a:extLst>
              <a:ext uri="{FF2B5EF4-FFF2-40B4-BE49-F238E27FC236}">
                <a16:creationId xmlns:a16="http://schemas.microsoft.com/office/drawing/2014/main" id="{FC10F07D-7EDA-4061-B3A2-DCA713B2AB6F}"/>
              </a:ext>
            </a:extLst>
          </p:cNvPr>
          <p:cNvSpPr/>
          <p:nvPr/>
        </p:nvSpPr>
        <p:spPr>
          <a:xfrm>
            <a:off x="8338" y="4402172"/>
            <a:ext cx="2200275" cy="1212600"/>
          </a:xfrm>
          <a:prstGeom prst="ellipse">
            <a:avLst/>
          </a:prstGeom>
          <a:solidFill>
            <a:srgbClr val="003B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Skatt</a:t>
            </a:r>
          </a:p>
        </p:txBody>
      </p:sp>
      <p:sp>
        <p:nvSpPr>
          <p:cNvPr id="19" name="Ellipse 18">
            <a:extLst>
              <a:ext uri="{FF2B5EF4-FFF2-40B4-BE49-F238E27FC236}">
                <a16:creationId xmlns:a16="http://schemas.microsoft.com/office/drawing/2014/main" id="{AD04EAF4-484A-461C-B5C2-5C69008D4445}"/>
              </a:ext>
            </a:extLst>
          </p:cNvPr>
          <p:cNvSpPr/>
          <p:nvPr/>
        </p:nvSpPr>
        <p:spPr>
          <a:xfrm>
            <a:off x="9455945" y="368301"/>
            <a:ext cx="2200275" cy="1212600"/>
          </a:xfrm>
          <a:prstGeom prst="ellipse">
            <a:avLst/>
          </a:prstGeom>
          <a:solidFill>
            <a:srgbClr val="003B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Teknisk analyse</a:t>
            </a:r>
          </a:p>
        </p:txBody>
      </p:sp>
      <p:sp>
        <p:nvSpPr>
          <p:cNvPr id="21" name="Ellipse 20">
            <a:extLst>
              <a:ext uri="{FF2B5EF4-FFF2-40B4-BE49-F238E27FC236}">
                <a16:creationId xmlns:a16="http://schemas.microsoft.com/office/drawing/2014/main" id="{278253F1-A3EF-4847-995A-C8ED00FB244D}"/>
              </a:ext>
            </a:extLst>
          </p:cNvPr>
          <p:cNvSpPr/>
          <p:nvPr/>
        </p:nvSpPr>
        <p:spPr>
          <a:xfrm>
            <a:off x="9809246" y="3414944"/>
            <a:ext cx="2200275" cy="1212600"/>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ETF</a:t>
            </a:r>
          </a:p>
        </p:txBody>
      </p:sp>
      <p:sp>
        <p:nvSpPr>
          <p:cNvPr id="23" name="Ellipse 22">
            <a:extLst>
              <a:ext uri="{FF2B5EF4-FFF2-40B4-BE49-F238E27FC236}">
                <a16:creationId xmlns:a16="http://schemas.microsoft.com/office/drawing/2014/main" id="{E49C3030-5154-4C72-8A92-F35E31823822}"/>
              </a:ext>
            </a:extLst>
          </p:cNvPr>
          <p:cNvSpPr/>
          <p:nvPr/>
        </p:nvSpPr>
        <p:spPr>
          <a:xfrm>
            <a:off x="4931418" y="1198664"/>
            <a:ext cx="2200275" cy="1212600"/>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Valg av aksjer</a:t>
            </a:r>
          </a:p>
        </p:txBody>
      </p:sp>
      <p:sp>
        <p:nvSpPr>
          <p:cNvPr id="25" name="Ellipse 24">
            <a:extLst>
              <a:ext uri="{FF2B5EF4-FFF2-40B4-BE49-F238E27FC236}">
                <a16:creationId xmlns:a16="http://schemas.microsoft.com/office/drawing/2014/main" id="{68A22152-B6A7-41E5-8176-68C9F9748BDA}"/>
              </a:ext>
            </a:extLst>
          </p:cNvPr>
          <p:cNvSpPr/>
          <p:nvPr/>
        </p:nvSpPr>
        <p:spPr>
          <a:xfrm>
            <a:off x="5448675" y="2640932"/>
            <a:ext cx="2200275" cy="12126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Valg av fond</a:t>
            </a:r>
          </a:p>
        </p:txBody>
      </p:sp>
      <p:sp>
        <p:nvSpPr>
          <p:cNvPr id="27" name="Ellipse 26">
            <a:extLst>
              <a:ext uri="{FF2B5EF4-FFF2-40B4-BE49-F238E27FC236}">
                <a16:creationId xmlns:a16="http://schemas.microsoft.com/office/drawing/2014/main" id="{E130D8FD-FA9B-432D-99AE-E4EE9000A346}"/>
              </a:ext>
            </a:extLst>
          </p:cNvPr>
          <p:cNvSpPr/>
          <p:nvPr/>
        </p:nvSpPr>
        <p:spPr>
          <a:xfrm>
            <a:off x="4832983" y="3959015"/>
            <a:ext cx="2200275" cy="1212600"/>
          </a:xfrm>
          <a:prstGeom prst="ellipse">
            <a:avLst/>
          </a:prstGeom>
          <a:solidFill>
            <a:srgbClr val="003B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Utbytte</a:t>
            </a:r>
          </a:p>
        </p:txBody>
      </p:sp>
      <p:sp>
        <p:nvSpPr>
          <p:cNvPr id="29" name="Ellipse 28">
            <a:extLst>
              <a:ext uri="{FF2B5EF4-FFF2-40B4-BE49-F238E27FC236}">
                <a16:creationId xmlns:a16="http://schemas.microsoft.com/office/drawing/2014/main" id="{207E9DD8-4041-4CA8-95B6-E067F50FDF6A}"/>
              </a:ext>
            </a:extLst>
          </p:cNvPr>
          <p:cNvSpPr/>
          <p:nvPr/>
        </p:nvSpPr>
        <p:spPr>
          <a:xfrm>
            <a:off x="7457914" y="3932710"/>
            <a:ext cx="2200275" cy="12126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Timing</a:t>
            </a:r>
          </a:p>
        </p:txBody>
      </p:sp>
      <p:sp>
        <p:nvSpPr>
          <p:cNvPr id="31" name="Ellipse 30">
            <a:extLst>
              <a:ext uri="{FF2B5EF4-FFF2-40B4-BE49-F238E27FC236}">
                <a16:creationId xmlns:a16="http://schemas.microsoft.com/office/drawing/2014/main" id="{FD2D7E98-0141-4DC1-A414-3E51067E0836}"/>
              </a:ext>
            </a:extLst>
          </p:cNvPr>
          <p:cNvSpPr/>
          <p:nvPr/>
        </p:nvSpPr>
        <p:spPr>
          <a:xfrm>
            <a:off x="2580902" y="4064002"/>
            <a:ext cx="2200275" cy="1212600"/>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Renter</a:t>
            </a:r>
          </a:p>
        </p:txBody>
      </p:sp>
      <p:sp>
        <p:nvSpPr>
          <p:cNvPr id="33" name="Ellipse 32">
            <a:extLst>
              <a:ext uri="{FF2B5EF4-FFF2-40B4-BE49-F238E27FC236}">
                <a16:creationId xmlns:a16="http://schemas.microsoft.com/office/drawing/2014/main" id="{1BC1A99F-2532-4C01-9BEB-E5FA489F5653}"/>
              </a:ext>
            </a:extLst>
          </p:cNvPr>
          <p:cNvSpPr/>
          <p:nvPr/>
        </p:nvSpPr>
        <p:spPr>
          <a:xfrm>
            <a:off x="6898479" y="5250793"/>
            <a:ext cx="2200275" cy="1212600"/>
          </a:xfrm>
          <a:prstGeom prst="ellipse">
            <a:avLst/>
          </a:prstGeom>
          <a:solidFill>
            <a:srgbClr val="003B5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a:t>Spare-avtale</a:t>
            </a:r>
          </a:p>
        </p:txBody>
      </p:sp>
      <p:sp>
        <p:nvSpPr>
          <p:cNvPr id="35" name="Ellipse 34">
            <a:extLst>
              <a:ext uri="{FF2B5EF4-FFF2-40B4-BE49-F238E27FC236}">
                <a16:creationId xmlns:a16="http://schemas.microsoft.com/office/drawing/2014/main" id="{AB13025D-07CC-42D3-8426-0567ACB7CB92}"/>
              </a:ext>
            </a:extLst>
          </p:cNvPr>
          <p:cNvSpPr/>
          <p:nvPr/>
        </p:nvSpPr>
        <p:spPr>
          <a:xfrm>
            <a:off x="4031455" y="5441922"/>
            <a:ext cx="2200275" cy="12126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Bære-kraft</a:t>
            </a:r>
          </a:p>
        </p:txBody>
      </p:sp>
      <p:sp>
        <p:nvSpPr>
          <p:cNvPr id="37" name="Ellipse 36">
            <a:extLst>
              <a:ext uri="{FF2B5EF4-FFF2-40B4-BE49-F238E27FC236}">
                <a16:creationId xmlns:a16="http://schemas.microsoft.com/office/drawing/2014/main" id="{C91EE730-AFAB-4D92-A5BE-C046574DA21A}"/>
              </a:ext>
            </a:extLst>
          </p:cNvPr>
          <p:cNvSpPr/>
          <p:nvPr/>
        </p:nvSpPr>
        <p:spPr>
          <a:xfrm>
            <a:off x="9471043" y="5222768"/>
            <a:ext cx="2200275" cy="12126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Bolig</a:t>
            </a:r>
          </a:p>
        </p:txBody>
      </p:sp>
      <p:sp>
        <p:nvSpPr>
          <p:cNvPr id="39" name="Ellipse 38">
            <a:extLst>
              <a:ext uri="{FF2B5EF4-FFF2-40B4-BE49-F238E27FC236}">
                <a16:creationId xmlns:a16="http://schemas.microsoft.com/office/drawing/2014/main" id="{B32849F7-12F3-4D7B-8EC2-69A1F5A5AF2A}"/>
              </a:ext>
            </a:extLst>
          </p:cNvPr>
          <p:cNvSpPr/>
          <p:nvPr/>
        </p:nvSpPr>
        <p:spPr>
          <a:xfrm>
            <a:off x="1048796" y="5537106"/>
            <a:ext cx="2200275" cy="12126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Risiko</a:t>
            </a:r>
          </a:p>
        </p:txBody>
      </p:sp>
      <p:sp>
        <p:nvSpPr>
          <p:cNvPr id="41" name="Ellipse 40">
            <a:extLst>
              <a:ext uri="{FF2B5EF4-FFF2-40B4-BE49-F238E27FC236}">
                <a16:creationId xmlns:a16="http://schemas.microsoft.com/office/drawing/2014/main" id="{F72F3FCB-95C7-4444-B3F5-1DCFCA9C4001}"/>
              </a:ext>
            </a:extLst>
          </p:cNvPr>
          <p:cNvSpPr/>
          <p:nvPr/>
        </p:nvSpPr>
        <p:spPr>
          <a:xfrm>
            <a:off x="7515073" y="1154547"/>
            <a:ext cx="2200275" cy="1212600"/>
          </a:xfrm>
          <a:prstGeom prst="ellipse">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Pensjon</a:t>
            </a:r>
          </a:p>
        </p:txBody>
      </p:sp>
      <p:sp>
        <p:nvSpPr>
          <p:cNvPr id="43" name="Ellipse 42">
            <a:extLst>
              <a:ext uri="{FF2B5EF4-FFF2-40B4-BE49-F238E27FC236}">
                <a16:creationId xmlns:a16="http://schemas.microsoft.com/office/drawing/2014/main" id="{727B4C8C-63BF-4D4C-9E29-31B861E88858}"/>
              </a:ext>
            </a:extLst>
          </p:cNvPr>
          <p:cNvSpPr/>
          <p:nvPr/>
        </p:nvSpPr>
        <p:spPr>
          <a:xfrm>
            <a:off x="7990208" y="2540164"/>
            <a:ext cx="2200275" cy="12126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a:t>Test av </a:t>
            </a:r>
            <a:r>
              <a:rPr lang="nb-NO" sz="2400" dirty="0"/>
              <a:t>kunnskap</a:t>
            </a:r>
            <a:endParaRPr lang="nb-NO" sz="3200" dirty="0"/>
          </a:p>
        </p:txBody>
      </p:sp>
    </p:spTree>
    <p:extLst>
      <p:ext uri="{BB962C8B-B14F-4D97-AF65-F5344CB8AC3E}">
        <p14:creationId xmlns:p14="http://schemas.microsoft.com/office/powerpoint/2010/main" val="3358087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905590"/>
            <a:ext cx="9461500" cy="5355312"/>
          </a:xfrm>
          <a:prstGeom prst="rect">
            <a:avLst/>
          </a:prstGeom>
          <a:noFill/>
        </p:spPr>
        <p:txBody>
          <a:bodyPr wrap="square" rtlCol="0">
            <a:spAutoFit/>
          </a:bodyPr>
          <a:lstStyle/>
          <a:p>
            <a:r>
              <a:rPr lang="nb-NO" sz="5400" dirty="0">
                <a:solidFill>
                  <a:srgbClr val="003B5C"/>
                </a:solidFill>
              </a:rPr>
              <a:t>ÅRLIG </a:t>
            </a:r>
            <a:r>
              <a:rPr lang="nb-NO" sz="5400" b="1" dirty="0">
                <a:solidFill>
                  <a:srgbClr val="D45D00"/>
                </a:solidFill>
              </a:rPr>
              <a:t>FORVALTNINGSHONORAR </a:t>
            </a:r>
            <a:r>
              <a:rPr lang="nb-NO" sz="5400" dirty="0">
                <a:solidFill>
                  <a:srgbClr val="003B5C"/>
                </a:solidFill>
              </a:rPr>
              <a:t>ER ET GEBYR DU BETALER PÅ </a:t>
            </a:r>
            <a:r>
              <a:rPr lang="nb-NO" sz="5400" dirty="0">
                <a:solidFill>
                  <a:srgbClr val="D45D00"/>
                </a:solidFill>
              </a:rPr>
              <a:t>FONDS</a:t>
            </a:r>
            <a:r>
              <a:rPr lang="nb-NO" sz="5400" dirty="0">
                <a:solidFill>
                  <a:srgbClr val="003B5C"/>
                </a:solidFill>
              </a:rPr>
              <a:t>-SALDOEN</a:t>
            </a:r>
            <a:endParaRPr lang="nb-NO" sz="5400" dirty="0">
              <a:solidFill>
                <a:srgbClr val="D45D00"/>
              </a:solidFill>
            </a:endParaRPr>
          </a:p>
          <a:p>
            <a:pPr marL="571500" indent="-571500">
              <a:buFont typeface="Arial" panose="020B0604020202020204" pitchFamily="34" charset="0"/>
              <a:buChar char="•"/>
            </a:pPr>
            <a:endParaRPr lang="nb-NO" sz="3600" dirty="0">
              <a:solidFill>
                <a:srgbClr val="003B5C"/>
              </a:solidFill>
            </a:endParaRPr>
          </a:p>
          <a:p>
            <a:pPr marL="571500" indent="-571500">
              <a:buFont typeface="Arial" panose="020B0604020202020204" pitchFamily="34" charset="0"/>
              <a:buChar char="•"/>
            </a:pPr>
            <a:r>
              <a:rPr lang="nb-NO" sz="2400" dirty="0">
                <a:solidFill>
                  <a:srgbClr val="003B5C"/>
                </a:solidFill>
              </a:rPr>
              <a:t>EN ÅRLIG %-SATS</a:t>
            </a:r>
          </a:p>
          <a:p>
            <a:pPr marL="571500" indent="-571500">
              <a:buFont typeface="Arial" panose="020B0604020202020204" pitchFamily="34" charset="0"/>
              <a:buChar char="•"/>
            </a:pPr>
            <a:r>
              <a:rPr lang="nb-NO" sz="2400" dirty="0">
                <a:solidFill>
                  <a:srgbClr val="003B5C"/>
                </a:solidFill>
              </a:rPr>
              <a:t>DU BETALER KUN FOR DE DAGENE DU EIER FONDET</a:t>
            </a:r>
          </a:p>
          <a:p>
            <a:pPr marL="571500" indent="-571500">
              <a:buFont typeface="Arial" panose="020B0604020202020204" pitchFamily="34" charset="0"/>
              <a:buChar char="•"/>
            </a:pPr>
            <a:r>
              <a:rPr lang="nb-NO" sz="2400" dirty="0">
                <a:solidFill>
                  <a:srgbClr val="003B5C"/>
                </a:solidFill>
              </a:rPr>
              <a:t>GEBYRET DELES I PRINSIPP PÅ 365 DAGER OG BELASTES DAGLIG GJENNOM KURSEN PÅ FONDET</a:t>
            </a:r>
          </a:p>
          <a:p>
            <a:pPr marL="571500" indent="-571500">
              <a:buFont typeface="Wingdings" panose="05000000000000000000" pitchFamily="2" charset="2"/>
              <a:buChar char="Ø"/>
            </a:pPr>
            <a:r>
              <a:rPr lang="nb-NO" sz="2400" dirty="0">
                <a:solidFill>
                  <a:srgbClr val="003B5C"/>
                </a:solidFill>
              </a:rPr>
              <a:t>INDEKSFOND KOSTER SOM REGEL 0,15 %-0,40 %</a:t>
            </a:r>
          </a:p>
          <a:p>
            <a:pPr marL="571500" indent="-571500">
              <a:buFont typeface="Wingdings" panose="05000000000000000000" pitchFamily="2" charset="2"/>
              <a:buChar char="Ø"/>
            </a:pPr>
            <a:r>
              <a:rPr lang="nb-NO" sz="2400" dirty="0">
                <a:solidFill>
                  <a:srgbClr val="003B5C"/>
                </a:solidFill>
              </a:rPr>
              <a:t>AKTIVE AKSJEFOND KOSTER SOM REGEL 1,20 % -2,00 %</a:t>
            </a:r>
          </a:p>
        </p:txBody>
      </p:sp>
      <p:pic>
        <p:nvPicPr>
          <p:cNvPr id="4" name="Grafikk 3" descr="Mynter">
            <a:extLst>
              <a:ext uri="{FF2B5EF4-FFF2-40B4-BE49-F238E27FC236}">
                <a16:creationId xmlns:a16="http://schemas.microsoft.com/office/drawing/2014/main" id="{C227E1B7-862C-4D1A-BFE8-79F5CD612F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289" y="765125"/>
            <a:ext cx="1314680" cy="1314680"/>
          </a:xfrm>
          <a:prstGeom prst="rect">
            <a:avLst/>
          </a:prstGeom>
        </p:spPr>
      </p:pic>
    </p:spTree>
    <p:extLst>
      <p:ext uri="{BB962C8B-B14F-4D97-AF65-F5344CB8AC3E}">
        <p14:creationId xmlns:p14="http://schemas.microsoft.com/office/powerpoint/2010/main" val="8797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4524315"/>
          </a:xfrm>
          <a:prstGeom prst="rect">
            <a:avLst/>
          </a:prstGeom>
          <a:noFill/>
        </p:spPr>
        <p:txBody>
          <a:bodyPr wrap="square" rtlCol="0">
            <a:spAutoFit/>
          </a:bodyPr>
          <a:lstStyle/>
          <a:p>
            <a:r>
              <a:rPr lang="nb-NO" sz="5400" dirty="0">
                <a:solidFill>
                  <a:srgbClr val="003B5C"/>
                </a:solidFill>
              </a:rPr>
              <a:t>HVORFOR SNAKKES DET SÅ MYE OM </a:t>
            </a:r>
            <a:r>
              <a:rPr lang="nb-NO" sz="5400" b="1" dirty="0">
                <a:solidFill>
                  <a:srgbClr val="003B5C"/>
                </a:solidFill>
              </a:rPr>
              <a:t>GEBYRER</a:t>
            </a:r>
            <a:r>
              <a:rPr lang="nb-NO" sz="5400" dirty="0">
                <a:solidFill>
                  <a:srgbClr val="003B5C"/>
                </a:solidFill>
              </a:rPr>
              <a:t> PÅ SPARING?</a:t>
            </a:r>
            <a:endParaRPr lang="nb-NO" sz="5400" dirty="0">
              <a:solidFill>
                <a:srgbClr val="D45D00"/>
              </a:solidFill>
            </a:endParaRPr>
          </a:p>
          <a:p>
            <a:pPr marL="571500" indent="-571500">
              <a:buFont typeface="Arial" panose="020B0604020202020204" pitchFamily="34" charset="0"/>
              <a:buChar char="•"/>
            </a:pPr>
            <a:endParaRPr lang="nb-NO" sz="3600" dirty="0">
              <a:solidFill>
                <a:srgbClr val="D45D00"/>
              </a:solidFill>
            </a:endParaRPr>
          </a:p>
          <a:p>
            <a:pPr marL="571500" indent="-571500">
              <a:buFont typeface="Arial" panose="020B0604020202020204" pitchFamily="34" charset="0"/>
              <a:buChar char="•"/>
            </a:pPr>
            <a:r>
              <a:rPr lang="nb-NO" sz="3600" b="1" dirty="0">
                <a:solidFill>
                  <a:srgbClr val="D45D00"/>
                </a:solidFill>
              </a:rPr>
              <a:t>KURTASJE</a:t>
            </a:r>
            <a:r>
              <a:rPr lang="nb-NO" sz="3600" dirty="0">
                <a:solidFill>
                  <a:srgbClr val="D45D00"/>
                </a:solidFill>
              </a:rPr>
              <a:t> ER FOR AKSJER</a:t>
            </a:r>
          </a:p>
          <a:p>
            <a:pPr marL="571500" indent="-571500">
              <a:buFont typeface="Arial" panose="020B0604020202020204" pitchFamily="34" charset="0"/>
              <a:buChar char="•"/>
            </a:pPr>
            <a:r>
              <a:rPr lang="nb-NO" sz="3600" dirty="0">
                <a:solidFill>
                  <a:srgbClr val="D45D00"/>
                </a:solidFill>
              </a:rPr>
              <a:t>ÅRLIG </a:t>
            </a:r>
            <a:r>
              <a:rPr lang="nb-NO" sz="3600" b="1" dirty="0">
                <a:solidFill>
                  <a:srgbClr val="D45D00"/>
                </a:solidFill>
              </a:rPr>
              <a:t>FORVALTNINGSGEBYR</a:t>
            </a:r>
            <a:r>
              <a:rPr lang="nb-NO" sz="3600" dirty="0">
                <a:solidFill>
                  <a:srgbClr val="D45D00"/>
                </a:solidFill>
              </a:rPr>
              <a:t> PÅ AKSJEFOND</a:t>
            </a:r>
          </a:p>
          <a:p>
            <a:pPr marL="571500" indent="-571500">
              <a:buFont typeface="Arial" panose="020B0604020202020204" pitchFamily="34" charset="0"/>
              <a:buChar char="•"/>
            </a:pPr>
            <a:endParaRPr lang="nb-NO" sz="3600" dirty="0">
              <a:solidFill>
                <a:srgbClr val="D45D00"/>
              </a:solidFill>
            </a:endParaRPr>
          </a:p>
          <a:p>
            <a:pPr marL="571500" indent="-571500">
              <a:buFont typeface="Wingdings" panose="05000000000000000000" pitchFamily="2" charset="2"/>
              <a:buChar char="Ø"/>
            </a:pPr>
            <a:r>
              <a:rPr lang="nb-NO" sz="3600" dirty="0">
                <a:solidFill>
                  <a:srgbClr val="003B5C"/>
                </a:solidFill>
              </a:rPr>
              <a:t>BEGGE DELER SPISER AV DIN GEVINST</a:t>
            </a:r>
          </a:p>
        </p:txBody>
      </p:sp>
      <p:pic>
        <p:nvPicPr>
          <p:cNvPr id="4" name="Grafikk 3" descr="Forskning">
            <a:extLst>
              <a:ext uri="{FF2B5EF4-FFF2-40B4-BE49-F238E27FC236}">
                <a16:creationId xmlns:a16="http://schemas.microsoft.com/office/drawing/2014/main" id="{B4C4EE9D-034D-4C20-82BA-AECAC74C70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811" y="1166842"/>
            <a:ext cx="1610299" cy="1610299"/>
          </a:xfrm>
          <a:prstGeom prst="rect">
            <a:avLst/>
          </a:prstGeom>
        </p:spPr>
      </p:pic>
    </p:spTree>
    <p:extLst>
      <p:ext uri="{BB962C8B-B14F-4D97-AF65-F5344CB8AC3E}">
        <p14:creationId xmlns:p14="http://schemas.microsoft.com/office/powerpoint/2010/main" val="20006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1" descr="image001">
            <a:extLst>
              <a:ext uri="{FF2B5EF4-FFF2-40B4-BE49-F238E27FC236}">
                <a16:creationId xmlns:a16="http://schemas.microsoft.com/office/drawing/2014/main" id="{1092E863-7A7C-424C-8C79-A5D533BC7D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2" b="1"/>
          <a:stretch/>
        </p:blipFill>
        <p:spPr bwMode="auto">
          <a:xfrm>
            <a:off x="138112" y="1607418"/>
            <a:ext cx="11970640" cy="405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4DBA895E-4E4A-4F92-8F56-929A65D0503F}"/>
              </a:ext>
            </a:extLst>
          </p:cNvPr>
          <p:cNvSpPr txBox="1"/>
          <p:nvPr/>
        </p:nvSpPr>
        <p:spPr>
          <a:xfrm>
            <a:off x="138112" y="5765800"/>
            <a:ext cx="11139488" cy="369332"/>
          </a:xfrm>
          <a:prstGeom prst="rect">
            <a:avLst/>
          </a:prstGeom>
          <a:noFill/>
        </p:spPr>
        <p:txBody>
          <a:bodyPr wrap="square" rtlCol="0">
            <a:spAutoFit/>
          </a:bodyPr>
          <a:lstStyle/>
          <a:p>
            <a:r>
              <a:rPr lang="nb-NO" i="1" dirty="0"/>
              <a:t>Lånt av Børge Lund – verdens beste til å ta de fleste på kornet!</a:t>
            </a:r>
          </a:p>
        </p:txBody>
      </p:sp>
    </p:spTree>
    <p:extLst>
      <p:ext uri="{BB962C8B-B14F-4D97-AF65-F5344CB8AC3E}">
        <p14:creationId xmlns:p14="http://schemas.microsoft.com/office/powerpoint/2010/main" val="4198445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D27BC5-DD50-480C-BF4A-1D5735ECAB1E}"/>
              </a:ext>
            </a:extLst>
          </p:cNvPr>
          <p:cNvSpPr>
            <a:spLocks noGrp="1"/>
          </p:cNvSpPr>
          <p:nvPr>
            <p:ph type="title"/>
          </p:nvPr>
        </p:nvSpPr>
        <p:spPr/>
        <p:txBody>
          <a:bodyPr>
            <a:normAutofit/>
          </a:bodyPr>
          <a:lstStyle/>
          <a:p>
            <a:r>
              <a:rPr lang="nb-NO" sz="4800" b="1" dirty="0">
                <a:latin typeface="+mn-lt"/>
              </a:rPr>
              <a:t>DIVERSIFISERING = SPRE DIN RISIKO</a:t>
            </a:r>
            <a:endParaRPr lang="nb-NO" sz="4800" dirty="0">
              <a:latin typeface="+mn-lt"/>
            </a:endParaRPr>
          </a:p>
        </p:txBody>
      </p:sp>
      <p:sp>
        <p:nvSpPr>
          <p:cNvPr id="3" name="TekstSylinder 2">
            <a:extLst>
              <a:ext uri="{FF2B5EF4-FFF2-40B4-BE49-F238E27FC236}">
                <a16:creationId xmlns:a16="http://schemas.microsoft.com/office/drawing/2014/main" id="{9D3A9744-1065-4768-9E21-E6020BA8F0DC}"/>
              </a:ext>
            </a:extLst>
          </p:cNvPr>
          <p:cNvSpPr txBox="1"/>
          <p:nvPr/>
        </p:nvSpPr>
        <p:spPr>
          <a:xfrm>
            <a:off x="609600" y="4659350"/>
            <a:ext cx="111281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a:rPr>
              <a:t>AKSJE-PLUKKING ER VANSKELIG</a:t>
            </a:r>
            <a:r>
              <a:rPr lang="nb-NO" sz="2400" b="1" dirty="0">
                <a:solidFill>
                  <a:prstClr val="black"/>
                </a:solidFill>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dirty="0">
                <a:solidFill>
                  <a:prstClr val="black"/>
                </a:solidFill>
                <a:latin typeface="Calibri"/>
              </a:rPr>
              <a:t>Å SPRE RISIKOEN VIL </a:t>
            </a:r>
            <a:r>
              <a:rPr lang="nb-NO" sz="2400" b="1" dirty="0">
                <a:solidFill>
                  <a:prstClr val="black"/>
                </a:solidFill>
                <a:latin typeface="Calibri"/>
              </a:rPr>
              <a:t>SIKRE BEDRE BALANSE </a:t>
            </a:r>
            <a:r>
              <a:rPr lang="nb-NO" sz="2400" dirty="0">
                <a:solidFill>
                  <a:prstClr val="black"/>
                </a:solidFill>
                <a:latin typeface="Calibri"/>
              </a:rPr>
              <a:t>A OG DU VIL UNNGÅ DE STØRSTE BEVEGELSENE I MARKEDET I ENKELT-SELSKAPER</a:t>
            </a:r>
            <a:endParaRPr kumimoji="0" lang="nb-NO" sz="2400" b="0" i="0" u="none" strike="noStrike" kern="1200" cap="none" spc="0" normalizeH="0" baseline="0" noProof="0" dirty="0">
              <a:ln>
                <a:noFill/>
              </a:ln>
              <a:solidFill>
                <a:prstClr val="black"/>
              </a:solidFill>
              <a:effectLst/>
              <a:uLnTx/>
              <a:uFillTx/>
              <a:latin typeface="Calibri"/>
            </a:endParaRPr>
          </a:p>
        </p:txBody>
      </p:sp>
      <p:pic>
        <p:nvPicPr>
          <p:cNvPr id="5" name="Bilde 4">
            <a:extLst>
              <a:ext uri="{FF2B5EF4-FFF2-40B4-BE49-F238E27FC236}">
                <a16:creationId xmlns:a16="http://schemas.microsoft.com/office/drawing/2014/main" id="{269B7DF9-A9F7-446F-B796-9034BA2AA19B}"/>
              </a:ext>
            </a:extLst>
          </p:cNvPr>
          <p:cNvPicPr>
            <a:picLocks noChangeAspect="1"/>
          </p:cNvPicPr>
          <p:nvPr/>
        </p:nvPicPr>
        <p:blipFill>
          <a:blip r:embed="rId3"/>
          <a:stretch>
            <a:fillRect/>
          </a:stretch>
        </p:blipFill>
        <p:spPr>
          <a:xfrm>
            <a:off x="2505055" y="2034338"/>
            <a:ext cx="7477897" cy="2266549"/>
          </a:xfrm>
          <a:prstGeom prst="rect">
            <a:avLst/>
          </a:prstGeom>
        </p:spPr>
      </p:pic>
      <p:sp>
        <p:nvSpPr>
          <p:cNvPr id="6" name="TekstSylinder 5">
            <a:extLst>
              <a:ext uri="{FF2B5EF4-FFF2-40B4-BE49-F238E27FC236}">
                <a16:creationId xmlns:a16="http://schemas.microsoft.com/office/drawing/2014/main" id="{29CBD3A7-A5E7-4678-A81C-10D1B6FB5E71}"/>
              </a:ext>
            </a:extLst>
          </p:cNvPr>
          <p:cNvSpPr txBox="1"/>
          <p:nvPr/>
        </p:nvSpPr>
        <p:spPr>
          <a:xfrm>
            <a:off x="711199" y="6485814"/>
            <a:ext cx="9029959" cy="369332"/>
          </a:xfrm>
          <a:prstGeom prst="rect">
            <a:avLst/>
          </a:prstGeom>
          <a:noFill/>
        </p:spPr>
        <p:txBody>
          <a:bodyPr wrap="square" rtlCol="0">
            <a:spAutoFit/>
          </a:bodyPr>
          <a:lstStyle/>
          <a:p>
            <a:r>
              <a:rPr lang="en-US" i="1" dirty="0" err="1">
                <a:solidFill>
                  <a:schemeClr val="accent6">
                    <a:lumMod val="60000"/>
                    <a:lumOff val="40000"/>
                  </a:schemeClr>
                </a:solidFill>
              </a:rPr>
              <a:t>Illustrasjonen</a:t>
            </a:r>
            <a:r>
              <a:rPr lang="en-US" i="1" dirty="0">
                <a:solidFill>
                  <a:schemeClr val="accent6">
                    <a:lumMod val="60000"/>
                    <a:lumOff val="40000"/>
                  </a:schemeClr>
                </a:solidFill>
              </a:rPr>
              <a:t> over </a:t>
            </a:r>
            <a:r>
              <a:rPr lang="en-US" i="1" dirty="0" err="1">
                <a:solidFill>
                  <a:schemeClr val="accent6">
                    <a:lumMod val="60000"/>
                    <a:lumOff val="40000"/>
                  </a:schemeClr>
                </a:solidFill>
              </a:rPr>
              <a:t>viser</a:t>
            </a:r>
            <a:r>
              <a:rPr lang="en-US" i="1" dirty="0">
                <a:solidFill>
                  <a:schemeClr val="accent6">
                    <a:lumMod val="60000"/>
                    <a:lumOff val="40000"/>
                  </a:schemeClr>
                </a:solidFill>
              </a:rPr>
              <a:t> </a:t>
            </a:r>
            <a:r>
              <a:rPr lang="en-US" i="1" dirty="0" err="1">
                <a:solidFill>
                  <a:schemeClr val="accent6">
                    <a:lumMod val="60000"/>
                    <a:lumOff val="40000"/>
                  </a:schemeClr>
                </a:solidFill>
              </a:rPr>
              <a:t>kun</a:t>
            </a:r>
            <a:r>
              <a:rPr lang="en-US" i="1" dirty="0">
                <a:solidFill>
                  <a:schemeClr val="accent6">
                    <a:lumMod val="60000"/>
                    <a:lumOff val="40000"/>
                  </a:schemeClr>
                </a:solidFill>
              </a:rPr>
              <a:t> et </a:t>
            </a:r>
            <a:r>
              <a:rPr lang="en-US" i="1" dirty="0" err="1">
                <a:solidFill>
                  <a:schemeClr val="accent6">
                    <a:lumMod val="60000"/>
                    <a:lumOff val="40000"/>
                  </a:schemeClr>
                </a:solidFill>
              </a:rPr>
              <a:t>tilfeldig</a:t>
            </a:r>
            <a:r>
              <a:rPr lang="en-US" i="1" dirty="0">
                <a:solidFill>
                  <a:schemeClr val="accent6">
                    <a:lumMod val="60000"/>
                    <a:lumOff val="40000"/>
                  </a:schemeClr>
                </a:solidFill>
              </a:rPr>
              <a:t> </a:t>
            </a:r>
            <a:r>
              <a:rPr lang="en-US" i="1" dirty="0" err="1">
                <a:solidFill>
                  <a:schemeClr val="accent6">
                    <a:lumMod val="60000"/>
                    <a:lumOff val="40000"/>
                  </a:schemeClr>
                </a:solidFill>
              </a:rPr>
              <a:t>utvalg</a:t>
            </a:r>
            <a:r>
              <a:rPr lang="en-US" i="1" dirty="0">
                <a:solidFill>
                  <a:schemeClr val="accent6">
                    <a:lumMod val="60000"/>
                    <a:lumOff val="40000"/>
                  </a:schemeClr>
                </a:solidFill>
              </a:rPr>
              <a:t> av </a:t>
            </a:r>
            <a:r>
              <a:rPr lang="en-US" i="1" dirty="0" err="1">
                <a:solidFill>
                  <a:schemeClr val="accent6">
                    <a:lumMod val="60000"/>
                    <a:lumOff val="40000"/>
                  </a:schemeClr>
                </a:solidFill>
              </a:rPr>
              <a:t>selskaper</a:t>
            </a:r>
            <a:r>
              <a:rPr lang="en-US" i="1" dirty="0">
                <a:solidFill>
                  <a:schemeClr val="accent6">
                    <a:lumMod val="60000"/>
                    <a:lumOff val="40000"/>
                  </a:schemeClr>
                </a:solidFill>
              </a:rPr>
              <a:t>.</a:t>
            </a:r>
          </a:p>
        </p:txBody>
      </p:sp>
    </p:spTree>
    <p:extLst>
      <p:ext uri="{BB962C8B-B14F-4D97-AF65-F5344CB8AC3E}">
        <p14:creationId xmlns:p14="http://schemas.microsoft.com/office/powerpoint/2010/main" val="3848322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D27BC5-DD50-480C-BF4A-1D5735ECAB1E}"/>
              </a:ext>
            </a:extLst>
          </p:cNvPr>
          <p:cNvSpPr>
            <a:spLocks noGrp="1"/>
          </p:cNvSpPr>
          <p:nvPr>
            <p:ph type="title"/>
          </p:nvPr>
        </p:nvSpPr>
        <p:spPr>
          <a:xfrm>
            <a:off x="609600" y="2103439"/>
            <a:ext cx="10972800" cy="1143000"/>
          </a:xfrm>
        </p:spPr>
        <p:txBody>
          <a:bodyPr>
            <a:noAutofit/>
          </a:bodyPr>
          <a:lstStyle/>
          <a:p>
            <a:r>
              <a:rPr lang="nb-NO" sz="6000" b="1" dirty="0">
                <a:latin typeface="+mn-lt"/>
              </a:rPr>
              <a:t>DU MÅ HA EN PLAN</a:t>
            </a:r>
            <a:endParaRPr lang="nb-NO" sz="6000" dirty="0">
              <a:latin typeface="+mn-lt"/>
            </a:endParaRPr>
          </a:p>
        </p:txBody>
      </p:sp>
    </p:spTree>
    <p:extLst>
      <p:ext uri="{BB962C8B-B14F-4D97-AF65-F5344CB8AC3E}">
        <p14:creationId xmlns:p14="http://schemas.microsoft.com/office/powerpoint/2010/main" val="1895564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2AF871-E815-4613-8C4E-C54B874FF317}"/>
              </a:ext>
            </a:extLst>
          </p:cNvPr>
          <p:cNvSpPr>
            <a:spLocks noGrp="1"/>
          </p:cNvSpPr>
          <p:nvPr>
            <p:ph type="title"/>
          </p:nvPr>
        </p:nvSpPr>
        <p:spPr/>
        <p:txBody>
          <a:bodyPr/>
          <a:lstStyle/>
          <a:p>
            <a:endParaRPr lang="nb-NO"/>
          </a:p>
        </p:txBody>
      </p:sp>
      <p:pic>
        <p:nvPicPr>
          <p:cNvPr id="3" name="Bilde 2">
            <a:extLst>
              <a:ext uri="{FF2B5EF4-FFF2-40B4-BE49-F238E27FC236}">
                <a16:creationId xmlns:a16="http://schemas.microsoft.com/office/drawing/2014/main" id="{61A86FE8-80AF-4D8C-AF11-A1D40C70D33B}"/>
              </a:ext>
            </a:extLst>
          </p:cNvPr>
          <p:cNvPicPr>
            <a:picLocks noChangeAspect="1"/>
          </p:cNvPicPr>
          <p:nvPr/>
        </p:nvPicPr>
        <p:blipFill>
          <a:blip r:embed="rId2"/>
          <a:stretch>
            <a:fillRect/>
          </a:stretch>
        </p:blipFill>
        <p:spPr>
          <a:xfrm>
            <a:off x="160583" y="0"/>
            <a:ext cx="11870834" cy="6858000"/>
          </a:xfrm>
          <a:prstGeom prst="rect">
            <a:avLst/>
          </a:prstGeom>
        </p:spPr>
      </p:pic>
    </p:spTree>
    <p:extLst>
      <p:ext uri="{BB962C8B-B14F-4D97-AF65-F5344CB8AC3E}">
        <p14:creationId xmlns:p14="http://schemas.microsoft.com/office/powerpoint/2010/main" val="42779686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390126" y="1953592"/>
            <a:ext cx="9163972" cy="1696482"/>
          </a:xfrm>
          <a:prstGeom prst="rect">
            <a:avLst/>
          </a:prstGeom>
        </p:spPr>
      </p:pic>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sz="4800" b="1" dirty="0">
                <a:latin typeface="+mn-lt"/>
              </a:rPr>
              <a:t>STRATEGISK ALLOKERING</a:t>
            </a:r>
            <a:br>
              <a:rPr lang="nb-NO" sz="4800" b="1" dirty="0">
                <a:latin typeface="+mn-lt"/>
              </a:rPr>
            </a:br>
            <a:r>
              <a:rPr lang="nb-NO" sz="2000" dirty="0">
                <a:latin typeface="+mn-lt"/>
              </a:rPr>
              <a:t>DEN OVERORDNEDE STRATEGIEN BASERT PÅ DIN RISIKOPROFIL</a:t>
            </a:r>
          </a:p>
        </p:txBody>
      </p:sp>
      <p:pic>
        <p:nvPicPr>
          <p:cNvPr id="2" name="Bilde 1"/>
          <p:cNvPicPr>
            <a:picLocks noChangeAspect="1"/>
          </p:cNvPicPr>
          <p:nvPr/>
        </p:nvPicPr>
        <p:blipFill>
          <a:blip r:embed="rId4"/>
          <a:stretch>
            <a:fillRect/>
          </a:stretch>
        </p:blipFill>
        <p:spPr>
          <a:xfrm>
            <a:off x="1390126" y="1953592"/>
            <a:ext cx="9163972" cy="1696482"/>
          </a:xfrm>
          <a:prstGeom prst="rect">
            <a:avLst/>
          </a:prstGeom>
        </p:spPr>
      </p:pic>
      <p:pic>
        <p:nvPicPr>
          <p:cNvPr id="25" name="Bilde 24"/>
          <p:cNvPicPr>
            <a:picLocks noChangeAspect="1"/>
          </p:cNvPicPr>
          <p:nvPr/>
        </p:nvPicPr>
        <p:blipFill>
          <a:blip r:embed="rId5"/>
          <a:stretch>
            <a:fillRect/>
          </a:stretch>
        </p:blipFill>
        <p:spPr>
          <a:xfrm>
            <a:off x="4783357" y="3650074"/>
            <a:ext cx="4578493" cy="2749534"/>
          </a:xfrm>
          <a:prstGeom prst="rect">
            <a:avLst/>
          </a:prstGeom>
        </p:spPr>
      </p:pic>
      <p:pic>
        <p:nvPicPr>
          <p:cNvPr id="27" name="Bilde 26"/>
          <p:cNvPicPr>
            <a:picLocks noChangeAspect="1"/>
          </p:cNvPicPr>
          <p:nvPr/>
        </p:nvPicPr>
        <p:blipFill>
          <a:blip r:embed="rId6"/>
          <a:stretch>
            <a:fillRect/>
          </a:stretch>
        </p:blipFill>
        <p:spPr>
          <a:xfrm>
            <a:off x="1637902" y="3643740"/>
            <a:ext cx="4572396" cy="2749534"/>
          </a:xfrm>
          <a:prstGeom prst="rect">
            <a:avLst/>
          </a:prstGeom>
        </p:spPr>
      </p:pic>
      <p:pic>
        <p:nvPicPr>
          <p:cNvPr id="30" name="Bilde 29"/>
          <p:cNvPicPr>
            <a:picLocks noChangeAspect="1"/>
          </p:cNvPicPr>
          <p:nvPr/>
        </p:nvPicPr>
        <p:blipFill>
          <a:blip r:embed="rId7"/>
          <a:stretch>
            <a:fillRect/>
          </a:stretch>
        </p:blipFill>
        <p:spPr>
          <a:xfrm>
            <a:off x="7921235" y="3643740"/>
            <a:ext cx="4572396" cy="2749534"/>
          </a:xfrm>
          <a:prstGeom prst="rect">
            <a:avLst/>
          </a:prstGeom>
        </p:spPr>
      </p:pic>
      <p:sp>
        <p:nvSpPr>
          <p:cNvPr id="5" name="Rektangel 4">
            <a:extLst>
              <a:ext uri="{FF2B5EF4-FFF2-40B4-BE49-F238E27FC236}">
                <a16:creationId xmlns:a16="http://schemas.microsoft.com/office/drawing/2014/main" id="{38296941-AF0A-4058-9B8C-9275D6C63B07}"/>
              </a:ext>
            </a:extLst>
          </p:cNvPr>
          <p:cNvSpPr/>
          <p:nvPr/>
        </p:nvSpPr>
        <p:spPr>
          <a:xfrm>
            <a:off x="1390126" y="2438400"/>
            <a:ext cx="2362200"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b-NO" sz="2800" b="1" dirty="0">
                <a:solidFill>
                  <a:schemeClr val="tx1"/>
                </a:solidFill>
              </a:rPr>
              <a:t>AKSJER</a:t>
            </a:r>
          </a:p>
        </p:txBody>
      </p:sp>
      <p:sp>
        <p:nvSpPr>
          <p:cNvPr id="10" name="Rektangel 9">
            <a:extLst>
              <a:ext uri="{FF2B5EF4-FFF2-40B4-BE49-F238E27FC236}">
                <a16:creationId xmlns:a16="http://schemas.microsoft.com/office/drawing/2014/main" id="{8C8DF5BD-391D-4A42-916D-8FB2E8B3E5B1}"/>
              </a:ext>
            </a:extLst>
          </p:cNvPr>
          <p:cNvSpPr/>
          <p:nvPr/>
        </p:nvSpPr>
        <p:spPr>
          <a:xfrm>
            <a:off x="1377426" y="2766804"/>
            <a:ext cx="2362200"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b-NO" sz="2800" b="1" dirty="0">
                <a:solidFill>
                  <a:schemeClr val="tx1"/>
                </a:solidFill>
              </a:rPr>
              <a:t>RENTER</a:t>
            </a:r>
          </a:p>
        </p:txBody>
      </p:sp>
      <p:sp>
        <p:nvSpPr>
          <p:cNvPr id="6" name="TekstSylinder 5">
            <a:extLst>
              <a:ext uri="{FF2B5EF4-FFF2-40B4-BE49-F238E27FC236}">
                <a16:creationId xmlns:a16="http://schemas.microsoft.com/office/drawing/2014/main" id="{974A03D3-10D1-41A3-AEA3-2A390846FAD3}"/>
              </a:ext>
            </a:extLst>
          </p:cNvPr>
          <p:cNvSpPr txBox="1"/>
          <p:nvPr/>
        </p:nvSpPr>
        <p:spPr>
          <a:xfrm>
            <a:off x="2730500" y="5983942"/>
            <a:ext cx="1009126" cy="338554"/>
          </a:xfrm>
          <a:prstGeom prst="rect">
            <a:avLst/>
          </a:prstGeom>
          <a:solidFill>
            <a:schemeClr val="bg1"/>
          </a:solidFill>
          <a:ln>
            <a:noFill/>
          </a:ln>
        </p:spPr>
        <p:txBody>
          <a:bodyPr wrap="square" rtlCol="0">
            <a:spAutoFit/>
          </a:bodyPr>
          <a:lstStyle/>
          <a:p>
            <a:r>
              <a:rPr lang="nb-NO" sz="1600" dirty="0"/>
              <a:t>AKSJER</a:t>
            </a:r>
            <a:endParaRPr lang="nb-NO" sz="2000" dirty="0"/>
          </a:p>
        </p:txBody>
      </p:sp>
      <p:sp>
        <p:nvSpPr>
          <p:cNvPr id="12" name="TekstSylinder 11">
            <a:extLst>
              <a:ext uri="{FF2B5EF4-FFF2-40B4-BE49-F238E27FC236}">
                <a16:creationId xmlns:a16="http://schemas.microsoft.com/office/drawing/2014/main" id="{1F189275-B189-4C57-8036-7A2E671EE3B4}"/>
              </a:ext>
            </a:extLst>
          </p:cNvPr>
          <p:cNvSpPr txBox="1"/>
          <p:nvPr/>
        </p:nvSpPr>
        <p:spPr>
          <a:xfrm>
            <a:off x="3949699" y="5983942"/>
            <a:ext cx="1462763" cy="338554"/>
          </a:xfrm>
          <a:prstGeom prst="rect">
            <a:avLst/>
          </a:prstGeom>
          <a:solidFill>
            <a:schemeClr val="bg1"/>
          </a:solidFill>
          <a:ln>
            <a:noFill/>
          </a:ln>
        </p:spPr>
        <p:txBody>
          <a:bodyPr wrap="square" rtlCol="0">
            <a:spAutoFit/>
          </a:bodyPr>
          <a:lstStyle/>
          <a:p>
            <a:r>
              <a:rPr lang="nb-NO" sz="1600" dirty="0"/>
              <a:t>RENTER</a:t>
            </a:r>
            <a:endParaRPr lang="nb-NO" sz="2000" dirty="0"/>
          </a:p>
        </p:txBody>
      </p:sp>
      <p:sp>
        <p:nvSpPr>
          <p:cNvPr id="13" name="TekstSylinder 12">
            <a:extLst>
              <a:ext uri="{FF2B5EF4-FFF2-40B4-BE49-F238E27FC236}">
                <a16:creationId xmlns:a16="http://schemas.microsoft.com/office/drawing/2014/main" id="{78D000C0-7563-485A-96A8-FC7A59853433}"/>
              </a:ext>
            </a:extLst>
          </p:cNvPr>
          <p:cNvSpPr txBox="1"/>
          <p:nvPr/>
        </p:nvSpPr>
        <p:spPr>
          <a:xfrm>
            <a:off x="5891500" y="5983942"/>
            <a:ext cx="1009126" cy="338554"/>
          </a:xfrm>
          <a:prstGeom prst="rect">
            <a:avLst/>
          </a:prstGeom>
          <a:solidFill>
            <a:schemeClr val="bg1"/>
          </a:solidFill>
          <a:ln>
            <a:noFill/>
          </a:ln>
        </p:spPr>
        <p:txBody>
          <a:bodyPr wrap="square" rtlCol="0">
            <a:spAutoFit/>
          </a:bodyPr>
          <a:lstStyle/>
          <a:p>
            <a:r>
              <a:rPr lang="nb-NO" sz="1600" dirty="0"/>
              <a:t>AKSJER</a:t>
            </a:r>
            <a:endParaRPr lang="nb-NO" sz="2000" dirty="0"/>
          </a:p>
        </p:txBody>
      </p:sp>
      <p:sp>
        <p:nvSpPr>
          <p:cNvPr id="14" name="TekstSylinder 13">
            <a:extLst>
              <a:ext uri="{FF2B5EF4-FFF2-40B4-BE49-F238E27FC236}">
                <a16:creationId xmlns:a16="http://schemas.microsoft.com/office/drawing/2014/main" id="{5C98D7B9-28DE-4B42-A223-63D23C2C2805}"/>
              </a:ext>
            </a:extLst>
          </p:cNvPr>
          <p:cNvSpPr txBox="1"/>
          <p:nvPr/>
        </p:nvSpPr>
        <p:spPr>
          <a:xfrm>
            <a:off x="7110699" y="5983942"/>
            <a:ext cx="1462763" cy="338554"/>
          </a:xfrm>
          <a:prstGeom prst="rect">
            <a:avLst/>
          </a:prstGeom>
          <a:solidFill>
            <a:schemeClr val="bg1"/>
          </a:solidFill>
          <a:ln>
            <a:noFill/>
          </a:ln>
        </p:spPr>
        <p:txBody>
          <a:bodyPr wrap="square" rtlCol="0">
            <a:spAutoFit/>
          </a:bodyPr>
          <a:lstStyle/>
          <a:p>
            <a:r>
              <a:rPr lang="nb-NO" sz="1600" dirty="0"/>
              <a:t>RENTER</a:t>
            </a:r>
            <a:endParaRPr lang="nb-NO" sz="2000" dirty="0"/>
          </a:p>
        </p:txBody>
      </p:sp>
      <p:sp>
        <p:nvSpPr>
          <p:cNvPr id="15" name="TekstSylinder 14">
            <a:extLst>
              <a:ext uri="{FF2B5EF4-FFF2-40B4-BE49-F238E27FC236}">
                <a16:creationId xmlns:a16="http://schemas.microsoft.com/office/drawing/2014/main" id="{BF406651-3830-4CEB-99CC-AF7AF3BA1625}"/>
              </a:ext>
            </a:extLst>
          </p:cNvPr>
          <p:cNvSpPr txBox="1"/>
          <p:nvPr/>
        </p:nvSpPr>
        <p:spPr>
          <a:xfrm>
            <a:off x="9065200" y="5980092"/>
            <a:ext cx="1009126" cy="338554"/>
          </a:xfrm>
          <a:prstGeom prst="rect">
            <a:avLst/>
          </a:prstGeom>
          <a:solidFill>
            <a:schemeClr val="bg1"/>
          </a:solidFill>
          <a:ln>
            <a:noFill/>
          </a:ln>
        </p:spPr>
        <p:txBody>
          <a:bodyPr wrap="square" rtlCol="0">
            <a:spAutoFit/>
          </a:bodyPr>
          <a:lstStyle/>
          <a:p>
            <a:r>
              <a:rPr lang="nb-NO" sz="1600" dirty="0"/>
              <a:t>AKSJER</a:t>
            </a:r>
            <a:endParaRPr lang="nb-NO" sz="2000" dirty="0"/>
          </a:p>
        </p:txBody>
      </p:sp>
      <p:sp>
        <p:nvSpPr>
          <p:cNvPr id="16" name="TekstSylinder 15">
            <a:extLst>
              <a:ext uri="{FF2B5EF4-FFF2-40B4-BE49-F238E27FC236}">
                <a16:creationId xmlns:a16="http://schemas.microsoft.com/office/drawing/2014/main" id="{CADCD2D0-5A40-492F-8581-79113147E72E}"/>
              </a:ext>
            </a:extLst>
          </p:cNvPr>
          <p:cNvSpPr txBox="1"/>
          <p:nvPr/>
        </p:nvSpPr>
        <p:spPr>
          <a:xfrm>
            <a:off x="10271699" y="5980092"/>
            <a:ext cx="1462763" cy="338554"/>
          </a:xfrm>
          <a:prstGeom prst="rect">
            <a:avLst/>
          </a:prstGeom>
          <a:solidFill>
            <a:schemeClr val="bg1"/>
          </a:solidFill>
          <a:ln>
            <a:noFill/>
          </a:ln>
        </p:spPr>
        <p:txBody>
          <a:bodyPr wrap="square" rtlCol="0">
            <a:spAutoFit/>
          </a:bodyPr>
          <a:lstStyle/>
          <a:p>
            <a:r>
              <a:rPr lang="nb-NO" sz="1600" dirty="0"/>
              <a:t>RENTER</a:t>
            </a:r>
            <a:endParaRPr lang="nb-NO" sz="2000" dirty="0"/>
          </a:p>
        </p:txBody>
      </p:sp>
      <p:sp>
        <p:nvSpPr>
          <p:cNvPr id="17" name="TekstSylinder 16">
            <a:extLst>
              <a:ext uri="{FF2B5EF4-FFF2-40B4-BE49-F238E27FC236}">
                <a16:creationId xmlns:a16="http://schemas.microsoft.com/office/drawing/2014/main" id="{704D00BA-4020-4845-8707-39BFA77F3190}"/>
              </a:ext>
            </a:extLst>
          </p:cNvPr>
          <p:cNvSpPr txBox="1"/>
          <p:nvPr/>
        </p:nvSpPr>
        <p:spPr>
          <a:xfrm>
            <a:off x="717420" y="6523134"/>
            <a:ext cx="8113486" cy="369332"/>
          </a:xfrm>
          <a:prstGeom prst="rect">
            <a:avLst/>
          </a:prstGeom>
          <a:noFill/>
        </p:spPr>
        <p:txBody>
          <a:bodyPr wrap="square" rtlCol="0">
            <a:spAutoFit/>
          </a:bodyPr>
          <a:lstStyle/>
          <a:p>
            <a:r>
              <a:rPr lang="en-US" i="1" dirty="0" err="1">
                <a:solidFill>
                  <a:schemeClr val="accent6">
                    <a:lumMod val="60000"/>
                    <a:lumOff val="40000"/>
                  </a:schemeClr>
                </a:solidFill>
              </a:rPr>
              <a:t>Merk</a:t>
            </a:r>
            <a:r>
              <a:rPr lang="en-US" i="1" dirty="0">
                <a:solidFill>
                  <a:schemeClr val="accent6">
                    <a:lumMod val="60000"/>
                    <a:lumOff val="40000"/>
                  </a:schemeClr>
                </a:solidFill>
              </a:rPr>
              <a:t>: </a:t>
            </a:r>
            <a:r>
              <a:rPr lang="en-US" i="1" dirty="0" err="1">
                <a:solidFill>
                  <a:schemeClr val="accent6">
                    <a:lumMod val="60000"/>
                    <a:lumOff val="40000"/>
                  </a:schemeClr>
                </a:solidFill>
              </a:rPr>
              <a:t>Dette</a:t>
            </a:r>
            <a:r>
              <a:rPr lang="en-US" i="1" dirty="0">
                <a:solidFill>
                  <a:schemeClr val="accent6">
                    <a:lumMod val="60000"/>
                    <a:lumOff val="40000"/>
                  </a:schemeClr>
                </a:solidFill>
              </a:rPr>
              <a:t> </a:t>
            </a:r>
            <a:r>
              <a:rPr lang="en-US" i="1" dirty="0" err="1">
                <a:solidFill>
                  <a:schemeClr val="accent6">
                    <a:lumMod val="60000"/>
                    <a:lumOff val="40000"/>
                  </a:schemeClr>
                </a:solidFill>
              </a:rPr>
              <a:t>er</a:t>
            </a:r>
            <a:r>
              <a:rPr lang="en-US" i="1" dirty="0">
                <a:solidFill>
                  <a:schemeClr val="accent6">
                    <a:lumMod val="60000"/>
                    <a:lumOff val="40000"/>
                  </a:schemeClr>
                </a:solidFill>
              </a:rPr>
              <a:t> </a:t>
            </a:r>
            <a:r>
              <a:rPr lang="en-US" i="1" dirty="0" err="1">
                <a:solidFill>
                  <a:schemeClr val="accent6">
                    <a:lumMod val="60000"/>
                    <a:lumOff val="40000"/>
                  </a:schemeClr>
                </a:solidFill>
              </a:rPr>
              <a:t>kun</a:t>
            </a:r>
            <a:r>
              <a:rPr lang="en-US" i="1" dirty="0">
                <a:solidFill>
                  <a:schemeClr val="accent6">
                    <a:lumMod val="60000"/>
                    <a:lumOff val="40000"/>
                  </a:schemeClr>
                </a:solidFill>
              </a:rPr>
              <a:t> </a:t>
            </a:r>
            <a:r>
              <a:rPr lang="en-US" i="1" dirty="0" err="1">
                <a:solidFill>
                  <a:schemeClr val="accent6">
                    <a:lumMod val="60000"/>
                    <a:lumOff val="40000"/>
                  </a:schemeClr>
                </a:solidFill>
              </a:rPr>
              <a:t>en</a:t>
            </a:r>
            <a:r>
              <a:rPr lang="en-US" i="1" dirty="0">
                <a:solidFill>
                  <a:schemeClr val="accent6">
                    <a:lumMod val="60000"/>
                    <a:lumOff val="40000"/>
                  </a:schemeClr>
                </a:solidFill>
              </a:rPr>
              <a:t> </a:t>
            </a:r>
            <a:r>
              <a:rPr lang="en-US" i="1" dirty="0" err="1">
                <a:solidFill>
                  <a:schemeClr val="accent6">
                    <a:lumMod val="60000"/>
                    <a:lumOff val="40000"/>
                  </a:schemeClr>
                </a:solidFill>
              </a:rPr>
              <a:t>illustrasjon</a:t>
            </a:r>
            <a:r>
              <a:rPr lang="en-US" i="1" dirty="0">
                <a:solidFill>
                  <a:schemeClr val="accent6">
                    <a:lumMod val="60000"/>
                    <a:lumOff val="40000"/>
                  </a:schemeClr>
                </a:solidFill>
              </a:rPr>
              <a:t> </a:t>
            </a:r>
            <a:r>
              <a:rPr lang="en-US" i="1" dirty="0" err="1">
                <a:solidFill>
                  <a:schemeClr val="accent6">
                    <a:lumMod val="60000"/>
                    <a:lumOff val="40000"/>
                  </a:schemeClr>
                </a:solidFill>
              </a:rPr>
              <a:t>og</a:t>
            </a:r>
            <a:r>
              <a:rPr lang="en-US" i="1" dirty="0">
                <a:solidFill>
                  <a:schemeClr val="accent6">
                    <a:lumMod val="60000"/>
                    <a:lumOff val="40000"/>
                  </a:schemeClr>
                </a:solidFill>
              </a:rPr>
              <a:t> </a:t>
            </a:r>
            <a:r>
              <a:rPr lang="en-US" i="1" dirty="0" err="1">
                <a:solidFill>
                  <a:schemeClr val="accent6">
                    <a:lumMod val="60000"/>
                    <a:lumOff val="40000"/>
                  </a:schemeClr>
                </a:solidFill>
              </a:rPr>
              <a:t>ingen</a:t>
            </a:r>
            <a:r>
              <a:rPr lang="en-US" i="1" dirty="0">
                <a:solidFill>
                  <a:schemeClr val="accent6">
                    <a:lumMod val="60000"/>
                    <a:lumOff val="40000"/>
                  </a:schemeClr>
                </a:solidFill>
              </a:rPr>
              <a:t> </a:t>
            </a:r>
            <a:r>
              <a:rPr lang="en-US" i="1" dirty="0" err="1">
                <a:solidFill>
                  <a:schemeClr val="accent6">
                    <a:lumMod val="60000"/>
                    <a:lumOff val="40000"/>
                  </a:schemeClr>
                </a:solidFill>
              </a:rPr>
              <a:t>anbefalt</a:t>
            </a:r>
            <a:r>
              <a:rPr lang="en-US" i="1" dirty="0">
                <a:solidFill>
                  <a:schemeClr val="accent6">
                    <a:lumMod val="60000"/>
                    <a:lumOff val="40000"/>
                  </a:schemeClr>
                </a:solidFill>
              </a:rPr>
              <a:t> </a:t>
            </a:r>
            <a:r>
              <a:rPr lang="en-US" i="1" dirty="0" err="1">
                <a:solidFill>
                  <a:schemeClr val="accent6">
                    <a:lumMod val="60000"/>
                    <a:lumOff val="40000"/>
                  </a:schemeClr>
                </a:solidFill>
              </a:rPr>
              <a:t>portefølje</a:t>
            </a:r>
            <a:r>
              <a:rPr lang="en-US" i="1" dirty="0">
                <a:solidFill>
                  <a:schemeClr val="accent6">
                    <a:lumMod val="60000"/>
                    <a:lumOff val="40000"/>
                  </a:schemeClr>
                </a:solidFill>
              </a:rPr>
              <a:t>.</a:t>
            </a:r>
          </a:p>
        </p:txBody>
      </p:sp>
      <p:sp>
        <p:nvSpPr>
          <p:cNvPr id="7" name="Pil: ned 6">
            <a:extLst>
              <a:ext uri="{FF2B5EF4-FFF2-40B4-BE49-F238E27FC236}">
                <a16:creationId xmlns:a16="http://schemas.microsoft.com/office/drawing/2014/main" id="{ABBC6636-E2DE-4737-9EBA-BA14FCAC10F9}"/>
              </a:ext>
            </a:extLst>
          </p:cNvPr>
          <p:cNvSpPr/>
          <p:nvPr/>
        </p:nvSpPr>
        <p:spPr>
          <a:xfrm>
            <a:off x="6527800" y="1358969"/>
            <a:ext cx="1393435" cy="517511"/>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388771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390126" y="1953592"/>
            <a:ext cx="9163972" cy="1696482"/>
          </a:xfrm>
          <a:prstGeom prst="rect">
            <a:avLst/>
          </a:prstGeom>
        </p:spPr>
      </p:pic>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sz="4800" b="1" dirty="0">
                <a:latin typeface="+mn-lt"/>
              </a:rPr>
              <a:t>STRATEGISK ALLOKERING</a:t>
            </a:r>
          </a:p>
        </p:txBody>
      </p:sp>
      <p:pic>
        <p:nvPicPr>
          <p:cNvPr id="2" name="Bilde 1"/>
          <p:cNvPicPr>
            <a:picLocks noChangeAspect="1"/>
          </p:cNvPicPr>
          <p:nvPr/>
        </p:nvPicPr>
        <p:blipFill>
          <a:blip r:embed="rId4"/>
          <a:stretch>
            <a:fillRect/>
          </a:stretch>
        </p:blipFill>
        <p:spPr>
          <a:xfrm>
            <a:off x="1390126" y="1953592"/>
            <a:ext cx="9163972" cy="1696482"/>
          </a:xfrm>
          <a:prstGeom prst="rect">
            <a:avLst/>
          </a:prstGeom>
        </p:spPr>
      </p:pic>
      <p:sp>
        <p:nvSpPr>
          <p:cNvPr id="20" name="Pil høyre 19"/>
          <p:cNvSpPr/>
          <p:nvPr/>
        </p:nvSpPr>
        <p:spPr>
          <a:xfrm>
            <a:off x="4043265" y="4329404"/>
            <a:ext cx="1735494" cy="870857"/>
          </a:xfrm>
          <a:prstGeom prst="rightArrow">
            <a:avLst/>
          </a:prstGeom>
          <a:solidFill>
            <a:schemeClr val="tx2">
              <a:lumMod val="10000"/>
              <a:lumOff val="9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nb-NO" dirty="0">
                <a:solidFill>
                  <a:sysClr val="windowText" lastClr="000000"/>
                </a:solidFill>
              </a:rPr>
              <a:t>TID</a:t>
            </a:r>
          </a:p>
        </p:txBody>
      </p:sp>
      <p:sp>
        <p:nvSpPr>
          <p:cNvPr id="21" name="Pil høyre 20"/>
          <p:cNvSpPr/>
          <p:nvPr/>
        </p:nvSpPr>
        <p:spPr>
          <a:xfrm>
            <a:off x="8497076" y="4313528"/>
            <a:ext cx="1735494" cy="870857"/>
          </a:xfrm>
          <a:prstGeom prst="rightArrow">
            <a:avLst/>
          </a:prstGeom>
          <a:solidFill>
            <a:schemeClr val="tx2">
              <a:lumMod val="10000"/>
              <a:lumOff val="9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nb-NO" dirty="0">
                <a:solidFill>
                  <a:sysClr val="windowText" lastClr="000000"/>
                </a:solidFill>
              </a:rPr>
              <a:t>REBALANSERE</a:t>
            </a:r>
          </a:p>
        </p:txBody>
      </p:sp>
      <p:pic>
        <p:nvPicPr>
          <p:cNvPr id="6" name="Bilde 5"/>
          <p:cNvPicPr>
            <a:picLocks noChangeAspect="1"/>
          </p:cNvPicPr>
          <p:nvPr/>
        </p:nvPicPr>
        <p:blipFill>
          <a:blip r:embed="rId5"/>
          <a:stretch>
            <a:fillRect/>
          </a:stretch>
        </p:blipFill>
        <p:spPr>
          <a:xfrm>
            <a:off x="111150" y="3500785"/>
            <a:ext cx="4578493" cy="2749534"/>
          </a:xfrm>
          <a:prstGeom prst="rect">
            <a:avLst/>
          </a:prstGeom>
        </p:spPr>
      </p:pic>
      <p:pic>
        <p:nvPicPr>
          <p:cNvPr id="9" name="Bilde 8"/>
          <p:cNvPicPr>
            <a:picLocks noChangeAspect="1"/>
          </p:cNvPicPr>
          <p:nvPr/>
        </p:nvPicPr>
        <p:blipFill>
          <a:blip r:embed="rId6"/>
          <a:stretch>
            <a:fillRect/>
          </a:stretch>
        </p:blipFill>
        <p:spPr>
          <a:xfrm>
            <a:off x="4689643" y="3614056"/>
            <a:ext cx="4572396" cy="2749534"/>
          </a:xfrm>
          <a:prstGeom prst="rect">
            <a:avLst/>
          </a:prstGeom>
        </p:spPr>
      </p:pic>
      <p:grpSp>
        <p:nvGrpSpPr>
          <p:cNvPr id="19" name="Gruppe 18"/>
          <p:cNvGrpSpPr/>
          <p:nvPr/>
        </p:nvGrpSpPr>
        <p:grpSpPr>
          <a:xfrm>
            <a:off x="3778898" y="1847461"/>
            <a:ext cx="6839339" cy="3072882"/>
            <a:chOff x="3778898" y="1847461"/>
            <a:chExt cx="6839339" cy="3072882"/>
          </a:xfrm>
        </p:grpSpPr>
        <p:grpSp>
          <p:nvGrpSpPr>
            <p:cNvPr id="18" name="Gruppe 17"/>
            <p:cNvGrpSpPr/>
            <p:nvPr/>
          </p:nvGrpSpPr>
          <p:grpSpPr>
            <a:xfrm>
              <a:off x="6979298" y="1847461"/>
              <a:ext cx="3638939" cy="3072882"/>
              <a:chOff x="6979298" y="1847461"/>
              <a:chExt cx="3638939" cy="3072882"/>
            </a:xfrm>
          </p:grpSpPr>
          <p:sp>
            <p:nvSpPr>
              <p:cNvPr id="5" name="Avrundet rektangel 4"/>
              <p:cNvSpPr/>
              <p:nvPr/>
            </p:nvSpPr>
            <p:spPr>
              <a:xfrm>
                <a:off x="8378890" y="1847461"/>
                <a:ext cx="2239347" cy="954372"/>
              </a:xfrm>
              <a:prstGeom prst="roundRect">
                <a:avLst/>
              </a:prstGeom>
              <a:noFill/>
              <a:ln w="38100">
                <a:solidFill>
                  <a:srgbClr val="D45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3" name="Rett pil 12"/>
              <p:cNvCxnSpPr/>
              <p:nvPr/>
            </p:nvCxnSpPr>
            <p:spPr>
              <a:xfrm flipH="1">
                <a:off x="6979298" y="2801833"/>
                <a:ext cx="2108718" cy="2118510"/>
              </a:xfrm>
              <a:prstGeom prst="straightConnector1">
                <a:avLst/>
              </a:prstGeom>
              <a:ln>
                <a:solidFill>
                  <a:srgbClr val="D45D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7" name="Gruppe 16"/>
            <p:cNvGrpSpPr/>
            <p:nvPr/>
          </p:nvGrpSpPr>
          <p:grpSpPr>
            <a:xfrm>
              <a:off x="3778898" y="2801833"/>
              <a:ext cx="3374571" cy="1384194"/>
              <a:chOff x="3778898" y="2801833"/>
              <a:chExt cx="3374571" cy="1384194"/>
            </a:xfrm>
          </p:grpSpPr>
          <p:sp>
            <p:nvSpPr>
              <p:cNvPr id="14" name="Avrundet rektangel 13"/>
              <p:cNvSpPr/>
              <p:nvPr/>
            </p:nvSpPr>
            <p:spPr>
              <a:xfrm>
                <a:off x="3778898" y="2801833"/>
                <a:ext cx="2055846" cy="526085"/>
              </a:xfrm>
              <a:prstGeom prst="roundRect">
                <a:avLst/>
              </a:prstGeom>
              <a:noFill/>
              <a:ln w="38100">
                <a:solidFill>
                  <a:srgbClr val="D45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6" name="Rett pil 15"/>
              <p:cNvCxnSpPr>
                <a:stCxn id="14" idx="2"/>
              </p:cNvCxnSpPr>
              <p:nvPr/>
            </p:nvCxnSpPr>
            <p:spPr>
              <a:xfrm>
                <a:off x="4806821" y="3327918"/>
                <a:ext cx="2346648" cy="858109"/>
              </a:xfrm>
              <a:prstGeom prst="straightConnector1">
                <a:avLst/>
              </a:prstGeom>
              <a:ln>
                <a:solidFill>
                  <a:srgbClr val="D45D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22" name="Rektangel 21">
            <a:extLst>
              <a:ext uri="{FF2B5EF4-FFF2-40B4-BE49-F238E27FC236}">
                <a16:creationId xmlns:a16="http://schemas.microsoft.com/office/drawing/2014/main" id="{0C846F2A-0C84-4073-BB09-371E46BB1BC8}"/>
              </a:ext>
            </a:extLst>
          </p:cNvPr>
          <p:cNvSpPr/>
          <p:nvPr/>
        </p:nvSpPr>
        <p:spPr>
          <a:xfrm>
            <a:off x="1390126" y="2438400"/>
            <a:ext cx="2362200"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b-NO" sz="2800" b="1" dirty="0">
                <a:solidFill>
                  <a:schemeClr val="tx1"/>
                </a:solidFill>
              </a:rPr>
              <a:t>AKSJER</a:t>
            </a:r>
          </a:p>
        </p:txBody>
      </p:sp>
      <p:sp>
        <p:nvSpPr>
          <p:cNvPr id="23" name="Rektangel 22">
            <a:extLst>
              <a:ext uri="{FF2B5EF4-FFF2-40B4-BE49-F238E27FC236}">
                <a16:creationId xmlns:a16="http://schemas.microsoft.com/office/drawing/2014/main" id="{B4C93968-4413-4094-A973-9DAB8C9D57D4}"/>
              </a:ext>
            </a:extLst>
          </p:cNvPr>
          <p:cNvSpPr/>
          <p:nvPr/>
        </p:nvSpPr>
        <p:spPr>
          <a:xfrm>
            <a:off x="1377426" y="2766804"/>
            <a:ext cx="2362200"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nb-NO" sz="2800" b="1" dirty="0">
                <a:solidFill>
                  <a:schemeClr val="tx1"/>
                </a:solidFill>
              </a:rPr>
              <a:t>RENTER</a:t>
            </a:r>
          </a:p>
        </p:txBody>
      </p:sp>
      <p:sp>
        <p:nvSpPr>
          <p:cNvPr id="24" name="TekstSylinder 23">
            <a:extLst>
              <a:ext uri="{FF2B5EF4-FFF2-40B4-BE49-F238E27FC236}">
                <a16:creationId xmlns:a16="http://schemas.microsoft.com/office/drawing/2014/main" id="{354B2D01-E0E7-441D-A06E-6C5FAC28E1D9}"/>
              </a:ext>
            </a:extLst>
          </p:cNvPr>
          <p:cNvSpPr txBox="1"/>
          <p:nvPr/>
        </p:nvSpPr>
        <p:spPr>
          <a:xfrm>
            <a:off x="1190508" y="5826445"/>
            <a:ext cx="1009126" cy="338554"/>
          </a:xfrm>
          <a:prstGeom prst="rect">
            <a:avLst/>
          </a:prstGeom>
          <a:solidFill>
            <a:schemeClr val="bg1"/>
          </a:solidFill>
          <a:ln>
            <a:noFill/>
          </a:ln>
        </p:spPr>
        <p:txBody>
          <a:bodyPr wrap="square" rtlCol="0">
            <a:spAutoFit/>
          </a:bodyPr>
          <a:lstStyle/>
          <a:p>
            <a:r>
              <a:rPr lang="nb-NO" sz="1600" dirty="0"/>
              <a:t>AKSJER</a:t>
            </a:r>
            <a:endParaRPr lang="nb-NO" sz="2000" dirty="0"/>
          </a:p>
        </p:txBody>
      </p:sp>
      <p:sp>
        <p:nvSpPr>
          <p:cNvPr id="25" name="TekstSylinder 24">
            <a:extLst>
              <a:ext uri="{FF2B5EF4-FFF2-40B4-BE49-F238E27FC236}">
                <a16:creationId xmlns:a16="http://schemas.microsoft.com/office/drawing/2014/main" id="{BACF3A40-5719-4A76-8AD7-89D0295C9AB5}"/>
              </a:ext>
            </a:extLst>
          </p:cNvPr>
          <p:cNvSpPr txBox="1"/>
          <p:nvPr/>
        </p:nvSpPr>
        <p:spPr>
          <a:xfrm>
            <a:off x="2409707" y="5826445"/>
            <a:ext cx="1462763" cy="338554"/>
          </a:xfrm>
          <a:prstGeom prst="rect">
            <a:avLst/>
          </a:prstGeom>
          <a:solidFill>
            <a:schemeClr val="bg1"/>
          </a:solidFill>
          <a:ln>
            <a:noFill/>
          </a:ln>
        </p:spPr>
        <p:txBody>
          <a:bodyPr wrap="square" rtlCol="0">
            <a:spAutoFit/>
          </a:bodyPr>
          <a:lstStyle/>
          <a:p>
            <a:r>
              <a:rPr lang="nb-NO" sz="1600" dirty="0"/>
              <a:t>RENTER</a:t>
            </a:r>
            <a:endParaRPr lang="nb-NO" sz="2000" dirty="0"/>
          </a:p>
        </p:txBody>
      </p:sp>
      <p:sp>
        <p:nvSpPr>
          <p:cNvPr id="26" name="TekstSylinder 25">
            <a:extLst>
              <a:ext uri="{FF2B5EF4-FFF2-40B4-BE49-F238E27FC236}">
                <a16:creationId xmlns:a16="http://schemas.microsoft.com/office/drawing/2014/main" id="{E92324FA-264C-4D8C-B2C5-34B5492C6CA6}"/>
              </a:ext>
            </a:extLst>
          </p:cNvPr>
          <p:cNvSpPr txBox="1"/>
          <p:nvPr/>
        </p:nvSpPr>
        <p:spPr>
          <a:xfrm>
            <a:off x="5797776" y="5908211"/>
            <a:ext cx="936599" cy="338554"/>
          </a:xfrm>
          <a:prstGeom prst="rect">
            <a:avLst/>
          </a:prstGeom>
          <a:solidFill>
            <a:schemeClr val="bg1"/>
          </a:solidFill>
          <a:ln>
            <a:noFill/>
          </a:ln>
        </p:spPr>
        <p:txBody>
          <a:bodyPr wrap="square" rtlCol="0">
            <a:spAutoFit/>
          </a:bodyPr>
          <a:lstStyle/>
          <a:p>
            <a:r>
              <a:rPr lang="nb-NO" sz="1600" dirty="0"/>
              <a:t>AKSJER</a:t>
            </a:r>
            <a:endParaRPr lang="nb-NO" sz="2000" dirty="0"/>
          </a:p>
        </p:txBody>
      </p:sp>
      <p:sp>
        <p:nvSpPr>
          <p:cNvPr id="27" name="TekstSylinder 26">
            <a:extLst>
              <a:ext uri="{FF2B5EF4-FFF2-40B4-BE49-F238E27FC236}">
                <a16:creationId xmlns:a16="http://schemas.microsoft.com/office/drawing/2014/main" id="{96A8484B-FF93-4B8D-8F13-74FC87875B29}"/>
              </a:ext>
            </a:extLst>
          </p:cNvPr>
          <p:cNvSpPr txBox="1"/>
          <p:nvPr/>
        </p:nvSpPr>
        <p:spPr>
          <a:xfrm>
            <a:off x="6953475" y="5908211"/>
            <a:ext cx="1462763" cy="338554"/>
          </a:xfrm>
          <a:prstGeom prst="rect">
            <a:avLst/>
          </a:prstGeom>
          <a:solidFill>
            <a:schemeClr val="bg1"/>
          </a:solidFill>
          <a:ln>
            <a:noFill/>
          </a:ln>
        </p:spPr>
        <p:txBody>
          <a:bodyPr wrap="square" rtlCol="0">
            <a:spAutoFit/>
          </a:bodyPr>
          <a:lstStyle/>
          <a:p>
            <a:r>
              <a:rPr lang="nb-NO" sz="1600" dirty="0"/>
              <a:t>RENTER</a:t>
            </a:r>
            <a:endParaRPr lang="nb-NO" sz="2000" dirty="0"/>
          </a:p>
        </p:txBody>
      </p:sp>
      <p:sp>
        <p:nvSpPr>
          <p:cNvPr id="30" name="TekstSylinder 29">
            <a:extLst>
              <a:ext uri="{FF2B5EF4-FFF2-40B4-BE49-F238E27FC236}">
                <a16:creationId xmlns:a16="http://schemas.microsoft.com/office/drawing/2014/main" id="{B533F58C-DA4B-439F-86B4-CEB7A655804B}"/>
              </a:ext>
            </a:extLst>
          </p:cNvPr>
          <p:cNvSpPr txBox="1"/>
          <p:nvPr/>
        </p:nvSpPr>
        <p:spPr>
          <a:xfrm>
            <a:off x="717420" y="6523134"/>
            <a:ext cx="8113486" cy="369332"/>
          </a:xfrm>
          <a:prstGeom prst="rect">
            <a:avLst/>
          </a:prstGeom>
          <a:noFill/>
        </p:spPr>
        <p:txBody>
          <a:bodyPr wrap="square" rtlCol="0">
            <a:spAutoFit/>
          </a:bodyPr>
          <a:lstStyle/>
          <a:p>
            <a:r>
              <a:rPr lang="en-US" i="1" dirty="0" err="1">
                <a:solidFill>
                  <a:schemeClr val="accent6">
                    <a:lumMod val="60000"/>
                    <a:lumOff val="40000"/>
                  </a:schemeClr>
                </a:solidFill>
              </a:rPr>
              <a:t>Merk</a:t>
            </a:r>
            <a:r>
              <a:rPr lang="en-US" i="1" dirty="0">
                <a:solidFill>
                  <a:schemeClr val="accent6">
                    <a:lumMod val="60000"/>
                    <a:lumOff val="40000"/>
                  </a:schemeClr>
                </a:solidFill>
              </a:rPr>
              <a:t>: </a:t>
            </a:r>
            <a:r>
              <a:rPr lang="en-US" i="1" dirty="0" err="1">
                <a:solidFill>
                  <a:schemeClr val="accent6">
                    <a:lumMod val="60000"/>
                    <a:lumOff val="40000"/>
                  </a:schemeClr>
                </a:solidFill>
              </a:rPr>
              <a:t>Dette</a:t>
            </a:r>
            <a:r>
              <a:rPr lang="en-US" i="1" dirty="0">
                <a:solidFill>
                  <a:schemeClr val="accent6">
                    <a:lumMod val="60000"/>
                    <a:lumOff val="40000"/>
                  </a:schemeClr>
                </a:solidFill>
              </a:rPr>
              <a:t> </a:t>
            </a:r>
            <a:r>
              <a:rPr lang="en-US" i="1" dirty="0" err="1">
                <a:solidFill>
                  <a:schemeClr val="accent6">
                    <a:lumMod val="60000"/>
                    <a:lumOff val="40000"/>
                  </a:schemeClr>
                </a:solidFill>
              </a:rPr>
              <a:t>er</a:t>
            </a:r>
            <a:r>
              <a:rPr lang="en-US" i="1" dirty="0">
                <a:solidFill>
                  <a:schemeClr val="accent6">
                    <a:lumMod val="60000"/>
                    <a:lumOff val="40000"/>
                  </a:schemeClr>
                </a:solidFill>
              </a:rPr>
              <a:t> </a:t>
            </a:r>
            <a:r>
              <a:rPr lang="en-US" i="1" dirty="0" err="1">
                <a:solidFill>
                  <a:schemeClr val="accent6">
                    <a:lumMod val="60000"/>
                    <a:lumOff val="40000"/>
                  </a:schemeClr>
                </a:solidFill>
              </a:rPr>
              <a:t>kun</a:t>
            </a:r>
            <a:r>
              <a:rPr lang="en-US" i="1" dirty="0">
                <a:solidFill>
                  <a:schemeClr val="accent6">
                    <a:lumMod val="60000"/>
                    <a:lumOff val="40000"/>
                  </a:schemeClr>
                </a:solidFill>
              </a:rPr>
              <a:t> </a:t>
            </a:r>
            <a:r>
              <a:rPr lang="en-US" i="1" dirty="0" err="1">
                <a:solidFill>
                  <a:schemeClr val="accent6">
                    <a:lumMod val="60000"/>
                    <a:lumOff val="40000"/>
                  </a:schemeClr>
                </a:solidFill>
              </a:rPr>
              <a:t>en</a:t>
            </a:r>
            <a:r>
              <a:rPr lang="en-US" i="1" dirty="0">
                <a:solidFill>
                  <a:schemeClr val="accent6">
                    <a:lumMod val="60000"/>
                    <a:lumOff val="40000"/>
                  </a:schemeClr>
                </a:solidFill>
              </a:rPr>
              <a:t> </a:t>
            </a:r>
            <a:r>
              <a:rPr lang="en-US" i="1" dirty="0" err="1">
                <a:solidFill>
                  <a:schemeClr val="accent6">
                    <a:lumMod val="60000"/>
                    <a:lumOff val="40000"/>
                  </a:schemeClr>
                </a:solidFill>
              </a:rPr>
              <a:t>illustrasjon</a:t>
            </a:r>
            <a:r>
              <a:rPr lang="en-US" i="1" dirty="0">
                <a:solidFill>
                  <a:schemeClr val="accent6">
                    <a:lumMod val="60000"/>
                    <a:lumOff val="40000"/>
                  </a:schemeClr>
                </a:solidFill>
              </a:rPr>
              <a:t> </a:t>
            </a:r>
            <a:r>
              <a:rPr lang="en-US" i="1" dirty="0" err="1">
                <a:solidFill>
                  <a:schemeClr val="accent6">
                    <a:lumMod val="60000"/>
                    <a:lumOff val="40000"/>
                  </a:schemeClr>
                </a:solidFill>
              </a:rPr>
              <a:t>og</a:t>
            </a:r>
            <a:r>
              <a:rPr lang="en-US" i="1" dirty="0">
                <a:solidFill>
                  <a:schemeClr val="accent6">
                    <a:lumMod val="60000"/>
                    <a:lumOff val="40000"/>
                  </a:schemeClr>
                </a:solidFill>
              </a:rPr>
              <a:t> </a:t>
            </a:r>
            <a:r>
              <a:rPr lang="en-US" i="1" dirty="0" err="1">
                <a:solidFill>
                  <a:schemeClr val="accent6">
                    <a:lumMod val="60000"/>
                    <a:lumOff val="40000"/>
                  </a:schemeClr>
                </a:solidFill>
              </a:rPr>
              <a:t>ingen</a:t>
            </a:r>
            <a:r>
              <a:rPr lang="en-US" i="1" dirty="0">
                <a:solidFill>
                  <a:schemeClr val="accent6">
                    <a:lumMod val="60000"/>
                    <a:lumOff val="40000"/>
                  </a:schemeClr>
                </a:solidFill>
              </a:rPr>
              <a:t> </a:t>
            </a:r>
            <a:r>
              <a:rPr lang="en-US" i="1" dirty="0" err="1">
                <a:solidFill>
                  <a:schemeClr val="accent6">
                    <a:lumMod val="60000"/>
                    <a:lumOff val="40000"/>
                  </a:schemeClr>
                </a:solidFill>
              </a:rPr>
              <a:t>anbefalt</a:t>
            </a:r>
            <a:r>
              <a:rPr lang="en-US" i="1" dirty="0">
                <a:solidFill>
                  <a:schemeClr val="accent6">
                    <a:lumMod val="60000"/>
                    <a:lumOff val="40000"/>
                  </a:schemeClr>
                </a:solidFill>
              </a:rPr>
              <a:t> </a:t>
            </a:r>
            <a:r>
              <a:rPr lang="en-US" i="1" dirty="0" err="1">
                <a:solidFill>
                  <a:schemeClr val="accent6">
                    <a:lumMod val="60000"/>
                    <a:lumOff val="40000"/>
                  </a:schemeClr>
                </a:solidFill>
              </a:rPr>
              <a:t>portefølje</a:t>
            </a:r>
            <a:r>
              <a:rPr lang="en-US" i="1" dirty="0">
                <a:solidFill>
                  <a:schemeClr val="accent6">
                    <a:lumMod val="60000"/>
                    <a:lumOff val="40000"/>
                  </a:schemeClr>
                </a:solidFill>
              </a:rPr>
              <a:t>.</a:t>
            </a:r>
          </a:p>
        </p:txBody>
      </p:sp>
    </p:spTree>
    <p:extLst>
      <p:ext uri="{BB962C8B-B14F-4D97-AF65-F5344CB8AC3E}">
        <p14:creationId xmlns:p14="http://schemas.microsoft.com/office/powerpoint/2010/main" val="38477212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551329"/>
            <a:ext cx="10404245" cy="2090271"/>
          </a:xfrm>
        </p:spPr>
        <p:txBody>
          <a:bodyPr>
            <a:normAutofit/>
          </a:bodyPr>
          <a:lstStyle/>
          <a:p>
            <a:pPr marL="0" indent="0" algn="ctr">
              <a:buNone/>
            </a:pPr>
            <a:r>
              <a:rPr lang="nb-NO" sz="4800" b="1" dirty="0">
                <a:latin typeface="+mn-lt"/>
              </a:rPr>
              <a:t>EN PORTEFØLJE</a:t>
            </a:r>
            <a:br>
              <a:rPr lang="nb-NO" sz="5400" b="1" dirty="0">
                <a:latin typeface="+mn-lt"/>
              </a:rPr>
            </a:br>
            <a:r>
              <a:rPr lang="nb-NO" sz="3600" dirty="0">
                <a:latin typeface="+mn-lt"/>
              </a:rPr>
              <a:t>ER DIN SAMLING AV INVESTERINGER</a:t>
            </a:r>
          </a:p>
        </p:txBody>
      </p:sp>
      <p:grpSp>
        <p:nvGrpSpPr>
          <p:cNvPr id="13" name="Gruppe 12">
            <a:extLst>
              <a:ext uri="{FF2B5EF4-FFF2-40B4-BE49-F238E27FC236}">
                <a16:creationId xmlns:a16="http://schemas.microsoft.com/office/drawing/2014/main" id="{A1F990AE-0DC6-42C0-A1EE-39F4CA11A2BC}"/>
              </a:ext>
            </a:extLst>
          </p:cNvPr>
          <p:cNvGrpSpPr/>
          <p:nvPr/>
        </p:nvGrpSpPr>
        <p:grpSpPr>
          <a:xfrm>
            <a:off x="4303326" y="3429000"/>
            <a:ext cx="3834498" cy="2563393"/>
            <a:chOff x="4303326" y="3429000"/>
            <a:chExt cx="3834498" cy="2563393"/>
          </a:xfrm>
        </p:grpSpPr>
        <p:pic>
          <p:nvPicPr>
            <p:cNvPr id="6" name="Bilde 5">
              <a:extLst>
                <a:ext uri="{FF2B5EF4-FFF2-40B4-BE49-F238E27FC236}">
                  <a16:creationId xmlns:a16="http://schemas.microsoft.com/office/drawing/2014/main" id="{CF648D2B-498A-4445-A229-823637B94FA6}"/>
                </a:ext>
              </a:extLst>
            </p:cNvPr>
            <p:cNvPicPr>
              <a:picLocks noChangeAspect="1"/>
            </p:cNvPicPr>
            <p:nvPr/>
          </p:nvPicPr>
          <p:blipFill>
            <a:blip r:embed="rId3"/>
            <a:stretch>
              <a:fillRect/>
            </a:stretch>
          </p:blipFill>
          <p:spPr>
            <a:xfrm>
              <a:off x="4303326" y="3696807"/>
              <a:ext cx="3834498" cy="2295586"/>
            </a:xfrm>
            <a:prstGeom prst="rect">
              <a:avLst/>
            </a:prstGeom>
          </p:spPr>
        </p:pic>
        <p:sp>
          <p:nvSpPr>
            <p:cNvPr id="10" name="TekstSylinder 9">
              <a:extLst>
                <a:ext uri="{FF2B5EF4-FFF2-40B4-BE49-F238E27FC236}">
                  <a16:creationId xmlns:a16="http://schemas.microsoft.com/office/drawing/2014/main" id="{C92A3A2D-B609-4C4A-8713-DB8A7ED3E595}"/>
                </a:ext>
              </a:extLst>
            </p:cNvPr>
            <p:cNvSpPr txBox="1"/>
            <p:nvPr/>
          </p:nvSpPr>
          <p:spPr>
            <a:xfrm>
              <a:off x="5446045" y="3429000"/>
              <a:ext cx="2297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solidFill>
                    <a:srgbClr val="003B3A"/>
                  </a:solidFill>
                  <a:latin typeface="Calibri"/>
                </a:rPr>
                <a:t>Aksjeregioner</a:t>
              </a:r>
              <a:endParaRPr kumimoji="0" lang="nb-NO" sz="1800" b="1" i="0" u="none" strike="noStrike" kern="1200" cap="none" spc="0" normalizeH="0" baseline="0" noProof="0" dirty="0">
                <a:ln>
                  <a:noFill/>
                </a:ln>
                <a:solidFill>
                  <a:srgbClr val="003B3A"/>
                </a:solidFill>
                <a:effectLst/>
                <a:uLnTx/>
                <a:uFillTx/>
                <a:latin typeface="Calibri"/>
                <a:ea typeface="+mn-ea"/>
                <a:cs typeface="+mn-cs"/>
              </a:endParaRPr>
            </a:p>
          </p:txBody>
        </p:sp>
      </p:grpSp>
      <p:grpSp>
        <p:nvGrpSpPr>
          <p:cNvPr id="5" name="Gruppe 4"/>
          <p:cNvGrpSpPr/>
          <p:nvPr/>
        </p:nvGrpSpPr>
        <p:grpSpPr>
          <a:xfrm>
            <a:off x="188512" y="2641600"/>
            <a:ext cx="3834498" cy="3355906"/>
            <a:chOff x="188512" y="2641600"/>
            <a:chExt cx="3834498" cy="3355906"/>
          </a:xfrm>
        </p:grpSpPr>
        <p:grpSp>
          <p:nvGrpSpPr>
            <p:cNvPr id="12" name="Gruppe 11">
              <a:extLst>
                <a:ext uri="{FF2B5EF4-FFF2-40B4-BE49-F238E27FC236}">
                  <a16:creationId xmlns:a16="http://schemas.microsoft.com/office/drawing/2014/main" id="{552678C8-F086-4254-B024-5F9531C0C08A}"/>
                </a:ext>
              </a:extLst>
            </p:cNvPr>
            <p:cNvGrpSpPr/>
            <p:nvPr/>
          </p:nvGrpSpPr>
          <p:grpSpPr>
            <a:xfrm>
              <a:off x="188512" y="3429000"/>
              <a:ext cx="3834498" cy="2568506"/>
              <a:chOff x="188512" y="3429000"/>
              <a:chExt cx="3834498" cy="2568506"/>
            </a:xfrm>
          </p:grpSpPr>
          <p:pic>
            <p:nvPicPr>
              <p:cNvPr id="2" name="Bilde 1">
                <a:extLst>
                  <a:ext uri="{FF2B5EF4-FFF2-40B4-BE49-F238E27FC236}">
                    <a16:creationId xmlns:a16="http://schemas.microsoft.com/office/drawing/2014/main" id="{77C5CF67-E33B-4A7F-8F39-804D6949DD07}"/>
                  </a:ext>
                </a:extLst>
              </p:cNvPr>
              <p:cNvPicPr>
                <a:picLocks noChangeAspect="1"/>
              </p:cNvPicPr>
              <p:nvPr/>
            </p:nvPicPr>
            <p:blipFill>
              <a:blip r:embed="rId4"/>
              <a:stretch>
                <a:fillRect/>
              </a:stretch>
            </p:blipFill>
            <p:spPr>
              <a:xfrm>
                <a:off x="188512" y="3696807"/>
                <a:ext cx="3834498" cy="2300699"/>
              </a:xfrm>
              <a:prstGeom prst="rect">
                <a:avLst/>
              </a:prstGeom>
            </p:spPr>
          </p:pic>
          <p:sp>
            <p:nvSpPr>
              <p:cNvPr id="9" name="TekstSylinder 8">
                <a:extLst>
                  <a:ext uri="{FF2B5EF4-FFF2-40B4-BE49-F238E27FC236}">
                    <a16:creationId xmlns:a16="http://schemas.microsoft.com/office/drawing/2014/main" id="{7AACD103-FB6A-4B69-B210-66F73A981FAC}"/>
                  </a:ext>
                </a:extLst>
              </p:cNvPr>
              <p:cNvSpPr txBox="1"/>
              <p:nvPr/>
            </p:nvSpPr>
            <p:spPr>
              <a:xfrm>
                <a:off x="955315" y="3429000"/>
                <a:ext cx="29535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solidFill>
                      <a:srgbClr val="003B3A"/>
                    </a:solidFill>
                    <a:latin typeface="Calibri"/>
                  </a:rPr>
                  <a:t>Aksjer versus renter</a:t>
                </a:r>
                <a:endParaRPr kumimoji="0" lang="nb-NO" sz="1800" b="1" i="0" u="none" strike="noStrike" kern="1200" cap="none" spc="0" normalizeH="0" baseline="0" noProof="0" dirty="0">
                  <a:ln>
                    <a:noFill/>
                  </a:ln>
                  <a:solidFill>
                    <a:srgbClr val="003B3A"/>
                  </a:solidFill>
                  <a:effectLst/>
                  <a:uLnTx/>
                  <a:uFillTx/>
                  <a:latin typeface="Calibri"/>
                  <a:ea typeface="+mn-ea"/>
                  <a:cs typeface="+mn-cs"/>
                </a:endParaRPr>
              </a:p>
            </p:txBody>
          </p:sp>
        </p:grpSp>
        <p:sp>
          <p:nvSpPr>
            <p:cNvPr id="4" name="TekstSylinder 3"/>
            <p:cNvSpPr txBox="1"/>
            <p:nvPr/>
          </p:nvSpPr>
          <p:spPr>
            <a:xfrm>
              <a:off x="758890" y="2641600"/>
              <a:ext cx="2755641" cy="369332"/>
            </a:xfrm>
            <a:prstGeom prst="rect">
              <a:avLst/>
            </a:prstGeom>
            <a:solidFill>
              <a:srgbClr val="003C5D"/>
            </a:solidFill>
          </p:spPr>
          <p:txBody>
            <a:bodyPr wrap="square" rtlCol="0">
              <a:spAutoFit/>
            </a:bodyPr>
            <a:lstStyle/>
            <a:p>
              <a:pPr algn="ctr"/>
              <a:r>
                <a:rPr lang="nb-NO" dirty="0">
                  <a:solidFill>
                    <a:schemeClr val="bg1"/>
                  </a:solidFill>
                </a:rPr>
                <a:t>STRATEGISK ALLOKERING</a:t>
              </a:r>
            </a:p>
          </p:txBody>
        </p:sp>
      </p:grpSp>
      <p:grpSp>
        <p:nvGrpSpPr>
          <p:cNvPr id="8" name="Gruppe 7"/>
          <p:cNvGrpSpPr/>
          <p:nvPr/>
        </p:nvGrpSpPr>
        <p:grpSpPr>
          <a:xfrm>
            <a:off x="7883536" y="2674991"/>
            <a:ext cx="4580947" cy="3347889"/>
            <a:chOff x="7883536" y="2674991"/>
            <a:chExt cx="4580947" cy="3347889"/>
          </a:xfrm>
        </p:grpSpPr>
        <p:grpSp>
          <p:nvGrpSpPr>
            <p:cNvPr id="14" name="Gruppe 13">
              <a:extLst>
                <a:ext uri="{FF2B5EF4-FFF2-40B4-BE49-F238E27FC236}">
                  <a16:creationId xmlns:a16="http://schemas.microsoft.com/office/drawing/2014/main" id="{E107178D-DB77-4A0A-AE60-1AA686168320}"/>
                </a:ext>
              </a:extLst>
            </p:cNvPr>
            <p:cNvGrpSpPr/>
            <p:nvPr/>
          </p:nvGrpSpPr>
          <p:grpSpPr>
            <a:xfrm>
              <a:off x="7883536" y="3364051"/>
              <a:ext cx="4580947" cy="2658829"/>
              <a:chOff x="7883536" y="3333564"/>
              <a:chExt cx="4580947" cy="2658829"/>
            </a:xfrm>
          </p:grpSpPr>
          <p:pic>
            <p:nvPicPr>
              <p:cNvPr id="7" name="Bilde 6">
                <a:extLst>
                  <a:ext uri="{FF2B5EF4-FFF2-40B4-BE49-F238E27FC236}">
                    <a16:creationId xmlns:a16="http://schemas.microsoft.com/office/drawing/2014/main" id="{969C1CFD-7F78-486B-B67C-D9E63EE654F5}"/>
                  </a:ext>
                </a:extLst>
              </p:cNvPr>
              <p:cNvPicPr>
                <a:picLocks noChangeAspect="1"/>
              </p:cNvPicPr>
              <p:nvPr/>
            </p:nvPicPr>
            <p:blipFill>
              <a:blip r:embed="rId5"/>
              <a:stretch>
                <a:fillRect/>
              </a:stretch>
            </p:blipFill>
            <p:spPr>
              <a:xfrm>
                <a:off x="7883536" y="3691694"/>
                <a:ext cx="4580947" cy="2300699"/>
              </a:xfrm>
              <a:prstGeom prst="rect">
                <a:avLst/>
              </a:prstGeom>
            </p:spPr>
          </p:pic>
          <p:sp>
            <p:nvSpPr>
              <p:cNvPr id="11" name="TekstSylinder 10">
                <a:extLst>
                  <a:ext uri="{FF2B5EF4-FFF2-40B4-BE49-F238E27FC236}">
                    <a16:creationId xmlns:a16="http://schemas.microsoft.com/office/drawing/2014/main" id="{A5DB6E75-C921-4A18-A5C8-0BDA6C1E9FCB}"/>
                  </a:ext>
                </a:extLst>
              </p:cNvPr>
              <p:cNvSpPr txBox="1"/>
              <p:nvPr/>
            </p:nvSpPr>
            <p:spPr>
              <a:xfrm>
                <a:off x="9165500" y="3333564"/>
                <a:ext cx="20170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3B3A"/>
                    </a:solidFill>
                    <a:effectLst/>
                    <a:uLnTx/>
                    <a:uFillTx/>
                    <a:latin typeface="Calibri"/>
                    <a:ea typeface="+mn-ea"/>
                    <a:cs typeface="+mn-cs"/>
                  </a:rPr>
                  <a:t>Aksjer</a:t>
                </a:r>
              </a:p>
            </p:txBody>
          </p:sp>
        </p:grpSp>
        <p:sp>
          <p:nvSpPr>
            <p:cNvPr id="15" name="TekstSylinder 14"/>
            <p:cNvSpPr txBox="1"/>
            <p:nvPr/>
          </p:nvSpPr>
          <p:spPr>
            <a:xfrm>
              <a:off x="8823636" y="2674991"/>
              <a:ext cx="2755641" cy="369332"/>
            </a:xfrm>
            <a:prstGeom prst="rect">
              <a:avLst/>
            </a:prstGeom>
            <a:solidFill>
              <a:srgbClr val="003C5D"/>
            </a:solidFill>
          </p:spPr>
          <p:txBody>
            <a:bodyPr wrap="square" rtlCol="0">
              <a:spAutoFit/>
            </a:bodyPr>
            <a:lstStyle/>
            <a:p>
              <a:pPr algn="ctr"/>
              <a:r>
                <a:rPr lang="nb-NO" dirty="0">
                  <a:solidFill>
                    <a:schemeClr val="bg1"/>
                  </a:solidFill>
                </a:rPr>
                <a:t>AKSJE-PLUKKING</a:t>
              </a:r>
            </a:p>
          </p:txBody>
        </p:sp>
      </p:grpSp>
      <p:sp>
        <p:nvSpPr>
          <p:cNvPr id="16" name="TekstSylinder 15">
            <a:extLst>
              <a:ext uri="{FF2B5EF4-FFF2-40B4-BE49-F238E27FC236}">
                <a16:creationId xmlns:a16="http://schemas.microsoft.com/office/drawing/2014/main" id="{452F6A46-CF58-48C4-B57A-956FAAA84667}"/>
              </a:ext>
            </a:extLst>
          </p:cNvPr>
          <p:cNvSpPr txBox="1"/>
          <p:nvPr/>
        </p:nvSpPr>
        <p:spPr>
          <a:xfrm>
            <a:off x="717420" y="6523134"/>
            <a:ext cx="8113486" cy="369332"/>
          </a:xfrm>
          <a:prstGeom prst="rect">
            <a:avLst/>
          </a:prstGeom>
          <a:noFill/>
        </p:spPr>
        <p:txBody>
          <a:bodyPr wrap="square" rtlCol="0">
            <a:spAutoFit/>
          </a:bodyPr>
          <a:lstStyle/>
          <a:p>
            <a:r>
              <a:rPr lang="en-US" i="1" dirty="0" err="1">
                <a:solidFill>
                  <a:schemeClr val="accent6">
                    <a:lumMod val="60000"/>
                    <a:lumOff val="40000"/>
                  </a:schemeClr>
                </a:solidFill>
              </a:rPr>
              <a:t>Merk</a:t>
            </a:r>
            <a:r>
              <a:rPr lang="en-US" i="1" dirty="0">
                <a:solidFill>
                  <a:schemeClr val="accent6">
                    <a:lumMod val="60000"/>
                    <a:lumOff val="40000"/>
                  </a:schemeClr>
                </a:solidFill>
              </a:rPr>
              <a:t>: </a:t>
            </a:r>
            <a:r>
              <a:rPr lang="en-US" i="1" dirty="0" err="1">
                <a:solidFill>
                  <a:schemeClr val="accent6">
                    <a:lumMod val="60000"/>
                    <a:lumOff val="40000"/>
                  </a:schemeClr>
                </a:solidFill>
              </a:rPr>
              <a:t>Dette</a:t>
            </a:r>
            <a:r>
              <a:rPr lang="en-US" i="1" dirty="0">
                <a:solidFill>
                  <a:schemeClr val="accent6">
                    <a:lumMod val="60000"/>
                    <a:lumOff val="40000"/>
                  </a:schemeClr>
                </a:solidFill>
              </a:rPr>
              <a:t> </a:t>
            </a:r>
            <a:r>
              <a:rPr lang="en-US" i="1" dirty="0" err="1">
                <a:solidFill>
                  <a:schemeClr val="accent6">
                    <a:lumMod val="60000"/>
                    <a:lumOff val="40000"/>
                  </a:schemeClr>
                </a:solidFill>
              </a:rPr>
              <a:t>er</a:t>
            </a:r>
            <a:r>
              <a:rPr lang="en-US" i="1" dirty="0">
                <a:solidFill>
                  <a:schemeClr val="accent6">
                    <a:lumMod val="60000"/>
                    <a:lumOff val="40000"/>
                  </a:schemeClr>
                </a:solidFill>
              </a:rPr>
              <a:t> </a:t>
            </a:r>
            <a:r>
              <a:rPr lang="en-US" i="1" dirty="0" err="1">
                <a:solidFill>
                  <a:schemeClr val="accent6">
                    <a:lumMod val="60000"/>
                    <a:lumOff val="40000"/>
                  </a:schemeClr>
                </a:solidFill>
              </a:rPr>
              <a:t>kun</a:t>
            </a:r>
            <a:r>
              <a:rPr lang="en-US" i="1" dirty="0">
                <a:solidFill>
                  <a:schemeClr val="accent6">
                    <a:lumMod val="60000"/>
                    <a:lumOff val="40000"/>
                  </a:schemeClr>
                </a:solidFill>
              </a:rPr>
              <a:t> </a:t>
            </a:r>
            <a:r>
              <a:rPr lang="en-US" i="1" dirty="0" err="1">
                <a:solidFill>
                  <a:schemeClr val="accent6">
                    <a:lumMod val="60000"/>
                    <a:lumOff val="40000"/>
                  </a:schemeClr>
                </a:solidFill>
              </a:rPr>
              <a:t>en</a:t>
            </a:r>
            <a:r>
              <a:rPr lang="en-US" i="1" dirty="0">
                <a:solidFill>
                  <a:schemeClr val="accent6">
                    <a:lumMod val="60000"/>
                    <a:lumOff val="40000"/>
                  </a:schemeClr>
                </a:solidFill>
              </a:rPr>
              <a:t> </a:t>
            </a:r>
            <a:r>
              <a:rPr lang="en-US" i="1" dirty="0" err="1">
                <a:solidFill>
                  <a:schemeClr val="accent6">
                    <a:lumMod val="60000"/>
                    <a:lumOff val="40000"/>
                  </a:schemeClr>
                </a:solidFill>
              </a:rPr>
              <a:t>illustrasjon</a:t>
            </a:r>
            <a:r>
              <a:rPr lang="en-US" i="1" dirty="0">
                <a:solidFill>
                  <a:schemeClr val="accent6">
                    <a:lumMod val="60000"/>
                    <a:lumOff val="40000"/>
                  </a:schemeClr>
                </a:solidFill>
              </a:rPr>
              <a:t> </a:t>
            </a:r>
            <a:r>
              <a:rPr lang="en-US" i="1" dirty="0" err="1">
                <a:solidFill>
                  <a:schemeClr val="accent6">
                    <a:lumMod val="60000"/>
                    <a:lumOff val="40000"/>
                  </a:schemeClr>
                </a:solidFill>
              </a:rPr>
              <a:t>og</a:t>
            </a:r>
            <a:r>
              <a:rPr lang="en-US" i="1" dirty="0">
                <a:solidFill>
                  <a:schemeClr val="accent6">
                    <a:lumMod val="60000"/>
                    <a:lumOff val="40000"/>
                  </a:schemeClr>
                </a:solidFill>
              </a:rPr>
              <a:t> </a:t>
            </a:r>
            <a:r>
              <a:rPr lang="en-US" i="1" dirty="0" err="1">
                <a:solidFill>
                  <a:schemeClr val="accent6">
                    <a:lumMod val="60000"/>
                    <a:lumOff val="40000"/>
                  </a:schemeClr>
                </a:solidFill>
              </a:rPr>
              <a:t>ingen</a:t>
            </a:r>
            <a:r>
              <a:rPr lang="en-US" i="1" dirty="0">
                <a:solidFill>
                  <a:schemeClr val="accent6">
                    <a:lumMod val="60000"/>
                    <a:lumOff val="40000"/>
                  </a:schemeClr>
                </a:solidFill>
              </a:rPr>
              <a:t> </a:t>
            </a:r>
            <a:r>
              <a:rPr lang="en-US" i="1" dirty="0" err="1">
                <a:solidFill>
                  <a:schemeClr val="accent6">
                    <a:lumMod val="60000"/>
                    <a:lumOff val="40000"/>
                  </a:schemeClr>
                </a:solidFill>
              </a:rPr>
              <a:t>anbefalt</a:t>
            </a:r>
            <a:r>
              <a:rPr lang="en-US" i="1" dirty="0">
                <a:solidFill>
                  <a:schemeClr val="accent6">
                    <a:lumMod val="60000"/>
                    <a:lumOff val="40000"/>
                  </a:schemeClr>
                </a:solidFill>
              </a:rPr>
              <a:t> </a:t>
            </a:r>
            <a:r>
              <a:rPr lang="en-US" i="1" dirty="0" err="1">
                <a:solidFill>
                  <a:schemeClr val="accent6">
                    <a:lumMod val="60000"/>
                    <a:lumOff val="40000"/>
                  </a:schemeClr>
                </a:solidFill>
              </a:rPr>
              <a:t>portefølje</a:t>
            </a:r>
            <a:r>
              <a:rPr lang="en-US" i="1" dirty="0">
                <a:solidFill>
                  <a:schemeClr val="accent6">
                    <a:lumMod val="60000"/>
                    <a:lumOff val="40000"/>
                  </a:schemeClr>
                </a:solidFill>
              </a:rPr>
              <a:t>.</a:t>
            </a:r>
          </a:p>
        </p:txBody>
      </p:sp>
    </p:spTree>
    <p:extLst>
      <p:ext uri="{BB962C8B-B14F-4D97-AF65-F5344CB8AC3E}">
        <p14:creationId xmlns:p14="http://schemas.microsoft.com/office/powerpoint/2010/main" val="12189827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0D9657A-DE5E-48EF-93AA-74687946F8C2}"/>
              </a:ext>
            </a:extLst>
          </p:cNvPr>
          <p:cNvPicPr>
            <a:picLocks noChangeAspect="1"/>
          </p:cNvPicPr>
          <p:nvPr/>
        </p:nvPicPr>
        <p:blipFill>
          <a:blip r:embed="rId3"/>
          <a:stretch>
            <a:fillRect/>
          </a:stretch>
        </p:blipFill>
        <p:spPr>
          <a:xfrm>
            <a:off x="5999857" y="1869022"/>
            <a:ext cx="5060119" cy="2743438"/>
          </a:xfrm>
          <a:prstGeom prst="rect">
            <a:avLst/>
          </a:prstGeom>
        </p:spPr>
      </p:pic>
      <p:pic>
        <p:nvPicPr>
          <p:cNvPr id="3" name="Bilde 2">
            <a:extLst>
              <a:ext uri="{FF2B5EF4-FFF2-40B4-BE49-F238E27FC236}">
                <a16:creationId xmlns:a16="http://schemas.microsoft.com/office/drawing/2014/main" id="{A9478CBD-BA1C-449E-805A-8C7FCFCF2912}"/>
              </a:ext>
            </a:extLst>
          </p:cNvPr>
          <p:cNvPicPr>
            <a:picLocks noChangeAspect="1"/>
          </p:cNvPicPr>
          <p:nvPr/>
        </p:nvPicPr>
        <p:blipFill>
          <a:blip r:embed="rId4"/>
          <a:stretch>
            <a:fillRect/>
          </a:stretch>
        </p:blipFill>
        <p:spPr>
          <a:xfrm>
            <a:off x="269404" y="1721103"/>
            <a:ext cx="5462489" cy="2743438"/>
          </a:xfrm>
          <a:prstGeom prst="rect">
            <a:avLst/>
          </a:prstGeom>
        </p:spPr>
      </p:pic>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sz="4800" b="1" dirty="0">
                <a:latin typeface="+mn-lt"/>
              </a:rPr>
              <a:t>DIN PORTEFØLJE ENDRER SEG OVER TID</a:t>
            </a:r>
          </a:p>
        </p:txBody>
      </p:sp>
      <p:sp>
        <p:nvSpPr>
          <p:cNvPr id="5" name="Pil: høyre 4">
            <a:extLst>
              <a:ext uri="{FF2B5EF4-FFF2-40B4-BE49-F238E27FC236}">
                <a16:creationId xmlns:a16="http://schemas.microsoft.com/office/drawing/2014/main" id="{212D0F82-39C1-414E-B6A1-50B6B4D76D22}"/>
              </a:ext>
            </a:extLst>
          </p:cNvPr>
          <p:cNvSpPr/>
          <p:nvPr/>
        </p:nvSpPr>
        <p:spPr>
          <a:xfrm>
            <a:off x="5446059" y="2669239"/>
            <a:ext cx="1014050" cy="847165"/>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kstSylinder 5">
            <a:extLst>
              <a:ext uri="{FF2B5EF4-FFF2-40B4-BE49-F238E27FC236}">
                <a16:creationId xmlns:a16="http://schemas.microsoft.com/office/drawing/2014/main" id="{484B03C0-4B0E-4E84-A160-601529F5875B}"/>
              </a:ext>
            </a:extLst>
          </p:cNvPr>
          <p:cNvSpPr txBox="1"/>
          <p:nvPr/>
        </p:nvSpPr>
        <p:spPr>
          <a:xfrm>
            <a:off x="1586753" y="5204012"/>
            <a:ext cx="91171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ENDRINGER I FORDELINGEN SKJER PÅ GRUNN AV </a:t>
            </a:r>
            <a:r>
              <a:rPr kumimoji="0" lang="en-US" sz="2000" b="1" i="0" u="none" strike="noStrike" kern="1200" cap="none" spc="0" normalizeH="0" baseline="0" noProof="0" dirty="0">
                <a:ln>
                  <a:noFill/>
                </a:ln>
                <a:solidFill>
                  <a:prstClr val="black"/>
                </a:solidFill>
                <a:effectLst/>
                <a:uLnTx/>
                <a:uFillTx/>
                <a:latin typeface="Calibri"/>
                <a:ea typeface="+mn-ea"/>
                <a:cs typeface="+mn-cs"/>
              </a:rPr>
              <a:t>MARKEDSHENDELSER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a:rPr>
              <a:t>REBALANSERING </a:t>
            </a:r>
            <a:r>
              <a:rPr lang="en-US" sz="2000" dirty="0">
                <a:solidFill>
                  <a:prstClr val="black"/>
                </a:solidFill>
                <a:latin typeface="Calibri"/>
              </a:rPr>
              <a:t>(“NULLSTILLE”) BØR GJØRES EN GANG I BLANDT (ÅRLIG?)</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kstSylinder 6">
            <a:extLst>
              <a:ext uri="{FF2B5EF4-FFF2-40B4-BE49-F238E27FC236}">
                <a16:creationId xmlns:a16="http://schemas.microsoft.com/office/drawing/2014/main" id="{29CBD3A7-A5E7-4678-A81C-10D1B6FB5E71}"/>
              </a:ext>
            </a:extLst>
          </p:cNvPr>
          <p:cNvSpPr txBox="1"/>
          <p:nvPr/>
        </p:nvSpPr>
        <p:spPr>
          <a:xfrm>
            <a:off x="717420" y="6523134"/>
            <a:ext cx="8113486" cy="369332"/>
          </a:xfrm>
          <a:prstGeom prst="rect">
            <a:avLst/>
          </a:prstGeom>
          <a:noFill/>
        </p:spPr>
        <p:txBody>
          <a:bodyPr wrap="square" rtlCol="0">
            <a:spAutoFit/>
          </a:bodyPr>
          <a:lstStyle/>
          <a:p>
            <a:r>
              <a:rPr lang="en-US" i="1" dirty="0" err="1">
                <a:solidFill>
                  <a:schemeClr val="accent6">
                    <a:lumMod val="60000"/>
                    <a:lumOff val="40000"/>
                  </a:schemeClr>
                </a:solidFill>
              </a:rPr>
              <a:t>Merk</a:t>
            </a:r>
            <a:r>
              <a:rPr lang="en-US" i="1" dirty="0">
                <a:solidFill>
                  <a:schemeClr val="accent6">
                    <a:lumMod val="60000"/>
                    <a:lumOff val="40000"/>
                  </a:schemeClr>
                </a:solidFill>
              </a:rPr>
              <a:t>: </a:t>
            </a:r>
            <a:r>
              <a:rPr lang="en-US" i="1" dirty="0" err="1">
                <a:solidFill>
                  <a:schemeClr val="accent6">
                    <a:lumMod val="60000"/>
                    <a:lumOff val="40000"/>
                  </a:schemeClr>
                </a:solidFill>
              </a:rPr>
              <a:t>Dette</a:t>
            </a:r>
            <a:r>
              <a:rPr lang="en-US" i="1" dirty="0">
                <a:solidFill>
                  <a:schemeClr val="accent6">
                    <a:lumMod val="60000"/>
                    <a:lumOff val="40000"/>
                  </a:schemeClr>
                </a:solidFill>
              </a:rPr>
              <a:t> </a:t>
            </a:r>
            <a:r>
              <a:rPr lang="en-US" i="1" dirty="0" err="1">
                <a:solidFill>
                  <a:schemeClr val="accent6">
                    <a:lumMod val="60000"/>
                    <a:lumOff val="40000"/>
                  </a:schemeClr>
                </a:solidFill>
              </a:rPr>
              <a:t>er</a:t>
            </a:r>
            <a:r>
              <a:rPr lang="en-US" i="1" dirty="0">
                <a:solidFill>
                  <a:schemeClr val="accent6">
                    <a:lumMod val="60000"/>
                    <a:lumOff val="40000"/>
                  </a:schemeClr>
                </a:solidFill>
              </a:rPr>
              <a:t> </a:t>
            </a:r>
            <a:r>
              <a:rPr lang="en-US" i="1" dirty="0" err="1">
                <a:solidFill>
                  <a:schemeClr val="accent6">
                    <a:lumMod val="60000"/>
                    <a:lumOff val="40000"/>
                  </a:schemeClr>
                </a:solidFill>
              </a:rPr>
              <a:t>kun</a:t>
            </a:r>
            <a:r>
              <a:rPr lang="en-US" i="1" dirty="0">
                <a:solidFill>
                  <a:schemeClr val="accent6">
                    <a:lumMod val="60000"/>
                    <a:lumOff val="40000"/>
                  </a:schemeClr>
                </a:solidFill>
              </a:rPr>
              <a:t> </a:t>
            </a:r>
            <a:r>
              <a:rPr lang="en-US" i="1" dirty="0" err="1">
                <a:solidFill>
                  <a:schemeClr val="accent6">
                    <a:lumMod val="60000"/>
                    <a:lumOff val="40000"/>
                  </a:schemeClr>
                </a:solidFill>
              </a:rPr>
              <a:t>en</a:t>
            </a:r>
            <a:r>
              <a:rPr lang="en-US" i="1" dirty="0">
                <a:solidFill>
                  <a:schemeClr val="accent6">
                    <a:lumMod val="60000"/>
                    <a:lumOff val="40000"/>
                  </a:schemeClr>
                </a:solidFill>
              </a:rPr>
              <a:t> </a:t>
            </a:r>
            <a:r>
              <a:rPr lang="en-US" i="1" dirty="0" err="1">
                <a:solidFill>
                  <a:schemeClr val="accent6">
                    <a:lumMod val="60000"/>
                    <a:lumOff val="40000"/>
                  </a:schemeClr>
                </a:solidFill>
              </a:rPr>
              <a:t>illustrasjon</a:t>
            </a:r>
            <a:r>
              <a:rPr lang="en-US" i="1" dirty="0">
                <a:solidFill>
                  <a:schemeClr val="accent6">
                    <a:lumMod val="60000"/>
                    <a:lumOff val="40000"/>
                  </a:schemeClr>
                </a:solidFill>
              </a:rPr>
              <a:t> </a:t>
            </a:r>
            <a:r>
              <a:rPr lang="en-US" i="1" dirty="0" err="1">
                <a:solidFill>
                  <a:schemeClr val="accent6">
                    <a:lumMod val="60000"/>
                    <a:lumOff val="40000"/>
                  </a:schemeClr>
                </a:solidFill>
              </a:rPr>
              <a:t>og</a:t>
            </a:r>
            <a:r>
              <a:rPr lang="en-US" i="1" dirty="0">
                <a:solidFill>
                  <a:schemeClr val="accent6">
                    <a:lumMod val="60000"/>
                    <a:lumOff val="40000"/>
                  </a:schemeClr>
                </a:solidFill>
              </a:rPr>
              <a:t> </a:t>
            </a:r>
            <a:r>
              <a:rPr lang="en-US" i="1" dirty="0" err="1">
                <a:solidFill>
                  <a:schemeClr val="accent6">
                    <a:lumMod val="60000"/>
                    <a:lumOff val="40000"/>
                  </a:schemeClr>
                </a:solidFill>
              </a:rPr>
              <a:t>ingen</a:t>
            </a:r>
            <a:r>
              <a:rPr lang="en-US" i="1" dirty="0">
                <a:solidFill>
                  <a:schemeClr val="accent6">
                    <a:lumMod val="60000"/>
                    <a:lumOff val="40000"/>
                  </a:schemeClr>
                </a:solidFill>
              </a:rPr>
              <a:t> </a:t>
            </a:r>
            <a:r>
              <a:rPr lang="en-US" i="1" dirty="0" err="1">
                <a:solidFill>
                  <a:schemeClr val="accent6">
                    <a:lumMod val="60000"/>
                    <a:lumOff val="40000"/>
                  </a:schemeClr>
                </a:solidFill>
              </a:rPr>
              <a:t>anbefalt</a:t>
            </a:r>
            <a:r>
              <a:rPr lang="en-US" i="1" dirty="0">
                <a:solidFill>
                  <a:schemeClr val="accent6">
                    <a:lumMod val="60000"/>
                    <a:lumOff val="40000"/>
                  </a:schemeClr>
                </a:solidFill>
              </a:rPr>
              <a:t> </a:t>
            </a:r>
            <a:r>
              <a:rPr lang="en-US" i="1" dirty="0" err="1">
                <a:solidFill>
                  <a:schemeClr val="accent6">
                    <a:lumMod val="60000"/>
                    <a:lumOff val="40000"/>
                  </a:schemeClr>
                </a:solidFill>
              </a:rPr>
              <a:t>portefølje</a:t>
            </a:r>
            <a:r>
              <a:rPr lang="en-US" i="1" dirty="0">
                <a:solidFill>
                  <a:schemeClr val="accent6">
                    <a:lumMod val="60000"/>
                    <a:lumOff val="40000"/>
                  </a:schemeClr>
                </a:solidFill>
              </a:rPr>
              <a:t>.</a:t>
            </a:r>
          </a:p>
        </p:txBody>
      </p:sp>
    </p:spTree>
    <p:extLst>
      <p:ext uri="{BB962C8B-B14F-4D97-AF65-F5344CB8AC3E}">
        <p14:creationId xmlns:p14="http://schemas.microsoft.com/office/powerpoint/2010/main" val="2300503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82A26E-8824-4433-AF2B-1DB517BF9D80}"/>
              </a:ext>
            </a:extLst>
          </p:cNvPr>
          <p:cNvSpPr>
            <a:spLocks noGrp="1"/>
          </p:cNvSpPr>
          <p:nvPr>
            <p:ph type="title"/>
          </p:nvPr>
        </p:nvSpPr>
        <p:spPr>
          <a:xfrm>
            <a:off x="609599" y="274639"/>
            <a:ext cx="10946005" cy="1143000"/>
          </a:xfrm>
        </p:spPr>
        <p:txBody>
          <a:bodyPr/>
          <a:lstStyle/>
          <a:p>
            <a:r>
              <a:rPr lang="nb-NO" dirty="0">
                <a:latin typeface="+mn-lt"/>
              </a:rPr>
              <a:t>DINE INVESTERINGSMULIGHETER</a:t>
            </a:r>
          </a:p>
        </p:txBody>
      </p:sp>
      <p:sp>
        <p:nvSpPr>
          <p:cNvPr id="3" name="Rektangel: avrundede hjørner 2">
            <a:extLst>
              <a:ext uri="{FF2B5EF4-FFF2-40B4-BE49-F238E27FC236}">
                <a16:creationId xmlns:a16="http://schemas.microsoft.com/office/drawing/2014/main" id="{73AF11D7-22FB-4296-A39E-82EA01C380B7}"/>
              </a:ext>
            </a:extLst>
          </p:cNvPr>
          <p:cNvSpPr/>
          <p:nvPr/>
        </p:nvSpPr>
        <p:spPr>
          <a:xfrm>
            <a:off x="1206503" y="1415558"/>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AKSJER</a:t>
            </a:r>
          </a:p>
        </p:txBody>
      </p:sp>
      <p:sp>
        <p:nvSpPr>
          <p:cNvPr id="5" name="Rektangel: avrundede hjørner 4">
            <a:extLst>
              <a:ext uri="{FF2B5EF4-FFF2-40B4-BE49-F238E27FC236}">
                <a16:creationId xmlns:a16="http://schemas.microsoft.com/office/drawing/2014/main" id="{23F1B8D3-F38E-454F-A477-A76660A09F0A}"/>
              </a:ext>
            </a:extLst>
          </p:cNvPr>
          <p:cNvSpPr/>
          <p:nvPr/>
        </p:nvSpPr>
        <p:spPr>
          <a:xfrm>
            <a:off x="1191475" y="2166719"/>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AKSJEFOND</a:t>
            </a:r>
          </a:p>
        </p:txBody>
      </p:sp>
      <p:sp>
        <p:nvSpPr>
          <p:cNvPr id="7" name="Rektangel: avrundede hjørner 6">
            <a:extLst>
              <a:ext uri="{FF2B5EF4-FFF2-40B4-BE49-F238E27FC236}">
                <a16:creationId xmlns:a16="http://schemas.microsoft.com/office/drawing/2014/main" id="{AA8317CF-53DC-4B76-B587-BB298A21482D}"/>
              </a:ext>
            </a:extLst>
          </p:cNvPr>
          <p:cNvSpPr/>
          <p:nvPr/>
        </p:nvSpPr>
        <p:spPr>
          <a:xfrm>
            <a:off x="1191475" y="2924149"/>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RENTEFOND</a:t>
            </a:r>
          </a:p>
        </p:txBody>
      </p:sp>
      <p:sp>
        <p:nvSpPr>
          <p:cNvPr id="9" name="Rektangel: avrundede hjørner 8">
            <a:extLst>
              <a:ext uri="{FF2B5EF4-FFF2-40B4-BE49-F238E27FC236}">
                <a16:creationId xmlns:a16="http://schemas.microsoft.com/office/drawing/2014/main" id="{6D37E799-EA99-4A2E-8F11-E56C0980E25E}"/>
              </a:ext>
            </a:extLst>
          </p:cNvPr>
          <p:cNvSpPr/>
          <p:nvPr/>
        </p:nvSpPr>
        <p:spPr>
          <a:xfrm>
            <a:off x="3684114" y="2166718"/>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INDEKSFOND</a:t>
            </a:r>
          </a:p>
        </p:txBody>
      </p:sp>
      <p:sp>
        <p:nvSpPr>
          <p:cNvPr id="13" name="Rektangel: avrundede hjørner 12">
            <a:extLst>
              <a:ext uri="{FF2B5EF4-FFF2-40B4-BE49-F238E27FC236}">
                <a16:creationId xmlns:a16="http://schemas.microsoft.com/office/drawing/2014/main" id="{E56D130D-C1EF-4EAA-B38A-CD2726E4085D}"/>
              </a:ext>
            </a:extLst>
          </p:cNvPr>
          <p:cNvSpPr/>
          <p:nvPr/>
        </p:nvSpPr>
        <p:spPr>
          <a:xfrm>
            <a:off x="1191475" y="3789134"/>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KOMBINASJONS-FOND</a:t>
            </a:r>
          </a:p>
        </p:txBody>
      </p:sp>
      <p:sp>
        <p:nvSpPr>
          <p:cNvPr id="27" name="Rektangel: avrundede hjørner 26">
            <a:extLst>
              <a:ext uri="{FF2B5EF4-FFF2-40B4-BE49-F238E27FC236}">
                <a16:creationId xmlns:a16="http://schemas.microsoft.com/office/drawing/2014/main" id="{F5DC5A65-1182-499F-A5A0-3EC3F398E1C4}"/>
              </a:ext>
            </a:extLst>
          </p:cNvPr>
          <p:cNvSpPr/>
          <p:nvPr/>
        </p:nvSpPr>
        <p:spPr>
          <a:xfrm>
            <a:off x="3684115" y="3739761"/>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MERKUR</a:t>
            </a:r>
          </a:p>
        </p:txBody>
      </p:sp>
      <p:sp>
        <p:nvSpPr>
          <p:cNvPr id="29" name="Rektangel: avrundede hjørner 28">
            <a:extLst>
              <a:ext uri="{FF2B5EF4-FFF2-40B4-BE49-F238E27FC236}">
                <a16:creationId xmlns:a16="http://schemas.microsoft.com/office/drawing/2014/main" id="{C852BB30-C381-479B-9CF4-6CACB11DBB3A}"/>
              </a:ext>
            </a:extLst>
          </p:cNvPr>
          <p:cNvSpPr/>
          <p:nvPr/>
        </p:nvSpPr>
        <p:spPr>
          <a:xfrm>
            <a:off x="3670717" y="4529908"/>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UNOTERTE</a:t>
            </a:r>
          </a:p>
        </p:txBody>
      </p:sp>
      <p:sp>
        <p:nvSpPr>
          <p:cNvPr id="31" name="Rektangel: avrundede hjørner 30">
            <a:extLst>
              <a:ext uri="{FF2B5EF4-FFF2-40B4-BE49-F238E27FC236}">
                <a16:creationId xmlns:a16="http://schemas.microsoft.com/office/drawing/2014/main" id="{9F1A5502-53CD-4E58-A6EE-C0151D2406AF}"/>
              </a:ext>
            </a:extLst>
          </p:cNvPr>
          <p:cNvSpPr/>
          <p:nvPr/>
        </p:nvSpPr>
        <p:spPr>
          <a:xfrm>
            <a:off x="1206503" y="4569636"/>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OBLIGASJONER</a:t>
            </a:r>
          </a:p>
        </p:txBody>
      </p:sp>
      <p:sp>
        <p:nvSpPr>
          <p:cNvPr id="33" name="Rektangel: avrundede hjørner 32">
            <a:extLst>
              <a:ext uri="{FF2B5EF4-FFF2-40B4-BE49-F238E27FC236}">
                <a16:creationId xmlns:a16="http://schemas.microsoft.com/office/drawing/2014/main" id="{6B66C074-08D7-44D2-8975-A9E02E6AEEF5}"/>
              </a:ext>
            </a:extLst>
          </p:cNvPr>
          <p:cNvSpPr/>
          <p:nvPr/>
        </p:nvSpPr>
        <p:spPr>
          <a:xfrm>
            <a:off x="3670714" y="1394407"/>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BANKKONTO</a:t>
            </a:r>
          </a:p>
        </p:txBody>
      </p:sp>
      <p:sp>
        <p:nvSpPr>
          <p:cNvPr id="35" name="Rektangel: avrundede hjørner 34">
            <a:extLst>
              <a:ext uri="{FF2B5EF4-FFF2-40B4-BE49-F238E27FC236}">
                <a16:creationId xmlns:a16="http://schemas.microsoft.com/office/drawing/2014/main" id="{92BD9C7B-F852-4B9C-B7E1-32972B9EAFB8}"/>
              </a:ext>
            </a:extLst>
          </p:cNvPr>
          <p:cNvSpPr/>
          <p:nvPr/>
        </p:nvSpPr>
        <p:spPr>
          <a:xfrm>
            <a:off x="3684112" y="2941984"/>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ETF</a:t>
            </a:r>
          </a:p>
        </p:txBody>
      </p:sp>
      <p:sp>
        <p:nvSpPr>
          <p:cNvPr id="37" name="Rektangel: avrundede hjørner 36">
            <a:extLst>
              <a:ext uri="{FF2B5EF4-FFF2-40B4-BE49-F238E27FC236}">
                <a16:creationId xmlns:a16="http://schemas.microsoft.com/office/drawing/2014/main" id="{0852A2FF-C497-41ED-85B1-BA0B125CC8A4}"/>
              </a:ext>
            </a:extLst>
          </p:cNvPr>
          <p:cNvSpPr/>
          <p:nvPr/>
        </p:nvSpPr>
        <p:spPr>
          <a:xfrm>
            <a:off x="3684112" y="5434620"/>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PE / VC</a:t>
            </a:r>
          </a:p>
        </p:txBody>
      </p:sp>
      <p:sp>
        <p:nvSpPr>
          <p:cNvPr id="39" name="Rektangel: avrundede hjørner 38">
            <a:extLst>
              <a:ext uri="{FF2B5EF4-FFF2-40B4-BE49-F238E27FC236}">
                <a16:creationId xmlns:a16="http://schemas.microsoft.com/office/drawing/2014/main" id="{9807086F-6742-4300-BBB8-AE8B68FE6A09}"/>
              </a:ext>
            </a:extLst>
          </p:cNvPr>
          <p:cNvSpPr/>
          <p:nvPr/>
        </p:nvSpPr>
        <p:spPr>
          <a:xfrm>
            <a:off x="1213202" y="5434621"/>
            <a:ext cx="1808703" cy="596631"/>
          </a:xfrm>
          <a:prstGeom prst="roundRect">
            <a:avLst/>
          </a:prstGeom>
          <a:solidFill>
            <a:srgbClr val="003B5C"/>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EIENDOM</a:t>
            </a:r>
          </a:p>
        </p:txBody>
      </p:sp>
      <p:sp>
        <p:nvSpPr>
          <p:cNvPr id="58" name="TekstSylinder 57">
            <a:extLst>
              <a:ext uri="{FF2B5EF4-FFF2-40B4-BE49-F238E27FC236}">
                <a16:creationId xmlns:a16="http://schemas.microsoft.com/office/drawing/2014/main" id="{C4F23E3C-40A5-472F-A6DD-3F921C1761F0}"/>
              </a:ext>
            </a:extLst>
          </p:cNvPr>
          <p:cNvSpPr txBox="1"/>
          <p:nvPr/>
        </p:nvSpPr>
        <p:spPr>
          <a:xfrm>
            <a:off x="1456923" y="6329148"/>
            <a:ext cx="8249696" cy="369332"/>
          </a:xfrm>
          <a:prstGeom prst="rect">
            <a:avLst/>
          </a:prstGeom>
          <a:noFill/>
        </p:spPr>
        <p:txBody>
          <a:bodyPr wrap="square" rtlCol="0">
            <a:spAutoFit/>
          </a:bodyPr>
          <a:lstStyle/>
          <a:p>
            <a:r>
              <a:rPr lang="nb-NO" i="1" dirty="0"/>
              <a:t>Listen er på ingen måte komplett.</a:t>
            </a:r>
          </a:p>
        </p:txBody>
      </p:sp>
      <p:sp>
        <p:nvSpPr>
          <p:cNvPr id="59" name="Rektangel: avrundede hjørner 58">
            <a:extLst>
              <a:ext uri="{FF2B5EF4-FFF2-40B4-BE49-F238E27FC236}">
                <a16:creationId xmlns:a16="http://schemas.microsoft.com/office/drawing/2014/main" id="{7ABC5697-A18B-4F02-9EA9-859AE553C7E8}"/>
              </a:ext>
            </a:extLst>
          </p:cNvPr>
          <p:cNvSpPr/>
          <p:nvPr/>
        </p:nvSpPr>
        <p:spPr>
          <a:xfrm>
            <a:off x="730969" y="1236747"/>
            <a:ext cx="5121310" cy="5014128"/>
          </a:xfrm>
          <a:prstGeom prst="roundRect">
            <a:avLst>
              <a:gd name="adj" fmla="val 8250"/>
            </a:avLst>
          </a:prstGeom>
          <a:noFill/>
          <a:ln>
            <a:solidFill>
              <a:srgbClr val="003B5C"/>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grpSp>
        <p:nvGrpSpPr>
          <p:cNvPr id="62" name="Gruppe 61">
            <a:extLst>
              <a:ext uri="{FF2B5EF4-FFF2-40B4-BE49-F238E27FC236}">
                <a16:creationId xmlns:a16="http://schemas.microsoft.com/office/drawing/2014/main" id="{702A9FB3-7AEF-4407-80DD-576255DBF5DE}"/>
              </a:ext>
            </a:extLst>
          </p:cNvPr>
          <p:cNvGrpSpPr/>
          <p:nvPr/>
        </p:nvGrpSpPr>
        <p:grpSpPr>
          <a:xfrm>
            <a:off x="6345152" y="1232697"/>
            <a:ext cx="5121310" cy="5014128"/>
            <a:chOff x="6345152" y="1232697"/>
            <a:chExt cx="5121310" cy="5014128"/>
          </a:xfrm>
        </p:grpSpPr>
        <p:sp>
          <p:nvSpPr>
            <p:cNvPr id="15" name="Rektangel: avrundede hjørner 14">
              <a:extLst>
                <a:ext uri="{FF2B5EF4-FFF2-40B4-BE49-F238E27FC236}">
                  <a16:creationId xmlns:a16="http://schemas.microsoft.com/office/drawing/2014/main" id="{FF1CCCC5-2571-4074-9908-C480F9C33135}"/>
                </a:ext>
              </a:extLst>
            </p:cNvPr>
            <p:cNvSpPr/>
            <p:nvPr/>
          </p:nvSpPr>
          <p:spPr>
            <a:xfrm>
              <a:off x="6648244" y="139765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AKSJESPARE-KONTO (ASK)</a:t>
              </a:r>
            </a:p>
          </p:txBody>
        </p:sp>
        <p:sp>
          <p:nvSpPr>
            <p:cNvPr id="17" name="Rektangel: avrundede hjørner 16">
              <a:extLst>
                <a:ext uri="{FF2B5EF4-FFF2-40B4-BE49-F238E27FC236}">
                  <a16:creationId xmlns:a16="http://schemas.microsoft.com/office/drawing/2014/main" id="{C2ED3CC2-89E4-4823-AEC3-49BA06572CFC}"/>
                </a:ext>
              </a:extLst>
            </p:cNvPr>
            <p:cNvSpPr/>
            <p:nvPr/>
          </p:nvSpPr>
          <p:spPr>
            <a:xfrm>
              <a:off x="6623725" y="215175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INVESTERINGS-KONTO</a:t>
              </a:r>
            </a:p>
          </p:txBody>
        </p:sp>
        <p:sp>
          <p:nvSpPr>
            <p:cNvPr id="19" name="Rektangel: avrundede hjørner 18">
              <a:extLst>
                <a:ext uri="{FF2B5EF4-FFF2-40B4-BE49-F238E27FC236}">
                  <a16:creationId xmlns:a16="http://schemas.microsoft.com/office/drawing/2014/main" id="{69ED15C3-0AFC-44DF-A3C8-95310DBF3413}"/>
                </a:ext>
              </a:extLst>
            </p:cNvPr>
            <p:cNvSpPr/>
            <p:nvPr/>
          </p:nvSpPr>
          <p:spPr>
            <a:xfrm>
              <a:off x="9161632" y="1393033"/>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FONDSKONTO</a:t>
              </a:r>
            </a:p>
          </p:txBody>
        </p:sp>
        <p:sp>
          <p:nvSpPr>
            <p:cNvPr id="21" name="Rektangel: avrundede hjørner 20">
              <a:extLst>
                <a:ext uri="{FF2B5EF4-FFF2-40B4-BE49-F238E27FC236}">
                  <a16:creationId xmlns:a16="http://schemas.microsoft.com/office/drawing/2014/main" id="{4F0F4307-8023-48D5-9FE6-89A0A057C643}"/>
                </a:ext>
              </a:extLst>
            </p:cNvPr>
            <p:cNvSpPr/>
            <p:nvPr/>
          </p:nvSpPr>
          <p:spPr>
            <a:xfrm>
              <a:off x="9163798" y="2172012"/>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PENSJONS-KONTO</a:t>
              </a:r>
            </a:p>
          </p:txBody>
        </p:sp>
        <p:sp>
          <p:nvSpPr>
            <p:cNvPr id="23" name="Rektangel: avrundede hjørner 22">
              <a:extLst>
                <a:ext uri="{FF2B5EF4-FFF2-40B4-BE49-F238E27FC236}">
                  <a16:creationId xmlns:a16="http://schemas.microsoft.com/office/drawing/2014/main" id="{DE295551-9954-4550-B0DA-007B4E2DECC3}"/>
                </a:ext>
              </a:extLst>
            </p:cNvPr>
            <p:cNvSpPr/>
            <p:nvPr/>
          </p:nvSpPr>
          <p:spPr>
            <a:xfrm>
              <a:off x="6657651" y="2912711"/>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AKSJEHANDELS KONTO</a:t>
              </a:r>
            </a:p>
          </p:txBody>
        </p:sp>
        <p:sp>
          <p:nvSpPr>
            <p:cNvPr id="25" name="Rektangel: avrundede hjørner 24">
              <a:extLst>
                <a:ext uri="{FF2B5EF4-FFF2-40B4-BE49-F238E27FC236}">
                  <a16:creationId xmlns:a16="http://schemas.microsoft.com/office/drawing/2014/main" id="{35E1339A-0B9C-4432-9E90-1AACF139CB57}"/>
                </a:ext>
              </a:extLst>
            </p:cNvPr>
            <p:cNvSpPr/>
            <p:nvPr/>
          </p:nvSpPr>
          <p:spPr>
            <a:xfrm>
              <a:off x="9161631" y="3740064"/>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UNIT LINK</a:t>
              </a:r>
            </a:p>
          </p:txBody>
        </p:sp>
        <p:sp>
          <p:nvSpPr>
            <p:cNvPr id="47" name="Rektangel: avrundede hjørner 46">
              <a:extLst>
                <a:ext uri="{FF2B5EF4-FFF2-40B4-BE49-F238E27FC236}">
                  <a16:creationId xmlns:a16="http://schemas.microsoft.com/office/drawing/2014/main" id="{814E3725-3BFC-4A53-AA28-7C2C7964F1BF}"/>
                </a:ext>
              </a:extLst>
            </p:cNvPr>
            <p:cNvSpPr/>
            <p:nvPr/>
          </p:nvSpPr>
          <p:spPr>
            <a:xfrm>
              <a:off x="9161631" y="538486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PKB</a:t>
              </a:r>
            </a:p>
          </p:txBody>
        </p:sp>
        <p:sp>
          <p:nvSpPr>
            <p:cNvPr id="49" name="Rektangel: avrundede hjørner 48">
              <a:extLst>
                <a:ext uri="{FF2B5EF4-FFF2-40B4-BE49-F238E27FC236}">
                  <a16:creationId xmlns:a16="http://schemas.microsoft.com/office/drawing/2014/main" id="{C664D2FE-7C9E-4438-B96E-D5C8A50F3C64}"/>
                </a:ext>
              </a:extLst>
            </p:cNvPr>
            <p:cNvSpPr/>
            <p:nvPr/>
          </p:nvSpPr>
          <p:spPr>
            <a:xfrm>
              <a:off x="6671046" y="4500716"/>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VPS-KONTO</a:t>
              </a:r>
            </a:p>
          </p:txBody>
        </p:sp>
        <p:sp>
          <p:nvSpPr>
            <p:cNvPr id="51" name="Rektangel: avrundede hjørner 50">
              <a:extLst>
                <a:ext uri="{FF2B5EF4-FFF2-40B4-BE49-F238E27FC236}">
                  <a16:creationId xmlns:a16="http://schemas.microsoft.com/office/drawing/2014/main" id="{798413F1-8988-4173-BD61-655F9AC149AD}"/>
                </a:ext>
              </a:extLst>
            </p:cNvPr>
            <p:cNvSpPr/>
            <p:nvPr/>
          </p:nvSpPr>
          <p:spPr>
            <a:xfrm>
              <a:off x="9161631" y="2934133"/>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IPS</a:t>
              </a:r>
            </a:p>
          </p:txBody>
        </p:sp>
        <p:sp>
          <p:nvSpPr>
            <p:cNvPr id="53" name="Rektangel: avrundede hjørner 52">
              <a:extLst>
                <a:ext uri="{FF2B5EF4-FFF2-40B4-BE49-F238E27FC236}">
                  <a16:creationId xmlns:a16="http://schemas.microsoft.com/office/drawing/2014/main" id="{7C205A30-D531-4B24-B935-676AED7A3832}"/>
                </a:ext>
              </a:extLst>
            </p:cNvPr>
            <p:cNvSpPr/>
            <p:nvPr/>
          </p:nvSpPr>
          <p:spPr>
            <a:xfrm>
              <a:off x="6623724" y="3739761"/>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VPU-KONTO</a:t>
              </a:r>
            </a:p>
          </p:txBody>
        </p:sp>
        <p:sp>
          <p:nvSpPr>
            <p:cNvPr id="55" name="Rektangel: avrundede hjørner 54">
              <a:extLst>
                <a:ext uri="{FF2B5EF4-FFF2-40B4-BE49-F238E27FC236}">
                  <a16:creationId xmlns:a16="http://schemas.microsoft.com/office/drawing/2014/main" id="{3E3CB385-BCE3-46A9-B2C9-28E53779D62E}"/>
                </a:ext>
              </a:extLst>
            </p:cNvPr>
            <p:cNvSpPr/>
            <p:nvPr/>
          </p:nvSpPr>
          <p:spPr>
            <a:xfrm>
              <a:off x="9161631" y="4534278"/>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ZERO</a:t>
              </a:r>
            </a:p>
          </p:txBody>
        </p:sp>
        <p:sp>
          <p:nvSpPr>
            <p:cNvPr id="57" name="Rektangel: avrundede hjørner 56">
              <a:extLst>
                <a:ext uri="{FF2B5EF4-FFF2-40B4-BE49-F238E27FC236}">
                  <a16:creationId xmlns:a16="http://schemas.microsoft.com/office/drawing/2014/main" id="{E7EAE3BD-34ED-43FB-8F36-10CF9D8B802F}"/>
                </a:ext>
              </a:extLst>
            </p:cNvPr>
            <p:cNvSpPr/>
            <p:nvPr/>
          </p:nvSpPr>
          <p:spPr>
            <a:xfrm>
              <a:off x="6623725" y="5399440"/>
              <a:ext cx="1808703" cy="596631"/>
            </a:xfrm>
            <a:prstGeom prst="roundRect">
              <a:avLst/>
            </a:prstGeom>
            <a:solidFill>
              <a:srgbClr val="D45D00"/>
            </a:solidFill>
            <a:ln w="571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solidFill>
                    <a:schemeClr val="tx1"/>
                  </a:solidFill>
                </a:rPr>
                <a:t>EGEN PENSJONSKONTO</a:t>
              </a:r>
            </a:p>
          </p:txBody>
        </p:sp>
        <p:sp>
          <p:nvSpPr>
            <p:cNvPr id="61" name="Rektangel: avrundede hjørner 60">
              <a:extLst>
                <a:ext uri="{FF2B5EF4-FFF2-40B4-BE49-F238E27FC236}">
                  <a16:creationId xmlns:a16="http://schemas.microsoft.com/office/drawing/2014/main" id="{903D35BC-0AA0-4DE9-BAB8-EFAB2ACBAA3B}"/>
                </a:ext>
              </a:extLst>
            </p:cNvPr>
            <p:cNvSpPr/>
            <p:nvPr/>
          </p:nvSpPr>
          <p:spPr>
            <a:xfrm>
              <a:off x="6345152" y="1232697"/>
              <a:ext cx="5121310" cy="5014128"/>
            </a:xfrm>
            <a:prstGeom prst="roundRect">
              <a:avLst>
                <a:gd name="adj" fmla="val 8250"/>
              </a:avLst>
            </a:prstGeom>
            <a:noFill/>
            <a:ln>
              <a:solidFill>
                <a:srgbClr val="003B5C"/>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grpSp>
    </p:spTree>
    <p:extLst>
      <p:ext uri="{BB962C8B-B14F-4D97-AF65-F5344CB8AC3E}">
        <p14:creationId xmlns:p14="http://schemas.microsoft.com/office/powerpoint/2010/main" val="180352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9"/>
                                          </p:stCondLst>
                                        </p:cTn>
                                        <p:tgtEl>
                                          <p:spTgt spid="3"/>
                                        </p:tgtEl>
                                        <p:attrNameLst>
                                          <p:attrName>style.visibility</p:attrName>
                                        </p:attrNameLst>
                                      </p:cBhvr>
                                      <p:to>
                                        <p:strVal val="visible"/>
                                      </p:to>
                                    </p:set>
                                  </p:childTnLst>
                                </p:cTn>
                              </p:par>
                            </p:childTnLst>
                          </p:cTn>
                        </p:par>
                        <p:par>
                          <p:cTn id="7" fill="hold">
                            <p:stCondLst>
                              <p:cond delay="260"/>
                            </p:stCondLst>
                            <p:childTnLst>
                              <p:par>
                                <p:cTn id="8" presetID="1" presetClass="entr" presetSubtype="0" fill="hold" grpId="0" nodeType="afterEffect">
                                  <p:stCondLst>
                                    <p:cond delay="250"/>
                                  </p:stCondLst>
                                  <p:childTnLst>
                                    <p:set>
                                      <p:cBhvr>
                                        <p:cTn id="9" dur="1" fill="hold">
                                          <p:stCondLst>
                                            <p:cond delay="9"/>
                                          </p:stCondLst>
                                        </p:cTn>
                                        <p:tgtEl>
                                          <p:spTgt spid="5"/>
                                        </p:tgtEl>
                                        <p:attrNameLst>
                                          <p:attrName>style.visibility</p:attrName>
                                        </p:attrNameLst>
                                      </p:cBhvr>
                                      <p:to>
                                        <p:strVal val="visible"/>
                                      </p:to>
                                    </p:set>
                                  </p:childTnLst>
                                </p:cTn>
                              </p:par>
                            </p:childTnLst>
                          </p:cTn>
                        </p:par>
                        <p:par>
                          <p:cTn id="10" fill="hold">
                            <p:stCondLst>
                              <p:cond delay="520"/>
                            </p:stCondLst>
                            <p:childTnLst>
                              <p:par>
                                <p:cTn id="11" presetID="1" presetClass="entr" presetSubtype="0" fill="hold" grpId="0" nodeType="afterEffect">
                                  <p:stCondLst>
                                    <p:cond delay="250"/>
                                  </p:stCondLst>
                                  <p:childTnLst>
                                    <p:set>
                                      <p:cBhvr>
                                        <p:cTn id="12" dur="1" fill="hold">
                                          <p:stCondLst>
                                            <p:cond delay="9"/>
                                          </p:stCondLst>
                                        </p:cTn>
                                        <p:tgtEl>
                                          <p:spTgt spid="7"/>
                                        </p:tgtEl>
                                        <p:attrNameLst>
                                          <p:attrName>style.visibility</p:attrName>
                                        </p:attrNameLst>
                                      </p:cBhvr>
                                      <p:to>
                                        <p:strVal val="visible"/>
                                      </p:to>
                                    </p:set>
                                  </p:childTnLst>
                                </p:cTn>
                              </p:par>
                            </p:childTnLst>
                          </p:cTn>
                        </p:par>
                        <p:par>
                          <p:cTn id="13" fill="hold">
                            <p:stCondLst>
                              <p:cond delay="780"/>
                            </p:stCondLst>
                            <p:childTnLst>
                              <p:par>
                                <p:cTn id="14" presetID="1" presetClass="entr" presetSubtype="0" fill="hold" grpId="0" nodeType="afterEffect">
                                  <p:stCondLst>
                                    <p:cond delay="250"/>
                                  </p:stCondLst>
                                  <p:childTnLst>
                                    <p:set>
                                      <p:cBhvr>
                                        <p:cTn id="15" dur="1" fill="hold">
                                          <p:stCondLst>
                                            <p:cond delay="9"/>
                                          </p:stCondLst>
                                        </p:cTn>
                                        <p:tgtEl>
                                          <p:spTgt spid="13"/>
                                        </p:tgtEl>
                                        <p:attrNameLst>
                                          <p:attrName>style.visibility</p:attrName>
                                        </p:attrNameLst>
                                      </p:cBhvr>
                                      <p:to>
                                        <p:strVal val="visible"/>
                                      </p:to>
                                    </p:set>
                                  </p:childTnLst>
                                </p:cTn>
                              </p:par>
                            </p:childTnLst>
                          </p:cTn>
                        </p:par>
                        <p:par>
                          <p:cTn id="16" fill="hold">
                            <p:stCondLst>
                              <p:cond delay="1040"/>
                            </p:stCondLst>
                            <p:childTnLst>
                              <p:par>
                                <p:cTn id="17" presetID="1" presetClass="entr" presetSubtype="0" fill="hold" grpId="0" nodeType="afterEffect">
                                  <p:stCondLst>
                                    <p:cond delay="250"/>
                                  </p:stCondLst>
                                  <p:childTnLst>
                                    <p:set>
                                      <p:cBhvr>
                                        <p:cTn id="18" dur="1" fill="hold">
                                          <p:stCondLst>
                                            <p:cond delay="9"/>
                                          </p:stCondLst>
                                        </p:cTn>
                                        <p:tgtEl>
                                          <p:spTgt spid="31"/>
                                        </p:tgtEl>
                                        <p:attrNameLst>
                                          <p:attrName>style.visibility</p:attrName>
                                        </p:attrNameLst>
                                      </p:cBhvr>
                                      <p:to>
                                        <p:strVal val="visible"/>
                                      </p:to>
                                    </p:set>
                                  </p:childTnLst>
                                </p:cTn>
                              </p:par>
                            </p:childTnLst>
                          </p:cTn>
                        </p:par>
                        <p:par>
                          <p:cTn id="19" fill="hold">
                            <p:stCondLst>
                              <p:cond delay="1300"/>
                            </p:stCondLst>
                            <p:childTnLst>
                              <p:par>
                                <p:cTn id="20" presetID="1" presetClass="entr" presetSubtype="0" fill="hold" grpId="0" nodeType="afterEffect">
                                  <p:stCondLst>
                                    <p:cond delay="250"/>
                                  </p:stCondLst>
                                  <p:childTnLst>
                                    <p:set>
                                      <p:cBhvr>
                                        <p:cTn id="21" dur="1" fill="hold">
                                          <p:stCondLst>
                                            <p:cond delay="9"/>
                                          </p:stCondLst>
                                        </p:cTn>
                                        <p:tgtEl>
                                          <p:spTgt spid="39"/>
                                        </p:tgtEl>
                                        <p:attrNameLst>
                                          <p:attrName>style.visibility</p:attrName>
                                        </p:attrNameLst>
                                      </p:cBhvr>
                                      <p:to>
                                        <p:strVal val="visible"/>
                                      </p:to>
                                    </p:set>
                                  </p:childTnLst>
                                </p:cTn>
                              </p:par>
                            </p:childTnLst>
                          </p:cTn>
                        </p:par>
                        <p:par>
                          <p:cTn id="22" fill="hold">
                            <p:stCondLst>
                              <p:cond delay="1560"/>
                            </p:stCondLst>
                            <p:childTnLst>
                              <p:par>
                                <p:cTn id="23" presetID="1" presetClass="entr" presetSubtype="0" fill="hold" grpId="0" nodeType="afterEffect">
                                  <p:stCondLst>
                                    <p:cond delay="250"/>
                                  </p:stCondLst>
                                  <p:childTnLst>
                                    <p:set>
                                      <p:cBhvr>
                                        <p:cTn id="24" dur="1" fill="hold">
                                          <p:stCondLst>
                                            <p:cond delay="9"/>
                                          </p:stCondLst>
                                        </p:cTn>
                                        <p:tgtEl>
                                          <p:spTgt spid="33"/>
                                        </p:tgtEl>
                                        <p:attrNameLst>
                                          <p:attrName>style.visibility</p:attrName>
                                        </p:attrNameLst>
                                      </p:cBhvr>
                                      <p:to>
                                        <p:strVal val="visible"/>
                                      </p:to>
                                    </p:set>
                                  </p:childTnLst>
                                </p:cTn>
                              </p:par>
                            </p:childTnLst>
                          </p:cTn>
                        </p:par>
                        <p:par>
                          <p:cTn id="25" fill="hold">
                            <p:stCondLst>
                              <p:cond delay="1820"/>
                            </p:stCondLst>
                            <p:childTnLst>
                              <p:par>
                                <p:cTn id="26" presetID="1" presetClass="entr" presetSubtype="0" fill="hold" grpId="0" nodeType="afterEffect">
                                  <p:stCondLst>
                                    <p:cond delay="250"/>
                                  </p:stCondLst>
                                  <p:childTnLst>
                                    <p:set>
                                      <p:cBhvr>
                                        <p:cTn id="27" dur="1" fill="hold">
                                          <p:stCondLst>
                                            <p:cond delay="9"/>
                                          </p:stCondLst>
                                        </p:cTn>
                                        <p:tgtEl>
                                          <p:spTgt spid="9"/>
                                        </p:tgtEl>
                                        <p:attrNameLst>
                                          <p:attrName>style.visibility</p:attrName>
                                        </p:attrNameLst>
                                      </p:cBhvr>
                                      <p:to>
                                        <p:strVal val="visible"/>
                                      </p:to>
                                    </p:set>
                                  </p:childTnLst>
                                </p:cTn>
                              </p:par>
                            </p:childTnLst>
                          </p:cTn>
                        </p:par>
                        <p:par>
                          <p:cTn id="28" fill="hold">
                            <p:stCondLst>
                              <p:cond delay="2080"/>
                            </p:stCondLst>
                            <p:childTnLst>
                              <p:par>
                                <p:cTn id="29" presetID="1" presetClass="entr" presetSubtype="0" fill="hold" grpId="0" nodeType="afterEffect">
                                  <p:stCondLst>
                                    <p:cond delay="250"/>
                                  </p:stCondLst>
                                  <p:childTnLst>
                                    <p:set>
                                      <p:cBhvr>
                                        <p:cTn id="30" dur="1" fill="hold">
                                          <p:stCondLst>
                                            <p:cond delay="9"/>
                                          </p:stCondLst>
                                        </p:cTn>
                                        <p:tgtEl>
                                          <p:spTgt spid="35"/>
                                        </p:tgtEl>
                                        <p:attrNameLst>
                                          <p:attrName>style.visibility</p:attrName>
                                        </p:attrNameLst>
                                      </p:cBhvr>
                                      <p:to>
                                        <p:strVal val="visible"/>
                                      </p:to>
                                    </p:set>
                                  </p:childTnLst>
                                </p:cTn>
                              </p:par>
                            </p:childTnLst>
                          </p:cTn>
                        </p:par>
                        <p:par>
                          <p:cTn id="31" fill="hold">
                            <p:stCondLst>
                              <p:cond delay="2340"/>
                            </p:stCondLst>
                            <p:childTnLst>
                              <p:par>
                                <p:cTn id="32" presetID="1" presetClass="entr" presetSubtype="0" fill="hold" grpId="0" nodeType="afterEffect">
                                  <p:stCondLst>
                                    <p:cond delay="250"/>
                                  </p:stCondLst>
                                  <p:childTnLst>
                                    <p:set>
                                      <p:cBhvr>
                                        <p:cTn id="33" dur="1" fill="hold">
                                          <p:stCondLst>
                                            <p:cond delay="9"/>
                                          </p:stCondLst>
                                        </p:cTn>
                                        <p:tgtEl>
                                          <p:spTgt spid="27"/>
                                        </p:tgtEl>
                                        <p:attrNameLst>
                                          <p:attrName>style.visibility</p:attrName>
                                        </p:attrNameLst>
                                      </p:cBhvr>
                                      <p:to>
                                        <p:strVal val="visible"/>
                                      </p:to>
                                    </p:set>
                                  </p:childTnLst>
                                </p:cTn>
                              </p:par>
                            </p:childTnLst>
                          </p:cTn>
                        </p:par>
                        <p:par>
                          <p:cTn id="34" fill="hold">
                            <p:stCondLst>
                              <p:cond delay="2600"/>
                            </p:stCondLst>
                            <p:childTnLst>
                              <p:par>
                                <p:cTn id="35" presetID="1" presetClass="entr" presetSubtype="0" fill="hold" grpId="0" nodeType="afterEffect">
                                  <p:stCondLst>
                                    <p:cond delay="250"/>
                                  </p:stCondLst>
                                  <p:childTnLst>
                                    <p:set>
                                      <p:cBhvr>
                                        <p:cTn id="36" dur="1" fill="hold">
                                          <p:stCondLst>
                                            <p:cond delay="9"/>
                                          </p:stCondLst>
                                        </p:cTn>
                                        <p:tgtEl>
                                          <p:spTgt spid="29"/>
                                        </p:tgtEl>
                                        <p:attrNameLst>
                                          <p:attrName>style.visibility</p:attrName>
                                        </p:attrNameLst>
                                      </p:cBhvr>
                                      <p:to>
                                        <p:strVal val="visible"/>
                                      </p:to>
                                    </p:set>
                                  </p:childTnLst>
                                </p:cTn>
                              </p:par>
                            </p:childTnLst>
                          </p:cTn>
                        </p:par>
                        <p:par>
                          <p:cTn id="37" fill="hold">
                            <p:stCondLst>
                              <p:cond delay="2860"/>
                            </p:stCondLst>
                            <p:childTnLst>
                              <p:par>
                                <p:cTn id="38" presetID="1" presetClass="entr" presetSubtype="0" fill="hold" grpId="0" nodeType="afterEffect">
                                  <p:stCondLst>
                                    <p:cond delay="250"/>
                                  </p:stCondLst>
                                  <p:childTnLst>
                                    <p:set>
                                      <p:cBhvr>
                                        <p:cTn id="39" dur="1" fill="hold">
                                          <p:stCondLst>
                                            <p:cond delay="9"/>
                                          </p:stCondLst>
                                        </p:cTn>
                                        <p:tgtEl>
                                          <p:spTgt spid="37"/>
                                        </p:tgtEl>
                                        <p:attrNameLst>
                                          <p:attrName>style.visibility</p:attrName>
                                        </p:attrNameLst>
                                      </p:cBhvr>
                                      <p:to>
                                        <p:strVal val="visible"/>
                                      </p:to>
                                    </p:set>
                                  </p:childTnLst>
                                </p:cTn>
                              </p:par>
                            </p:childTnLst>
                          </p:cTn>
                        </p:par>
                        <p:par>
                          <p:cTn id="40" fill="hold">
                            <p:stCondLst>
                              <p:cond delay="3120"/>
                            </p:stCondLst>
                            <p:childTnLst>
                              <p:par>
                                <p:cTn id="41" presetID="1" presetClass="entr" presetSubtype="0" fill="hold" grpId="0" nodeType="afterEffect">
                                  <p:stCondLst>
                                    <p:cond delay="100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3" grpId="0" animBg="1"/>
      <p:bldP spid="27" grpId="0" animBg="1"/>
      <p:bldP spid="29" grpId="0" animBg="1"/>
      <p:bldP spid="31" grpId="0" animBg="1"/>
      <p:bldP spid="33" grpId="0" animBg="1"/>
      <p:bldP spid="35" grpId="0" animBg="1"/>
      <p:bldP spid="37" grpId="0" animBg="1"/>
      <p:bldP spid="39" grpId="0" animBg="1"/>
      <p:bldP spid="5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D28089-94F7-4EDE-AAD6-F368119BE505}"/>
              </a:ext>
            </a:extLst>
          </p:cNvPr>
          <p:cNvSpPr>
            <a:spLocks noGrp="1"/>
          </p:cNvSpPr>
          <p:nvPr>
            <p:ph type="title"/>
          </p:nvPr>
        </p:nvSpPr>
        <p:spPr/>
        <p:txBody>
          <a:bodyPr/>
          <a:lstStyle/>
          <a:p>
            <a:r>
              <a:rPr lang="nb-NO" dirty="0"/>
              <a:t>Dine viktigste valg</a:t>
            </a:r>
          </a:p>
        </p:txBody>
      </p:sp>
      <p:sp>
        <p:nvSpPr>
          <p:cNvPr id="5" name="TekstSylinder 4">
            <a:extLst>
              <a:ext uri="{FF2B5EF4-FFF2-40B4-BE49-F238E27FC236}">
                <a16:creationId xmlns:a16="http://schemas.microsoft.com/office/drawing/2014/main" id="{02B07594-6629-456F-A18D-18413679A62D}"/>
              </a:ext>
            </a:extLst>
          </p:cNvPr>
          <p:cNvSpPr txBox="1"/>
          <p:nvPr/>
        </p:nvSpPr>
        <p:spPr>
          <a:xfrm>
            <a:off x="0" y="6414084"/>
            <a:ext cx="102488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Bilder er private fra egen nettbank i Nordea. Alle bankene har liknende bilder under sparing / investering / aksjer / fond</a:t>
            </a:r>
          </a:p>
        </p:txBody>
      </p:sp>
      <p:pic>
        <p:nvPicPr>
          <p:cNvPr id="16" name="Bilde 15">
            <a:extLst>
              <a:ext uri="{FF2B5EF4-FFF2-40B4-BE49-F238E27FC236}">
                <a16:creationId xmlns:a16="http://schemas.microsoft.com/office/drawing/2014/main" id="{52A6D1B8-057F-4C01-97BC-C396EA38ADD8}"/>
              </a:ext>
            </a:extLst>
          </p:cNvPr>
          <p:cNvPicPr>
            <a:picLocks noChangeAspect="1"/>
          </p:cNvPicPr>
          <p:nvPr/>
        </p:nvPicPr>
        <p:blipFill>
          <a:blip r:embed="rId2"/>
          <a:stretch>
            <a:fillRect/>
          </a:stretch>
        </p:blipFill>
        <p:spPr>
          <a:xfrm>
            <a:off x="609600" y="1917936"/>
            <a:ext cx="4986960" cy="1902117"/>
          </a:xfrm>
          <a:prstGeom prst="rect">
            <a:avLst/>
          </a:prstGeom>
        </p:spPr>
      </p:pic>
      <p:pic>
        <p:nvPicPr>
          <p:cNvPr id="17" name="Bilde 16">
            <a:extLst>
              <a:ext uri="{FF2B5EF4-FFF2-40B4-BE49-F238E27FC236}">
                <a16:creationId xmlns:a16="http://schemas.microsoft.com/office/drawing/2014/main" id="{D5DCA8BE-FA10-4838-BA19-C72D605C34ED}"/>
              </a:ext>
            </a:extLst>
          </p:cNvPr>
          <p:cNvPicPr>
            <a:picLocks noChangeAspect="1"/>
          </p:cNvPicPr>
          <p:nvPr/>
        </p:nvPicPr>
        <p:blipFill>
          <a:blip r:embed="rId3"/>
          <a:stretch>
            <a:fillRect/>
          </a:stretch>
        </p:blipFill>
        <p:spPr>
          <a:xfrm>
            <a:off x="228567" y="4011670"/>
            <a:ext cx="5749026" cy="1926503"/>
          </a:xfrm>
          <a:prstGeom prst="rect">
            <a:avLst/>
          </a:prstGeom>
        </p:spPr>
      </p:pic>
      <p:pic>
        <p:nvPicPr>
          <p:cNvPr id="27" name="Bilde 26">
            <a:extLst>
              <a:ext uri="{FF2B5EF4-FFF2-40B4-BE49-F238E27FC236}">
                <a16:creationId xmlns:a16="http://schemas.microsoft.com/office/drawing/2014/main" id="{9EB2AE23-F8BF-4108-80E4-FDAF9995A85D}"/>
              </a:ext>
            </a:extLst>
          </p:cNvPr>
          <p:cNvPicPr>
            <a:picLocks noChangeAspect="1"/>
          </p:cNvPicPr>
          <p:nvPr/>
        </p:nvPicPr>
        <p:blipFill rotWithShape="1">
          <a:blip r:embed="rId4"/>
          <a:srcRect r="14451"/>
          <a:stretch/>
        </p:blipFill>
        <p:spPr>
          <a:xfrm>
            <a:off x="6176643" y="4194640"/>
            <a:ext cx="5888357" cy="1865538"/>
          </a:xfrm>
          <a:prstGeom prst="rect">
            <a:avLst/>
          </a:prstGeom>
        </p:spPr>
      </p:pic>
      <p:sp>
        <p:nvSpPr>
          <p:cNvPr id="28" name="TekstSylinder 27">
            <a:extLst>
              <a:ext uri="{FF2B5EF4-FFF2-40B4-BE49-F238E27FC236}">
                <a16:creationId xmlns:a16="http://schemas.microsoft.com/office/drawing/2014/main" id="{6A6F5B7F-ECFE-414A-9DF5-0EC9B7212FAB}"/>
              </a:ext>
            </a:extLst>
          </p:cNvPr>
          <p:cNvSpPr txBox="1"/>
          <p:nvPr/>
        </p:nvSpPr>
        <p:spPr>
          <a:xfrm>
            <a:off x="5596560" y="2159808"/>
            <a:ext cx="6762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a:ea typeface="+mn-ea"/>
                <a:cs typeface="+mn-cs"/>
              </a:rPr>
              <a:t>Strategisk allokering: </a:t>
            </a:r>
            <a:r>
              <a:rPr kumimoji="0" lang="nb-NO" sz="1800" b="0" i="0" u="none" strike="noStrike" kern="1200" cap="none" spc="0" normalizeH="0" baseline="0" noProof="0" dirty="0">
                <a:ln>
                  <a:noFill/>
                </a:ln>
                <a:solidFill>
                  <a:prstClr val="black"/>
                </a:solidFill>
                <a:effectLst/>
                <a:uLnTx/>
                <a:uFillTx/>
                <a:latin typeface="Calibri"/>
                <a:ea typeface="+mn-ea"/>
                <a:cs typeface="+mn-cs"/>
              </a:rPr>
              <a:t>Valg av aksjeandel i din portefølje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=&gt; Den viktigste jobben du gjør for egen sparing</a:t>
            </a:r>
          </a:p>
        </p:txBody>
      </p:sp>
      <p:sp>
        <p:nvSpPr>
          <p:cNvPr id="29" name="Pil: venstre 28">
            <a:extLst>
              <a:ext uri="{FF2B5EF4-FFF2-40B4-BE49-F238E27FC236}">
                <a16:creationId xmlns:a16="http://schemas.microsoft.com/office/drawing/2014/main" id="{DFDC8736-79DF-4E30-AFFD-087586AFD790}"/>
              </a:ext>
            </a:extLst>
          </p:cNvPr>
          <p:cNvSpPr/>
          <p:nvPr/>
        </p:nvSpPr>
        <p:spPr>
          <a:xfrm>
            <a:off x="4428161" y="2094978"/>
            <a:ext cx="857955" cy="553156"/>
          </a:xfrm>
          <a:prstGeom prst="leftArrow">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TekstSylinder 29">
            <a:extLst>
              <a:ext uri="{FF2B5EF4-FFF2-40B4-BE49-F238E27FC236}">
                <a16:creationId xmlns:a16="http://schemas.microsoft.com/office/drawing/2014/main" id="{FD46FEC1-3A07-4419-8696-DD3EB385ADAC}"/>
              </a:ext>
            </a:extLst>
          </p:cNvPr>
          <p:cNvSpPr txBox="1"/>
          <p:nvPr/>
        </p:nvSpPr>
        <p:spPr>
          <a:xfrm>
            <a:off x="5596560" y="3212593"/>
            <a:ext cx="67620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a:ea typeface="+mn-ea"/>
                <a:cs typeface="+mn-cs"/>
              </a:rPr>
              <a:t>Regional fordeling: </a:t>
            </a:r>
            <a:r>
              <a:rPr kumimoji="0" lang="nb-NO" sz="1800" b="0" i="0" u="none" strike="noStrike" kern="1200" cap="none" spc="0" normalizeH="0" baseline="0" noProof="0" dirty="0">
                <a:ln>
                  <a:noFill/>
                </a:ln>
                <a:solidFill>
                  <a:prstClr val="black"/>
                </a:solidFill>
                <a:effectLst/>
                <a:uLnTx/>
                <a:uFillTx/>
                <a:latin typeface="Calibri"/>
                <a:ea typeface="+mn-ea"/>
                <a:cs typeface="+mn-cs"/>
              </a:rPr>
              <a:t>Å spre risiko på flere regioner gjør deg mindre utsatt for svingninger i eget hjemmemarked. Normalen er ¼ hjemme og resten internasjonalt</a:t>
            </a:r>
          </a:p>
        </p:txBody>
      </p:sp>
    </p:spTree>
    <p:extLst>
      <p:ext uri="{BB962C8B-B14F-4D97-AF65-F5344CB8AC3E}">
        <p14:creationId xmlns:p14="http://schemas.microsoft.com/office/powerpoint/2010/main" val="117114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F607303F-F581-4007-B4DE-1D1B869CC864}"/>
              </a:ext>
            </a:extLst>
          </p:cNvPr>
          <p:cNvSpPr txBox="1">
            <a:spLocks/>
          </p:cNvSpPr>
          <p:nvPr/>
        </p:nvSpPr>
        <p:spPr>
          <a:xfrm>
            <a:off x="12717162" y="2138175"/>
            <a:ext cx="4796877" cy="222004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400" b="1" dirty="0">
                <a:solidFill>
                  <a:srgbClr val="003B5C"/>
                </a:solidFill>
                <a:latin typeface="+mn-lt"/>
              </a:rPr>
              <a:t>YOU ARE A WALKING STOCK MARKET</a:t>
            </a:r>
          </a:p>
        </p:txBody>
      </p:sp>
      <p:pic>
        <p:nvPicPr>
          <p:cNvPr id="1028" name="Picture 4" descr="Image result for nike logo">
            <a:extLst>
              <a:ext uri="{FF2B5EF4-FFF2-40B4-BE49-F238E27FC236}">
                <a16:creationId xmlns:a16="http://schemas.microsoft.com/office/drawing/2014/main" id="{EB205E7F-5319-4531-9FD3-8FBFB46EB1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3783" y="6159253"/>
            <a:ext cx="968384" cy="5741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evis logo">
            <a:extLst>
              <a:ext uri="{FF2B5EF4-FFF2-40B4-BE49-F238E27FC236}">
                <a16:creationId xmlns:a16="http://schemas.microsoft.com/office/drawing/2014/main" id="{66F6BC5C-01D9-4294-BF4C-0895E923AD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585" y="7649542"/>
            <a:ext cx="163046" cy="668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uma logo">
            <a:extLst>
              <a:ext uri="{FF2B5EF4-FFF2-40B4-BE49-F238E27FC236}">
                <a16:creationId xmlns:a16="http://schemas.microsoft.com/office/drawing/2014/main" id="{70AB3AA4-A84B-4C3D-AA10-004B86B1C3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65444" y="-1323481"/>
            <a:ext cx="48465"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H&amp;M logo">
            <a:extLst>
              <a:ext uri="{FF2B5EF4-FFF2-40B4-BE49-F238E27FC236}">
                <a16:creationId xmlns:a16="http://schemas.microsoft.com/office/drawing/2014/main" id="{F5517E8B-B832-48CF-A184-8A4E004FCB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436" y="198339"/>
            <a:ext cx="697117" cy="458937"/>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EC8AED53-A322-4FBC-A2C0-030107259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2799" y="-447911"/>
            <a:ext cx="2495965" cy="2495965"/>
          </a:xfrm>
          <a:prstGeom prst="rect">
            <a:avLst/>
          </a:prstGeom>
        </p:spPr>
      </p:pic>
      <p:pic>
        <p:nvPicPr>
          <p:cNvPr id="16" name="Bilde 15">
            <a:extLst>
              <a:ext uri="{FF2B5EF4-FFF2-40B4-BE49-F238E27FC236}">
                <a16:creationId xmlns:a16="http://schemas.microsoft.com/office/drawing/2014/main" id="{6FBCA8AE-9ACF-4D3C-9FFB-1C2BC3C0EDC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88328" y="1880759"/>
            <a:ext cx="2105321" cy="649514"/>
          </a:xfrm>
          <a:prstGeom prst="rect">
            <a:avLst/>
          </a:prstGeom>
        </p:spPr>
      </p:pic>
      <p:pic>
        <p:nvPicPr>
          <p:cNvPr id="18" name="Bilde 17">
            <a:extLst>
              <a:ext uri="{FF2B5EF4-FFF2-40B4-BE49-F238E27FC236}">
                <a16:creationId xmlns:a16="http://schemas.microsoft.com/office/drawing/2014/main" id="{F2F71B7C-BDCC-42D9-A5E2-1AA0FD835F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700" y="2866359"/>
            <a:ext cx="1125281" cy="1125281"/>
          </a:xfrm>
          <a:prstGeom prst="rect">
            <a:avLst/>
          </a:prstGeom>
        </p:spPr>
      </p:pic>
      <p:pic>
        <p:nvPicPr>
          <p:cNvPr id="20" name="Bilde 19">
            <a:extLst>
              <a:ext uri="{FF2B5EF4-FFF2-40B4-BE49-F238E27FC236}">
                <a16:creationId xmlns:a16="http://schemas.microsoft.com/office/drawing/2014/main" id="{AD720CDC-5D92-4A89-AA0A-BABF51F57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1257" y="3248593"/>
            <a:ext cx="979048" cy="979048"/>
          </a:xfrm>
          <a:prstGeom prst="rect">
            <a:avLst/>
          </a:prstGeom>
        </p:spPr>
      </p:pic>
      <p:pic>
        <p:nvPicPr>
          <p:cNvPr id="22" name="Bilde 21">
            <a:extLst>
              <a:ext uri="{FF2B5EF4-FFF2-40B4-BE49-F238E27FC236}">
                <a16:creationId xmlns:a16="http://schemas.microsoft.com/office/drawing/2014/main" id="{91C5D424-926B-4EA3-B51A-CC74963E84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45369" y="1076177"/>
            <a:ext cx="1879458" cy="508041"/>
          </a:xfrm>
          <a:prstGeom prst="rect">
            <a:avLst/>
          </a:prstGeom>
        </p:spPr>
      </p:pic>
      <p:pic>
        <p:nvPicPr>
          <p:cNvPr id="24" name="Bilde 23">
            <a:extLst>
              <a:ext uri="{FF2B5EF4-FFF2-40B4-BE49-F238E27FC236}">
                <a16:creationId xmlns:a16="http://schemas.microsoft.com/office/drawing/2014/main" id="{3652D003-3110-4F36-B2BE-0E3C42272F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27318" y="5634235"/>
            <a:ext cx="890366" cy="890366"/>
          </a:xfrm>
          <a:prstGeom prst="rect">
            <a:avLst/>
          </a:prstGeom>
        </p:spPr>
      </p:pic>
      <p:pic>
        <p:nvPicPr>
          <p:cNvPr id="26" name="Bilde 25">
            <a:extLst>
              <a:ext uri="{FF2B5EF4-FFF2-40B4-BE49-F238E27FC236}">
                <a16:creationId xmlns:a16="http://schemas.microsoft.com/office/drawing/2014/main" id="{FFED8322-309F-4B4B-B389-0386C7D5B0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796" y="5675296"/>
            <a:ext cx="1671664" cy="860729"/>
          </a:xfrm>
          <a:prstGeom prst="rect">
            <a:avLst/>
          </a:prstGeom>
        </p:spPr>
      </p:pic>
      <p:pic>
        <p:nvPicPr>
          <p:cNvPr id="30" name="Bilde 29">
            <a:extLst>
              <a:ext uri="{FF2B5EF4-FFF2-40B4-BE49-F238E27FC236}">
                <a16:creationId xmlns:a16="http://schemas.microsoft.com/office/drawing/2014/main" id="{AF33EA72-C4AE-4143-BA39-30159908796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310700" y="1153994"/>
            <a:ext cx="1937719" cy="487533"/>
          </a:xfrm>
          <a:prstGeom prst="rect">
            <a:avLst/>
          </a:prstGeom>
        </p:spPr>
      </p:pic>
      <p:pic>
        <p:nvPicPr>
          <p:cNvPr id="2048" name="Bilde 2047">
            <a:extLst>
              <a:ext uri="{FF2B5EF4-FFF2-40B4-BE49-F238E27FC236}">
                <a16:creationId xmlns:a16="http://schemas.microsoft.com/office/drawing/2014/main" id="{8B802861-D1CD-48D3-B1EE-4CED205DF7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700" y="4526139"/>
            <a:ext cx="830591" cy="466792"/>
          </a:xfrm>
          <a:prstGeom prst="rect">
            <a:avLst/>
          </a:prstGeom>
        </p:spPr>
      </p:pic>
      <p:pic>
        <p:nvPicPr>
          <p:cNvPr id="2051" name="Bilde 2050">
            <a:extLst>
              <a:ext uri="{FF2B5EF4-FFF2-40B4-BE49-F238E27FC236}">
                <a16:creationId xmlns:a16="http://schemas.microsoft.com/office/drawing/2014/main" id="{262BBF5F-5681-4C67-8149-99F461BC7C1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288329" y="5261209"/>
            <a:ext cx="1596992" cy="323531"/>
          </a:xfrm>
          <a:prstGeom prst="rect">
            <a:avLst/>
          </a:prstGeom>
        </p:spPr>
      </p:pic>
      <p:pic>
        <p:nvPicPr>
          <p:cNvPr id="2055" name="Bilde 2054">
            <a:extLst>
              <a:ext uri="{FF2B5EF4-FFF2-40B4-BE49-F238E27FC236}">
                <a16:creationId xmlns:a16="http://schemas.microsoft.com/office/drawing/2014/main" id="{35E3E727-F3CD-4932-811B-F3E4BC5AA6C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36028" y="6407228"/>
            <a:ext cx="1453712" cy="368962"/>
          </a:xfrm>
          <a:prstGeom prst="rect">
            <a:avLst/>
          </a:prstGeom>
        </p:spPr>
      </p:pic>
      <p:pic>
        <p:nvPicPr>
          <p:cNvPr id="2056" name="Picture 4" descr="Bilderesultat for adidas logo">
            <a:extLst>
              <a:ext uri="{FF2B5EF4-FFF2-40B4-BE49-F238E27FC236}">
                <a16:creationId xmlns:a16="http://schemas.microsoft.com/office/drawing/2014/main" id="{0B417A3A-BBD6-475C-8892-44BD05A8FC1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03898" y="6245795"/>
            <a:ext cx="872275" cy="580459"/>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3965E751-F517-4984-8690-8B3F96352BE6}"/>
              </a:ext>
            </a:extLst>
          </p:cNvPr>
          <p:cNvSpPr txBox="1"/>
          <p:nvPr/>
        </p:nvSpPr>
        <p:spPr>
          <a:xfrm>
            <a:off x="9616319" y="6488602"/>
            <a:ext cx="4320914" cy="307777"/>
          </a:xfrm>
          <a:prstGeom prst="rect">
            <a:avLst/>
          </a:prstGeom>
          <a:noFill/>
        </p:spPr>
        <p:txBody>
          <a:bodyPr wrap="square" rtlCol="0">
            <a:spAutoFit/>
          </a:bodyPr>
          <a:lstStyle/>
          <a:p>
            <a:r>
              <a:rPr lang="en-US" sz="1400" dirty="0" err="1"/>
              <a:t>Foto</a:t>
            </a:r>
            <a:r>
              <a:rPr lang="en-US" sz="1400" dirty="0"/>
              <a:t> : </a:t>
            </a:r>
            <a:r>
              <a:rPr lang="en-US" sz="1400" dirty="0">
                <a:hlinkClick r:id="rId19"/>
              </a:rPr>
              <a:t>Patrick Hendry</a:t>
            </a:r>
            <a:r>
              <a:rPr lang="en-US" sz="1400" dirty="0"/>
              <a:t> on </a:t>
            </a:r>
            <a:r>
              <a:rPr lang="en-US" sz="1400" dirty="0" err="1">
                <a:hlinkClick r:id="rId20"/>
              </a:rPr>
              <a:t>Unsplash</a:t>
            </a:r>
            <a:endParaRPr lang="nb-NO" sz="1400" dirty="0"/>
          </a:p>
        </p:txBody>
      </p:sp>
      <p:pic>
        <p:nvPicPr>
          <p:cNvPr id="6146" name="Picture 2" descr="Spotify — Logo and Brand Assets">
            <a:extLst>
              <a:ext uri="{FF2B5EF4-FFF2-40B4-BE49-F238E27FC236}">
                <a16:creationId xmlns:a16="http://schemas.microsoft.com/office/drawing/2014/main" id="{2D8E4EFE-C6F3-4F02-B665-3986A4A415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14698" y="1880759"/>
            <a:ext cx="3262078" cy="9790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orsk Hydro - Wikipedia">
            <a:extLst>
              <a:ext uri="{FF2B5EF4-FFF2-40B4-BE49-F238E27FC236}">
                <a16:creationId xmlns:a16="http://schemas.microsoft.com/office/drawing/2014/main" id="{D88369DF-4A89-4704-A511-BB410F1408A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06097" y="21407"/>
            <a:ext cx="696533" cy="6965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DEAB72F3-7CA8-4EE9-8EBA-4DB358C969E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62827" y="4686652"/>
            <a:ext cx="818473" cy="57455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ome - Grandiosa">
            <a:extLst>
              <a:ext uri="{FF2B5EF4-FFF2-40B4-BE49-F238E27FC236}">
                <a16:creationId xmlns:a16="http://schemas.microsoft.com/office/drawing/2014/main" id="{9BA5850E-ED04-4CED-9FCA-E691AC58746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098754" y="3443305"/>
            <a:ext cx="1303188" cy="46112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XXL | XXL">
            <a:extLst>
              <a:ext uri="{FF2B5EF4-FFF2-40B4-BE49-F238E27FC236}">
                <a16:creationId xmlns:a16="http://schemas.microsoft.com/office/drawing/2014/main" id="{8D198A08-C415-4DF0-9A31-04817A75B61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86438" y="570376"/>
            <a:ext cx="1572495" cy="94349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Orla Noonan chair of MPI's interim board | Schibsted">
            <a:extLst>
              <a:ext uri="{FF2B5EF4-FFF2-40B4-BE49-F238E27FC236}">
                <a16:creationId xmlns:a16="http://schemas.microsoft.com/office/drawing/2014/main" id="{0E6FB381-6A10-4CCD-B1BC-53134AFAF7A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3340" y="3992220"/>
            <a:ext cx="2055984" cy="46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2737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lstStyle/>
          <a:p>
            <a:r>
              <a:rPr lang="nb-NO" dirty="0"/>
              <a:t>Hva er </a:t>
            </a:r>
            <a:r>
              <a:rPr lang="nb-NO" dirty="0">
                <a:solidFill>
                  <a:srgbClr val="00B0F0"/>
                </a:solidFill>
              </a:rPr>
              <a:t>bærekraft</a:t>
            </a:r>
            <a:r>
              <a:rPr lang="nb-NO" dirty="0"/>
              <a:t>?</a:t>
            </a:r>
          </a:p>
        </p:txBody>
      </p:sp>
      <p:sp>
        <p:nvSpPr>
          <p:cNvPr id="7" name="TekstSylinder 6"/>
          <p:cNvSpPr txBox="1"/>
          <p:nvPr/>
        </p:nvSpPr>
        <p:spPr>
          <a:xfrm>
            <a:off x="3380639" y="3494273"/>
            <a:ext cx="2799183" cy="584775"/>
          </a:xfrm>
          <a:prstGeom prst="rect">
            <a:avLst/>
          </a:prstGeom>
          <a:noFill/>
        </p:spPr>
        <p:txBody>
          <a:bodyPr wrap="square" rtlCol="0">
            <a:spAutoFit/>
          </a:bodyPr>
          <a:lstStyle/>
          <a:p>
            <a:r>
              <a:rPr lang="nb-NO" sz="3200" dirty="0">
                <a:latin typeface="Museo Sans Rounded 500" panose="02000000000000000000" pitchFamily="50" charset="0"/>
              </a:rPr>
              <a:t>Gjenbruk</a:t>
            </a:r>
          </a:p>
        </p:txBody>
      </p:sp>
      <p:sp>
        <p:nvSpPr>
          <p:cNvPr id="8" name="TekstSylinder 7"/>
          <p:cNvSpPr txBox="1"/>
          <p:nvPr/>
        </p:nvSpPr>
        <p:spPr>
          <a:xfrm>
            <a:off x="3576734" y="2006082"/>
            <a:ext cx="2799183" cy="584775"/>
          </a:xfrm>
          <a:prstGeom prst="rect">
            <a:avLst/>
          </a:prstGeom>
          <a:noFill/>
        </p:spPr>
        <p:txBody>
          <a:bodyPr wrap="square" rtlCol="0">
            <a:spAutoFit/>
          </a:bodyPr>
          <a:lstStyle/>
          <a:p>
            <a:r>
              <a:rPr lang="nb-NO" sz="3200" dirty="0">
                <a:latin typeface="Museo Sans Rounded 500" panose="02000000000000000000" pitchFamily="50" charset="0"/>
              </a:rPr>
              <a:t>Klima</a:t>
            </a:r>
          </a:p>
        </p:txBody>
      </p:sp>
      <p:sp>
        <p:nvSpPr>
          <p:cNvPr id="9" name="TekstSylinder 8"/>
          <p:cNvSpPr txBox="1"/>
          <p:nvPr/>
        </p:nvSpPr>
        <p:spPr>
          <a:xfrm>
            <a:off x="6375917" y="1713694"/>
            <a:ext cx="2799183" cy="584775"/>
          </a:xfrm>
          <a:prstGeom prst="rect">
            <a:avLst/>
          </a:prstGeom>
          <a:noFill/>
        </p:spPr>
        <p:txBody>
          <a:bodyPr wrap="square" rtlCol="0">
            <a:spAutoFit/>
          </a:bodyPr>
          <a:lstStyle/>
          <a:p>
            <a:r>
              <a:rPr lang="nb-NO" sz="3200" dirty="0">
                <a:latin typeface="Museo Sans Rounded 500" panose="02000000000000000000" pitchFamily="50" charset="0"/>
              </a:rPr>
              <a:t>Grønt</a:t>
            </a:r>
          </a:p>
        </p:txBody>
      </p:sp>
      <p:sp>
        <p:nvSpPr>
          <p:cNvPr id="10" name="TekstSylinder 9"/>
          <p:cNvSpPr txBox="1"/>
          <p:nvPr/>
        </p:nvSpPr>
        <p:spPr>
          <a:xfrm>
            <a:off x="8887545" y="2222065"/>
            <a:ext cx="2799183" cy="584775"/>
          </a:xfrm>
          <a:prstGeom prst="rect">
            <a:avLst/>
          </a:prstGeom>
          <a:noFill/>
        </p:spPr>
        <p:txBody>
          <a:bodyPr wrap="square" rtlCol="0">
            <a:spAutoFit/>
          </a:bodyPr>
          <a:lstStyle/>
          <a:p>
            <a:r>
              <a:rPr lang="nb-NO" sz="3200" dirty="0">
                <a:latin typeface="Museo Sans Rounded 500" panose="02000000000000000000" pitchFamily="50" charset="0"/>
              </a:rPr>
              <a:t>Fossilfritt</a:t>
            </a:r>
          </a:p>
        </p:txBody>
      </p:sp>
      <p:sp>
        <p:nvSpPr>
          <p:cNvPr id="11" name="TekstSylinder 10"/>
          <p:cNvSpPr txBox="1"/>
          <p:nvPr/>
        </p:nvSpPr>
        <p:spPr>
          <a:xfrm>
            <a:off x="6096000" y="2880710"/>
            <a:ext cx="2799183" cy="584775"/>
          </a:xfrm>
          <a:prstGeom prst="rect">
            <a:avLst/>
          </a:prstGeom>
          <a:noFill/>
        </p:spPr>
        <p:txBody>
          <a:bodyPr wrap="square" rtlCol="0">
            <a:spAutoFit/>
          </a:bodyPr>
          <a:lstStyle/>
          <a:p>
            <a:r>
              <a:rPr lang="nb-NO" sz="3200" dirty="0">
                <a:latin typeface="Museo Sans Rounded 500" panose="02000000000000000000" pitchFamily="50" charset="0"/>
              </a:rPr>
              <a:t>Fornybart</a:t>
            </a:r>
          </a:p>
        </p:txBody>
      </p:sp>
      <p:sp>
        <p:nvSpPr>
          <p:cNvPr id="12" name="TekstSylinder 11"/>
          <p:cNvSpPr txBox="1"/>
          <p:nvPr/>
        </p:nvSpPr>
        <p:spPr>
          <a:xfrm>
            <a:off x="1723053" y="2684194"/>
            <a:ext cx="2799183" cy="584775"/>
          </a:xfrm>
          <a:prstGeom prst="rect">
            <a:avLst/>
          </a:prstGeom>
          <a:noFill/>
        </p:spPr>
        <p:txBody>
          <a:bodyPr wrap="square" rtlCol="0">
            <a:spAutoFit/>
          </a:bodyPr>
          <a:lstStyle/>
          <a:p>
            <a:r>
              <a:rPr lang="nb-NO" sz="3200" dirty="0">
                <a:latin typeface="Museo Sans Rounded 500" panose="02000000000000000000" pitchFamily="50" charset="0"/>
              </a:rPr>
              <a:t>ESG</a:t>
            </a:r>
          </a:p>
        </p:txBody>
      </p:sp>
      <p:sp>
        <p:nvSpPr>
          <p:cNvPr id="13" name="TekstSylinder 12"/>
          <p:cNvSpPr txBox="1"/>
          <p:nvPr/>
        </p:nvSpPr>
        <p:spPr>
          <a:xfrm>
            <a:off x="929951" y="1676400"/>
            <a:ext cx="2799183" cy="584775"/>
          </a:xfrm>
          <a:prstGeom prst="rect">
            <a:avLst/>
          </a:prstGeom>
          <a:noFill/>
        </p:spPr>
        <p:txBody>
          <a:bodyPr wrap="square" rtlCol="0">
            <a:spAutoFit/>
          </a:bodyPr>
          <a:lstStyle/>
          <a:p>
            <a:r>
              <a:rPr lang="nb-NO" sz="3200" dirty="0">
                <a:latin typeface="Museo Sans Rounded 500" panose="02000000000000000000" pitchFamily="50" charset="0"/>
              </a:rPr>
              <a:t>Etikk</a:t>
            </a:r>
          </a:p>
        </p:txBody>
      </p:sp>
      <p:sp>
        <p:nvSpPr>
          <p:cNvPr id="14" name="TekstSylinder 13"/>
          <p:cNvSpPr txBox="1"/>
          <p:nvPr/>
        </p:nvSpPr>
        <p:spPr>
          <a:xfrm>
            <a:off x="6408702" y="4079048"/>
            <a:ext cx="3488711" cy="584775"/>
          </a:xfrm>
          <a:prstGeom prst="rect">
            <a:avLst/>
          </a:prstGeom>
          <a:noFill/>
        </p:spPr>
        <p:txBody>
          <a:bodyPr wrap="square" rtlCol="0">
            <a:spAutoFit/>
          </a:bodyPr>
          <a:lstStyle/>
          <a:p>
            <a:r>
              <a:rPr lang="nb-NO" sz="3200" dirty="0">
                <a:latin typeface="Museo Sans Rounded 500" panose="02000000000000000000" pitchFamily="50" charset="0"/>
              </a:rPr>
              <a:t>Samfunnsansvar</a:t>
            </a:r>
          </a:p>
        </p:txBody>
      </p:sp>
      <p:sp>
        <p:nvSpPr>
          <p:cNvPr id="15" name="TekstSylinder 14"/>
          <p:cNvSpPr txBox="1"/>
          <p:nvPr/>
        </p:nvSpPr>
        <p:spPr>
          <a:xfrm>
            <a:off x="742638" y="3456979"/>
            <a:ext cx="2799183" cy="584775"/>
          </a:xfrm>
          <a:prstGeom prst="rect">
            <a:avLst/>
          </a:prstGeom>
          <a:noFill/>
        </p:spPr>
        <p:txBody>
          <a:bodyPr wrap="square" rtlCol="0">
            <a:spAutoFit/>
          </a:bodyPr>
          <a:lstStyle/>
          <a:p>
            <a:r>
              <a:rPr lang="nb-NO" sz="3200" dirty="0">
                <a:latin typeface="Museo Sans Rounded 500" panose="02000000000000000000" pitchFamily="50" charset="0"/>
              </a:rPr>
              <a:t>SDG</a:t>
            </a:r>
          </a:p>
        </p:txBody>
      </p:sp>
      <p:sp>
        <p:nvSpPr>
          <p:cNvPr id="16" name="TekstSylinder 15"/>
          <p:cNvSpPr txBox="1"/>
          <p:nvPr/>
        </p:nvSpPr>
        <p:spPr>
          <a:xfrm>
            <a:off x="742638" y="4723534"/>
            <a:ext cx="3906417" cy="584775"/>
          </a:xfrm>
          <a:prstGeom prst="rect">
            <a:avLst/>
          </a:prstGeom>
          <a:noFill/>
        </p:spPr>
        <p:txBody>
          <a:bodyPr wrap="square" rtlCol="0">
            <a:spAutoFit/>
          </a:bodyPr>
          <a:lstStyle/>
          <a:p>
            <a:r>
              <a:rPr lang="nb-NO" sz="3200" dirty="0">
                <a:latin typeface="Museo Sans Rounded 500" panose="02000000000000000000" pitchFamily="50" charset="0"/>
              </a:rPr>
              <a:t>Bærekraftsmål</a:t>
            </a:r>
          </a:p>
        </p:txBody>
      </p:sp>
      <p:sp>
        <p:nvSpPr>
          <p:cNvPr id="17" name="TekstSylinder 16"/>
          <p:cNvSpPr txBox="1"/>
          <p:nvPr/>
        </p:nvSpPr>
        <p:spPr>
          <a:xfrm>
            <a:off x="3576734" y="5405314"/>
            <a:ext cx="2799183" cy="584775"/>
          </a:xfrm>
          <a:prstGeom prst="rect">
            <a:avLst/>
          </a:prstGeom>
          <a:noFill/>
        </p:spPr>
        <p:txBody>
          <a:bodyPr wrap="square" rtlCol="0">
            <a:spAutoFit/>
          </a:bodyPr>
          <a:lstStyle/>
          <a:p>
            <a:r>
              <a:rPr lang="nb-NO" sz="3200" dirty="0">
                <a:latin typeface="Museo Sans Rounded 500" panose="02000000000000000000" pitchFamily="50" charset="0"/>
              </a:rPr>
              <a:t>Mangfold</a:t>
            </a:r>
          </a:p>
        </p:txBody>
      </p:sp>
      <p:sp>
        <p:nvSpPr>
          <p:cNvPr id="18" name="TekstSylinder 17"/>
          <p:cNvSpPr txBox="1"/>
          <p:nvPr/>
        </p:nvSpPr>
        <p:spPr>
          <a:xfrm>
            <a:off x="8887546" y="3201885"/>
            <a:ext cx="3320690" cy="584775"/>
          </a:xfrm>
          <a:prstGeom prst="rect">
            <a:avLst/>
          </a:prstGeom>
          <a:noFill/>
        </p:spPr>
        <p:txBody>
          <a:bodyPr wrap="square" rtlCol="0">
            <a:spAutoFit/>
          </a:bodyPr>
          <a:lstStyle/>
          <a:p>
            <a:r>
              <a:rPr lang="nb-NO" sz="3200" dirty="0">
                <a:latin typeface="Museo Sans Rounded 500" panose="02000000000000000000" pitchFamily="50" charset="0"/>
              </a:rPr>
              <a:t>Sosiale forhold</a:t>
            </a:r>
          </a:p>
        </p:txBody>
      </p:sp>
      <p:sp>
        <p:nvSpPr>
          <p:cNvPr id="19" name="TekstSylinder 18"/>
          <p:cNvSpPr txBox="1"/>
          <p:nvPr/>
        </p:nvSpPr>
        <p:spPr>
          <a:xfrm>
            <a:off x="7307140" y="5495826"/>
            <a:ext cx="2799183" cy="584775"/>
          </a:xfrm>
          <a:prstGeom prst="rect">
            <a:avLst/>
          </a:prstGeom>
          <a:noFill/>
        </p:spPr>
        <p:txBody>
          <a:bodyPr wrap="square" rtlCol="0">
            <a:spAutoFit/>
          </a:bodyPr>
          <a:lstStyle/>
          <a:p>
            <a:r>
              <a:rPr lang="nb-NO" sz="3200" dirty="0">
                <a:latin typeface="Museo Sans Rounded 500" panose="02000000000000000000" pitchFamily="50" charset="0"/>
              </a:rPr>
              <a:t>Likestilling</a:t>
            </a:r>
          </a:p>
        </p:txBody>
      </p:sp>
      <p:sp>
        <p:nvSpPr>
          <p:cNvPr id="20" name="TekstSylinder 19"/>
          <p:cNvSpPr txBox="1"/>
          <p:nvPr/>
        </p:nvSpPr>
        <p:spPr>
          <a:xfrm>
            <a:off x="9897413" y="4663823"/>
            <a:ext cx="2799183" cy="584775"/>
          </a:xfrm>
          <a:prstGeom prst="rect">
            <a:avLst/>
          </a:prstGeom>
          <a:noFill/>
        </p:spPr>
        <p:txBody>
          <a:bodyPr wrap="square" rtlCol="0">
            <a:spAutoFit/>
          </a:bodyPr>
          <a:lstStyle/>
          <a:p>
            <a:r>
              <a:rPr lang="nb-NO" sz="3200" dirty="0">
                <a:latin typeface="Museo Sans Rounded 500" panose="02000000000000000000" pitchFamily="50" charset="0"/>
              </a:rPr>
              <a:t>CSR</a:t>
            </a:r>
          </a:p>
        </p:txBody>
      </p:sp>
      <p:sp>
        <p:nvSpPr>
          <p:cNvPr id="21" name="TekstSylinder 20"/>
          <p:cNvSpPr txBox="1"/>
          <p:nvPr/>
        </p:nvSpPr>
        <p:spPr>
          <a:xfrm>
            <a:off x="609600" y="5697701"/>
            <a:ext cx="2799183" cy="584775"/>
          </a:xfrm>
          <a:prstGeom prst="rect">
            <a:avLst/>
          </a:prstGeom>
          <a:noFill/>
        </p:spPr>
        <p:txBody>
          <a:bodyPr wrap="square" rtlCol="0">
            <a:spAutoFit/>
          </a:bodyPr>
          <a:lstStyle/>
          <a:p>
            <a:r>
              <a:rPr lang="nb-NO" sz="3200" dirty="0">
                <a:latin typeface="Museo Sans Rounded 500" panose="02000000000000000000" pitchFamily="50" charset="0"/>
              </a:rPr>
              <a:t>CO2 avtrykk</a:t>
            </a:r>
          </a:p>
        </p:txBody>
      </p:sp>
      <p:sp>
        <p:nvSpPr>
          <p:cNvPr id="22" name="TekstSylinder 21"/>
          <p:cNvSpPr txBox="1"/>
          <p:nvPr/>
        </p:nvSpPr>
        <p:spPr>
          <a:xfrm>
            <a:off x="4649055" y="4530686"/>
            <a:ext cx="2799183" cy="584775"/>
          </a:xfrm>
          <a:prstGeom prst="rect">
            <a:avLst/>
          </a:prstGeom>
          <a:noFill/>
        </p:spPr>
        <p:txBody>
          <a:bodyPr wrap="square" rtlCol="0">
            <a:spAutoFit/>
          </a:bodyPr>
          <a:lstStyle/>
          <a:p>
            <a:r>
              <a:rPr lang="nb-NO" sz="3200" dirty="0">
                <a:latin typeface="Museo Sans Rounded 500" panose="02000000000000000000" pitchFamily="50" charset="0"/>
              </a:rPr>
              <a:t>GRI</a:t>
            </a:r>
          </a:p>
        </p:txBody>
      </p:sp>
      <p:sp>
        <p:nvSpPr>
          <p:cNvPr id="2" name="Snakkeboble: rektangel med avrundede hjørner 1">
            <a:extLst>
              <a:ext uri="{FF2B5EF4-FFF2-40B4-BE49-F238E27FC236}">
                <a16:creationId xmlns:a16="http://schemas.microsoft.com/office/drawing/2014/main" id="{AAA97714-5038-476E-945F-ABB426C90B40}"/>
              </a:ext>
            </a:extLst>
          </p:cNvPr>
          <p:cNvSpPr/>
          <p:nvPr/>
        </p:nvSpPr>
        <p:spPr>
          <a:xfrm>
            <a:off x="9244584" y="576072"/>
            <a:ext cx="2532888" cy="1061218"/>
          </a:xfrm>
          <a:prstGeom prst="wedgeRoundRectCallout">
            <a:avLst>
              <a:gd name="adj1" fmla="val -30941"/>
              <a:gd name="adj2" fmla="val 66808"/>
              <a:gd name="adj3" fmla="val 16667"/>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bg1"/>
                </a:solidFill>
              </a:rPr>
              <a:t>Og hva er viktig for deg og dine sparepenger?</a:t>
            </a:r>
          </a:p>
        </p:txBody>
      </p:sp>
    </p:spTree>
    <p:extLst>
      <p:ext uri="{BB962C8B-B14F-4D97-AF65-F5344CB8AC3E}">
        <p14:creationId xmlns:p14="http://schemas.microsoft.com/office/powerpoint/2010/main" val="6222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1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0"/>
                                  </p:stCondLst>
                                  <p:childTnLst>
                                    <p:set>
                                      <p:cBhvr>
                                        <p:cTn id="9" dur="1" fill="hold">
                                          <p:stCondLst>
                                            <p:cond delay="249"/>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249"/>
                                          </p:stCondLst>
                                        </p:cTn>
                                        <p:tgtEl>
                                          <p:spTgt spid="8"/>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0"/>
                                  </p:stCondLst>
                                  <p:childTnLst>
                                    <p:set>
                                      <p:cBhvr>
                                        <p:cTn id="15" dur="1" fill="hold">
                                          <p:stCondLst>
                                            <p:cond delay="249"/>
                                          </p:stCondLst>
                                        </p:cTn>
                                        <p:tgtEl>
                                          <p:spTgt spid="9"/>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249"/>
                                          </p:stCondLst>
                                        </p:cTn>
                                        <p:tgtEl>
                                          <p:spTgt spid="11"/>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0"/>
                                  </p:stCondLst>
                                  <p:childTnLst>
                                    <p:set>
                                      <p:cBhvr>
                                        <p:cTn id="21" dur="1" fill="hold">
                                          <p:stCondLst>
                                            <p:cond delay="249"/>
                                          </p:stCondLst>
                                        </p:cTn>
                                        <p:tgtEl>
                                          <p:spTgt spid="10"/>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249"/>
                                          </p:stCondLst>
                                        </p:cTn>
                                        <p:tgtEl>
                                          <p:spTgt spid="18"/>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0" nodeType="afterEffect">
                                  <p:stCondLst>
                                    <p:cond delay="0"/>
                                  </p:stCondLst>
                                  <p:childTnLst>
                                    <p:set>
                                      <p:cBhvr>
                                        <p:cTn id="27" dur="1" fill="hold">
                                          <p:stCondLst>
                                            <p:cond delay="249"/>
                                          </p:stCondLst>
                                        </p:cTn>
                                        <p:tgtEl>
                                          <p:spTgt spid="15"/>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249"/>
                                          </p:stCondLst>
                                        </p:cTn>
                                        <p:tgtEl>
                                          <p:spTgt spid="16"/>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grpId="0" nodeType="afterEffect">
                                  <p:stCondLst>
                                    <p:cond delay="0"/>
                                  </p:stCondLst>
                                  <p:childTnLst>
                                    <p:set>
                                      <p:cBhvr>
                                        <p:cTn id="33" dur="1" fill="hold">
                                          <p:stCondLst>
                                            <p:cond delay="249"/>
                                          </p:stCondLst>
                                        </p:cTn>
                                        <p:tgtEl>
                                          <p:spTgt spid="7"/>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0"/>
                                  </p:stCondLst>
                                  <p:childTnLst>
                                    <p:set>
                                      <p:cBhvr>
                                        <p:cTn id="36" dur="1" fill="hold">
                                          <p:stCondLst>
                                            <p:cond delay="249"/>
                                          </p:stCondLst>
                                        </p:cTn>
                                        <p:tgtEl>
                                          <p:spTgt spid="22"/>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grpId="0" nodeType="afterEffect">
                                  <p:stCondLst>
                                    <p:cond delay="0"/>
                                  </p:stCondLst>
                                  <p:childTnLst>
                                    <p:set>
                                      <p:cBhvr>
                                        <p:cTn id="39" dur="1" fill="hold">
                                          <p:stCondLst>
                                            <p:cond delay="249"/>
                                          </p:stCondLst>
                                        </p:cTn>
                                        <p:tgtEl>
                                          <p:spTgt spid="14"/>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249"/>
                                          </p:stCondLst>
                                        </p:cTn>
                                        <p:tgtEl>
                                          <p:spTgt spid="20"/>
                                        </p:tgtEl>
                                        <p:attrNameLst>
                                          <p:attrName>style.visibility</p:attrName>
                                        </p:attrNameLst>
                                      </p:cBhvr>
                                      <p:to>
                                        <p:strVal val="visible"/>
                                      </p:to>
                                    </p:set>
                                  </p:childTnLst>
                                </p:cTn>
                              </p:par>
                            </p:childTnLst>
                          </p:cTn>
                        </p:par>
                        <p:par>
                          <p:cTn id="43" fill="hold">
                            <p:stCondLst>
                              <p:cond delay="3250"/>
                            </p:stCondLst>
                            <p:childTnLst>
                              <p:par>
                                <p:cTn id="44" presetID="1" presetClass="entr" presetSubtype="0" fill="hold" grpId="0" nodeType="afterEffect">
                                  <p:stCondLst>
                                    <p:cond delay="0"/>
                                  </p:stCondLst>
                                  <p:childTnLst>
                                    <p:set>
                                      <p:cBhvr>
                                        <p:cTn id="45" dur="1" fill="hold">
                                          <p:stCondLst>
                                            <p:cond delay="249"/>
                                          </p:stCondLst>
                                        </p:cTn>
                                        <p:tgtEl>
                                          <p:spTgt spid="21"/>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grpId="0" nodeType="afterEffect">
                                  <p:stCondLst>
                                    <p:cond delay="0"/>
                                  </p:stCondLst>
                                  <p:childTnLst>
                                    <p:set>
                                      <p:cBhvr>
                                        <p:cTn id="48" dur="1" fill="hold">
                                          <p:stCondLst>
                                            <p:cond delay="249"/>
                                          </p:stCondLst>
                                        </p:cTn>
                                        <p:tgtEl>
                                          <p:spTgt spid="17"/>
                                        </p:tgtEl>
                                        <p:attrNameLst>
                                          <p:attrName>style.visibility</p:attrName>
                                        </p:attrNameLst>
                                      </p:cBhvr>
                                      <p:to>
                                        <p:strVal val="visible"/>
                                      </p:to>
                                    </p:set>
                                  </p:childTnLst>
                                </p:cTn>
                              </p:par>
                            </p:childTnLst>
                          </p:cTn>
                        </p:par>
                        <p:par>
                          <p:cTn id="49" fill="hold">
                            <p:stCondLst>
                              <p:cond delay="3750"/>
                            </p:stCondLst>
                            <p:childTnLst>
                              <p:par>
                                <p:cTn id="50" presetID="1" presetClass="entr" presetSubtype="0" fill="hold" grpId="0" nodeType="afterEffect">
                                  <p:stCondLst>
                                    <p:cond delay="0"/>
                                  </p:stCondLst>
                                  <p:childTnLst>
                                    <p:set>
                                      <p:cBhvr>
                                        <p:cTn id="51" dur="1" fill="hold">
                                          <p:stCondLst>
                                            <p:cond delay="24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E501F12-E37A-4EA5-8F88-F364C8D4B1FC}"/>
              </a:ext>
            </a:extLst>
          </p:cNvPr>
          <p:cNvSpPr/>
          <p:nvPr/>
        </p:nvSpPr>
        <p:spPr>
          <a:xfrm>
            <a:off x="0" y="3924300"/>
            <a:ext cx="12192000" cy="2933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758EE0-9497-46CB-804C-3BF86E864DAA}"/>
              </a:ext>
            </a:extLst>
          </p:cNvPr>
          <p:cNvSpPr>
            <a:spLocks noGrp="1"/>
          </p:cNvSpPr>
          <p:nvPr>
            <p:ph type="title"/>
          </p:nvPr>
        </p:nvSpPr>
        <p:spPr/>
        <p:txBody>
          <a:bodyPr>
            <a:noAutofit/>
          </a:bodyPr>
          <a:lstStyle/>
          <a:p>
            <a:r>
              <a:rPr lang="nb-NO" sz="4000" b="1" dirty="0">
                <a:latin typeface="+mn-lt"/>
              </a:rPr>
              <a:t>OSLO BØRS HOVEDINDEKS OG</a:t>
            </a:r>
            <a:br>
              <a:rPr lang="nb-NO" sz="4000" b="1" dirty="0">
                <a:latin typeface="+mn-lt"/>
              </a:rPr>
            </a:br>
            <a:r>
              <a:rPr lang="nb-NO" sz="4000" b="1" dirty="0">
                <a:latin typeface="+mn-lt"/>
              </a:rPr>
              <a:t>NORGES BANKS STYRINGSRENTE</a:t>
            </a:r>
          </a:p>
        </p:txBody>
      </p:sp>
      <p:sp>
        <p:nvSpPr>
          <p:cNvPr id="6" name="Rektangel 5">
            <a:extLst>
              <a:ext uri="{FF2B5EF4-FFF2-40B4-BE49-F238E27FC236}">
                <a16:creationId xmlns:a16="http://schemas.microsoft.com/office/drawing/2014/main" id="{96D7E6EA-C56E-4C76-922B-3F91DB41F33B}"/>
              </a:ext>
            </a:extLst>
          </p:cNvPr>
          <p:cNvSpPr/>
          <p:nvPr/>
        </p:nvSpPr>
        <p:spPr>
          <a:xfrm>
            <a:off x="9451353" y="1790700"/>
            <a:ext cx="2502879" cy="1143000"/>
          </a:xfrm>
          <a:prstGeom prst="rect">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t>Årlig</a:t>
            </a:r>
            <a:r>
              <a:rPr lang="en-US" sz="1600" dirty="0"/>
              <a:t> </a:t>
            </a:r>
            <a:r>
              <a:rPr lang="en-US" sz="1600" dirty="0" err="1"/>
              <a:t>gjennomsnittlig</a:t>
            </a:r>
            <a:r>
              <a:rPr lang="en-US" sz="1600" dirty="0"/>
              <a:t> </a:t>
            </a:r>
            <a:r>
              <a:rPr lang="en-US" sz="1600" dirty="0" err="1"/>
              <a:t>avkastning</a:t>
            </a:r>
            <a:r>
              <a:rPr lang="en-US" sz="1600" dirty="0"/>
              <a:t> </a:t>
            </a:r>
            <a:r>
              <a:rPr lang="en-US" sz="1600" dirty="0" err="1"/>
              <a:t>på</a:t>
            </a:r>
            <a:r>
              <a:rPr lang="en-US" sz="1600" dirty="0"/>
              <a:t> Oslo Børs: </a:t>
            </a:r>
          </a:p>
          <a:p>
            <a:pPr algn="ctr"/>
            <a:r>
              <a:rPr lang="en-US" sz="3600" dirty="0"/>
              <a:t>+10 %</a:t>
            </a:r>
          </a:p>
        </p:txBody>
      </p:sp>
      <p:pic>
        <p:nvPicPr>
          <p:cNvPr id="3" name="Bilde 2">
            <a:extLst>
              <a:ext uri="{FF2B5EF4-FFF2-40B4-BE49-F238E27FC236}">
                <a16:creationId xmlns:a16="http://schemas.microsoft.com/office/drawing/2014/main" id="{8F83E9C9-19CD-4381-BABE-2FF5D2557FB2}"/>
              </a:ext>
            </a:extLst>
          </p:cNvPr>
          <p:cNvPicPr>
            <a:picLocks noChangeAspect="1"/>
          </p:cNvPicPr>
          <p:nvPr/>
        </p:nvPicPr>
        <p:blipFill>
          <a:blip r:embed="rId2"/>
          <a:stretch>
            <a:fillRect/>
          </a:stretch>
        </p:blipFill>
        <p:spPr>
          <a:xfrm>
            <a:off x="484179" y="1545337"/>
            <a:ext cx="8629299" cy="5312664"/>
          </a:xfrm>
          <a:prstGeom prst="rect">
            <a:avLst/>
          </a:prstGeom>
        </p:spPr>
      </p:pic>
      <p:pic>
        <p:nvPicPr>
          <p:cNvPr id="8" name="Bilde 7">
            <a:extLst>
              <a:ext uri="{FF2B5EF4-FFF2-40B4-BE49-F238E27FC236}">
                <a16:creationId xmlns:a16="http://schemas.microsoft.com/office/drawing/2014/main" id="{3D1177DA-6EA4-4630-A479-B9BEE79E71B7}"/>
              </a:ext>
            </a:extLst>
          </p:cNvPr>
          <p:cNvPicPr>
            <a:picLocks noChangeAspect="1"/>
          </p:cNvPicPr>
          <p:nvPr/>
        </p:nvPicPr>
        <p:blipFill>
          <a:blip r:embed="rId3"/>
          <a:stretch>
            <a:fillRect/>
          </a:stretch>
        </p:blipFill>
        <p:spPr>
          <a:xfrm>
            <a:off x="484179" y="1545336"/>
            <a:ext cx="8629299" cy="5312664"/>
          </a:xfrm>
          <a:prstGeom prst="rect">
            <a:avLst/>
          </a:prstGeom>
        </p:spPr>
      </p:pic>
    </p:spTree>
    <p:extLst>
      <p:ext uri="{BB962C8B-B14F-4D97-AF65-F5344CB8AC3E}">
        <p14:creationId xmlns:p14="http://schemas.microsoft.com/office/powerpoint/2010/main" val="270245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E501F12-E37A-4EA5-8F88-F364C8D4B1FC}"/>
              </a:ext>
            </a:extLst>
          </p:cNvPr>
          <p:cNvSpPr/>
          <p:nvPr/>
        </p:nvSpPr>
        <p:spPr>
          <a:xfrm>
            <a:off x="0" y="3924300"/>
            <a:ext cx="12192000" cy="2933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758EE0-9497-46CB-804C-3BF86E864DAA}"/>
              </a:ext>
            </a:extLst>
          </p:cNvPr>
          <p:cNvSpPr>
            <a:spLocks noGrp="1"/>
          </p:cNvSpPr>
          <p:nvPr>
            <p:ph type="title"/>
          </p:nvPr>
        </p:nvSpPr>
        <p:spPr/>
        <p:txBody>
          <a:bodyPr>
            <a:noAutofit/>
          </a:bodyPr>
          <a:lstStyle/>
          <a:p>
            <a:r>
              <a:rPr lang="nb-NO" sz="4000" b="1" dirty="0">
                <a:latin typeface="+mn-lt"/>
              </a:rPr>
              <a:t>OSLO BØRS HOVEDINDEKS OG</a:t>
            </a:r>
            <a:br>
              <a:rPr lang="nb-NO" sz="4000" b="1" dirty="0">
                <a:latin typeface="+mn-lt"/>
              </a:rPr>
            </a:br>
            <a:r>
              <a:rPr lang="nb-NO" sz="4000" b="1" dirty="0">
                <a:latin typeface="+mn-lt"/>
              </a:rPr>
              <a:t>NORGES BANKS STYRINGSRENTE</a:t>
            </a:r>
          </a:p>
        </p:txBody>
      </p:sp>
      <p:sp>
        <p:nvSpPr>
          <p:cNvPr id="6" name="Rektangel 5">
            <a:extLst>
              <a:ext uri="{FF2B5EF4-FFF2-40B4-BE49-F238E27FC236}">
                <a16:creationId xmlns:a16="http://schemas.microsoft.com/office/drawing/2014/main" id="{96D7E6EA-C56E-4C76-922B-3F91DB41F33B}"/>
              </a:ext>
            </a:extLst>
          </p:cNvPr>
          <p:cNvSpPr/>
          <p:nvPr/>
        </p:nvSpPr>
        <p:spPr>
          <a:xfrm>
            <a:off x="9451353" y="1790700"/>
            <a:ext cx="2502879" cy="1143000"/>
          </a:xfrm>
          <a:prstGeom prst="rect">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t>Årlig</a:t>
            </a:r>
            <a:r>
              <a:rPr lang="en-US" sz="1600" dirty="0"/>
              <a:t> </a:t>
            </a:r>
            <a:r>
              <a:rPr lang="en-US" sz="1600" dirty="0" err="1"/>
              <a:t>gjennomsnittlig</a:t>
            </a:r>
            <a:r>
              <a:rPr lang="en-US" sz="1600" dirty="0"/>
              <a:t> </a:t>
            </a:r>
            <a:r>
              <a:rPr lang="en-US" sz="1600" dirty="0" err="1"/>
              <a:t>avkastning</a:t>
            </a:r>
            <a:r>
              <a:rPr lang="en-US" sz="1600" dirty="0"/>
              <a:t> </a:t>
            </a:r>
            <a:r>
              <a:rPr lang="en-US" sz="1600" dirty="0" err="1"/>
              <a:t>på</a:t>
            </a:r>
            <a:r>
              <a:rPr lang="en-US" sz="1600" dirty="0"/>
              <a:t> Oslo Børs: </a:t>
            </a:r>
          </a:p>
          <a:p>
            <a:pPr algn="ctr"/>
            <a:r>
              <a:rPr lang="en-US" sz="3600" dirty="0"/>
              <a:t>+10 %</a:t>
            </a:r>
          </a:p>
        </p:txBody>
      </p:sp>
      <p:pic>
        <p:nvPicPr>
          <p:cNvPr id="3" name="Bilde 2">
            <a:extLst>
              <a:ext uri="{FF2B5EF4-FFF2-40B4-BE49-F238E27FC236}">
                <a16:creationId xmlns:a16="http://schemas.microsoft.com/office/drawing/2014/main" id="{8F83E9C9-19CD-4381-BABE-2FF5D2557FB2}"/>
              </a:ext>
            </a:extLst>
          </p:cNvPr>
          <p:cNvPicPr>
            <a:picLocks noChangeAspect="1"/>
          </p:cNvPicPr>
          <p:nvPr/>
        </p:nvPicPr>
        <p:blipFill>
          <a:blip r:embed="rId2"/>
          <a:stretch>
            <a:fillRect/>
          </a:stretch>
        </p:blipFill>
        <p:spPr>
          <a:xfrm>
            <a:off x="484179" y="1545337"/>
            <a:ext cx="8629299" cy="5312664"/>
          </a:xfrm>
          <a:prstGeom prst="rect">
            <a:avLst/>
          </a:prstGeom>
        </p:spPr>
      </p:pic>
    </p:spTree>
    <p:extLst>
      <p:ext uri="{BB962C8B-B14F-4D97-AF65-F5344CB8AC3E}">
        <p14:creationId xmlns:p14="http://schemas.microsoft.com/office/powerpoint/2010/main" val="29648228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FE27A3-1627-4574-851C-855D6C84AE73}"/>
              </a:ext>
            </a:extLst>
          </p:cNvPr>
          <p:cNvSpPr>
            <a:spLocks noGrp="1"/>
          </p:cNvSpPr>
          <p:nvPr>
            <p:ph type="title"/>
          </p:nvPr>
        </p:nvSpPr>
        <p:spPr>
          <a:xfrm>
            <a:off x="609600" y="114100"/>
            <a:ext cx="10972800" cy="1143000"/>
          </a:xfrm>
        </p:spPr>
        <p:txBody>
          <a:bodyPr>
            <a:normAutofit/>
          </a:bodyPr>
          <a:lstStyle/>
          <a:p>
            <a:r>
              <a:rPr lang="nb-NO" sz="4800" b="1" dirty="0">
                <a:latin typeface="+mn-lt"/>
              </a:rPr>
              <a:t>AKSJER SLÅR KONTO</a:t>
            </a:r>
          </a:p>
        </p:txBody>
      </p:sp>
      <p:sp>
        <p:nvSpPr>
          <p:cNvPr id="6" name="TekstSylinder 5">
            <a:extLst>
              <a:ext uri="{FF2B5EF4-FFF2-40B4-BE49-F238E27FC236}">
                <a16:creationId xmlns:a16="http://schemas.microsoft.com/office/drawing/2014/main" id="{65AFADE7-1918-46E1-B471-A6666DB9DF8D}"/>
              </a:ext>
            </a:extLst>
          </p:cNvPr>
          <p:cNvSpPr txBox="1"/>
          <p:nvPr/>
        </p:nvSpPr>
        <p:spPr>
          <a:xfrm>
            <a:off x="134892" y="2130661"/>
            <a:ext cx="2708892" cy="707886"/>
          </a:xfrm>
          <a:prstGeom prst="rect">
            <a:avLst/>
          </a:prstGeom>
          <a:solidFill>
            <a:srgbClr val="FF9900">
              <a:alpha val="98824"/>
            </a:srgbClr>
          </a:solidFill>
        </p:spPr>
        <p:txBody>
          <a:bodyPr wrap="square" rtlCol="0">
            <a:spAutoFit/>
          </a:bodyPr>
          <a:lstStyle/>
          <a:p>
            <a:r>
              <a:rPr lang="nb-NO" sz="2000" dirty="0"/>
              <a:t>Eksempel:</a:t>
            </a:r>
          </a:p>
          <a:p>
            <a:r>
              <a:rPr lang="nb-NO" sz="2000" dirty="0"/>
              <a:t>Årlig sparing: kr 10.000</a:t>
            </a:r>
          </a:p>
        </p:txBody>
      </p:sp>
      <p:sp>
        <p:nvSpPr>
          <p:cNvPr id="3" name="TekstSylinder 2">
            <a:extLst>
              <a:ext uri="{FF2B5EF4-FFF2-40B4-BE49-F238E27FC236}">
                <a16:creationId xmlns:a16="http://schemas.microsoft.com/office/drawing/2014/main" id="{6AB20330-4BBF-433D-828E-8D460919EC55}"/>
              </a:ext>
            </a:extLst>
          </p:cNvPr>
          <p:cNvSpPr txBox="1"/>
          <p:nvPr/>
        </p:nvSpPr>
        <p:spPr>
          <a:xfrm>
            <a:off x="1729649" y="6466901"/>
            <a:ext cx="8509885" cy="276999"/>
          </a:xfrm>
          <a:prstGeom prst="rect">
            <a:avLst/>
          </a:prstGeom>
          <a:noFill/>
        </p:spPr>
        <p:txBody>
          <a:bodyPr wrap="square" rtlCol="0">
            <a:spAutoFit/>
          </a:bodyPr>
          <a:lstStyle/>
          <a:p>
            <a:r>
              <a:rPr lang="nb-NO" sz="1200" i="1" dirty="0"/>
              <a:t>Husk at historisk avkastning ikke er noen garanti for fremtidig avkastning.</a:t>
            </a:r>
          </a:p>
        </p:txBody>
      </p:sp>
      <p:pic>
        <p:nvPicPr>
          <p:cNvPr id="4" name="Bilde 3">
            <a:extLst>
              <a:ext uri="{FF2B5EF4-FFF2-40B4-BE49-F238E27FC236}">
                <a16:creationId xmlns:a16="http://schemas.microsoft.com/office/drawing/2014/main" id="{890E7D5F-F037-4285-89AD-1B446F700119}"/>
              </a:ext>
            </a:extLst>
          </p:cNvPr>
          <p:cNvPicPr>
            <a:picLocks noChangeAspect="1"/>
          </p:cNvPicPr>
          <p:nvPr/>
        </p:nvPicPr>
        <p:blipFill>
          <a:blip r:embed="rId2"/>
          <a:stretch>
            <a:fillRect/>
          </a:stretch>
        </p:blipFill>
        <p:spPr>
          <a:xfrm>
            <a:off x="3017520" y="1012956"/>
            <a:ext cx="8415528" cy="5229492"/>
          </a:xfrm>
          <a:prstGeom prst="rect">
            <a:avLst/>
          </a:prstGeom>
        </p:spPr>
      </p:pic>
      <p:sp>
        <p:nvSpPr>
          <p:cNvPr id="5" name="TekstSylinder 4">
            <a:extLst>
              <a:ext uri="{FF2B5EF4-FFF2-40B4-BE49-F238E27FC236}">
                <a16:creationId xmlns:a16="http://schemas.microsoft.com/office/drawing/2014/main" id="{04DC19F3-62C6-4FBC-B94D-2D6FD938A25A}"/>
              </a:ext>
            </a:extLst>
          </p:cNvPr>
          <p:cNvSpPr txBox="1"/>
          <p:nvPr/>
        </p:nvSpPr>
        <p:spPr>
          <a:xfrm>
            <a:off x="134892" y="4201979"/>
            <a:ext cx="2697480" cy="1169551"/>
          </a:xfrm>
          <a:prstGeom prst="rect">
            <a:avLst/>
          </a:prstGeom>
          <a:solidFill>
            <a:srgbClr val="D45D00"/>
          </a:solidFill>
        </p:spPr>
        <p:txBody>
          <a:bodyPr wrap="square" rtlCol="0">
            <a:spAutoFit/>
          </a:bodyPr>
          <a:lstStyle/>
          <a:p>
            <a:r>
              <a:rPr lang="nb-NO" sz="1400" dirty="0">
                <a:solidFill>
                  <a:schemeClr val="bg1"/>
                </a:solidFill>
              </a:rPr>
              <a:t>Sparte du fast 10.000 i året på Oslo Børs hovedindeks de siste 15 årene, hadde pengene doblet seg over denne perioden. På konto hadde de voks betydelig mindre.</a:t>
            </a:r>
          </a:p>
        </p:txBody>
      </p:sp>
    </p:spTree>
    <p:extLst>
      <p:ext uri="{BB962C8B-B14F-4D97-AF65-F5344CB8AC3E}">
        <p14:creationId xmlns:p14="http://schemas.microsoft.com/office/powerpoint/2010/main" val="28298278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DC8719-C1CD-4DAD-AD79-63C7C0C5403E}"/>
              </a:ext>
            </a:extLst>
          </p:cNvPr>
          <p:cNvSpPr>
            <a:spLocks noGrp="1"/>
          </p:cNvSpPr>
          <p:nvPr>
            <p:ph type="title"/>
          </p:nvPr>
        </p:nvSpPr>
        <p:spPr/>
        <p:txBody>
          <a:bodyPr/>
          <a:lstStyle/>
          <a:p>
            <a:endParaRPr lang="nb-NO"/>
          </a:p>
        </p:txBody>
      </p:sp>
      <p:pic>
        <p:nvPicPr>
          <p:cNvPr id="16386" name="Picture 2" descr="Bilde">
            <a:extLst>
              <a:ext uri="{FF2B5EF4-FFF2-40B4-BE49-F238E27FC236}">
                <a16:creationId xmlns:a16="http://schemas.microsoft.com/office/drawing/2014/main" id="{56AC8067-6E0D-4004-981B-E8F7198DA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5D4D0F50-70E2-4EDA-8453-641FE3277ADD}"/>
              </a:ext>
            </a:extLst>
          </p:cNvPr>
          <p:cNvSpPr/>
          <p:nvPr/>
        </p:nvSpPr>
        <p:spPr>
          <a:xfrm>
            <a:off x="6096000" y="110532"/>
            <a:ext cx="6096000" cy="67474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1956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esultat for rapport om samfunnsansv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755" y="627886"/>
            <a:ext cx="2363595" cy="343865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3"/>
          <a:stretch>
            <a:fillRect/>
          </a:stretch>
        </p:blipFill>
        <p:spPr>
          <a:xfrm>
            <a:off x="1526074" y="2183363"/>
            <a:ext cx="2306304" cy="3281265"/>
          </a:xfrm>
          <a:prstGeom prst="rect">
            <a:avLst/>
          </a:prstGeom>
          <a:ln>
            <a:solidFill>
              <a:schemeClr val="accent1"/>
            </a:solidFill>
          </a:ln>
        </p:spPr>
      </p:pic>
      <p:pic>
        <p:nvPicPr>
          <p:cNvPr id="3076" name="Picture 4" descr="Bilderesultat for rapport om samfunnsansv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403" y="2100194"/>
            <a:ext cx="2434385" cy="344760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p:cNvPicPr>
            <a:picLocks noChangeAspect="1"/>
          </p:cNvPicPr>
          <p:nvPr/>
        </p:nvPicPr>
        <p:blipFill>
          <a:blip r:embed="rId5"/>
          <a:stretch>
            <a:fillRect/>
          </a:stretch>
        </p:blipFill>
        <p:spPr>
          <a:xfrm>
            <a:off x="4032738" y="627886"/>
            <a:ext cx="2414305" cy="3447601"/>
          </a:xfrm>
          <a:prstGeom prst="rect">
            <a:avLst/>
          </a:prstGeom>
          <a:ln>
            <a:solidFill>
              <a:schemeClr val="accent1"/>
            </a:solidFill>
          </a:ln>
        </p:spPr>
      </p:pic>
      <p:pic>
        <p:nvPicPr>
          <p:cNvPr id="6" name="Bilde 5"/>
          <p:cNvPicPr>
            <a:picLocks noChangeAspect="1"/>
          </p:cNvPicPr>
          <p:nvPr/>
        </p:nvPicPr>
        <p:blipFill>
          <a:blip r:embed="rId6"/>
          <a:stretch>
            <a:fillRect/>
          </a:stretch>
        </p:blipFill>
        <p:spPr>
          <a:xfrm>
            <a:off x="9197270" y="627885"/>
            <a:ext cx="2415689" cy="3438659"/>
          </a:xfrm>
          <a:prstGeom prst="rect">
            <a:avLst/>
          </a:prstGeom>
        </p:spPr>
      </p:pic>
    </p:spTree>
    <p:extLst>
      <p:ext uri="{BB962C8B-B14F-4D97-AF65-F5344CB8AC3E}">
        <p14:creationId xmlns:p14="http://schemas.microsoft.com/office/powerpoint/2010/main" val="31546860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dirty="0">
                <a:latin typeface="+mn-lt"/>
              </a:rPr>
              <a:t>Viktige punkter i en </a:t>
            </a:r>
            <a:r>
              <a:rPr lang="nb-NO" dirty="0" err="1">
                <a:latin typeface="+mn-lt"/>
              </a:rPr>
              <a:t>bærekraftsrapport</a:t>
            </a:r>
            <a:endParaRPr lang="nb-NO" dirty="0">
              <a:latin typeface="+mn-lt"/>
            </a:endParaRPr>
          </a:p>
        </p:txBody>
      </p:sp>
      <p:sp>
        <p:nvSpPr>
          <p:cNvPr id="9" name="Plassholder for innhold 8"/>
          <p:cNvSpPr>
            <a:spLocks noGrp="1"/>
          </p:cNvSpPr>
          <p:nvPr>
            <p:ph idx="1"/>
          </p:nvPr>
        </p:nvSpPr>
        <p:spPr>
          <a:xfrm>
            <a:off x="609600" y="1600201"/>
            <a:ext cx="5855208" cy="4525963"/>
          </a:xfrm>
        </p:spPr>
        <p:txBody>
          <a:bodyPr>
            <a:normAutofit/>
          </a:bodyPr>
          <a:lstStyle/>
          <a:p>
            <a:r>
              <a:rPr lang="nb-NO" sz="2400" dirty="0">
                <a:latin typeface="+mn-lt"/>
              </a:rPr>
              <a:t>Følges konkrete retningslinjer? </a:t>
            </a:r>
            <a:br>
              <a:rPr lang="nb-NO" sz="2400" dirty="0">
                <a:latin typeface="+mn-lt"/>
              </a:rPr>
            </a:br>
            <a:r>
              <a:rPr lang="nb-NO" sz="2400" dirty="0">
                <a:latin typeface="+mn-lt"/>
              </a:rPr>
              <a:t>-Global Reporting Initiativs (</a:t>
            </a:r>
            <a:r>
              <a:rPr lang="nb-NO" sz="2400" b="1" dirty="0">
                <a:latin typeface="+mn-lt"/>
              </a:rPr>
              <a:t>GRI</a:t>
            </a:r>
            <a:r>
              <a:rPr lang="nb-NO" sz="2400" dirty="0">
                <a:latin typeface="+mn-lt"/>
              </a:rPr>
              <a:t>)</a:t>
            </a:r>
            <a:br>
              <a:rPr lang="nb-NO" sz="2400" dirty="0">
                <a:latin typeface="+mn-lt"/>
              </a:rPr>
            </a:br>
            <a:endParaRPr lang="nb-NO" sz="2400" dirty="0">
              <a:latin typeface="+mn-lt"/>
            </a:endParaRPr>
          </a:p>
          <a:p>
            <a:r>
              <a:rPr lang="nb-NO" sz="2400" dirty="0">
                <a:latin typeface="+mn-lt"/>
              </a:rPr>
              <a:t>Tredjeparts vurdering? Et krav ved </a:t>
            </a:r>
            <a:r>
              <a:rPr lang="nb-NO" sz="2400" dirty="0" err="1">
                <a:latin typeface="+mn-lt"/>
              </a:rPr>
              <a:t>børsnoterting</a:t>
            </a:r>
            <a:r>
              <a:rPr lang="nb-NO" sz="2400" dirty="0">
                <a:latin typeface="+mn-lt"/>
              </a:rPr>
              <a:t> av grønne obligasjoner. Bruke f.eks. Cicero </a:t>
            </a:r>
            <a:r>
              <a:rPr lang="nb-NO" sz="2400" dirty="0" err="1">
                <a:latin typeface="+mn-lt"/>
              </a:rPr>
              <a:t>Shades</a:t>
            </a:r>
            <a:r>
              <a:rPr lang="nb-NO" sz="2400" dirty="0">
                <a:latin typeface="+mn-lt"/>
              </a:rPr>
              <a:t> </a:t>
            </a:r>
            <a:r>
              <a:rPr lang="nb-NO" sz="2400" dirty="0" err="1">
                <a:latin typeface="+mn-lt"/>
              </a:rPr>
              <a:t>of</a:t>
            </a:r>
            <a:r>
              <a:rPr lang="nb-NO" sz="2400" dirty="0">
                <a:latin typeface="+mn-lt"/>
              </a:rPr>
              <a:t> Green, DNVGL o.l.</a:t>
            </a:r>
            <a:br>
              <a:rPr lang="nb-NO" sz="2400" dirty="0">
                <a:latin typeface="+mn-lt"/>
              </a:rPr>
            </a:br>
            <a:endParaRPr lang="nb-NO" sz="2400" dirty="0">
              <a:latin typeface="+mn-lt"/>
            </a:endParaRPr>
          </a:p>
          <a:p>
            <a:r>
              <a:rPr lang="nb-NO" sz="2400" dirty="0">
                <a:latin typeface="+mn-lt"/>
              </a:rPr>
              <a:t>Klimaavtrykk</a:t>
            </a:r>
          </a:p>
          <a:p>
            <a:endParaRPr lang="nb-NO" sz="2400" dirty="0">
              <a:latin typeface="+mn-lt"/>
            </a:endParaRPr>
          </a:p>
          <a:p>
            <a:r>
              <a:rPr lang="nb-NO" sz="2400" dirty="0">
                <a:latin typeface="+mn-lt"/>
              </a:rPr>
              <a:t>Fornybar energi</a:t>
            </a:r>
          </a:p>
          <a:p>
            <a:endParaRPr lang="nb-NO" sz="2400" dirty="0">
              <a:latin typeface="+mn-lt"/>
            </a:endParaRPr>
          </a:p>
        </p:txBody>
      </p:sp>
      <p:pic>
        <p:nvPicPr>
          <p:cNvPr id="3" name="Bilde 2"/>
          <p:cNvPicPr>
            <a:picLocks noChangeAspect="1"/>
          </p:cNvPicPr>
          <p:nvPr/>
        </p:nvPicPr>
        <p:blipFill>
          <a:blip r:embed="rId2"/>
          <a:stretch>
            <a:fillRect/>
          </a:stretch>
        </p:blipFill>
        <p:spPr>
          <a:xfrm>
            <a:off x="6668999" y="1333340"/>
            <a:ext cx="5134587" cy="4792824"/>
          </a:xfrm>
          <a:prstGeom prst="rect">
            <a:avLst/>
          </a:prstGeom>
        </p:spPr>
      </p:pic>
      <p:sp>
        <p:nvSpPr>
          <p:cNvPr id="2" name="Snakkeboble: rektangel med avrundede hjørner 1">
            <a:extLst>
              <a:ext uri="{FF2B5EF4-FFF2-40B4-BE49-F238E27FC236}">
                <a16:creationId xmlns:a16="http://schemas.microsoft.com/office/drawing/2014/main" id="{89F8B66B-06EF-435D-9C4E-80BB2CFF9AD7}"/>
              </a:ext>
            </a:extLst>
          </p:cNvPr>
          <p:cNvSpPr/>
          <p:nvPr/>
        </p:nvSpPr>
        <p:spPr>
          <a:xfrm>
            <a:off x="4407408" y="4640422"/>
            <a:ext cx="1965960" cy="1321466"/>
          </a:xfrm>
          <a:prstGeom prst="wedgeRoundRectCallout">
            <a:avLst>
              <a:gd name="adj1" fmla="val 80585"/>
              <a:gd name="adj2" fmla="val 16554"/>
              <a:gd name="adj3" fmla="val 16667"/>
            </a:avLst>
          </a:prstGeom>
          <a:solidFill>
            <a:srgbClr val="003B3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400" dirty="0">
                <a:solidFill>
                  <a:schemeClr val="bg1"/>
                </a:solidFill>
              </a:rPr>
              <a:t>Klippet fra Telenors rapport: Enkelt å få oversikten. Og slik gjør de fleste selskaper.</a:t>
            </a:r>
          </a:p>
        </p:txBody>
      </p:sp>
    </p:spTree>
    <p:extLst>
      <p:ext uri="{BB962C8B-B14F-4D97-AF65-F5344CB8AC3E}">
        <p14:creationId xmlns:p14="http://schemas.microsoft.com/office/powerpoint/2010/main" val="4289378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dirty="0"/>
              <a:t>Temaer Staten som eier er opptatte av:</a:t>
            </a:r>
          </a:p>
        </p:txBody>
      </p:sp>
      <p:sp>
        <p:nvSpPr>
          <p:cNvPr id="9" name="Plassholder for innhold 8"/>
          <p:cNvSpPr>
            <a:spLocks noGrp="1"/>
          </p:cNvSpPr>
          <p:nvPr>
            <p:ph idx="1"/>
          </p:nvPr>
        </p:nvSpPr>
        <p:spPr/>
        <p:txBody>
          <a:bodyPr>
            <a:normAutofit fontScale="62500" lnSpcReduction="20000"/>
          </a:bodyPr>
          <a:lstStyle/>
          <a:p>
            <a:pPr>
              <a:lnSpc>
                <a:spcPct val="170000"/>
              </a:lnSpc>
            </a:pPr>
            <a:r>
              <a:rPr lang="nb-NO" dirty="0"/>
              <a:t>Hvordan er arbeidet </a:t>
            </a:r>
            <a:r>
              <a:rPr lang="nb-NO" b="1" dirty="0">
                <a:solidFill>
                  <a:srgbClr val="FF0000"/>
                </a:solidFill>
              </a:rPr>
              <a:t>organisert </a:t>
            </a:r>
            <a:r>
              <a:rPr lang="nb-NO" dirty="0"/>
              <a:t>i virksomheten?</a:t>
            </a:r>
          </a:p>
          <a:p>
            <a:pPr>
              <a:lnSpc>
                <a:spcPct val="170000"/>
              </a:lnSpc>
            </a:pPr>
            <a:r>
              <a:rPr lang="nb-NO" dirty="0"/>
              <a:t>Hva er </a:t>
            </a:r>
            <a:r>
              <a:rPr lang="nb-NO" b="1" dirty="0">
                <a:solidFill>
                  <a:srgbClr val="FF0000"/>
                </a:solidFill>
              </a:rPr>
              <a:t>styrets</a:t>
            </a:r>
            <a:r>
              <a:rPr lang="nb-NO" b="1" dirty="0"/>
              <a:t> </a:t>
            </a:r>
            <a:r>
              <a:rPr lang="nb-NO" dirty="0"/>
              <a:t>rolle i identifisering, håndtering og oppfølging av bærekraft og samfunnsansvar?</a:t>
            </a:r>
          </a:p>
          <a:p>
            <a:pPr>
              <a:lnSpc>
                <a:spcPct val="170000"/>
              </a:lnSpc>
            </a:pPr>
            <a:r>
              <a:rPr lang="nb-NO" dirty="0"/>
              <a:t>På hvilken måte definerer </a:t>
            </a:r>
            <a:r>
              <a:rPr lang="nb-NO" b="1" dirty="0">
                <a:solidFill>
                  <a:srgbClr val="FF0000"/>
                </a:solidFill>
              </a:rPr>
              <a:t>selskapet mål, strategier og KPI-er </a:t>
            </a:r>
            <a:r>
              <a:rPr lang="nb-NO" dirty="0"/>
              <a:t>for de mest relevante områdene innenfor samfunnsansvar?</a:t>
            </a:r>
          </a:p>
          <a:p>
            <a:pPr>
              <a:lnSpc>
                <a:spcPct val="170000"/>
              </a:lnSpc>
            </a:pPr>
            <a:r>
              <a:rPr lang="nb-NO" dirty="0"/>
              <a:t>Har selskapet en forståelse av hva som er den største</a:t>
            </a:r>
            <a:r>
              <a:rPr lang="nb-NO" b="1" dirty="0">
                <a:solidFill>
                  <a:srgbClr val="FF0000"/>
                </a:solidFill>
              </a:rPr>
              <a:t> risikoen </a:t>
            </a:r>
            <a:r>
              <a:rPr lang="nb-NO" dirty="0"/>
              <a:t>og </a:t>
            </a:r>
            <a:r>
              <a:rPr lang="nb-NO" b="1" dirty="0">
                <a:solidFill>
                  <a:srgbClr val="FF0000"/>
                </a:solidFill>
              </a:rPr>
              <a:t>mulighetsrommet </a:t>
            </a:r>
            <a:r>
              <a:rPr lang="nb-NO" dirty="0"/>
              <a:t>knyttet til endringer i klima og klimareguleringer?</a:t>
            </a:r>
          </a:p>
          <a:p>
            <a:pPr>
              <a:lnSpc>
                <a:spcPct val="170000"/>
              </a:lnSpc>
            </a:pPr>
            <a:r>
              <a:rPr lang="nb-NO" dirty="0"/>
              <a:t>Hva slags </a:t>
            </a:r>
            <a:r>
              <a:rPr lang="nb-NO" dirty="0">
                <a:solidFill>
                  <a:srgbClr val="FF0000"/>
                </a:solidFill>
              </a:rPr>
              <a:t>interessentdialog</a:t>
            </a:r>
            <a:r>
              <a:rPr lang="nb-NO" dirty="0"/>
              <a:t> har selskapet på </a:t>
            </a:r>
            <a:r>
              <a:rPr lang="nb-NO" b="1" dirty="0">
                <a:solidFill>
                  <a:srgbClr val="FF0000"/>
                </a:solidFill>
              </a:rPr>
              <a:t>menneskerettighets</a:t>
            </a:r>
            <a:r>
              <a:rPr lang="nb-NO" dirty="0"/>
              <a:t>området?</a:t>
            </a:r>
          </a:p>
          <a:p>
            <a:pPr>
              <a:lnSpc>
                <a:spcPct val="170000"/>
              </a:lnSpc>
            </a:pPr>
            <a:r>
              <a:rPr lang="nb-NO" dirty="0"/>
              <a:t>Har selskapet </a:t>
            </a:r>
            <a:r>
              <a:rPr lang="nb-NO" b="1" dirty="0">
                <a:solidFill>
                  <a:srgbClr val="FF0000"/>
                </a:solidFill>
              </a:rPr>
              <a:t>retningslinjer og tiltak </a:t>
            </a:r>
            <a:r>
              <a:rPr lang="nb-NO" dirty="0"/>
              <a:t>for å redusere risikoen for </a:t>
            </a:r>
            <a:r>
              <a:rPr lang="nb-NO" b="1" dirty="0">
                <a:solidFill>
                  <a:srgbClr val="FF0000"/>
                </a:solidFill>
              </a:rPr>
              <a:t>korrupsjon</a:t>
            </a:r>
            <a:r>
              <a:rPr lang="nb-NO" dirty="0"/>
              <a:t>?</a:t>
            </a:r>
          </a:p>
          <a:p>
            <a:pPr marL="0" indent="0">
              <a:lnSpc>
                <a:spcPct val="170000"/>
              </a:lnSpc>
              <a:buNone/>
            </a:pPr>
            <a:r>
              <a:rPr lang="nb-NO" dirty="0"/>
              <a:t>=&gt; De samme kravene stiller store investorer og pensjonskasser også.</a:t>
            </a:r>
          </a:p>
        </p:txBody>
      </p:sp>
    </p:spTree>
    <p:extLst>
      <p:ext uri="{BB962C8B-B14F-4D97-AF65-F5344CB8AC3E}">
        <p14:creationId xmlns:p14="http://schemas.microsoft.com/office/powerpoint/2010/main" val="42466830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5819</Words>
  <Application>Microsoft Office PowerPoint</Application>
  <PresentationFormat>Widescreen</PresentationFormat>
  <Paragraphs>892</Paragraphs>
  <Slides>124</Slides>
  <Notes>28</Notes>
  <HiddenSlides>3</HiddenSlides>
  <MMClips>0</MMClips>
  <ScaleCrop>false</ScaleCrop>
  <HeadingPairs>
    <vt:vector size="6" baseType="variant">
      <vt:variant>
        <vt:lpstr>Brukte skrifter</vt:lpstr>
      </vt:variant>
      <vt:variant>
        <vt:i4>10</vt:i4>
      </vt:variant>
      <vt:variant>
        <vt:lpstr>Tema</vt:lpstr>
      </vt:variant>
      <vt:variant>
        <vt:i4>5</vt:i4>
      </vt:variant>
      <vt:variant>
        <vt:lpstr>Lysbildetitler</vt:lpstr>
      </vt:variant>
      <vt:variant>
        <vt:i4>124</vt:i4>
      </vt:variant>
    </vt:vector>
  </HeadingPairs>
  <TitlesOfParts>
    <vt:vector size="139" baseType="lpstr">
      <vt:lpstr>Arial</vt:lpstr>
      <vt:lpstr>Calibri</vt:lpstr>
      <vt:lpstr>Calibri Light</vt:lpstr>
      <vt:lpstr>Museo Sans Rounded 100</vt:lpstr>
      <vt:lpstr>Museo Sans Rounded 300</vt:lpstr>
      <vt:lpstr>Museo Sans Rounded 500</vt:lpstr>
      <vt:lpstr>Museo Sans Rounded 700</vt:lpstr>
      <vt:lpstr>Museo Sans Rounded 900</vt:lpstr>
      <vt:lpstr>SourceSansPro</vt:lpstr>
      <vt:lpstr>Wingdings</vt:lpstr>
      <vt:lpstr>Office-tema</vt:lpstr>
      <vt:lpstr>1_Blank</vt:lpstr>
      <vt:lpstr>2_Blank</vt:lpstr>
      <vt:lpstr>Blank</vt:lpstr>
      <vt:lpstr>3_Blank</vt:lpstr>
      <vt:lpstr>PowerPoint-presentasjon</vt:lpstr>
      <vt:lpstr>Børs ABC Om aksjer, fond og pensjon. Om risiko og avkastning.</vt:lpstr>
      <vt:lpstr>PowerPoint-presentasjon</vt:lpstr>
      <vt:lpstr> MENS KVINNER ER REDDE  FOR Å TAPE PENGER,  </vt:lpstr>
      <vt:lpstr>Agenda</vt:lpstr>
      <vt:lpstr>PowerPoint-presentasjon</vt:lpstr>
      <vt:lpstr>PowerPoint-presentasjon</vt:lpstr>
      <vt:lpstr>Typiske spørsmål</vt:lpstr>
      <vt:lpstr>DINE INVESTERINGSMULIGHETER</vt:lpstr>
      <vt:lpstr>DINE INVESTERINGSMULIGHETER</vt:lpstr>
      <vt:lpstr>PowerPoint-presentasjon</vt:lpstr>
      <vt:lpstr>PowerPoint-presentasjon</vt:lpstr>
      <vt:lpstr>DINE SPAREALTERNATIVER - får du betalt for risikoen du tar? (les: Risikopremie)</vt:lpstr>
      <vt:lpstr>PowerPoint-presentasjon</vt:lpstr>
      <vt:lpstr>PowerPoint-presentasjon</vt:lpstr>
      <vt:lpstr>PowerPoint-presentasjon</vt:lpstr>
      <vt:lpstr>PowerPoint-presentasjon</vt:lpstr>
      <vt:lpstr>«Folke-aksjene» på hovedlisten</vt:lpstr>
      <vt:lpstr>PowerPoint-presentasjon</vt:lpstr>
      <vt:lpstr>Bjellesauer og media</vt:lpstr>
      <vt:lpstr>Private eier for mest i de største + selskaper med etablerte aksjeprogrammer for ansatte</vt:lpstr>
      <vt:lpstr>Det viktigste du gjør for egen sparing </vt:lpstr>
      <vt:lpstr>PowerPoint-presentasjon</vt:lpstr>
      <vt:lpstr>ØKONOMISK FRIHET?</vt:lpstr>
      <vt:lpstr>PowerPoint-presentasjon</vt:lpstr>
      <vt:lpstr>STRENGE KRAV TIL BØRSNOTERING</vt:lpstr>
      <vt:lpstr>DERFOR HAR VI BØRS</vt:lpstr>
      <vt:lpstr>PowerPoint-presentasjon</vt:lpstr>
      <vt:lpstr>PowerPoint-presentasjon</vt:lpstr>
      <vt:lpstr>Sektorer og de største selskapene</vt:lpstr>
      <vt:lpstr>PowerPoint-presentasjon</vt:lpstr>
      <vt:lpstr>Børsnoteringer</vt:lpstr>
      <vt:lpstr>PowerPoint-presentasjon</vt:lpstr>
      <vt:lpstr>Nye selskaper de siste årene</vt:lpstr>
      <vt:lpstr>PowerPoint-presentasjon</vt:lpstr>
      <vt:lpstr>PowerPoint-presentasjon</vt:lpstr>
      <vt:lpstr>PowerPoint-presentasjon</vt:lpstr>
      <vt:lpstr>PowerPoint-presentasjon</vt:lpstr>
      <vt:lpstr>Etter 50 år med kriger, krakk og kriser…. Klart vi får flere kriser….. </vt:lpstr>
      <vt:lpstr>HVORFOR HAR VI BEDRIFTER?</vt:lpstr>
      <vt:lpstr>DE FLESTE BEDRIFTER ER ETABLERT MED DEN HENSIKT Å TJENE PENGER OG DERMED  VÆRE LØNNSOMME FOR SINE EIERE (INVESTORER OG AKSJONÆRER = DEG)</vt:lpstr>
      <vt:lpstr>HVORFOR HAR VI AKSJER?</vt:lpstr>
      <vt:lpstr>DE FLESTE BEDRIFTER TRENGER  GOD TILGANG TIL KAPITAL  OG MED FLERE AKSJONÆRER BEDRES MULIGHETENE GJENNOM NEDSALG (EXIT FOR DAGENS EIERE) OG  EMISJONER (SALG AV NYE AKSJER)</vt:lpstr>
      <vt:lpstr>DE FLESTE BEDRIFTER TRENGER  GOD TILGANG TIL KAPITAL  OG MED FLERE AKSJONÆRER BEDRES MULIGHETENE GJENNOM NEDSALG (EXIT FOR DAGENS EIERE) OG  EMISJONER (SALG AV NYE AKSJER)</vt:lpstr>
      <vt:lpstr>AKSJER I PRAKSIS</vt:lpstr>
      <vt:lpstr>AKSJER – kjekt å vite</vt:lpstr>
      <vt:lpstr>AKSJEINDEKS</vt:lpstr>
      <vt:lpstr>PowerPoint-presentasjon</vt:lpstr>
      <vt:lpstr>PowerPoint-presentasjon</vt:lpstr>
      <vt:lpstr>PowerPoint-presentasjon</vt:lpstr>
      <vt:lpstr>Verdensindeksen</vt:lpstr>
      <vt:lpstr>Nå litt mer praktisk</vt:lpstr>
      <vt:lpstr>PowerPoint-presentasjon</vt:lpstr>
      <vt:lpstr>Handel med aksjer</vt:lpstr>
      <vt:lpstr>PowerPoint-presentasjon</vt:lpstr>
      <vt:lpstr>Ofte to innganger</vt:lpstr>
      <vt:lpstr>PowerPoint-presentasjon</vt:lpstr>
      <vt:lpstr>Ofte to innganger</vt:lpstr>
      <vt:lpstr>PowerPoint-presentasjon</vt:lpstr>
      <vt:lpstr>Ordreboken til en aksje</vt:lpstr>
      <vt:lpstr>Legge inn en kjøpsordre ?</vt:lpstr>
      <vt:lpstr>PowerPoint-presentasjon</vt:lpstr>
      <vt:lpstr>Dette påvirker aksjekursene</vt:lpstr>
      <vt:lpstr>Stock Picking = Valg av aksjer</vt:lpstr>
      <vt:lpstr>Hva ser vi etter?</vt:lpstr>
      <vt:lpstr>PowerPoint-presentasjon</vt:lpstr>
      <vt:lpstr>Prising av aksjen : P/E</vt:lpstr>
      <vt:lpstr>Aksjekursen stiger fordi:</vt:lpstr>
      <vt:lpstr>Eksempel fra DNB Markets</vt:lpstr>
      <vt:lpstr>DIN PORTEFØLJE ENDRER SEG OVER TID</vt:lpstr>
      <vt:lpstr>Tilbake til din plan</vt:lpstr>
      <vt:lpstr>AKSJEFOND I PRAKSIS</vt:lpstr>
      <vt:lpstr>Fondstypene</vt:lpstr>
      <vt:lpstr>PowerPoint-presentasjon</vt:lpstr>
      <vt:lpstr>SJEKK FAKTA FOR AKSJEFOND</vt:lpstr>
      <vt:lpstr>Fondshandel i praksis</vt:lpstr>
      <vt:lpstr>PowerPoint-presentasjon</vt:lpstr>
      <vt:lpstr>PowerPoint-presentasjon</vt:lpstr>
      <vt:lpstr>PowerPoint-presentasjon</vt:lpstr>
      <vt:lpstr>PowerPoint-presentasjon</vt:lpstr>
      <vt:lpstr>PowerPoint-presentasjon</vt:lpstr>
      <vt:lpstr>PowerPoint-presentasjon</vt:lpstr>
      <vt:lpstr>DIVERSIFISERING = SPRE DIN RISIKO</vt:lpstr>
      <vt:lpstr>DU MÅ HA EN PLAN</vt:lpstr>
      <vt:lpstr>PowerPoint-presentasjon</vt:lpstr>
      <vt:lpstr>STRATEGISK ALLOKERING DEN OVERORDNEDE STRATEGIEN BASERT PÅ DIN RISIKOPROFIL</vt:lpstr>
      <vt:lpstr>STRATEGISK ALLOKERING</vt:lpstr>
      <vt:lpstr>PowerPoint-presentasjon</vt:lpstr>
      <vt:lpstr>DIN PORTEFØLJE ENDRER SEG OVER TID</vt:lpstr>
      <vt:lpstr>Dine viktigste valg</vt:lpstr>
      <vt:lpstr>PowerPoint-presentasjon</vt:lpstr>
      <vt:lpstr>Hva er bærekraft?</vt:lpstr>
      <vt:lpstr>OSLO BØRS HOVEDINDEKS OG NORGES BANKS STYRINGSRENTE</vt:lpstr>
      <vt:lpstr>OSLO BØRS HOVEDINDEKS OG NORGES BANKS STYRINGSRENTE</vt:lpstr>
      <vt:lpstr>AKSJER SLÅR KONTO</vt:lpstr>
      <vt:lpstr>PowerPoint-presentasjon</vt:lpstr>
      <vt:lpstr>PowerPoint-presentasjon</vt:lpstr>
      <vt:lpstr>Viktige punkter i en bærekraftsrapport</vt:lpstr>
      <vt:lpstr>Temaer Staten som eier er opptatte av:</vt:lpstr>
      <vt:lpstr>Fondsforvalterens metoder:</vt:lpstr>
      <vt:lpstr>Fondsforvalteren</vt:lpstr>
      <vt:lpstr>Prinsipper for bærekraftige fond</vt:lpstr>
      <vt:lpstr>Sjekk filtre for fondet</vt:lpstr>
      <vt:lpstr>PowerPoint-presentasjon</vt:lpstr>
      <vt:lpstr>Bruk Morningstar</vt:lpstr>
      <vt:lpstr>Det store bildet</vt:lpstr>
      <vt:lpstr>Historisk lave renter…. for alltid?</vt:lpstr>
      <vt:lpstr>Pensjon – 3 hovedelementer</vt:lpstr>
      <vt:lpstr>PowerPoint-presentasjon</vt:lpstr>
      <vt:lpstr>Hva skjer når du bytter jobb  i privat sektor?</vt:lpstr>
      <vt:lpstr>PowerPoint-presentasjon</vt:lpstr>
      <vt:lpstr>AKTØRENE</vt:lpstr>
      <vt:lpstr>PowerPoint-presentasjon</vt:lpstr>
      <vt:lpstr>PowerPoint-presentasjon</vt:lpstr>
      <vt:lpstr>PowerPoint-presentasjon</vt:lpstr>
      <vt:lpstr>PowerPoint-presentasjon</vt:lpstr>
      <vt:lpstr>SAMLE ALT I AKSJESPAREKONTO</vt:lpstr>
      <vt:lpstr>SPAREROBOTER NÅR DU SYNES DET ER VANSKELIG Å VELGE</vt:lpstr>
      <vt:lpstr>PowerPoint-presentasjon</vt:lpstr>
      <vt:lpstr>PowerPoint-presentasjon</vt:lpstr>
      <vt:lpstr>SLIK HOLDER JEG MEG OPPDATERT:</vt:lpstr>
      <vt:lpstr>HUSK</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Skaug</dc:creator>
  <cp:lastModifiedBy>Kristin</cp:lastModifiedBy>
  <cp:revision>2</cp:revision>
  <dcterms:created xsi:type="dcterms:W3CDTF">2020-11-04T23:17:31Z</dcterms:created>
  <dcterms:modified xsi:type="dcterms:W3CDTF">2020-11-05T15:33:10Z</dcterms:modified>
</cp:coreProperties>
</file>