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2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3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4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5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6.xml" ContentType="application/vnd.openxmlformats-officedocument.themeOverr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7.xml" ContentType="application/vnd.openxmlformats-officedocument.themeOverr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8.xml" ContentType="application/vnd.openxmlformats-officedocument.themeOverr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9.xml" ContentType="application/vnd.openxmlformats-officedocument.themeOverr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10.xml" ContentType="application/vnd.openxmlformats-officedocument.themeOverr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11.xml" ContentType="application/vnd.openxmlformats-officedocument.themeOverr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Override12.xml" ContentType="application/vnd.openxmlformats-officedocument.themeOverr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8" r:id="rId2"/>
  </p:sldMasterIdLst>
  <p:notesMasterIdLst>
    <p:notesMasterId r:id="rId23"/>
  </p:notesMasterIdLst>
  <p:sldIdLst>
    <p:sldId id="862" r:id="rId3"/>
    <p:sldId id="871" r:id="rId4"/>
    <p:sldId id="852" r:id="rId5"/>
    <p:sldId id="853" r:id="rId6"/>
    <p:sldId id="873" r:id="rId7"/>
    <p:sldId id="857" r:id="rId8"/>
    <p:sldId id="858" r:id="rId9"/>
    <p:sldId id="856" r:id="rId10"/>
    <p:sldId id="859" r:id="rId11"/>
    <p:sldId id="855" r:id="rId12"/>
    <p:sldId id="854" r:id="rId13"/>
    <p:sldId id="860" r:id="rId14"/>
    <p:sldId id="868" r:id="rId15"/>
    <p:sldId id="870" r:id="rId16"/>
    <p:sldId id="867" r:id="rId17"/>
    <p:sldId id="863" r:id="rId18"/>
    <p:sldId id="865" r:id="rId19"/>
    <p:sldId id="866" r:id="rId20"/>
    <p:sldId id="872" r:id="rId21"/>
    <p:sldId id="864" r:id="rId2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5D00"/>
    <a:srgbClr val="003B5C"/>
    <a:srgbClr val="FFFFFF"/>
    <a:srgbClr val="11AAFF"/>
    <a:srgbClr val="808080"/>
    <a:srgbClr val="000000"/>
    <a:srgbClr val="E7E6E6"/>
    <a:srgbClr val="FF9900"/>
    <a:srgbClr val="006CA8"/>
    <a:srgbClr val="B3E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81" autoAdjust="0"/>
    <p:restoredTop sz="83205" autoAdjust="0"/>
  </p:normalViewPr>
  <p:slideViewPr>
    <p:cSldViewPr snapToGrid="0">
      <p:cViewPr>
        <p:scale>
          <a:sx n="75" d="100"/>
          <a:sy n="75" d="100"/>
        </p:scale>
        <p:origin x="576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270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tvwfilp01\AksjeNorge\Team%20AksjeNorge\VPS%20Statistikk\2020%20Q1\Arbdok%20fra%20q4%20til%20q1%202020%20VER%20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tvwfilp01\AksjeNorge\Team%20AksjeNorge\VPS%20Statistikk\2020%20Q1\Arbdok%20fra%20q4%20til%20q1%202020%20VER%201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tvwfilp01\AksjeNorge\Team%20AksjeNorge\VPS%20Statistikk\2020%20Q1\Arbdok%20fra%20q4%20til%20q1%202020%20VER%201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tvwfilp01\AksjeNorge\Team%20AksjeNorge\VPS%20Statistikk\2020%20Q1\Arbdok%20fra%20q4%20til%20q1%202020%20VER%201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tvwfilp01\AksjeNorge\Team%20AksjeNorge\VPS%20Statistikk\2020%20Q1\Arbdok%20fra%20q4%20til%20q1%202020%20VER%201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tvwfilp01\AksjeNorge\Team%20AksjeNorge\VPS%20Statistikk\2020%20Q1\Arbdok%20fra%20q4%20til%20q1%202020%20VER%201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tvwfilp01\AksjeNorge\Team%20AksjeNorge\VPS%20Statistikk\2020%20Q1\Arbdok%20fra%20q4%20til%20q1%202020%20VER%201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1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2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Microsoft_Excel_Worksheet3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Microsoft_Excel_Worksheet4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tvwfilp01\AksjeNorge\Team%20AksjeNorge\VPS%20Statistikk\2020%20Q1\Arbdok%20fra%20q4%20til%20q1%202020%20VER%20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package" Target="../embeddings/Microsoft_Excel_Worksheet5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package" Target="../embeddings/Microsoft_Excel_Worksheet6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package" Target="../embeddings/Microsoft_Excel_Worksheet7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package" Target="../embeddings/Microsoft_Excel_Worksheet8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package" Target="../embeddings/Microsoft_Excel_Worksheet9.xlsx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package" Target="../embeddings/Microsoft_Excel_Worksheet10.xlsx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package" Target="../embeddings/Microsoft_Excel_Worksheet11.xlsx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package" Target="../embeddings/Microsoft_Excel_Worksheet1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tvwfilp01\AksjeNorge\Team%20AksjeNorge\VPS%20Statistikk\2020%20Q1\Arbdok%20fra%20q4%20til%20q1%202020%20VER%20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tvwfilp01\AksjeNorge\Team%20AksjeNorge\VPS%20Statistikk\2020%20Q1\Arbdok%20fra%20q4%20til%20q1%202020%20VER%20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tvwfilp01\AksjeNorge\Team%20AksjeNorge\VPS%20Statistikk\2020%20Q1\Arbdok%20fra%20q4%20til%20q1%202020%20VER%20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tvwfilp01\AksjeNorge\Team%20AksjeNorge\VPS%20Statistikk\2020%20Q1\Arbdok%20fra%20q4%20til%20q1%202020%20VER%20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tvwfilp01\AksjeNorge\Team%20AksjeNorge\VPS%20Statistikk\2020%20Q1\Arbdok%20fra%20q4%20til%20q1%202020%20VER%201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tvwfilp01\AksjeNorge\Team%20AksjeNorge\VPS%20Statistikk\2020%20Q1\Arbdok%20fra%20q4%20til%20q1%202020%20VER%201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 err="1"/>
              <a:t>Antall</a:t>
            </a:r>
            <a:r>
              <a:rPr lang="en-US" sz="1800" dirty="0"/>
              <a:t> </a:t>
            </a:r>
            <a:r>
              <a:rPr lang="en-US" sz="1800" dirty="0" err="1"/>
              <a:t>privatpersoner</a:t>
            </a:r>
            <a:r>
              <a:rPr lang="en-US" sz="1800" baseline="0" dirty="0"/>
              <a:t> </a:t>
            </a:r>
            <a:r>
              <a:rPr lang="en-US" sz="1800" baseline="0" dirty="0" err="1"/>
              <a:t>som</a:t>
            </a:r>
            <a:r>
              <a:rPr lang="en-US" sz="1800" baseline="0" dirty="0"/>
              <a:t> </a:t>
            </a:r>
            <a:r>
              <a:rPr lang="en-US" sz="1800" baseline="0" dirty="0" err="1"/>
              <a:t>eier</a:t>
            </a:r>
            <a:r>
              <a:rPr lang="en-US" sz="1800" baseline="0" dirty="0"/>
              <a:t> </a:t>
            </a:r>
            <a:r>
              <a:rPr lang="en-US" sz="1800" baseline="0" dirty="0" err="1"/>
              <a:t>aksjer</a:t>
            </a:r>
            <a:r>
              <a:rPr lang="en-US" sz="1800" baseline="0" dirty="0"/>
              <a:t> </a:t>
            </a:r>
            <a:r>
              <a:rPr lang="en-US" sz="1800" baseline="0" dirty="0" err="1"/>
              <a:t>og</a:t>
            </a:r>
            <a:r>
              <a:rPr lang="en-US" sz="1800" baseline="0" dirty="0"/>
              <a:t> </a:t>
            </a:r>
            <a:r>
              <a:rPr lang="en-US" sz="1800" baseline="0" dirty="0" err="1"/>
              <a:t>egenkapitalbevis</a:t>
            </a:r>
            <a:r>
              <a:rPr lang="en-US" sz="1800" baseline="0" dirty="0"/>
              <a:t> </a:t>
            </a:r>
            <a:r>
              <a:rPr lang="en-US" sz="1800" baseline="0" dirty="0" err="1"/>
              <a:t>på</a:t>
            </a:r>
            <a:r>
              <a:rPr lang="en-US" sz="1800" baseline="0" dirty="0"/>
              <a:t> Oslo Børs</a:t>
            </a:r>
            <a:endParaRPr lang="en-US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'Lang historikk'!$E$63</c:f>
              <c:strCache>
                <c:ptCount val="1"/>
                <c:pt idx="0">
                  <c:v>antall</c:v>
                </c:pt>
              </c:strCache>
            </c:strRef>
          </c:tx>
          <c:spPr>
            <a:solidFill>
              <a:srgbClr val="D45D00"/>
            </a:solidFill>
            <a:ln>
              <a:noFill/>
            </a:ln>
            <a:effectLst/>
          </c:spPr>
          <c:invertIfNegative val="0"/>
          <c:dPt>
            <c:idx val="25"/>
            <c:invertIfNegative val="0"/>
            <c:bubble3D val="0"/>
            <c:spPr>
              <a:solidFill>
                <a:srgbClr val="4F868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C60-4009-BA4B-12D796527D23}"/>
              </c:ext>
            </c:extLst>
          </c:dPt>
          <c:cat>
            <c:numRef>
              <c:f>'Lang historikk'!$D$64:$D$89</c:f>
              <c:numCache>
                <c:formatCode>General</c:formatCode>
                <c:ptCount val="2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</c:numCache>
            </c:numRef>
          </c:cat>
          <c:val>
            <c:numRef>
              <c:f>'Lang historikk'!$E$64:$E$89</c:f>
              <c:numCache>
                <c:formatCode>_-* #,##0_-;\-* #,##0_-;_-* "-"??_-;_-@_-</c:formatCode>
                <c:ptCount val="26"/>
                <c:pt idx="0">
                  <c:v>317135</c:v>
                </c:pt>
                <c:pt idx="1">
                  <c:v>322547</c:v>
                </c:pt>
                <c:pt idx="2">
                  <c:v>333249</c:v>
                </c:pt>
                <c:pt idx="3">
                  <c:v>350819</c:v>
                </c:pt>
                <c:pt idx="4">
                  <c:v>351062</c:v>
                </c:pt>
                <c:pt idx="5">
                  <c:v>345423</c:v>
                </c:pt>
                <c:pt idx="6">
                  <c:v>377968</c:v>
                </c:pt>
                <c:pt idx="7">
                  <c:v>370098</c:v>
                </c:pt>
                <c:pt idx="8">
                  <c:v>348141</c:v>
                </c:pt>
                <c:pt idx="9">
                  <c:v>339571</c:v>
                </c:pt>
                <c:pt idx="10">
                  <c:v>332634</c:v>
                </c:pt>
                <c:pt idx="11">
                  <c:v>333851</c:v>
                </c:pt>
                <c:pt idx="12">
                  <c:v>335014</c:v>
                </c:pt>
                <c:pt idx="13">
                  <c:v>355802</c:v>
                </c:pt>
                <c:pt idx="14">
                  <c:v>356796</c:v>
                </c:pt>
                <c:pt idx="15">
                  <c:v>368384</c:v>
                </c:pt>
                <c:pt idx="16">
                  <c:v>366014</c:v>
                </c:pt>
                <c:pt idx="17">
                  <c:v>360200</c:v>
                </c:pt>
                <c:pt idx="18">
                  <c:v>352966</c:v>
                </c:pt>
                <c:pt idx="19">
                  <c:v>346387</c:v>
                </c:pt>
                <c:pt idx="20">
                  <c:v>350906</c:v>
                </c:pt>
                <c:pt idx="21">
                  <c:v>357853</c:v>
                </c:pt>
                <c:pt idx="22">
                  <c:v>365037</c:v>
                </c:pt>
                <c:pt idx="23">
                  <c:v>363133</c:v>
                </c:pt>
                <c:pt idx="24">
                  <c:v>384954</c:v>
                </c:pt>
                <c:pt idx="25">
                  <c:v>418289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60-4009-BA4B-12D796527D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-24"/>
        <c:axId val="907175264"/>
        <c:axId val="907172640"/>
      </c:barChart>
      <c:catAx>
        <c:axId val="907175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07172640"/>
        <c:crosses val="autoZero"/>
        <c:auto val="1"/>
        <c:lblAlgn val="ctr"/>
        <c:lblOffset val="100"/>
        <c:noMultiLvlLbl val="0"/>
      </c:catAx>
      <c:valAx>
        <c:axId val="907172640"/>
        <c:scaling>
          <c:orientation val="minMax"/>
          <c:max val="420000"/>
          <c:min val="3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07175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Museo Sans Rounded 300" panose="02000000000000000000" pitchFamily="50" charset="0"/>
                <a:ea typeface="+mn-ea"/>
                <a:cs typeface="+mn-cs"/>
              </a:defRPr>
            </a:pPr>
            <a:r>
              <a:rPr lang="en-US" b="1">
                <a:solidFill>
                  <a:sysClr val="windowText" lastClr="000000"/>
                </a:solidFill>
                <a:latin typeface="Museo Sans Rounded 300" panose="02000000000000000000" pitchFamily="50" charset="0"/>
              </a:rPr>
              <a:t>ANTALL Q1 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Museo Sans Rounded 300" panose="02000000000000000000" pitchFamily="50" charset="0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'JPT2'!$G$3</c:f>
              <c:strCache>
                <c:ptCount val="1"/>
                <c:pt idx="0">
                  <c:v>Antall q1 2020</c:v>
                </c:pt>
              </c:strCache>
            </c:strRef>
          </c:tx>
          <c:dPt>
            <c:idx val="0"/>
            <c:bubble3D val="0"/>
            <c:spPr>
              <a:solidFill>
                <a:srgbClr val="F2A9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927-46D9-B260-526B2D44D522}"/>
              </c:ext>
            </c:extLst>
          </c:dPt>
          <c:dPt>
            <c:idx val="1"/>
            <c:bubble3D val="0"/>
            <c:spPr>
              <a:solidFill>
                <a:srgbClr val="99D6E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927-46D9-B260-526B2D44D522}"/>
              </c:ext>
            </c:extLst>
          </c:dPt>
          <c:dPt>
            <c:idx val="2"/>
            <c:bubble3D val="0"/>
            <c:spPr>
              <a:solidFill>
                <a:srgbClr val="4F868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927-46D9-B260-526B2D44D522}"/>
              </c:ext>
            </c:extLst>
          </c:dPt>
          <c:dPt>
            <c:idx val="3"/>
            <c:bubble3D val="0"/>
            <c:spPr>
              <a:solidFill>
                <a:srgbClr val="A0D1C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927-46D9-B260-526B2D44D522}"/>
              </c:ext>
            </c:extLst>
          </c:dPt>
          <c:dPt>
            <c:idx val="4"/>
            <c:bubble3D val="0"/>
            <c:spPr>
              <a:solidFill>
                <a:srgbClr val="76869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927-46D9-B260-526B2D44D522}"/>
              </c:ext>
            </c:extLst>
          </c:dPt>
          <c:dPt>
            <c:idx val="5"/>
            <c:bubble3D val="0"/>
            <c:spPr>
              <a:solidFill>
                <a:srgbClr val="D45D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927-46D9-B260-526B2D44D522}"/>
              </c:ext>
            </c:extLst>
          </c:dPt>
          <c:dPt>
            <c:idx val="6"/>
            <c:bubble3D val="0"/>
            <c:spPr>
              <a:solidFill>
                <a:srgbClr val="003B5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927-46D9-B260-526B2D44D52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927-46D9-B260-526B2D44D522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F927-46D9-B260-526B2D44D5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'JPT2'!$F$4:$F$10</c:f>
              <c:strCache>
                <c:ptCount val="7"/>
                <c:pt idx="0">
                  <c:v>0-17</c:v>
                </c:pt>
                <c:pt idx="1">
                  <c:v>18-29</c:v>
                </c:pt>
                <c:pt idx="2">
                  <c:v>30-39</c:v>
                </c:pt>
                <c:pt idx="3">
                  <c:v>40-49</c:v>
                </c:pt>
                <c:pt idx="4">
                  <c:v>50-59</c:v>
                </c:pt>
                <c:pt idx="5">
                  <c:v>60-80</c:v>
                </c:pt>
                <c:pt idx="6">
                  <c:v>80 +</c:v>
                </c:pt>
              </c:strCache>
            </c:strRef>
          </c:cat>
          <c:val>
            <c:numRef>
              <c:f>'JPT2'!$G$4:$G$10</c:f>
              <c:numCache>
                <c:formatCode>_-* #,##0_-;\-* #,##0_-;_-* "-"??_-;_-@_-</c:formatCode>
                <c:ptCount val="7"/>
                <c:pt idx="0">
                  <c:v>3452</c:v>
                </c:pt>
                <c:pt idx="1">
                  <c:v>45923</c:v>
                </c:pt>
                <c:pt idx="2">
                  <c:v>64598</c:v>
                </c:pt>
                <c:pt idx="3">
                  <c:v>69993</c:v>
                </c:pt>
                <c:pt idx="4">
                  <c:v>77778</c:v>
                </c:pt>
                <c:pt idx="5">
                  <c:v>130501</c:v>
                </c:pt>
                <c:pt idx="6">
                  <c:v>26044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927-46D9-B260-526B2D44D5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ysClr val="windowText" lastClr="000000"/>
              </a:solidFill>
              <a:latin typeface="Museo Sans Rounded 300" panose="02000000000000000000" pitchFamily="50" charset="0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Museo Sans Rounded 300" panose="02000000000000000000" pitchFamily="50" charset="0"/>
                <a:ea typeface="+mn-ea"/>
                <a:cs typeface="+mn-cs"/>
              </a:defRPr>
            </a:pPr>
            <a:r>
              <a:rPr lang="en-US" b="1">
                <a:solidFill>
                  <a:sysClr val="windowText" lastClr="000000"/>
                </a:solidFill>
                <a:latin typeface="Museo Sans Rounded 300" panose="02000000000000000000" pitchFamily="50" charset="0"/>
              </a:rPr>
              <a:t>VERDI Q1 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Museo Sans Rounded 300" panose="02000000000000000000" pitchFamily="50" charset="0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'JPT2'!$J$3</c:f>
              <c:strCache>
                <c:ptCount val="1"/>
                <c:pt idx="0">
                  <c:v>Verdi Q1 2020</c:v>
                </c:pt>
              </c:strCache>
            </c:strRef>
          </c:tx>
          <c:dPt>
            <c:idx val="0"/>
            <c:bubble3D val="0"/>
            <c:spPr>
              <a:solidFill>
                <a:srgbClr val="F2A9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C6A-46E7-B34E-9D89E255AB9A}"/>
              </c:ext>
            </c:extLst>
          </c:dPt>
          <c:dPt>
            <c:idx val="1"/>
            <c:bubble3D val="0"/>
            <c:spPr>
              <a:solidFill>
                <a:srgbClr val="99D6E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C6A-46E7-B34E-9D89E255AB9A}"/>
              </c:ext>
            </c:extLst>
          </c:dPt>
          <c:dPt>
            <c:idx val="2"/>
            <c:bubble3D val="0"/>
            <c:spPr>
              <a:solidFill>
                <a:srgbClr val="4F868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C6A-46E7-B34E-9D89E255AB9A}"/>
              </c:ext>
            </c:extLst>
          </c:dPt>
          <c:dPt>
            <c:idx val="3"/>
            <c:bubble3D val="0"/>
            <c:spPr>
              <a:solidFill>
                <a:srgbClr val="A0D1C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C6A-46E7-B34E-9D89E255AB9A}"/>
              </c:ext>
            </c:extLst>
          </c:dPt>
          <c:dPt>
            <c:idx val="4"/>
            <c:bubble3D val="0"/>
            <c:spPr>
              <a:solidFill>
                <a:srgbClr val="76869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C6A-46E7-B34E-9D89E255AB9A}"/>
              </c:ext>
            </c:extLst>
          </c:dPt>
          <c:dPt>
            <c:idx val="5"/>
            <c:bubble3D val="0"/>
            <c:spPr>
              <a:solidFill>
                <a:srgbClr val="D45D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C6A-46E7-B34E-9D89E255AB9A}"/>
              </c:ext>
            </c:extLst>
          </c:dPt>
          <c:dPt>
            <c:idx val="6"/>
            <c:bubble3D val="0"/>
            <c:spPr>
              <a:solidFill>
                <a:srgbClr val="003B5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C6A-46E7-B34E-9D89E255AB9A}"/>
              </c:ext>
            </c:extLst>
          </c:dPt>
          <c:cat>
            <c:strRef>
              <c:f>'JPT2'!$F$4:$F$10</c:f>
              <c:strCache>
                <c:ptCount val="7"/>
                <c:pt idx="0">
                  <c:v>0-17</c:v>
                </c:pt>
                <c:pt idx="1">
                  <c:v>18-29</c:v>
                </c:pt>
                <c:pt idx="2">
                  <c:v>30-39</c:v>
                </c:pt>
                <c:pt idx="3">
                  <c:v>40-49</c:v>
                </c:pt>
                <c:pt idx="4">
                  <c:v>50-59</c:v>
                </c:pt>
                <c:pt idx="5">
                  <c:v>60-80</c:v>
                </c:pt>
                <c:pt idx="6">
                  <c:v>80 +</c:v>
                </c:pt>
              </c:strCache>
            </c:strRef>
          </c:cat>
          <c:val>
            <c:numRef>
              <c:f>'JPT2'!$J$4:$J$10</c:f>
              <c:numCache>
                <c:formatCode>_-* #,##0_-;\-* #,##0_-;_-* "-"??_-;_-@_-</c:formatCode>
                <c:ptCount val="7"/>
                <c:pt idx="0">
                  <c:v>140121034</c:v>
                </c:pt>
                <c:pt idx="1">
                  <c:v>1582091648</c:v>
                </c:pt>
                <c:pt idx="2">
                  <c:v>5167678641</c:v>
                </c:pt>
                <c:pt idx="3">
                  <c:v>11174939347</c:v>
                </c:pt>
                <c:pt idx="4">
                  <c:v>19083030027</c:v>
                </c:pt>
                <c:pt idx="5">
                  <c:v>41034324112</c:v>
                </c:pt>
                <c:pt idx="6">
                  <c:v>8644762901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C6A-46E7-B34E-9D89E255AB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Museo Sans Rounded 300" panose="02000000000000000000" pitchFamily="50" charset="0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Museo Sans Rounded 300" panose="02000000000000000000" pitchFamily="50" charset="0"/>
                <a:ea typeface="+mn-ea"/>
                <a:cs typeface="+mn-cs"/>
              </a:defRPr>
            </a:pPr>
            <a:r>
              <a:rPr lang="en-US" b="1">
                <a:solidFill>
                  <a:sysClr val="windowText" lastClr="000000"/>
                </a:solidFill>
                <a:latin typeface="Museo Sans Rounded 300" panose="02000000000000000000" pitchFamily="50" charset="0"/>
              </a:rPr>
              <a:t>VERDI fordelt på alder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Museo Sans Rounded 300" panose="02000000000000000000" pitchFamily="50" charset="0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'JPT2'!$V$3</c:f>
              <c:strCache>
                <c:ptCount val="1"/>
                <c:pt idx="0">
                  <c:v>VERDI - Andel i hver aldersgruppe</c:v>
                </c:pt>
              </c:strCache>
            </c:strRef>
          </c:tx>
          <c:dPt>
            <c:idx val="0"/>
            <c:bubble3D val="0"/>
            <c:spPr>
              <a:solidFill>
                <a:srgbClr val="F2A9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F72-47A9-9F43-E38108416F46}"/>
              </c:ext>
            </c:extLst>
          </c:dPt>
          <c:dPt>
            <c:idx val="1"/>
            <c:bubble3D val="0"/>
            <c:spPr>
              <a:solidFill>
                <a:srgbClr val="99D6E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F72-47A9-9F43-E38108416F46}"/>
              </c:ext>
            </c:extLst>
          </c:dPt>
          <c:dPt>
            <c:idx val="2"/>
            <c:bubble3D val="0"/>
            <c:spPr>
              <a:solidFill>
                <a:srgbClr val="4F868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F72-47A9-9F43-E38108416F46}"/>
              </c:ext>
            </c:extLst>
          </c:dPt>
          <c:dPt>
            <c:idx val="3"/>
            <c:bubble3D val="0"/>
            <c:spPr>
              <a:solidFill>
                <a:srgbClr val="A0D1C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F72-47A9-9F43-E38108416F46}"/>
              </c:ext>
            </c:extLst>
          </c:dPt>
          <c:dPt>
            <c:idx val="4"/>
            <c:bubble3D val="0"/>
            <c:spPr>
              <a:solidFill>
                <a:srgbClr val="76869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F72-47A9-9F43-E38108416F46}"/>
              </c:ext>
            </c:extLst>
          </c:dPt>
          <c:dPt>
            <c:idx val="5"/>
            <c:bubble3D val="0"/>
            <c:spPr>
              <a:solidFill>
                <a:srgbClr val="D45D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F72-47A9-9F43-E38108416F46}"/>
              </c:ext>
            </c:extLst>
          </c:dPt>
          <c:dPt>
            <c:idx val="6"/>
            <c:bubble3D val="0"/>
            <c:spPr>
              <a:solidFill>
                <a:srgbClr val="003B5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F72-47A9-9F43-E38108416F4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F72-47A9-9F43-E38108416F4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2F72-47A9-9F43-E38108416F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'JPT2'!$F$4:$F$10</c:f>
              <c:strCache>
                <c:ptCount val="7"/>
                <c:pt idx="0">
                  <c:v>0-17</c:v>
                </c:pt>
                <c:pt idx="1">
                  <c:v>18-29</c:v>
                </c:pt>
                <c:pt idx="2">
                  <c:v>30-39</c:v>
                </c:pt>
                <c:pt idx="3">
                  <c:v>40-49</c:v>
                </c:pt>
                <c:pt idx="4">
                  <c:v>50-59</c:v>
                </c:pt>
                <c:pt idx="5">
                  <c:v>60-80</c:v>
                </c:pt>
                <c:pt idx="6">
                  <c:v>80 +</c:v>
                </c:pt>
              </c:strCache>
            </c:strRef>
          </c:cat>
          <c:val>
            <c:numRef>
              <c:f>'JPT2'!$V$4:$V$10</c:f>
              <c:numCache>
                <c:formatCode>0.0\ %</c:formatCode>
                <c:ptCount val="7"/>
                <c:pt idx="0">
                  <c:v>1.6137966114851926E-3</c:v>
                </c:pt>
                <c:pt idx="1">
                  <c:v>1.8221205394483631E-2</c:v>
                </c:pt>
                <c:pt idx="2">
                  <c:v>5.9516990718825304E-2</c:v>
                </c:pt>
                <c:pt idx="3">
                  <c:v>0.12870358387264791</c:v>
                </c:pt>
                <c:pt idx="4">
                  <c:v>0.21978234327362145</c:v>
                </c:pt>
                <c:pt idx="5">
                  <c:v>0.47259894761075438</c:v>
                </c:pt>
                <c:pt idx="6">
                  <c:v>9.9563132518182121E-2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F72-47A9-9F43-E38108416F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Museo Sans Rounded 300" panose="02000000000000000000" pitchFamily="50" charset="0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'JPT2'!$G$3</c:f>
              <c:strCache>
                <c:ptCount val="1"/>
                <c:pt idx="0">
                  <c:v>Antall q1 2020</c:v>
                </c:pt>
              </c:strCache>
            </c:strRef>
          </c:tx>
          <c:spPr>
            <a:solidFill>
              <a:srgbClr val="D45D00"/>
            </a:solidFill>
            <a:ln>
              <a:noFill/>
            </a:ln>
            <a:effectLst/>
          </c:spPr>
          <c:invertIfNegative val="0"/>
          <c:cat>
            <c:strRef>
              <c:f>'JPT2'!$F$4:$F$10</c:f>
              <c:strCache>
                <c:ptCount val="7"/>
                <c:pt idx="0">
                  <c:v>0-17</c:v>
                </c:pt>
                <c:pt idx="1">
                  <c:v>18-29</c:v>
                </c:pt>
                <c:pt idx="2">
                  <c:v>30-39</c:v>
                </c:pt>
                <c:pt idx="3">
                  <c:v>40-49</c:v>
                </c:pt>
                <c:pt idx="4">
                  <c:v>50-59</c:v>
                </c:pt>
                <c:pt idx="5">
                  <c:v>60-80</c:v>
                </c:pt>
                <c:pt idx="6">
                  <c:v>80 +</c:v>
                </c:pt>
              </c:strCache>
            </c:strRef>
          </c:cat>
          <c:val>
            <c:numRef>
              <c:f>'JPT2'!$G$4:$G$10</c:f>
              <c:numCache>
                <c:formatCode>_-* #,##0_-;\-* #,##0_-;_-* "-"??_-;_-@_-</c:formatCode>
                <c:ptCount val="7"/>
                <c:pt idx="0">
                  <c:v>3452</c:v>
                </c:pt>
                <c:pt idx="1">
                  <c:v>45923</c:v>
                </c:pt>
                <c:pt idx="2">
                  <c:v>64598</c:v>
                </c:pt>
                <c:pt idx="3">
                  <c:v>69993</c:v>
                </c:pt>
                <c:pt idx="4">
                  <c:v>77778</c:v>
                </c:pt>
                <c:pt idx="5">
                  <c:v>130501</c:v>
                </c:pt>
                <c:pt idx="6">
                  <c:v>26044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37-4483-BA0D-4E7AC075DF40}"/>
            </c:ext>
          </c:extLst>
        </c:ser>
        <c:ser>
          <c:idx val="1"/>
          <c:order val="1"/>
          <c:tx>
            <c:strRef>
              <c:f>'JPT2'!$H$3</c:f>
              <c:strCache>
                <c:ptCount val="1"/>
                <c:pt idx="0">
                  <c:v>Antall Q4 2019</c:v>
                </c:pt>
              </c:strCache>
            </c:strRef>
          </c:tx>
          <c:spPr>
            <a:solidFill>
              <a:srgbClr val="A0D1CA"/>
            </a:solidFill>
            <a:ln>
              <a:noFill/>
            </a:ln>
            <a:effectLst/>
          </c:spPr>
          <c:invertIfNegative val="0"/>
          <c:cat>
            <c:strRef>
              <c:f>'JPT2'!$F$4:$F$10</c:f>
              <c:strCache>
                <c:ptCount val="7"/>
                <c:pt idx="0">
                  <c:v>0-17</c:v>
                </c:pt>
                <c:pt idx="1">
                  <c:v>18-29</c:v>
                </c:pt>
                <c:pt idx="2">
                  <c:v>30-39</c:v>
                </c:pt>
                <c:pt idx="3">
                  <c:v>40-49</c:v>
                </c:pt>
                <c:pt idx="4">
                  <c:v>50-59</c:v>
                </c:pt>
                <c:pt idx="5">
                  <c:v>60-80</c:v>
                </c:pt>
                <c:pt idx="6">
                  <c:v>80 +</c:v>
                </c:pt>
              </c:strCache>
            </c:strRef>
          </c:cat>
          <c:val>
            <c:numRef>
              <c:f>'JPT2'!$H$4:$H$10</c:f>
              <c:numCache>
                <c:formatCode>_-* #,##0_-;\-* #,##0_-;_-* "-"??_-;_-@_-</c:formatCode>
                <c:ptCount val="7"/>
                <c:pt idx="0">
                  <c:v>3344</c:v>
                </c:pt>
                <c:pt idx="1">
                  <c:v>33499</c:v>
                </c:pt>
                <c:pt idx="2">
                  <c:v>54809</c:v>
                </c:pt>
                <c:pt idx="3">
                  <c:v>63837</c:v>
                </c:pt>
                <c:pt idx="4">
                  <c:v>73723</c:v>
                </c:pt>
                <c:pt idx="5">
                  <c:v>129169</c:v>
                </c:pt>
                <c:pt idx="6">
                  <c:v>26573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37-4483-BA0D-4E7AC075DF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9802872"/>
        <c:axId val="599800576"/>
      </c:barChart>
      <c:catAx>
        <c:axId val="599802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99800576"/>
        <c:crosses val="autoZero"/>
        <c:auto val="1"/>
        <c:lblAlgn val="ctr"/>
        <c:lblOffset val="100"/>
        <c:noMultiLvlLbl val="0"/>
      </c:catAx>
      <c:valAx>
        <c:axId val="5998005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crossAx val="599802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'JPT2'!$J$3</c:f>
              <c:strCache>
                <c:ptCount val="1"/>
                <c:pt idx="0">
                  <c:v>Verdi Q1 2020</c:v>
                </c:pt>
              </c:strCache>
            </c:strRef>
          </c:tx>
          <c:spPr>
            <a:solidFill>
              <a:srgbClr val="D45D00"/>
            </a:solidFill>
            <a:ln>
              <a:noFill/>
            </a:ln>
            <a:effectLst/>
          </c:spPr>
          <c:invertIfNegative val="0"/>
          <c:cat>
            <c:strRef>
              <c:f>'JPT2'!$F$4:$F$10</c:f>
              <c:strCache>
                <c:ptCount val="7"/>
                <c:pt idx="0">
                  <c:v>0-17</c:v>
                </c:pt>
                <c:pt idx="1">
                  <c:v>18-29</c:v>
                </c:pt>
                <c:pt idx="2">
                  <c:v>30-39</c:v>
                </c:pt>
                <c:pt idx="3">
                  <c:v>40-49</c:v>
                </c:pt>
                <c:pt idx="4">
                  <c:v>50-59</c:v>
                </c:pt>
                <c:pt idx="5">
                  <c:v>60-80</c:v>
                </c:pt>
                <c:pt idx="6">
                  <c:v>80 +</c:v>
                </c:pt>
              </c:strCache>
            </c:strRef>
          </c:cat>
          <c:val>
            <c:numRef>
              <c:f>'JPT2'!$J$4:$J$10</c:f>
              <c:numCache>
                <c:formatCode>_-* #,##0_-;\-* #,##0_-;_-* "-"??_-;_-@_-</c:formatCode>
                <c:ptCount val="7"/>
                <c:pt idx="0">
                  <c:v>140121034</c:v>
                </c:pt>
                <c:pt idx="1">
                  <c:v>1582091648</c:v>
                </c:pt>
                <c:pt idx="2">
                  <c:v>5167678641</c:v>
                </c:pt>
                <c:pt idx="3">
                  <c:v>11174939347</c:v>
                </c:pt>
                <c:pt idx="4">
                  <c:v>19083030027</c:v>
                </c:pt>
                <c:pt idx="5">
                  <c:v>41034324112</c:v>
                </c:pt>
                <c:pt idx="6">
                  <c:v>8644762901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30-4976-87F6-077465651A54}"/>
            </c:ext>
          </c:extLst>
        </c:ser>
        <c:ser>
          <c:idx val="1"/>
          <c:order val="1"/>
          <c:tx>
            <c:strRef>
              <c:f>'JPT2'!$K$3</c:f>
              <c:strCache>
                <c:ptCount val="1"/>
                <c:pt idx="0">
                  <c:v>Verdi Q4 2019</c:v>
                </c:pt>
              </c:strCache>
            </c:strRef>
          </c:tx>
          <c:spPr>
            <a:solidFill>
              <a:srgbClr val="A0D1CA"/>
            </a:solidFill>
            <a:ln>
              <a:noFill/>
            </a:ln>
            <a:effectLst/>
          </c:spPr>
          <c:invertIfNegative val="0"/>
          <c:cat>
            <c:strRef>
              <c:f>'JPT2'!$F$4:$F$10</c:f>
              <c:strCache>
                <c:ptCount val="7"/>
                <c:pt idx="0">
                  <c:v>0-17</c:v>
                </c:pt>
                <c:pt idx="1">
                  <c:v>18-29</c:v>
                </c:pt>
                <c:pt idx="2">
                  <c:v>30-39</c:v>
                </c:pt>
                <c:pt idx="3">
                  <c:v>40-49</c:v>
                </c:pt>
                <c:pt idx="4">
                  <c:v>50-59</c:v>
                </c:pt>
                <c:pt idx="5">
                  <c:v>60-80</c:v>
                </c:pt>
                <c:pt idx="6">
                  <c:v>80 +</c:v>
                </c:pt>
              </c:strCache>
            </c:strRef>
          </c:cat>
          <c:val>
            <c:numRef>
              <c:f>'JPT2'!$K$4:$K$10</c:f>
              <c:numCache>
                <c:formatCode>_-* #,##0_-;\-* #,##0_-;_-* "-"??_-;_-@_-</c:formatCode>
                <c:ptCount val="7"/>
                <c:pt idx="0">
                  <c:v>174020290</c:v>
                </c:pt>
                <c:pt idx="1">
                  <c:v>1772567041</c:v>
                </c:pt>
                <c:pt idx="2">
                  <c:v>6442447326</c:v>
                </c:pt>
                <c:pt idx="3">
                  <c:v>14662859099</c:v>
                </c:pt>
                <c:pt idx="4">
                  <c:v>25185872535</c:v>
                </c:pt>
                <c:pt idx="5">
                  <c:v>55578758510</c:v>
                </c:pt>
                <c:pt idx="6">
                  <c:v>11257971614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30-4976-87F6-077465651A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9811400"/>
        <c:axId val="599811728"/>
      </c:barChart>
      <c:catAx>
        <c:axId val="599811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99811728"/>
        <c:crosses val="autoZero"/>
        <c:auto val="1"/>
        <c:lblAlgn val="ctr"/>
        <c:lblOffset val="100"/>
        <c:noMultiLvlLbl val="0"/>
      </c:catAx>
      <c:valAx>
        <c:axId val="5998117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crossAx val="599811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Sans Rounded 300" panose="02000000000000000000" pitchFamily="50" charset="0"/>
                <a:ea typeface="+mn-ea"/>
                <a:cs typeface="+mn-cs"/>
              </a:defRPr>
            </a:pPr>
            <a:r>
              <a:rPr lang="nb-NO" sz="1200" b="1">
                <a:latin typeface="Museo Sans Rounded 300" panose="02000000000000000000" pitchFamily="50" charset="0"/>
              </a:rPr>
              <a:t>GJENNOMSNITTSPORTEFØLJE</a:t>
            </a:r>
            <a:r>
              <a:rPr lang="nb-NO" sz="1200" b="1" baseline="0">
                <a:latin typeface="Museo Sans Rounded 300" panose="02000000000000000000" pitchFamily="50" charset="0"/>
              </a:rPr>
              <a:t> I KRONER FORDELT PÅ ALDER</a:t>
            </a:r>
            <a:endParaRPr lang="nb-NO" sz="1200" b="1">
              <a:latin typeface="Museo Sans Rounded 300" panose="02000000000000000000" pitchFamily="50" charset="0"/>
            </a:endParaRPr>
          </a:p>
        </c:rich>
      </c:tx>
      <c:layout>
        <c:manualLayout>
          <c:xMode val="edge"/>
          <c:yMode val="edge"/>
          <c:x val="0.14749571651268925"/>
          <c:y val="3.22709921170206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useo Sans Rounded 300" panose="02000000000000000000" pitchFamily="50" charset="0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'JPT2'!$O$3</c:f>
              <c:strCache>
                <c:ptCount val="1"/>
                <c:pt idx="0">
                  <c:v>Q1 2020</c:v>
                </c:pt>
              </c:strCache>
            </c:strRef>
          </c:tx>
          <c:spPr>
            <a:solidFill>
              <a:srgbClr val="D45D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'JPT2'!$F$4:$F$10</c:f>
              <c:strCache>
                <c:ptCount val="7"/>
                <c:pt idx="0">
                  <c:v>0-17</c:v>
                </c:pt>
                <c:pt idx="1">
                  <c:v>18-29</c:v>
                </c:pt>
                <c:pt idx="2">
                  <c:v>30-39</c:v>
                </c:pt>
                <c:pt idx="3">
                  <c:v>40-49</c:v>
                </c:pt>
                <c:pt idx="4">
                  <c:v>50-59</c:v>
                </c:pt>
                <c:pt idx="5">
                  <c:v>60-80</c:v>
                </c:pt>
                <c:pt idx="6">
                  <c:v>80 +</c:v>
                </c:pt>
              </c:strCache>
            </c:strRef>
          </c:cat>
          <c:val>
            <c:numRef>
              <c:f>'JPT2'!$O$4:$O$10</c:f>
              <c:numCache>
                <c:formatCode>_-* #,##0_-;\-* #,##0_-;_-* "-"??_-;_-@_-</c:formatCode>
                <c:ptCount val="7"/>
                <c:pt idx="0">
                  <c:v>40591.261297798381</c:v>
                </c:pt>
                <c:pt idx="1">
                  <c:v>34450.964614681099</c:v>
                </c:pt>
                <c:pt idx="2">
                  <c:v>79997.502105328342</c:v>
                </c:pt>
                <c:pt idx="3">
                  <c:v>159657.95646707527</c:v>
                </c:pt>
                <c:pt idx="4">
                  <c:v>245352.5421970223</c:v>
                </c:pt>
                <c:pt idx="5">
                  <c:v>314436.85574823181</c:v>
                </c:pt>
                <c:pt idx="6">
                  <c:v>331929.15454615268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84-443C-8F08-9FF99CE1F2AC}"/>
            </c:ext>
          </c:extLst>
        </c:ser>
        <c:ser>
          <c:idx val="1"/>
          <c:order val="1"/>
          <c:tx>
            <c:strRef>
              <c:f>'JPT2'!$P$3</c:f>
              <c:strCache>
                <c:ptCount val="1"/>
                <c:pt idx="0">
                  <c:v>Q4 2019</c:v>
                </c:pt>
              </c:strCache>
            </c:strRef>
          </c:tx>
          <c:spPr>
            <a:solidFill>
              <a:srgbClr val="A0D1CA"/>
            </a:solidFill>
            <a:ln>
              <a:noFill/>
            </a:ln>
            <a:effectLst/>
          </c:spPr>
          <c:invertIfNegative val="0"/>
          <c:cat>
            <c:strRef>
              <c:f>'JPT2'!$F$4:$F$10</c:f>
              <c:strCache>
                <c:ptCount val="7"/>
                <c:pt idx="0">
                  <c:v>0-17</c:v>
                </c:pt>
                <c:pt idx="1">
                  <c:v>18-29</c:v>
                </c:pt>
                <c:pt idx="2">
                  <c:v>30-39</c:v>
                </c:pt>
                <c:pt idx="3">
                  <c:v>40-49</c:v>
                </c:pt>
                <c:pt idx="4">
                  <c:v>50-59</c:v>
                </c:pt>
                <c:pt idx="5">
                  <c:v>60-80</c:v>
                </c:pt>
                <c:pt idx="6">
                  <c:v>80 +</c:v>
                </c:pt>
              </c:strCache>
            </c:strRef>
          </c:cat>
          <c:val>
            <c:numRef>
              <c:f>'JPT2'!$P$4:$P$10</c:f>
              <c:numCache>
                <c:formatCode>_-* #,##0_-;\-* #,##0_-;_-* "-"??_-;_-@_-</c:formatCode>
                <c:ptCount val="7"/>
                <c:pt idx="0">
                  <c:v>52039.560406698562</c:v>
                </c:pt>
                <c:pt idx="1">
                  <c:v>52914.028508313684</c:v>
                </c:pt>
                <c:pt idx="2">
                  <c:v>117543.60280245946</c:v>
                </c:pt>
                <c:pt idx="3">
                  <c:v>229692.17066904774</c:v>
                </c:pt>
                <c:pt idx="4">
                  <c:v>341628.42715299159</c:v>
                </c:pt>
                <c:pt idx="5">
                  <c:v>430279.38986908621</c:v>
                </c:pt>
                <c:pt idx="6">
                  <c:v>423662.04847025179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84-443C-8F08-9FF99CE1F2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axId val="707385896"/>
        <c:axId val="707391800"/>
      </c:barChart>
      <c:catAx>
        <c:axId val="7073858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07391800"/>
        <c:crosses val="autoZero"/>
        <c:auto val="1"/>
        <c:lblAlgn val="ctr"/>
        <c:lblOffset val="100"/>
        <c:noMultiLvlLbl val="0"/>
      </c:catAx>
      <c:valAx>
        <c:axId val="7073918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07385896"/>
        <c:crosses val="autoZero"/>
        <c:crossBetween val="between"/>
        <c:majorUnit val="100000"/>
        <c:minorUnit val="50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0126726863147839"/>
          <c:y val="0.61658574025340895"/>
          <c:w val="0.25355402662680704"/>
          <c:h val="8.22766790244243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Norwegian Air Shuttle (NAS): </a:t>
            </a:r>
            <a:br>
              <a:rPr lang="nb-NO"/>
            </a:br>
            <a:r>
              <a:rPr lang="nb-NO"/>
              <a:t>Fordeling Menn og Kvinner i antall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NORWEGIAN!$B$2</c:f>
              <c:strCache>
                <c:ptCount val="1"/>
                <c:pt idx="0">
                  <c:v>Antal Menn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NORWEGIAN!$A$3:$A$9</c:f>
              <c:strCache>
                <c:ptCount val="7"/>
                <c:pt idx="0">
                  <c:v>0-17 år</c:v>
                </c:pt>
                <c:pt idx="1">
                  <c:v>18-29 år</c:v>
                </c:pt>
                <c:pt idx="2">
                  <c:v>30-39 år</c:v>
                </c:pt>
                <c:pt idx="3">
                  <c:v>40-49 år</c:v>
                </c:pt>
                <c:pt idx="4">
                  <c:v>50-59 år</c:v>
                </c:pt>
                <c:pt idx="5">
                  <c:v>60-80 år</c:v>
                </c:pt>
                <c:pt idx="6">
                  <c:v>Over 80 år</c:v>
                </c:pt>
              </c:strCache>
            </c:strRef>
          </c:cat>
          <c:val>
            <c:numRef>
              <c:f>NORWEGIAN!$B$3:$B$9</c:f>
              <c:numCache>
                <c:formatCode>_-* #,##0_-;\-* #,##0_-;_-* "-"??_-;_-@_-</c:formatCode>
                <c:ptCount val="7"/>
                <c:pt idx="0">
                  <c:v>82</c:v>
                </c:pt>
                <c:pt idx="1">
                  <c:v>9520</c:v>
                </c:pt>
                <c:pt idx="2">
                  <c:v>10280</c:v>
                </c:pt>
                <c:pt idx="3">
                  <c:v>8736</c:v>
                </c:pt>
                <c:pt idx="4">
                  <c:v>7060</c:v>
                </c:pt>
                <c:pt idx="5">
                  <c:v>6962</c:v>
                </c:pt>
                <c:pt idx="6">
                  <c:v>364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E7-46B8-B10A-DEF5906555D8}"/>
            </c:ext>
          </c:extLst>
        </c:ser>
        <c:ser>
          <c:idx val="1"/>
          <c:order val="1"/>
          <c:tx>
            <c:strRef>
              <c:f>NORWEGIAN!$D$2</c:f>
              <c:strCache>
                <c:ptCount val="1"/>
                <c:pt idx="0">
                  <c:v>Antall Kvinner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NORWEGIAN!$A$3:$A$9</c:f>
              <c:strCache>
                <c:ptCount val="7"/>
                <c:pt idx="0">
                  <c:v>0-17 år</c:v>
                </c:pt>
                <c:pt idx="1">
                  <c:v>18-29 år</c:v>
                </c:pt>
                <c:pt idx="2">
                  <c:v>30-39 år</c:v>
                </c:pt>
                <c:pt idx="3">
                  <c:v>40-49 år</c:v>
                </c:pt>
                <c:pt idx="4">
                  <c:v>50-59 år</c:v>
                </c:pt>
                <c:pt idx="5">
                  <c:v>60-80 år</c:v>
                </c:pt>
                <c:pt idx="6">
                  <c:v>Over 80 år</c:v>
                </c:pt>
              </c:strCache>
            </c:strRef>
          </c:cat>
          <c:val>
            <c:numRef>
              <c:f>NORWEGIAN!$D$3:$D$9</c:f>
              <c:numCache>
                <c:formatCode>_-* #,##0_-;\-* #,##0_-;_-* "-"??_-;_-@_-</c:formatCode>
                <c:ptCount val="7"/>
                <c:pt idx="0">
                  <c:v>33</c:v>
                </c:pt>
                <c:pt idx="1">
                  <c:v>1463</c:v>
                </c:pt>
                <c:pt idx="2">
                  <c:v>2239</c:v>
                </c:pt>
                <c:pt idx="3">
                  <c:v>1693</c:v>
                </c:pt>
                <c:pt idx="4">
                  <c:v>1459</c:v>
                </c:pt>
                <c:pt idx="5">
                  <c:v>1138</c:v>
                </c:pt>
                <c:pt idx="6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E7-46B8-B10A-DEF5906555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5929352"/>
        <c:axId val="485929024"/>
      </c:barChart>
      <c:catAx>
        <c:axId val="485929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85929024"/>
        <c:crosses val="autoZero"/>
        <c:auto val="1"/>
        <c:lblAlgn val="ctr"/>
        <c:lblOffset val="100"/>
        <c:noMultiLvlLbl val="0"/>
      </c:catAx>
      <c:valAx>
        <c:axId val="485929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85929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b-NO" sz="1400" b="0" i="0" baseline="0">
                <a:effectLst/>
              </a:rPr>
              <a:t>Norwegian Air Shuttle (NAS): </a:t>
            </a:r>
            <a:br>
              <a:rPr lang="nb-NO" sz="1400" b="0" i="0" baseline="0">
                <a:effectLst/>
              </a:rPr>
            </a:br>
            <a:r>
              <a:rPr lang="nb-NO" sz="1400" b="0" i="0" baseline="0">
                <a:effectLst/>
              </a:rPr>
              <a:t>Fordeling Menn og Kvinner i verdi</a:t>
            </a:r>
            <a:endParaRPr lang="nb-NO" sz="14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NORWEGIAN!$C$2</c:f>
              <c:strCache>
                <c:ptCount val="1"/>
                <c:pt idx="0">
                  <c:v>Verdi Menn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NORWEGIAN!$A$3:$A$9</c:f>
              <c:strCache>
                <c:ptCount val="7"/>
                <c:pt idx="0">
                  <c:v>0-17 år</c:v>
                </c:pt>
                <c:pt idx="1">
                  <c:v>18-29 år</c:v>
                </c:pt>
                <c:pt idx="2">
                  <c:v>30-39 år</c:v>
                </c:pt>
                <c:pt idx="3">
                  <c:v>40-49 år</c:v>
                </c:pt>
                <c:pt idx="4">
                  <c:v>50-59 år</c:v>
                </c:pt>
                <c:pt idx="5">
                  <c:v>60-80 år</c:v>
                </c:pt>
                <c:pt idx="6">
                  <c:v>Over 80 år</c:v>
                </c:pt>
              </c:strCache>
            </c:strRef>
          </c:cat>
          <c:val>
            <c:numRef>
              <c:f>NORWEGIAN!$C$3:$C$9</c:f>
              <c:numCache>
                <c:formatCode>_-* #,##0_-;\-* #,##0_-;_-* "-"??_-;_-@_-</c:formatCode>
                <c:ptCount val="7"/>
                <c:pt idx="0">
                  <c:v>131112</c:v>
                </c:pt>
                <c:pt idx="1">
                  <c:v>41042790</c:v>
                </c:pt>
                <c:pt idx="2">
                  <c:v>90776736</c:v>
                </c:pt>
                <c:pt idx="3">
                  <c:v>131829084</c:v>
                </c:pt>
                <c:pt idx="4">
                  <c:v>145169595</c:v>
                </c:pt>
                <c:pt idx="5">
                  <c:v>154546731</c:v>
                </c:pt>
                <c:pt idx="6">
                  <c:v>11133423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C9-4E7A-BB5A-FBF629B1DB41}"/>
            </c:ext>
          </c:extLst>
        </c:ser>
        <c:ser>
          <c:idx val="1"/>
          <c:order val="1"/>
          <c:tx>
            <c:strRef>
              <c:f>NORWEGIAN!$E$2</c:f>
              <c:strCache>
                <c:ptCount val="1"/>
                <c:pt idx="0">
                  <c:v>Verdi Kvinner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NORWEGIAN!$A$3:$A$9</c:f>
              <c:strCache>
                <c:ptCount val="7"/>
                <c:pt idx="0">
                  <c:v>0-17 år</c:v>
                </c:pt>
                <c:pt idx="1">
                  <c:v>18-29 år</c:v>
                </c:pt>
                <c:pt idx="2">
                  <c:v>30-39 år</c:v>
                </c:pt>
                <c:pt idx="3">
                  <c:v>40-49 år</c:v>
                </c:pt>
                <c:pt idx="4">
                  <c:v>50-59 år</c:v>
                </c:pt>
                <c:pt idx="5">
                  <c:v>60-80 år</c:v>
                </c:pt>
                <c:pt idx="6">
                  <c:v>Over 80 år</c:v>
                </c:pt>
              </c:strCache>
            </c:strRef>
          </c:cat>
          <c:val>
            <c:numRef>
              <c:f>NORWEGIAN!$E$3:$E$9</c:f>
              <c:numCache>
                <c:formatCode>_-* #,##0_-;\-* #,##0_-;_-* "-"??_-;_-@_-</c:formatCode>
                <c:ptCount val="7"/>
                <c:pt idx="0">
                  <c:v>43659</c:v>
                </c:pt>
                <c:pt idx="1">
                  <c:v>3574287</c:v>
                </c:pt>
                <c:pt idx="2">
                  <c:v>10123056</c:v>
                </c:pt>
                <c:pt idx="3">
                  <c:v>13289940</c:v>
                </c:pt>
                <c:pt idx="4">
                  <c:v>14763240</c:v>
                </c:pt>
                <c:pt idx="5">
                  <c:v>16613793</c:v>
                </c:pt>
                <c:pt idx="6">
                  <c:v>740340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C9-4E7A-BB5A-FBF629B1DB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3011864"/>
        <c:axId val="693011208"/>
      </c:barChart>
      <c:catAx>
        <c:axId val="693011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93011208"/>
        <c:crosses val="autoZero"/>
        <c:auto val="1"/>
        <c:lblAlgn val="ctr"/>
        <c:lblOffset val="100"/>
        <c:noMultiLvlLbl val="0"/>
      </c:catAx>
      <c:valAx>
        <c:axId val="693011208"/>
        <c:scaling>
          <c:orientation val="minMax"/>
          <c:max val="16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93011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Norwegian Air Shuttle</a:t>
            </a:r>
            <a:r>
              <a:rPr lang="nb-NO" baseline="0"/>
              <a:t> (NAS):</a:t>
            </a:r>
            <a:br>
              <a:rPr lang="nb-NO" baseline="0"/>
            </a:br>
            <a:r>
              <a:rPr lang="nb-NO" baseline="0"/>
              <a:t>Gjennomsnittlig verdi per mann og kvinne</a:t>
            </a:r>
            <a:endParaRPr lang="nb-NO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NORWEGIAN!$G$2</c:f>
              <c:strCache>
                <c:ptCount val="1"/>
                <c:pt idx="0">
                  <c:v>Snitt-verdi Menn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NORWEGIAN!$A$3:$A$9</c:f>
              <c:strCache>
                <c:ptCount val="7"/>
                <c:pt idx="0">
                  <c:v>0-17 år</c:v>
                </c:pt>
                <c:pt idx="1">
                  <c:v>18-29 år</c:v>
                </c:pt>
                <c:pt idx="2">
                  <c:v>30-39 år</c:v>
                </c:pt>
                <c:pt idx="3">
                  <c:v>40-49 år</c:v>
                </c:pt>
                <c:pt idx="4">
                  <c:v>50-59 år</c:v>
                </c:pt>
                <c:pt idx="5">
                  <c:v>60-80 år</c:v>
                </c:pt>
                <c:pt idx="6">
                  <c:v>Over 80 år</c:v>
                </c:pt>
              </c:strCache>
            </c:strRef>
          </c:cat>
          <c:val>
            <c:numRef>
              <c:f>NORWEGIAN!$G$3:$G$9</c:f>
              <c:numCache>
                <c:formatCode>_-* #,##0_-;\-* #,##0_-;_-* "-"??_-;_-@_-</c:formatCode>
                <c:ptCount val="7"/>
                <c:pt idx="0">
                  <c:v>1598.9268292682927</c:v>
                </c:pt>
                <c:pt idx="1">
                  <c:v>4311.21743697479</c:v>
                </c:pt>
                <c:pt idx="2">
                  <c:v>8830.4217898832685</c:v>
                </c:pt>
                <c:pt idx="3">
                  <c:v>15090.32554945055</c:v>
                </c:pt>
                <c:pt idx="4">
                  <c:v>20562.265580736545</c:v>
                </c:pt>
                <c:pt idx="5">
                  <c:v>22198.611174949729</c:v>
                </c:pt>
                <c:pt idx="6">
                  <c:v>30586.326923076922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F4-4C88-8CFD-BC2A78EA1094}"/>
            </c:ext>
          </c:extLst>
        </c:ser>
        <c:ser>
          <c:idx val="1"/>
          <c:order val="1"/>
          <c:tx>
            <c:strRef>
              <c:f>NORWEGIAN!$H$2</c:f>
              <c:strCache>
                <c:ptCount val="1"/>
                <c:pt idx="0">
                  <c:v>Snitt-verdi Kvinner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NORWEGIAN!$A$3:$A$9</c:f>
              <c:strCache>
                <c:ptCount val="7"/>
                <c:pt idx="0">
                  <c:v>0-17 år</c:v>
                </c:pt>
                <c:pt idx="1">
                  <c:v>18-29 år</c:v>
                </c:pt>
                <c:pt idx="2">
                  <c:v>30-39 år</c:v>
                </c:pt>
                <c:pt idx="3">
                  <c:v>40-49 år</c:v>
                </c:pt>
                <c:pt idx="4">
                  <c:v>50-59 år</c:v>
                </c:pt>
                <c:pt idx="5">
                  <c:v>60-80 år</c:v>
                </c:pt>
                <c:pt idx="6">
                  <c:v>Over 80 år</c:v>
                </c:pt>
              </c:strCache>
            </c:strRef>
          </c:cat>
          <c:val>
            <c:numRef>
              <c:f>NORWEGIAN!$H$3:$H$9</c:f>
              <c:numCache>
                <c:formatCode>_-* #,##0_-;\-* #,##0_-;_-* "-"??_-;_-@_-</c:formatCode>
                <c:ptCount val="7"/>
                <c:pt idx="0">
                  <c:v>1323</c:v>
                </c:pt>
                <c:pt idx="1">
                  <c:v>2443.1216678058781</c:v>
                </c:pt>
                <c:pt idx="2">
                  <c:v>4521.2398392139348</c:v>
                </c:pt>
                <c:pt idx="3">
                  <c:v>7849.9350265800358</c:v>
                </c:pt>
                <c:pt idx="4">
                  <c:v>10118.738862234408</c:v>
                </c:pt>
                <c:pt idx="5">
                  <c:v>14599.115114235501</c:v>
                </c:pt>
                <c:pt idx="6">
                  <c:v>12764.48275862069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F4-4C88-8CFD-BC2A78EA10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7338344"/>
        <c:axId val="687338672"/>
      </c:barChart>
      <c:catAx>
        <c:axId val="687338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87338672"/>
        <c:crosses val="autoZero"/>
        <c:auto val="1"/>
        <c:lblAlgn val="ctr"/>
        <c:lblOffset val="100"/>
        <c:noMultiLvlLbl val="0"/>
      </c:catAx>
      <c:valAx>
        <c:axId val="687338672"/>
        <c:scaling>
          <c:orientation val="minMax"/>
          <c:max val="3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87338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Equinor: Fordeling menn og kvinner i antall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Equinor!$B$2</c:f>
              <c:strCache>
                <c:ptCount val="1"/>
                <c:pt idx="0">
                  <c:v>Antal Menn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Equinor!$A$3:$A$9</c:f>
              <c:strCache>
                <c:ptCount val="7"/>
                <c:pt idx="0">
                  <c:v>0-17 år</c:v>
                </c:pt>
                <c:pt idx="1">
                  <c:v>18-29 år</c:v>
                </c:pt>
                <c:pt idx="2">
                  <c:v>30-39 år</c:v>
                </c:pt>
                <c:pt idx="3">
                  <c:v>40-49 år</c:v>
                </c:pt>
                <c:pt idx="4">
                  <c:v>50-59 år</c:v>
                </c:pt>
                <c:pt idx="5">
                  <c:v>60-80 år</c:v>
                </c:pt>
                <c:pt idx="6">
                  <c:v>Over 80 år</c:v>
                </c:pt>
              </c:strCache>
            </c:strRef>
          </c:cat>
          <c:val>
            <c:numRef>
              <c:f>Equinor!$B$3:$B$9</c:f>
              <c:numCache>
                <c:formatCode>_-* #,##0_-;\-* #,##0_-;_-* "-"??_-;_-@_-</c:formatCode>
                <c:ptCount val="7"/>
                <c:pt idx="0">
                  <c:v>527</c:v>
                </c:pt>
                <c:pt idx="1">
                  <c:v>7103</c:v>
                </c:pt>
                <c:pt idx="2">
                  <c:v>8528</c:v>
                </c:pt>
                <c:pt idx="3">
                  <c:v>10245</c:v>
                </c:pt>
                <c:pt idx="4">
                  <c:v>12744</c:v>
                </c:pt>
                <c:pt idx="5">
                  <c:v>24322</c:v>
                </c:pt>
                <c:pt idx="6">
                  <c:v>4776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F6-45F7-86EC-946D702D97E8}"/>
            </c:ext>
          </c:extLst>
        </c:ser>
        <c:ser>
          <c:idx val="1"/>
          <c:order val="1"/>
          <c:tx>
            <c:strRef>
              <c:f>Equinor!$D$2</c:f>
              <c:strCache>
                <c:ptCount val="1"/>
                <c:pt idx="0">
                  <c:v>Antall Kvinner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Equinor!$A$3:$A$9</c:f>
              <c:strCache>
                <c:ptCount val="7"/>
                <c:pt idx="0">
                  <c:v>0-17 år</c:v>
                </c:pt>
                <c:pt idx="1">
                  <c:v>18-29 år</c:v>
                </c:pt>
                <c:pt idx="2">
                  <c:v>30-39 år</c:v>
                </c:pt>
                <c:pt idx="3">
                  <c:v>40-49 år</c:v>
                </c:pt>
                <c:pt idx="4">
                  <c:v>50-59 år</c:v>
                </c:pt>
                <c:pt idx="5">
                  <c:v>60-80 år</c:v>
                </c:pt>
                <c:pt idx="6">
                  <c:v>Over 80 år</c:v>
                </c:pt>
              </c:strCache>
            </c:strRef>
          </c:cat>
          <c:val>
            <c:numRef>
              <c:f>Equinor!$D$3:$D$9</c:f>
              <c:numCache>
                <c:formatCode>_-* #,##0_-;\-* #,##0_-;_-* "-"??_-;_-@_-</c:formatCode>
                <c:ptCount val="7"/>
                <c:pt idx="0">
                  <c:v>356</c:v>
                </c:pt>
                <c:pt idx="1">
                  <c:v>2278</c:v>
                </c:pt>
                <c:pt idx="2">
                  <c:v>3276</c:v>
                </c:pt>
                <c:pt idx="3">
                  <c:v>4309</c:v>
                </c:pt>
                <c:pt idx="4">
                  <c:v>6201</c:v>
                </c:pt>
                <c:pt idx="5">
                  <c:v>12083</c:v>
                </c:pt>
                <c:pt idx="6">
                  <c:v>3390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F6-45F7-86EC-946D702D97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7660496"/>
        <c:axId val="477653608"/>
      </c:barChart>
      <c:catAx>
        <c:axId val="477660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77653608"/>
        <c:crosses val="autoZero"/>
        <c:auto val="1"/>
        <c:lblAlgn val="ctr"/>
        <c:lblOffset val="100"/>
        <c:noMultiLvlLbl val="0"/>
      </c:catAx>
      <c:valAx>
        <c:axId val="477653608"/>
        <c:scaling>
          <c:orientation val="minMax"/>
          <c:max val="2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77660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 err="1"/>
              <a:t>Privatpersoners</a:t>
            </a:r>
            <a:r>
              <a:rPr lang="en-US" sz="1800" dirty="0"/>
              <a:t> </a:t>
            </a:r>
            <a:r>
              <a:rPr lang="en-US" sz="1800" dirty="0" err="1"/>
              <a:t>samlede</a:t>
            </a:r>
            <a:r>
              <a:rPr lang="en-US" sz="1800" baseline="0" dirty="0"/>
              <a:t> </a:t>
            </a:r>
            <a:r>
              <a:rPr lang="en-US" sz="1800" baseline="0" dirty="0" err="1"/>
              <a:t>verdi</a:t>
            </a:r>
            <a:r>
              <a:rPr lang="en-US" sz="1800" baseline="0" dirty="0"/>
              <a:t> </a:t>
            </a:r>
            <a:r>
              <a:rPr lang="en-US" sz="1800" baseline="0" dirty="0" err="1"/>
              <a:t>i</a:t>
            </a:r>
            <a:r>
              <a:rPr lang="en-US" sz="1800" baseline="0" dirty="0"/>
              <a:t> </a:t>
            </a:r>
            <a:r>
              <a:rPr lang="en-US" sz="1800" baseline="0" dirty="0" err="1"/>
              <a:t>milliarder</a:t>
            </a:r>
            <a:r>
              <a:rPr lang="en-US" sz="1800" baseline="0" dirty="0"/>
              <a:t> kroner </a:t>
            </a:r>
            <a:r>
              <a:rPr lang="en-US" sz="1800" baseline="0" dirty="0" err="1"/>
              <a:t>på</a:t>
            </a:r>
            <a:r>
              <a:rPr lang="en-US" sz="1800" baseline="0" dirty="0"/>
              <a:t> Oslo Børs</a:t>
            </a:r>
            <a:endParaRPr lang="en-US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'Lang historikk'!$G$63</c:f>
              <c:strCache>
                <c:ptCount val="1"/>
                <c:pt idx="0">
                  <c:v>veri i mrd kr</c:v>
                </c:pt>
              </c:strCache>
            </c:strRef>
          </c:tx>
          <c:spPr>
            <a:solidFill>
              <a:srgbClr val="D45D00"/>
            </a:solidFill>
            <a:ln>
              <a:noFill/>
            </a:ln>
            <a:effectLst/>
          </c:spPr>
          <c:invertIfNegative val="0"/>
          <c:dPt>
            <c:idx val="25"/>
            <c:invertIfNegative val="0"/>
            <c:bubble3D val="0"/>
            <c:spPr>
              <a:solidFill>
                <a:srgbClr val="4F868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CF0-4CCB-B72A-8A3BA9BF609C}"/>
              </c:ext>
            </c:extLst>
          </c:dPt>
          <c:cat>
            <c:numRef>
              <c:f>'Lang historikk'!$D$64:$D$89</c:f>
              <c:numCache>
                <c:formatCode>General</c:formatCode>
                <c:ptCount val="2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</c:numCache>
            </c:numRef>
          </c:cat>
          <c:val>
            <c:numRef>
              <c:f>'Lang historikk'!$G$64:$G$89</c:f>
              <c:numCache>
                <c:formatCode>_-* #,##0_-;\-* #,##0_-;_-* "-"??_-;_-@_-</c:formatCode>
                <c:ptCount val="26"/>
                <c:pt idx="0">
                  <c:v>31.35</c:v>
                </c:pt>
                <c:pt idx="1">
                  <c:v>33.5</c:v>
                </c:pt>
                <c:pt idx="2">
                  <c:v>39.554000000000002</c:v>
                </c:pt>
                <c:pt idx="3">
                  <c:v>41.494</c:v>
                </c:pt>
                <c:pt idx="4">
                  <c:v>54.478000000000002</c:v>
                </c:pt>
                <c:pt idx="5">
                  <c:v>64.793000000000006</c:v>
                </c:pt>
                <c:pt idx="6">
                  <c:v>51.51</c:v>
                </c:pt>
                <c:pt idx="7">
                  <c:v>29.687999999999999</c:v>
                </c:pt>
                <c:pt idx="8">
                  <c:v>44.051000000000002</c:v>
                </c:pt>
                <c:pt idx="9">
                  <c:v>54.131999999999998</c:v>
                </c:pt>
                <c:pt idx="10">
                  <c:v>72.284000000000006</c:v>
                </c:pt>
                <c:pt idx="11">
                  <c:v>80.126000000000005</c:v>
                </c:pt>
                <c:pt idx="12">
                  <c:v>78.563999999999993</c:v>
                </c:pt>
                <c:pt idx="13">
                  <c:v>38.548999999999999</c:v>
                </c:pt>
                <c:pt idx="14">
                  <c:v>67.337999999999994</c:v>
                </c:pt>
                <c:pt idx="15">
                  <c:v>72.561823654000008</c:v>
                </c:pt>
                <c:pt idx="16">
                  <c:v>57.506999999999998</c:v>
                </c:pt>
                <c:pt idx="17">
                  <c:v>62.593000000000004</c:v>
                </c:pt>
                <c:pt idx="18">
                  <c:v>74.400000000000006</c:v>
                </c:pt>
                <c:pt idx="19">
                  <c:v>69.757000000000005</c:v>
                </c:pt>
                <c:pt idx="20">
                  <c:v>73.694000000000003</c:v>
                </c:pt>
                <c:pt idx="21">
                  <c:v>91.251999999999995</c:v>
                </c:pt>
                <c:pt idx="22">
                  <c:v>100.828</c:v>
                </c:pt>
                <c:pt idx="23">
                  <c:v>95.894968399000007</c:v>
                </c:pt>
                <c:pt idx="24">
                  <c:v>115.074496416</c:v>
                </c:pt>
                <c:pt idx="25">
                  <c:v>86.826947704999995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F0-4CCB-B72A-8A3BA9BF60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-24"/>
        <c:axId val="907175264"/>
        <c:axId val="907172640"/>
      </c:barChart>
      <c:catAx>
        <c:axId val="907175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07172640"/>
        <c:crosses val="autoZero"/>
        <c:auto val="1"/>
        <c:lblAlgn val="ctr"/>
        <c:lblOffset val="100"/>
        <c:noMultiLvlLbl val="0"/>
      </c:catAx>
      <c:valAx>
        <c:axId val="907172640"/>
        <c:scaling>
          <c:orientation val="minMax"/>
          <c:max val="1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07175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Equinor: Fordeling menn og kvinner i verdi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Equinor!$C$2</c:f>
              <c:strCache>
                <c:ptCount val="1"/>
                <c:pt idx="0">
                  <c:v>Verdi Menn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Equinor!$A$3:$A$9</c:f>
              <c:strCache>
                <c:ptCount val="7"/>
                <c:pt idx="0">
                  <c:v>0-17 år</c:v>
                </c:pt>
                <c:pt idx="1">
                  <c:v>18-29 år</c:v>
                </c:pt>
                <c:pt idx="2">
                  <c:v>30-39 år</c:v>
                </c:pt>
                <c:pt idx="3">
                  <c:v>40-49 år</c:v>
                </c:pt>
                <c:pt idx="4">
                  <c:v>50-59 år</c:v>
                </c:pt>
                <c:pt idx="5">
                  <c:v>60-80 år</c:v>
                </c:pt>
                <c:pt idx="6">
                  <c:v>Over 80 år</c:v>
                </c:pt>
              </c:strCache>
            </c:strRef>
          </c:cat>
          <c:val>
            <c:numRef>
              <c:f>Equinor!$C$3:$C$9</c:f>
              <c:numCache>
                <c:formatCode>_-* #,##0_-;\-* #,##0_-;_-* "-"??_-;_-@_-</c:formatCode>
                <c:ptCount val="7"/>
                <c:pt idx="0">
                  <c:v>7009663</c:v>
                </c:pt>
                <c:pt idx="1">
                  <c:v>134424095</c:v>
                </c:pt>
                <c:pt idx="2">
                  <c:v>482662313</c:v>
                </c:pt>
                <c:pt idx="3">
                  <c:v>1170485324</c:v>
                </c:pt>
                <c:pt idx="4">
                  <c:v>2107440166</c:v>
                </c:pt>
                <c:pt idx="5">
                  <c:v>3399295143</c:v>
                </c:pt>
                <c:pt idx="6">
                  <c:v>556639831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C6-479B-884A-562C7D6A7110}"/>
            </c:ext>
          </c:extLst>
        </c:ser>
        <c:ser>
          <c:idx val="1"/>
          <c:order val="1"/>
          <c:tx>
            <c:strRef>
              <c:f>Equinor!$E$2</c:f>
              <c:strCache>
                <c:ptCount val="1"/>
                <c:pt idx="0">
                  <c:v>Verdi Kvinner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Equinor!$A$3:$A$9</c:f>
              <c:strCache>
                <c:ptCount val="7"/>
                <c:pt idx="0">
                  <c:v>0-17 år</c:v>
                </c:pt>
                <c:pt idx="1">
                  <c:v>18-29 år</c:v>
                </c:pt>
                <c:pt idx="2">
                  <c:v>30-39 år</c:v>
                </c:pt>
                <c:pt idx="3">
                  <c:v>40-49 år</c:v>
                </c:pt>
                <c:pt idx="4">
                  <c:v>50-59 år</c:v>
                </c:pt>
                <c:pt idx="5">
                  <c:v>60-80 år</c:v>
                </c:pt>
                <c:pt idx="6">
                  <c:v>Over 80 år</c:v>
                </c:pt>
              </c:strCache>
            </c:strRef>
          </c:cat>
          <c:val>
            <c:numRef>
              <c:f>Equinor!$E$3:$E$9</c:f>
              <c:numCache>
                <c:formatCode>_-* #,##0_-;\-* #,##0_-;_-* "-"??_-;_-@_-</c:formatCode>
                <c:ptCount val="7"/>
                <c:pt idx="0">
                  <c:v>7567897</c:v>
                </c:pt>
                <c:pt idx="1">
                  <c:v>54157537</c:v>
                </c:pt>
                <c:pt idx="2">
                  <c:v>214934643</c:v>
                </c:pt>
                <c:pt idx="3">
                  <c:v>497227309</c:v>
                </c:pt>
                <c:pt idx="4">
                  <c:v>920138269</c:v>
                </c:pt>
                <c:pt idx="5">
                  <c:v>1073112810</c:v>
                </c:pt>
                <c:pt idx="6">
                  <c:v>323079221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C6-479B-884A-562C7D6A71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9909688"/>
        <c:axId val="689909360"/>
      </c:barChart>
      <c:catAx>
        <c:axId val="689909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89909360"/>
        <c:crosses val="autoZero"/>
        <c:auto val="1"/>
        <c:lblAlgn val="ctr"/>
        <c:lblOffset val="100"/>
        <c:noMultiLvlLbl val="0"/>
      </c:catAx>
      <c:valAx>
        <c:axId val="689909360"/>
        <c:scaling>
          <c:orientation val="minMax"/>
          <c:max val="350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89909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Equinor: Gj.sn.</a:t>
            </a:r>
            <a:r>
              <a:rPr lang="en-US" baseline="0"/>
              <a:t> verdi per mann og kvinne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Equinor!$G$2</c:f>
              <c:strCache>
                <c:ptCount val="1"/>
                <c:pt idx="0">
                  <c:v>Snitt-verdi Menn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Equinor!$A$3:$A$9</c:f>
              <c:strCache>
                <c:ptCount val="7"/>
                <c:pt idx="0">
                  <c:v>0-17 år</c:v>
                </c:pt>
                <c:pt idx="1">
                  <c:v>18-29 år</c:v>
                </c:pt>
                <c:pt idx="2">
                  <c:v>30-39 år</c:v>
                </c:pt>
                <c:pt idx="3">
                  <c:v>40-49 år</c:v>
                </c:pt>
                <c:pt idx="4">
                  <c:v>50-59 år</c:v>
                </c:pt>
                <c:pt idx="5">
                  <c:v>60-80 år</c:v>
                </c:pt>
                <c:pt idx="6">
                  <c:v>Over 80 år</c:v>
                </c:pt>
              </c:strCache>
            </c:strRef>
          </c:cat>
          <c:val>
            <c:numRef>
              <c:f>Equinor!$G$3:$G$9</c:f>
              <c:numCache>
                <c:formatCode>_-* #,##0_-;\-* #,##0_-;_-* "-"??_-;_-@_-</c:formatCode>
                <c:ptCount val="7"/>
                <c:pt idx="0">
                  <c:v>13301.068311195446</c:v>
                </c:pt>
                <c:pt idx="1">
                  <c:v>18924.974658594962</c:v>
                </c:pt>
                <c:pt idx="2">
                  <c:v>56597.363156660416</c:v>
                </c:pt>
                <c:pt idx="3">
                  <c:v>114249.42157149829</c:v>
                </c:pt>
                <c:pt idx="4">
                  <c:v>165367.24466415567</c:v>
                </c:pt>
                <c:pt idx="5">
                  <c:v>139762.1553737357</c:v>
                </c:pt>
                <c:pt idx="6">
                  <c:v>116549.37835008375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C1-49C9-B891-9770DE2C7F1C}"/>
            </c:ext>
          </c:extLst>
        </c:ser>
        <c:ser>
          <c:idx val="1"/>
          <c:order val="1"/>
          <c:tx>
            <c:strRef>
              <c:f>Equinor!$H$2</c:f>
              <c:strCache>
                <c:ptCount val="1"/>
                <c:pt idx="0">
                  <c:v>Snitt-verdi Kvinner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Equinor!$A$3:$A$9</c:f>
              <c:strCache>
                <c:ptCount val="7"/>
                <c:pt idx="0">
                  <c:v>0-17 år</c:v>
                </c:pt>
                <c:pt idx="1">
                  <c:v>18-29 år</c:v>
                </c:pt>
                <c:pt idx="2">
                  <c:v>30-39 år</c:v>
                </c:pt>
                <c:pt idx="3">
                  <c:v>40-49 år</c:v>
                </c:pt>
                <c:pt idx="4">
                  <c:v>50-59 år</c:v>
                </c:pt>
                <c:pt idx="5">
                  <c:v>60-80 år</c:v>
                </c:pt>
                <c:pt idx="6">
                  <c:v>Over 80 år</c:v>
                </c:pt>
              </c:strCache>
            </c:strRef>
          </c:cat>
          <c:val>
            <c:numRef>
              <c:f>Equinor!$H$3:$H$9</c:f>
              <c:numCache>
                <c:formatCode>_-* #,##0_-;\-* #,##0_-;_-* "-"??_-;_-@_-</c:formatCode>
                <c:ptCount val="7"/>
                <c:pt idx="0">
                  <c:v>21258.137640449437</c:v>
                </c:pt>
                <c:pt idx="1">
                  <c:v>23774.160228270412</c:v>
                </c:pt>
                <c:pt idx="2">
                  <c:v>65608.86538461539</c:v>
                </c:pt>
                <c:pt idx="3">
                  <c:v>115392.73822232537</c:v>
                </c:pt>
                <c:pt idx="4">
                  <c:v>148385.46508627641</c:v>
                </c:pt>
                <c:pt idx="5">
                  <c:v>88811.785980302899</c:v>
                </c:pt>
                <c:pt idx="6">
                  <c:v>95303.605014749264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C1-49C9-B891-9770DE2C7F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7487248"/>
        <c:axId val="797488560"/>
      </c:barChart>
      <c:catAx>
        <c:axId val="797487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97488560"/>
        <c:crosses val="autoZero"/>
        <c:auto val="1"/>
        <c:lblAlgn val="ctr"/>
        <c:lblOffset val="100"/>
        <c:noMultiLvlLbl val="0"/>
      </c:catAx>
      <c:valAx>
        <c:axId val="797488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97487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Norsk Hydro: Antall kvinner og menn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'Norsk Hydro'!$B$2</c:f>
              <c:strCache>
                <c:ptCount val="1"/>
                <c:pt idx="0">
                  <c:v>Antal Menn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'Norsk Hydro'!$A$3:$A$9</c:f>
              <c:strCache>
                <c:ptCount val="7"/>
                <c:pt idx="0">
                  <c:v>0-17 år</c:v>
                </c:pt>
                <c:pt idx="1">
                  <c:v>18-29 år</c:v>
                </c:pt>
                <c:pt idx="2">
                  <c:v>30-39 år</c:v>
                </c:pt>
                <c:pt idx="3">
                  <c:v>40-49 år</c:v>
                </c:pt>
                <c:pt idx="4">
                  <c:v>50-59 år</c:v>
                </c:pt>
                <c:pt idx="5">
                  <c:v>60-80 år</c:v>
                </c:pt>
                <c:pt idx="6">
                  <c:v>Over 80 år</c:v>
                </c:pt>
              </c:strCache>
            </c:strRef>
          </c:cat>
          <c:val>
            <c:numRef>
              <c:f>'Norsk Hydro'!$B$3:$B$9</c:f>
              <c:numCache>
                <c:formatCode>_-* #,##0_-;\-* #,##0_-;_-* "-"??_-;_-@_-</c:formatCode>
                <c:ptCount val="7"/>
                <c:pt idx="0">
                  <c:v>291</c:v>
                </c:pt>
                <c:pt idx="1">
                  <c:v>3176</c:v>
                </c:pt>
                <c:pt idx="2">
                  <c:v>4170</c:v>
                </c:pt>
                <c:pt idx="3">
                  <c:v>5575</c:v>
                </c:pt>
                <c:pt idx="4">
                  <c:v>7368</c:v>
                </c:pt>
                <c:pt idx="5">
                  <c:v>14726</c:v>
                </c:pt>
                <c:pt idx="6">
                  <c:v>2446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DD-48C4-A1C0-FE01EEB0E6B8}"/>
            </c:ext>
          </c:extLst>
        </c:ser>
        <c:ser>
          <c:idx val="1"/>
          <c:order val="1"/>
          <c:tx>
            <c:strRef>
              <c:f>'Norsk Hydro'!$D$2</c:f>
              <c:strCache>
                <c:ptCount val="1"/>
                <c:pt idx="0">
                  <c:v>Antall Kvinner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'Norsk Hydro'!$A$3:$A$9</c:f>
              <c:strCache>
                <c:ptCount val="7"/>
                <c:pt idx="0">
                  <c:v>0-17 år</c:v>
                </c:pt>
                <c:pt idx="1">
                  <c:v>18-29 år</c:v>
                </c:pt>
                <c:pt idx="2">
                  <c:v>30-39 år</c:v>
                </c:pt>
                <c:pt idx="3">
                  <c:v>40-49 år</c:v>
                </c:pt>
                <c:pt idx="4">
                  <c:v>50-59 år</c:v>
                </c:pt>
                <c:pt idx="5">
                  <c:v>60-80 år</c:v>
                </c:pt>
                <c:pt idx="6">
                  <c:v>Over 80 år</c:v>
                </c:pt>
              </c:strCache>
            </c:strRef>
          </c:cat>
          <c:val>
            <c:numRef>
              <c:f>'Norsk Hydro'!$D$3:$D$9</c:f>
              <c:numCache>
                <c:formatCode>_-* #,##0_-;\-* #,##0_-;_-* "-"??_-;_-@_-</c:formatCode>
                <c:ptCount val="7"/>
                <c:pt idx="0">
                  <c:v>199</c:v>
                </c:pt>
                <c:pt idx="1">
                  <c:v>941</c:v>
                </c:pt>
                <c:pt idx="2">
                  <c:v>1297</c:v>
                </c:pt>
                <c:pt idx="3">
                  <c:v>1723</c:v>
                </c:pt>
                <c:pt idx="4">
                  <c:v>2802</c:v>
                </c:pt>
                <c:pt idx="5">
                  <c:v>5535</c:v>
                </c:pt>
                <c:pt idx="6">
                  <c:v>1627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DD-48C4-A1C0-FE01EEB0E6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9908048"/>
        <c:axId val="689908376"/>
      </c:barChart>
      <c:catAx>
        <c:axId val="689908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89908376"/>
        <c:crosses val="autoZero"/>
        <c:auto val="1"/>
        <c:lblAlgn val="ctr"/>
        <c:lblOffset val="100"/>
        <c:noMultiLvlLbl val="0"/>
      </c:catAx>
      <c:valAx>
        <c:axId val="689908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89908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Norsk Hydro:</a:t>
            </a:r>
            <a:r>
              <a:rPr lang="nb-NO" baseline="0"/>
              <a:t> Fordeling menn og kvinner i verdi</a:t>
            </a:r>
            <a:endParaRPr lang="nb-NO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'Norsk Hydro'!$C$2</c:f>
              <c:strCache>
                <c:ptCount val="1"/>
                <c:pt idx="0">
                  <c:v>Verdi Menn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'Norsk Hydro'!$A$3:$A$9</c:f>
              <c:strCache>
                <c:ptCount val="7"/>
                <c:pt idx="0">
                  <c:v>0-17 år</c:v>
                </c:pt>
                <c:pt idx="1">
                  <c:v>18-29 år</c:v>
                </c:pt>
                <c:pt idx="2">
                  <c:v>30-39 år</c:v>
                </c:pt>
                <c:pt idx="3">
                  <c:v>40-49 år</c:v>
                </c:pt>
                <c:pt idx="4">
                  <c:v>50-59 år</c:v>
                </c:pt>
                <c:pt idx="5">
                  <c:v>60-80 år</c:v>
                </c:pt>
                <c:pt idx="6">
                  <c:v>Over 80 år</c:v>
                </c:pt>
              </c:strCache>
            </c:strRef>
          </c:cat>
          <c:val>
            <c:numRef>
              <c:f>'Norsk Hydro'!$C$3:$C$9</c:f>
              <c:numCache>
                <c:formatCode>_-* #,##0_-;\-* #,##0_-;_-* "-"??_-;_-@_-</c:formatCode>
                <c:ptCount val="7"/>
                <c:pt idx="0">
                  <c:v>2052007</c:v>
                </c:pt>
                <c:pt idx="1">
                  <c:v>32339346</c:v>
                </c:pt>
                <c:pt idx="2">
                  <c:v>90109637</c:v>
                </c:pt>
                <c:pt idx="3">
                  <c:v>255839895</c:v>
                </c:pt>
                <c:pt idx="4">
                  <c:v>485817436</c:v>
                </c:pt>
                <c:pt idx="5">
                  <c:v>1090119024</c:v>
                </c:pt>
                <c:pt idx="6">
                  <c:v>180260862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0D-4776-8004-EBDCC1612B73}"/>
            </c:ext>
          </c:extLst>
        </c:ser>
        <c:ser>
          <c:idx val="1"/>
          <c:order val="1"/>
          <c:tx>
            <c:strRef>
              <c:f>'Norsk Hydro'!$E$2</c:f>
              <c:strCache>
                <c:ptCount val="1"/>
                <c:pt idx="0">
                  <c:v>Verdi Kvinner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'Norsk Hydro'!$A$3:$A$9</c:f>
              <c:strCache>
                <c:ptCount val="7"/>
                <c:pt idx="0">
                  <c:v>0-17 år</c:v>
                </c:pt>
                <c:pt idx="1">
                  <c:v>18-29 år</c:v>
                </c:pt>
                <c:pt idx="2">
                  <c:v>30-39 år</c:v>
                </c:pt>
                <c:pt idx="3">
                  <c:v>40-49 år</c:v>
                </c:pt>
                <c:pt idx="4">
                  <c:v>50-59 år</c:v>
                </c:pt>
                <c:pt idx="5">
                  <c:v>60-80 år</c:v>
                </c:pt>
                <c:pt idx="6">
                  <c:v>Over 80 år</c:v>
                </c:pt>
              </c:strCache>
            </c:strRef>
          </c:cat>
          <c:val>
            <c:numRef>
              <c:f>'Norsk Hydro'!$E$3:$E$9</c:f>
              <c:numCache>
                <c:formatCode>_-* #,##0_-;\-* #,##0_-;_-* "-"??_-;_-@_-</c:formatCode>
                <c:ptCount val="7"/>
                <c:pt idx="0">
                  <c:v>1742821</c:v>
                </c:pt>
                <c:pt idx="1">
                  <c:v>9336611</c:v>
                </c:pt>
                <c:pt idx="2">
                  <c:v>20293663</c:v>
                </c:pt>
                <c:pt idx="3">
                  <c:v>39397101</c:v>
                </c:pt>
                <c:pt idx="4">
                  <c:v>81294225</c:v>
                </c:pt>
                <c:pt idx="5">
                  <c:v>176006544</c:v>
                </c:pt>
                <c:pt idx="6">
                  <c:v>53774107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0D-4776-8004-EBDCC1612B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00843616"/>
        <c:axId val="800844928"/>
      </c:barChart>
      <c:catAx>
        <c:axId val="80084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00844928"/>
        <c:crosses val="autoZero"/>
        <c:auto val="1"/>
        <c:lblAlgn val="ctr"/>
        <c:lblOffset val="100"/>
        <c:noMultiLvlLbl val="0"/>
      </c:catAx>
      <c:valAx>
        <c:axId val="800844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00843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Norsk Hydro: Gj.sn. verdi per mann og kvinne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'Norsk Hydro'!$G$2</c:f>
              <c:strCache>
                <c:ptCount val="1"/>
                <c:pt idx="0">
                  <c:v>Snitt-verdi Menn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'Norsk Hydro'!$A$3:$A$9</c:f>
              <c:strCache>
                <c:ptCount val="7"/>
                <c:pt idx="0">
                  <c:v>0-17 år</c:v>
                </c:pt>
                <c:pt idx="1">
                  <c:v>18-29 år</c:v>
                </c:pt>
                <c:pt idx="2">
                  <c:v>30-39 år</c:v>
                </c:pt>
                <c:pt idx="3">
                  <c:v>40-49 år</c:v>
                </c:pt>
                <c:pt idx="4">
                  <c:v>50-59 år</c:v>
                </c:pt>
                <c:pt idx="5">
                  <c:v>60-80 år</c:v>
                </c:pt>
                <c:pt idx="6">
                  <c:v>Over 80 år</c:v>
                </c:pt>
              </c:strCache>
            </c:strRef>
          </c:cat>
          <c:val>
            <c:numRef>
              <c:f>'Norsk Hydro'!$G$3:$G$9</c:f>
              <c:numCache>
                <c:formatCode>_-* #,##0_-;\-* #,##0_-;_-* "-"??_-;_-@_-</c:formatCode>
                <c:ptCount val="7"/>
                <c:pt idx="0">
                  <c:v>7051.5704467353953</c:v>
                </c:pt>
                <c:pt idx="1">
                  <c:v>10182.413727959698</c:v>
                </c:pt>
                <c:pt idx="2">
                  <c:v>21609.025659472423</c:v>
                </c:pt>
                <c:pt idx="3">
                  <c:v>45890.564125560537</c:v>
                </c:pt>
                <c:pt idx="4">
                  <c:v>65936.134093376764</c:v>
                </c:pt>
                <c:pt idx="5">
                  <c:v>74026.824935488257</c:v>
                </c:pt>
                <c:pt idx="6">
                  <c:v>73696.182338511862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CF-4251-82D9-28916E54F4D9}"/>
            </c:ext>
          </c:extLst>
        </c:ser>
        <c:ser>
          <c:idx val="1"/>
          <c:order val="1"/>
          <c:tx>
            <c:strRef>
              <c:f>'Norsk Hydro'!$H$2</c:f>
              <c:strCache>
                <c:ptCount val="1"/>
                <c:pt idx="0">
                  <c:v>Snitt-verdi Kvinner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'Norsk Hydro'!$A$3:$A$9</c:f>
              <c:strCache>
                <c:ptCount val="7"/>
                <c:pt idx="0">
                  <c:v>0-17 år</c:v>
                </c:pt>
                <c:pt idx="1">
                  <c:v>18-29 år</c:v>
                </c:pt>
                <c:pt idx="2">
                  <c:v>30-39 år</c:v>
                </c:pt>
                <c:pt idx="3">
                  <c:v>40-49 år</c:v>
                </c:pt>
                <c:pt idx="4">
                  <c:v>50-59 år</c:v>
                </c:pt>
                <c:pt idx="5">
                  <c:v>60-80 år</c:v>
                </c:pt>
                <c:pt idx="6">
                  <c:v>Over 80 år</c:v>
                </c:pt>
              </c:strCache>
            </c:strRef>
          </c:cat>
          <c:val>
            <c:numRef>
              <c:f>'Norsk Hydro'!$H$3:$H$9</c:f>
              <c:numCache>
                <c:formatCode>_-* #,##0_-;\-* #,##0_-;_-* "-"??_-;_-@_-</c:formatCode>
                <c:ptCount val="7"/>
                <c:pt idx="0">
                  <c:v>8757.8944723618097</c:v>
                </c:pt>
                <c:pt idx="1">
                  <c:v>9922.0095642933047</c:v>
                </c:pt>
                <c:pt idx="2">
                  <c:v>15646.617579028527</c:v>
                </c:pt>
                <c:pt idx="3">
                  <c:v>22865.409750435287</c:v>
                </c:pt>
                <c:pt idx="4">
                  <c:v>29012.928265524624</c:v>
                </c:pt>
                <c:pt idx="5">
                  <c:v>31798.833604336043</c:v>
                </c:pt>
                <c:pt idx="6">
                  <c:v>33051.079901659497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CF-4251-82D9-28916E54F4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9936912"/>
        <c:axId val="689938552"/>
      </c:barChart>
      <c:catAx>
        <c:axId val="68993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89938552"/>
        <c:crosses val="autoZero"/>
        <c:auto val="1"/>
        <c:lblAlgn val="ctr"/>
        <c:lblOffset val="100"/>
        <c:noMultiLvlLbl val="0"/>
      </c:catAx>
      <c:valAx>
        <c:axId val="689938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89936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Veidekke: Antall kvinner og menn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VEIDEKKE!$B$2</c:f>
              <c:strCache>
                <c:ptCount val="1"/>
                <c:pt idx="0">
                  <c:v>Antal Menn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VEIDEKKE!$A$3:$A$9</c:f>
              <c:strCache>
                <c:ptCount val="7"/>
                <c:pt idx="0">
                  <c:v>0-17 år</c:v>
                </c:pt>
                <c:pt idx="1">
                  <c:v>18-29 år</c:v>
                </c:pt>
                <c:pt idx="2">
                  <c:v>30-39 år</c:v>
                </c:pt>
                <c:pt idx="3">
                  <c:v>40-49 år</c:v>
                </c:pt>
                <c:pt idx="4">
                  <c:v>50-59 år</c:v>
                </c:pt>
                <c:pt idx="5">
                  <c:v>60-80 år</c:v>
                </c:pt>
                <c:pt idx="6">
                  <c:v>Over 80 år</c:v>
                </c:pt>
              </c:strCache>
            </c:strRef>
          </c:cat>
          <c:val>
            <c:numRef>
              <c:f>VEIDEKKE!$B$3:$B$9</c:f>
              <c:numCache>
                <c:formatCode>_-* #,##0_-;\-* #,##0_-;_-* "-"??_-;_-@_-</c:formatCode>
                <c:ptCount val="7"/>
                <c:pt idx="0">
                  <c:v>39</c:v>
                </c:pt>
                <c:pt idx="1">
                  <c:v>790</c:v>
                </c:pt>
                <c:pt idx="2">
                  <c:v>1442</c:v>
                </c:pt>
                <c:pt idx="3">
                  <c:v>1261</c:v>
                </c:pt>
                <c:pt idx="4">
                  <c:v>1476</c:v>
                </c:pt>
                <c:pt idx="5">
                  <c:v>1946</c:v>
                </c:pt>
                <c:pt idx="6">
                  <c:v>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E2-4992-A1BC-7142246841DE}"/>
            </c:ext>
          </c:extLst>
        </c:ser>
        <c:ser>
          <c:idx val="1"/>
          <c:order val="1"/>
          <c:tx>
            <c:strRef>
              <c:f>VEIDEKKE!$D$2</c:f>
              <c:strCache>
                <c:ptCount val="1"/>
                <c:pt idx="0">
                  <c:v>Antall Kvinner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VEIDEKKE!$A$3:$A$9</c:f>
              <c:strCache>
                <c:ptCount val="7"/>
                <c:pt idx="0">
                  <c:v>0-17 år</c:v>
                </c:pt>
                <c:pt idx="1">
                  <c:v>18-29 år</c:v>
                </c:pt>
                <c:pt idx="2">
                  <c:v>30-39 år</c:v>
                </c:pt>
                <c:pt idx="3">
                  <c:v>40-49 år</c:v>
                </c:pt>
                <c:pt idx="4">
                  <c:v>50-59 år</c:v>
                </c:pt>
                <c:pt idx="5">
                  <c:v>60-80 år</c:v>
                </c:pt>
                <c:pt idx="6">
                  <c:v>Over 80 år</c:v>
                </c:pt>
              </c:strCache>
            </c:strRef>
          </c:cat>
          <c:val>
            <c:numRef>
              <c:f>VEIDEKKE!$D$3:$D$9</c:f>
              <c:numCache>
                <c:formatCode>_-* #,##0_-;\-* #,##0_-;_-* "-"??_-;_-@_-</c:formatCode>
                <c:ptCount val="7"/>
                <c:pt idx="0">
                  <c:v>24</c:v>
                </c:pt>
                <c:pt idx="1">
                  <c:v>182</c:v>
                </c:pt>
                <c:pt idx="2">
                  <c:v>308</c:v>
                </c:pt>
                <c:pt idx="3">
                  <c:v>315</c:v>
                </c:pt>
                <c:pt idx="4">
                  <c:v>361</c:v>
                </c:pt>
                <c:pt idx="5">
                  <c:v>445</c:v>
                </c:pt>
                <c:pt idx="6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E2-4992-A1BC-7142246841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9908048"/>
        <c:axId val="689908376"/>
      </c:barChart>
      <c:catAx>
        <c:axId val="689908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89908376"/>
        <c:crosses val="autoZero"/>
        <c:auto val="1"/>
        <c:lblAlgn val="ctr"/>
        <c:lblOffset val="100"/>
        <c:noMultiLvlLbl val="0"/>
      </c:catAx>
      <c:valAx>
        <c:axId val="689908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89908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dirty="0"/>
              <a:t>Veidekke:</a:t>
            </a:r>
            <a:r>
              <a:rPr lang="nb-NO" baseline="0" dirty="0"/>
              <a:t> Fordeling menn og kvinner i verdi</a:t>
            </a:r>
            <a:endParaRPr lang="nb-NO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VEIDEKKE!$C$2</c:f>
              <c:strCache>
                <c:ptCount val="1"/>
                <c:pt idx="0">
                  <c:v>Verdi Menn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VEIDEKKE!$A$3:$A$9</c:f>
              <c:strCache>
                <c:ptCount val="7"/>
                <c:pt idx="0">
                  <c:v>0-17 år</c:v>
                </c:pt>
                <c:pt idx="1">
                  <c:v>18-29 år</c:v>
                </c:pt>
                <c:pt idx="2">
                  <c:v>30-39 år</c:v>
                </c:pt>
                <c:pt idx="3">
                  <c:v>40-49 år</c:v>
                </c:pt>
                <c:pt idx="4">
                  <c:v>50-59 år</c:v>
                </c:pt>
                <c:pt idx="5">
                  <c:v>60-80 år</c:v>
                </c:pt>
                <c:pt idx="6">
                  <c:v>Over 80 år</c:v>
                </c:pt>
              </c:strCache>
            </c:strRef>
          </c:cat>
          <c:val>
            <c:numRef>
              <c:f>VEIDEKKE!$C$3:$C$9</c:f>
              <c:numCache>
                <c:formatCode>_-* #,##0_-;\-* #,##0_-;_-* "-"??_-;_-@_-</c:formatCode>
                <c:ptCount val="7"/>
                <c:pt idx="0">
                  <c:v>320334</c:v>
                </c:pt>
                <c:pt idx="1">
                  <c:v>28068636</c:v>
                </c:pt>
                <c:pt idx="2">
                  <c:v>149602503</c:v>
                </c:pt>
                <c:pt idx="3">
                  <c:v>270487350</c:v>
                </c:pt>
                <c:pt idx="4">
                  <c:v>542341122</c:v>
                </c:pt>
                <c:pt idx="5">
                  <c:v>1134551079</c:v>
                </c:pt>
                <c:pt idx="6">
                  <c:v>57482553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3E-44AF-AAC4-3F4567F0D7BE}"/>
            </c:ext>
          </c:extLst>
        </c:ser>
        <c:ser>
          <c:idx val="1"/>
          <c:order val="1"/>
          <c:tx>
            <c:strRef>
              <c:f>VEIDEKKE!$E$2</c:f>
              <c:strCache>
                <c:ptCount val="1"/>
                <c:pt idx="0">
                  <c:v>Verdi Kvinner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VEIDEKKE!$A$3:$A$9</c:f>
              <c:strCache>
                <c:ptCount val="7"/>
                <c:pt idx="0">
                  <c:v>0-17 år</c:v>
                </c:pt>
                <c:pt idx="1">
                  <c:v>18-29 år</c:v>
                </c:pt>
                <c:pt idx="2">
                  <c:v>30-39 år</c:v>
                </c:pt>
                <c:pt idx="3">
                  <c:v>40-49 år</c:v>
                </c:pt>
                <c:pt idx="4">
                  <c:v>50-59 år</c:v>
                </c:pt>
                <c:pt idx="5">
                  <c:v>60-80 år</c:v>
                </c:pt>
                <c:pt idx="6">
                  <c:v>Over 80 år</c:v>
                </c:pt>
              </c:strCache>
            </c:strRef>
          </c:cat>
          <c:val>
            <c:numRef>
              <c:f>VEIDEKKE!$E$3:$E$9</c:f>
              <c:numCache>
                <c:formatCode>_-* #,##0_-;\-* #,##0_-;_-* "-"??_-;_-@_-</c:formatCode>
                <c:ptCount val="7"/>
                <c:pt idx="0">
                  <c:v>612219</c:v>
                </c:pt>
                <c:pt idx="1">
                  <c:v>7678881</c:v>
                </c:pt>
                <c:pt idx="2">
                  <c:v>26782254</c:v>
                </c:pt>
                <c:pt idx="3">
                  <c:v>80605500</c:v>
                </c:pt>
                <c:pt idx="4">
                  <c:v>72413493</c:v>
                </c:pt>
                <c:pt idx="5">
                  <c:v>142064040</c:v>
                </c:pt>
                <c:pt idx="6">
                  <c:v>17544942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3E-44AF-AAC4-3F4567F0D7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00843616"/>
        <c:axId val="800844928"/>
      </c:barChart>
      <c:catAx>
        <c:axId val="80084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00844928"/>
        <c:crosses val="autoZero"/>
        <c:auto val="1"/>
        <c:lblAlgn val="ctr"/>
        <c:lblOffset val="100"/>
        <c:noMultiLvlLbl val="0"/>
      </c:catAx>
      <c:valAx>
        <c:axId val="800844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00843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Veidekke: Gj.sn. verdi per mann og kvinne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VEIDEKKE!$G$2</c:f>
              <c:strCache>
                <c:ptCount val="1"/>
                <c:pt idx="0">
                  <c:v>Snitt-verdi Menn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VEIDEKKE!$A$3:$A$9</c:f>
              <c:strCache>
                <c:ptCount val="7"/>
                <c:pt idx="0">
                  <c:v>0-17 år</c:v>
                </c:pt>
                <c:pt idx="1">
                  <c:v>18-29 år</c:v>
                </c:pt>
                <c:pt idx="2">
                  <c:v>30-39 år</c:v>
                </c:pt>
                <c:pt idx="3">
                  <c:v>40-49 år</c:v>
                </c:pt>
                <c:pt idx="4">
                  <c:v>50-59 år</c:v>
                </c:pt>
                <c:pt idx="5">
                  <c:v>60-80 år</c:v>
                </c:pt>
                <c:pt idx="6">
                  <c:v>Over 80 år</c:v>
                </c:pt>
              </c:strCache>
            </c:strRef>
          </c:cat>
          <c:val>
            <c:numRef>
              <c:f>VEIDEKKE!$G$3:$G$9</c:f>
              <c:numCache>
                <c:formatCode>_-* #,##0_-;\-* #,##0_-;_-* "-"??_-;_-@_-</c:formatCode>
                <c:ptCount val="7"/>
                <c:pt idx="0">
                  <c:v>8213.6923076923085</c:v>
                </c:pt>
                <c:pt idx="1">
                  <c:v>35529.918987341771</c:v>
                </c:pt>
                <c:pt idx="2">
                  <c:v>103746.53467406381</c:v>
                </c:pt>
                <c:pt idx="3">
                  <c:v>214502.260111023</c:v>
                </c:pt>
                <c:pt idx="4">
                  <c:v>367439.78455284552</c:v>
                </c:pt>
                <c:pt idx="5">
                  <c:v>583016.99845837615</c:v>
                </c:pt>
                <c:pt idx="6">
                  <c:v>314112.31147540984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D0-4C77-87FD-746AC2564358}"/>
            </c:ext>
          </c:extLst>
        </c:ser>
        <c:ser>
          <c:idx val="1"/>
          <c:order val="1"/>
          <c:tx>
            <c:strRef>
              <c:f>VEIDEKKE!$H$2</c:f>
              <c:strCache>
                <c:ptCount val="1"/>
                <c:pt idx="0">
                  <c:v>Snitt-verdi Kvinner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VEIDEKKE!$A$3:$A$9</c:f>
              <c:strCache>
                <c:ptCount val="7"/>
                <c:pt idx="0">
                  <c:v>0-17 år</c:v>
                </c:pt>
                <c:pt idx="1">
                  <c:v>18-29 år</c:v>
                </c:pt>
                <c:pt idx="2">
                  <c:v>30-39 år</c:v>
                </c:pt>
                <c:pt idx="3">
                  <c:v>40-49 år</c:v>
                </c:pt>
                <c:pt idx="4">
                  <c:v>50-59 år</c:v>
                </c:pt>
                <c:pt idx="5">
                  <c:v>60-80 år</c:v>
                </c:pt>
                <c:pt idx="6">
                  <c:v>Over 80 år</c:v>
                </c:pt>
              </c:strCache>
            </c:strRef>
          </c:cat>
          <c:val>
            <c:numRef>
              <c:f>VEIDEKKE!$H$3:$H$9</c:f>
              <c:numCache>
                <c:formatCode>_-* #,##0_-;\-* #,##0_-;_-* "-"??_-;_-@_-</c:formatCode>
                <c:ptCount val="7"/>
                <c:pt idx="0">
                  <c:v>25509.125</c:v>
                </c:pt>
                <c:pt idx="1">
                  <c:v>42191.653846153844</c:v>
                </c:pt>
                <c:pt idx="2">
                  <c:v>86955.370129870134</c:v>
                </c:pt>
                <c:pt idx="3">
                  <c:v>255890.47619047618</c:v>
                </c:pt>
                <c:pt idx="4">
                  <c:v>200591.39335180057</c:v>
                </c:pt>
                <c:pt idx="5">
                  <c:v>319245.03370786516</c:v>
                </c:pt>
                <c:pt idx="6">
                  <c:v>258013.85294117648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D0-4C77-87FD-746AC25643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9936912"/>
        <c:axId val="689938552"/>
      </c:barChart>
      <c:catAx>
        <c:axId val="68993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89938552"/>
        <c:crosses val="autoZero"/>
        <c:auto val="1"/>
        <c:lblAlgn val="ctr"/>
        <c:lblOffset val="100"/>
        <c:noMultiLvlLbl val="0"/>
      </c:catAx>
      <c:valAx>
        <c:axId val="689938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89936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600" b="0" i="0" baseline="0" dirty="0">
                <a:effectLst/>
              </a:rPr>
              <a:t>Antall aksjonærer i selskaper med størst tilstrømning av nye aksjonærer i første kvartal 2020</a:t>
            </a:r>
            <a:endParaRPr lang="nb-NO" sz="12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11115090755245546"/>
          <c:y val="0.10284226588901957"/>
          <c:w val="0.87912264929930684"/>
          <c:h val="0.6073558817124761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'PIV ALT'!$P$2</c:f>
              <c:strCache>
                <c:ptCount val="1"/>
                <c:pt idx="0">
                  <c:v>Q1 nye aksjonærer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'PIV ALT'!$O$3:$O$22</c:f>
              <c:strCache>
                <c:ptCount val="19"/>
                <c:pt idx="0">
                  <c:v>NORWEGIAN AIR SHUTTLE</c:v>
                </c:pt>
                <c:pt idx="1">
                  <c:v>EQUINOR</c:v>
                </c:pt>
                <c:pt idx="2">
                  <c:v>DNB</c:v>
                </c:pt>
                <c:pt idx="3">
                  <c:v>AKER BP</c:v>
                </c:pt>
                <c:pt idx="4">
                  <c:v>STOREBRAND</c:v>
                </c:pt>
                <c:pt idx="5">
                  <c:v>AKER SOLUTIONS</c:v>
                </c:pt>
                <c:pt idx="6">
                  <c:v>HUNTER</c:v>
                </c:pt>
                <c:pt idx="7">
                  <c:v>BW ENERGY</c:v>
                </c:pt>
                <c:pt idx="8">
                  <c:v>MOWI</c:v>
                </c:pt>
                <c:pt idx="9">
                  <c:v>DNO</c:v>
                </c:pt>
                <c:pt idx="10">
                  <c:v>NEL ASA</c:v>
                </c:pt>
                <c:pt idx="11">
                  <c:v>PARETO BANK</c:v>
                </c:pt>
                <c:pt idx="12">
                  <c:v>XXL ASA</c:v>
                </c:pt>
                <c:pt idx="13">
                  <c:v>NORSK HYDRO</c:v>
                </c:pt>
                <c:pt idx="14">
                  <c:v>Kongsberg AM</c:v>
                </c:pt>
                <c:pt idx="15">
                  <c:v>TELENOR ASA</c:v>
                </c:pt>
                <c:pt idx="16">
                  <c:v>AKER ASA</c:v>
                </c:pt>
                <c:pt idx="17">
                  <c:v>VOW ASA</c:v>
                </c:pt>
                <c:pt idx="18">
                  <c:v>YARA </c:v>
                </c:pt>
              </c:strCache>
            </c:strRef>
          </c:cat>
          <c:val>
            <c:numRef>
              <c:f>'PIV ALT'!$P$3:$P$22</c:f>
              <c:numCache>
                <c:formatCode>General</c:formatCode>
                <c:ptCount val="19"/>
                <c:pt idx="0">
                  <c:v>23241</c:v>
                </c:pt>
                <c:pt idx="1">
                  <c:v>11532</c:v>
                </c:pt>
                <c:pt idx="2">
                  <c:v>10713</c:v>
                </c:pt>
                <c:pt idx="3">
                  <c:v>6808</c:v>
                </c:pt>
                <c:pt idx="4">
                  <c:v>3946</c:v>
                </c:pt>
                <c:pt idx="5">
                  <c:v>3847</c:v>
                </c:pt>
                <c:pt idx="6">
                  <c:v>3504</c:v>
                </c:pt>
                <c:pt idx="7">
                  <c:v>3133</c:v>
                </c:pt>
                <c:pt idx="8">
                  <c:v>2749</c:v>
                </c:pt>
                <c:pt idx="9">
                  <c:v>2673</c:v>
                </c:pt>
                <c:pt idx="10">
                  <c:v>2309</c:v>
                </c:pt>
                <c:pt idx="11">
                  <c:v>2062</c:v>
                </c:pt>
                <c:pt idx="12">
                  <c:v>2055</c:v>
                </c:pt>
                <c:pt idx="13">
                  <c:v>2054</c:v>
                </c:pt>
                <c:pt idx="14">
                  <c:v>2019</c:v>
                </c:pt>
                <c:pt idx="15">
                  <c:v>1982</c:v>
                </c:pt>
                <c:pt idx="16">
                  <c:v>1817</c:v>
                </c:pt>
                <c:pt idx="17">
                  <c:v>1687</c:v>
                </c:pt>
                <c:pt idx="18">
                  <c:v>1624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AE-4BA1-AFB1-519491119A04}"/>
            </c:ext>
          </c:extLst>
        </c:ser>
        <c:ser>
          <c:idx val="1"/>
          <c:order val="1"/>
          <c:tx>
            <c:strRef>
              <c:f>'PIV ALT'!$Q$2</c:f>
              <c:strCache>
                <c:ptCount val="1"/>
                <c:pt idx="0">
                  <c:v>Q4 aksjonærer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'PIV ALT'!$O$3:$O$22</c:f>
              <c:strCache>
                <c:ptCount val="19"/>
                <c:pt idx="0">
                  <c:v>NORWEGIAN AIR SHUTTLE</c:v>
                </c:pt>
                <c:pt idx="1">
                  <c:v>EQUINOR</c:v>
                </c:pt>
                <c:pt idx="2">
                  <c:v>DNB</c:v>
                </c:pt>
                <c:pt idx="3">
                  <c:v>AKER BP</c:v>
                </c:pt>
                <c:pt idx="4">
                  <c:v>STOREBRAND</c:v>
                </c:pt>
                <c:pt idx="5">
                  <c:v>AKER SOLUTIONS</c:v>
                </c:pt>
                <c:pt idx="6">
                  <c:v>HUNTER</c:v>
                </c:pt>
                <c:pt idx="7">
                  <c:v>BW ENERGY</c:v>
                </c:pt>
                <c:pt idx="8">
                  <c:v>MOWI</c:v>
                </c:pt>
                <c:pt idx="9">
                  <c:v>DNO</c:v>
                </c:pt>
                <c:pt idx="10">
                  <c:v>NEL ASA</c:v>
                </c:pt>
                <c:pt idx="11">
                  <c:v>PARETO BANK</c:v>
                </c:pt>
                <c:pt idx="12">
                  <c:v>XXL ASA</c:v>
                </c:pt>
                <c:pt idx="13">
                  <c:v>NORSK HYDRO</c:v>
                </c:pt>
                <c:pt idx="14">
                  <c:v>Kongsberg AM</c:v>
                </c:pt>
                <c:pt idx="15">
                  <c:v>TELENOR ASA</c:v>
                </c:pt>
                <c:pt idx="16">
                  <c:v>AKER ASA</c:v>
                </c:pt>
                <c:pt idx="17">
                  <c:v>VOW ASA</c:v>
                </c:pt>
                <c:pt idx="18">
                  <c:v>YARA </c:v>
                </c:pt>
              </c:strCache>
            </c:strRef>
          </c:cat>
          <c:val>
            <c:numRef>
              <c:f>'PIV ALT'!$Q$3:$Q$22</c:f>
              <c:numCache>
                <c:formatCode>_-* #,##0_-;\-* #,##0_-;_-* "-"??_-;_-@_-</c:formatCode>
                <c:ptCount val="19"/>
                <c:pt idx="0">
                  <c:v>27846</c:v>
                </c:pt>
                <c:pt idx="1">
                  <c:v>88606</c:v>
                </c:pt>
                <c:pt idx="2">
                  <c:v>40235</c:v>
                </c:pt>
                <c:pt idx="3">
                  <c:v>11620</c:v>
                </c:pt>
                <c:pt idx="4">
                  <c:v>25226</c:v>
                </c:pt>
                <c:pt idx="5">
                  <c:v>12103</c:v>
                </c:pt>
                <c:pt idx="6">
                  <c:v>4439</c:v>
                </c:pt>
                <c:pt idx="7">
                  <c:v>0</c:v>
                </c:pt>
                <c:pt idx="8">
                  <c:v>15168</c:v>
                </c:pt>
                <c:pt idx="9">
                  <c:v>14621</c:v>
                </c:pt>
                <c:pt idx="10">
                  <c:v>21302</c:v>
                </c:pt>
                <c:pt idx="11">
                  <c:v>733</c:v>
                </c:pt>
                <c:pt idx="12">
                  <c:v>7814</c:v>
                </c:pt>
                <c:pt idx="13">
                  <c:v>49822</c:v>
                </c:pt>
                <c:pt idx="14">
                  <c:v>3672</c:v>
                </c:pt>
                <c:pt idx="15">
                  <c:v>35260</c:v>
                </c:pt>
                <c:pt idx="16">
                  <c:v>12566</c:v>
                </c:pt>
                <c:pt idx="17">
                  <c:v>2689</c:v>
                </c:pt>
                <c:pt idx="18">
                  <c:v>31433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AE-4BA1-AFB1-519491119A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67734032"/>
        <c:axId val="367738296"/>
      </c:barChart>
      <c:catAx>
        <c:axId val="36773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67738296"/>
        <c:crosses val="autoZero"/>
        <c:auto val="1"/>
        <c:lblAlgn val="ctr"/>
        <c:lblOffset val="100"/>
        <c:noMultiLvlLbl val="0"/>
      </c:catAx>
      <c:valAx>
        <c:axId val="367738296"/>
        <c:scaling>
          <c:orientation val="minMax"/>
          <c:max val="1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6773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>
                <a:solidFill>
                  <a:sysClr val="windowText" lastClr="000000"/>
                </a:solidFill>
                <a:effectLst/>
                <a:latin typeface="Museo Sans Rounded 300" panose="02000000000000000000" pitchFamily="50" charset="0"/>
              </a:rPr>
              <a:t>ANTALL NORDMENN SOM EIER AKSJER 2013 - 2020</a:t>
            </a:r>
            <a:endParaRPr lang="nb-NO" sz="1800" b="1">
              <a:solidFill>
                <a:sysClr val="windowText" lastClr="000000"/>
              </a:solidFill>
              <a:effectLst/>
              <a:latin typeface="Museo Sans Rounded 300" panose="02000000000000000000" pitchFamily="50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'JPT3'!$H$10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D45D00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D45D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141-44CF-9692-6EC8CEF1DF67}"/>
              </c:ext>
            </c:extLst>
          </c:dPt>
          <c:dPt>
            <c:idx val="7"/>
            <c:invertIfNegative val="0"/>
            <c:bubble3D val="0"/>
            <c:spPr>
              <a:solidFill>
                <a:srgbClr val="003B5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141-44CF-9692-6EC8CEF1DF67}"/>
              </c:ext>
            </c:extLst>
          </c:dPt>
          <c:cat>
            <c:numRef>
              <c:f>'JPT3'!$G$11:$G$18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'JPT3'!$H$11:$H$18</c:f>
              <c:numCache>
                <c:formatCode>General</c:formatCode>
                <c:ptCount val="8"/>
                <c:pt idx="0">
                  <c:v>352996</c:v>
                </c:pt>
                <c:pt idx="1">
                  <c:v>346387</c:v>
                </c:pt>
                <c:pt idx="2">
                  <c:v>350906</c:v>
                </c:pt>
                <c:pt idx="3">
                  <c:v>357853</c:v>
                </c:pt>
                <c:pt idx="4">
                  <c:v>365037</c:v>
                </c:pt>
                <c:pt idx="5">
                  <c:v>363133</c:v>
                </c:pt>
                <c:pt idx="6" formatCode="_-* #,##0_-;\-* #,##0_-;_-* &quot;-&quot;??_-;_-@_-">
                  <c:v>384954</c:v>
                </c:pt>
                <c:pt idx="7" formatCode="_-* #,##0_-;\-* #,##0_-;_-* &quot;-&quot;??_-;_-@_-">
                  <c:v>418289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141-44CF-9692-6EC8CEF1DF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-27"/>
        <c:axId val="599819600"/>
        <c:axId val="599822224"/>
      </c:barChart>
      <c:catAx>
        <c:axId val="599819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99822224"/>
        <c:crosses val="autoZero"/>
        <c:auto val="1"/>
        <c:lblAlgn val="ctr"/>
        <c:lblOffset val="100"/>
        <c:noMultiLvlLbl val="0"/>
      </c:catAx>
      <c:valAx>
        <c:axId val="599822224"/>
        <c:scaling>
          <c:orientation val="minMax"/>
          <c:max val="430000"/>
          <c:min val="3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#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99819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baseline="0" dirty="0">
                <a:solidFill>
                  <a:sysClr val="windowText" lastClr="000000"/>
                </a:solidFill>
                <a:effectLst/>
                <a:latin typeface="+mn-lt"/>
              </a:rPr>
              <a:t>VERDIUTVIKLING PÅ PRIVATPERSONERS PORTEFØLJE (</a:t>
            </a:r>
            <a:r>
              <a:rPr lang="en-US" sz="1200" b="1" i="0" baseline="0" dirty="0" err="1">
                <a:solidFill>
                  <a:sysClr val="windowText" lastClr="000000"/>
                </a:solidFill>
                <a:effectLst/>
                <a:latin typeface="+mn-lt"/>
              </a:rPr>
              <a:t>millioner</a:t>
            </a:r>
            <a:r>
              <a:rPr lang="en-US" sz="1200" b="1" i="0" baseline="0" dirty="0">
                <a:solidFill>
                  <a:sysClr val="windowText" lastClr="000000"/>
                </a:solidFill>
                <a:effectLst/>
                <a:latin typeface="+mn-lt"/>
              </a:rPr>
              <a:t> NOK)</a:t>
            </a:r>
            <a:endParaRPr lang="nb-NO" sz="1200" dirty="0">
              <a:solidFill>
                <a:sysClr val="windowText" lastClr="000000"/>
              </a:solidFill>
              <a:effectLst/>
              <a:latin typeface="+mn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15682075621834657"/>
          <c:y val="0.20167595899314419"/>
          <c:w val="0.7948799861450464"/>
          <c:h val="0.64727340037911574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D45D00"/>
              </a:solidFill>
              <a:round/>
            </a:ln>
            <a:effectLst/>
          </c:spPr>
          <c:marker>
            <c:symbol val="none"/>
          </c:marker>
          <c:cat>
            <c:numRef>
              <c:f>'JPT3'!$G$52:$G$60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'JPT3'!$H$52:$H$60</c:f>
              <c:numCache>
                <c:formatCode>_-* #,##0_-;\-* #,##0_-;_-* "-"??_-;_-@_-</c:formatCode>
                <c:ptCount val="9"/>
                <c:pt idx="0">
                  <c:v>62593</c:v>
                </c:pt>
                <c:pt idx="1">
                  <c:v>74424</c:v>
                </c:pt>
                <c:pt idx="2">
                  <c:v>69757</c:v>
                </c:pt>
                <c:pt idx="3">
                  <c:v>73695</c:v>
                </c:pt>
                <c:pt idx="4">
                  <c:v>91253</c:v>
                </c:pt>
                <c:pt idx="5">
                  <c:v>100829</c:v>
                </c:pt>
                <c:pt idx="6">
                  <c:v>95894.968397000004</c:v>
                </c:pt>
                <c:pt idx="7">
                  <c:v>115074.49641599999</c:v>
                </c:pt>
                <c:pt idx="8">
                  <c:v>86827.089773999993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8BD-4C6D-88F1-506A225675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03787176"/>
        <c:axId val="603792752"/>
      </c:lineChart>
      <c:catAx>
        <c:axId val="603787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03792752"/>
        <c:crosses val="autoZero"/>
        <c:auto val="1"/>
        <c:lblAlgn val="ctr"/>
        <c:lblOffset val="100"/>
        <c:noMultiLvlLbl val="0"/>
      </c:catAx>
      <c:valAx>
        <c:axId val="603792752"/>
        <c:scaling>
          <c:orientation val="minMax"/>
          <c:max val="120000"/>
          <c:min val="4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03787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200" b="1">
                <a:solidFill>
                  <a:sysClr val="windowText" lastClr="000000"/>
                </a:solidFill>
                <a:latin typeface="Museo Sans Rounded 300" panose="02000000000000000000" pitchFamily="50" charset="0"/>
              </a:rPr>
              <a:t>VERDIFORDELING</a:t>
            </a:r>
            <a:r>
              <a:rPr lang="nb-NO" sz="1200" b="1" baseline="0">
                <a:solidFill>
                  <a:sysClr val="windowText" lastClr="000000"/>
                </a:solidFill>
                <a:latin typeface="Museo Sans Rounded 300" panose="02000000000000000000" pitchFamily="50" charset="0"/>
              </a:rPr>
              <a:t> (KJØNN)</a:t>
            </a:r>
            <a:endParaRPr lang="nb-NO" sz="1200" b="1">
              <a:solidFill>
                <a:sysClr val="windowText" lastClr="000000"/>
              </a:solidFill>
              <a:latin typeface="Museo Sans Rounded 300" panose="02000000000000000000" pitchFamily="50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4F868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4D1-4800-9C65-56BC632C16AA}"/>
              </c:ext>
            </c:extLst>
          </c:dPt>
          <c:dPt>
            <c:idx val="1"/>
            <c:bubble3D val="0"/>
            <c:spPr>
              <a:solidFill>
                <a:srgbClr val="D45D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4D1-4800-9C65-56BC632C16AA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Museo Sans Rounded 300" panose="02000000000000000000" pitchFamily="50" charset="0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'JPT3'!$L$53:$M$53</c:f>
              <c:strCache>
                <c:ptCount val="2"/>
                <c:pt idx="0">
                  <c:v>Kvinner</c:v>
                </c:pt>
                <c:pt idx="1">
                  <c:v>Menn</c:v>
                </c:pt>
              </c:strCache>
            </c:strRef>
          </c:cat>
          <c:val>
            <c:numRef>
              <c:f>'JPT3'!$L$54:$M$54</c:f>
              <c:numCache>
                <c:formatCode>0.00%</c:formatCode>
                <c:ptCount val="2"/>
                <c:pt idx="0">
                  <c:v>0.22127428324510229</c:v>
                </c:pt>
                <c:pt idx="1">
                  <c:v>0.7787240805259239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4D1-4800-9C65-56BC632C16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Museo Sans Rounded 300" panose="02000000000000000000" pitchFamily="50" charset="0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200" b="1" i="0" baseline="0">
                <a:effectLst/>
              </a:rPr>
              <a:t> SUM BØRSVERDIER (I MIO KRONER)</a:t>
            </a:r>
            <a:endParaRPr lang="nb-NO" sz="12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'JPT3'!$H$51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rgbClr val="D45D00"/>
              </a:solidFill>
              <a:round/>
            </a:ln>
            <a:effectLst/>
          </c:spPr>
          <c:marker>
            <c:symbol val="none"/>
          </c:marker>
          <c:cat>
            <c:numRef>
              <c:f>'JPT3'!$G$52:$G$60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'JPT3'!$H$52:$H$60</c:f>
              <c:numCache>
                <c:formatCode>_-* #,##0_-;\-* #,##0_-;_-* "-"??_-;_-@_-</c:formatCode>
                <c:ptCount val="9"/>
                <c:pt idx="0">
                  <c:v>62593</c:v>
                </c:pt>
                <c:pt idx="1">
                  <c:v>74424</c:v>
                </c:pt>
                <c:pt idx="2">
                  <c:v>69757</c:v>
                </c:pt>
                <c:pt idx="3">
                  <c:v>73695</c:v>
                </c:pt>
                <c:pt idx="4">
                  <c:v>91253</c:v>
                </c:pt>
                <c:pt idx="5">
                  <c:v>100829</c:v>
                </c:pt>
                <c:pt idx="6">
                  <c:v>95894.968397000004</c:v>
                </c:pt>
                <c:pt idx="7">
                  <c:v>115074.49641599999</c:v>
                </c:pt>
                <c:pt idx="8">
                  <c:v>86827.089773999993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B62-4388-BB39-53556F380967}"/>
            </c:ext>
          </c:extLst>
        </c:ser>
        <c:ser>
          <c:idx val="1"/>
          <c:order val="1"/>
          <c:tx>
            <c:strRef>
              <c:f>'JPT3'!$I$51</c:f>
              <c:strCache>
                <c:ptCount val="1"/>
                <c:pt idx="0">
                  <c:v>Kvinner</c:v>
                </c:pt>
              </c:strCache>
            </c:strRef>
          </c:tx>
          <c:spPr>
            <a:ln w="28575" cap="rnd">
              <a:solidFill>
                <a:srgbClr val="A0D1CA"/>
              </a:solidFill>
              <a:round/>
            </a:ln>
            <a:effectLst/>
          </c:spPr>
          <c:marker>
            <c:symbol val="none"/>
          </c:marker>
          <c:cat>
            <c:numRef>
              <c:f>'JPT3'!$G$52:$G$60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'JPT3'!$I$52:$I$60</c:f>
              <c:numCache>
                <c:formatCode>_-* #,##0_-;\-* #,##0_-;_-* "-"??_-;_-@_-</c:formatCode>
                <c:ptCount val="9"/>
                <c:pt idx="0">
                  <c:v>14196</c:v>
                </c:pt>
                <c:pt idx="1">
                  <c:v>16189</c:v>
                </c:pt>
                <c:pt idx="2">
                  <c:v>15810</c:v>
                </c:pt>
                <c:pt idx="3">
                  <c:v>16101</c:v>
                </c:pt>
                <c:pt idx="4">
                  <c:v>19235</c:v>
                </c:pt>
                <c:pt idx="5">
                  <c:v>22010</c:v>
                </c:pt>
                <c:pt idx="6">
                  <c:v>20593.959020999999</c:v>
                </c:pt>
                <c:pt idx="7">
                  <c:v>24199.004421000001</c:v>
                </c:pt>
                <c:pt idx="8">
                  <c:v>19212.602056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B62-4388-BB39-53556F380967}"/>
            </c:ext>
          </c:extLst>
        </c:ser>
        <c:ser>
          <c:idx val="2"/>
          <c:order val="2"/>
          <c:tx>
            <c:strRef>
              <c:f>'JPT3'!$J$51</c:f>
              <c:strCache>
                <c:ptCount val="1"/>
                <c:pt idx="0">
                  <c:v>Menn</c:v>
                </c:pt>
              </c:strCache>
            </c:strRef>
          </c:tx>
          <c:spPr>
            <a:ln w="28575" cap="rnd">
              <a:solidFill>
                <a:srgbClr val="4F868E"/>
              </a:solidFill>
              <a:round/>
            </a:ln>
            <a:effectLst/>
          </c:spPr>
          <c:marker>
            <c:symbol val="none"/>
          </c:marker>
          <c:cat>
            <c:numRef>
              <c:f>'JPT3'!$G$52:$G$60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'JPT3'!$J$52:$J$60</c:f>
              <c:numCache>
                <c:formatCode>_-* #,##0_-;\-* #,##0_-;_-* "-"??_-;_-@_-</c:formatCode>
                <c:ptCount val="9"/>
                <c:pt idx="0">
                  <c:v>48396</c:v>
                </c:pt>
                <c:pt idx="1">
                  <c:v>58234</c:v>
                </c:pt>
                <c:pt idx="2">
                  <c:v>53947</c:v>
                </c:pt>
                <c:pt idx="3">
                  <c:v>57593</c:v>
                </c:pt>
                <c:pt idx="4">
                  <c:v>72017</c:v>
                </c:pt>
                <c:pt idx="5">
                  <c:v>78818</c:v>
                </c:pt>
                <c:pt idx="6">
                  <c:v>75301.009378000002</c:v>
                </c:pt>
                <c:pt idx="7">
                  <c:v>90875.491995000004</c:v>
                </c:pt>
                <c:pt idx="8">
                  <c:v>67614.345648999995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B62-4388-BB39-53556F3809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89744864"/>
        <c:axId val="689742240"/>
      </c:lineChart>
      <c:catAx>
        <c:axId val="689744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89742240"/>
        <c:crosses val="autoZero"/>
        <c:auto val="1"/>
        <c:lblAlgn val="ctr"/>
        <c:lblOffset val="100"/>
        <c:noMultiLvlLbl val="0"/>
      </c:catAx>
      <c:valAx>
        <c:axId val="689742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89744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800"/>
              <a:t>Antall private fordelt på kjønn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'JPT3'!$H$10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D45D00"/>
            </a:solidFill>
            <a:ln>
              <a:noFill/>
            </a:ln>
            <a:effectLst/>
          </c:spPr>
          <c:invertIfNegative val="0"/>
          <c:cat>
            <c:numRef>
              <c:f>'JPT3'!$G$11:$G$18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'JPT3'!$H$11:$H$18</c:f>
              <c:numCache>
                <c:formatCode>General</c:formatCode>
                <c:ptCount val="8"/>
                <c:pt idx="0">
                  <c:v>352996</c:v>
                </c:pt>
                <c:pt idx="1">
                  <c:v>346387</c:v>
                </c:pt>
                <c:pt idx="2">
                  <c:v>350906</c:v>
                </c:pt>
                <c:pt idx="3">
                  <c:v>357853</c:v>
                </c:pt>
                <c:pt idx="4">
                  <c:v>365037</c:v>
                </c:pt>
                <c:pt idx="5">
                  <c:v>363133</c:v>
                </c:pt>
                <c:pt idx="6" formatCode="_-* #,##0_-;\-* #,##0_-;_-* &quot;-&quot;??_-;_-@_-">
                  <c:v>384954</c:v>
                </c:pt>
                <c:pt idx="7" formatCode="_-* #,##0_-;\-* #,##0_-;_-* &quot;-&quot;??_-;_-@_-">
                  <c:v>418289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6C-49F6-AE3E-90F577DED245}"/>
            </c:ext>
          </c:extLst>
        </c:ser>
        <c:ser>
          <c:idx val="1"/>
          <c:order val="1"/>
          <c:tx>
            <c:strRef>
              <c:f>'JPT3'!$I$10</c:f>
              <c:strCache>
                <c:ptCount val="1"/>
                <c:pt idx="0">
                  <c:v>Kvinner</c:v>
                </c:pt>
              </c:strCache>
            </c:strRef>
          </c:tx>
          <c:spPr>
            <a:solidFill>
              <a:srgbClr val="A0D1CA"/>
            </a:solidFill>
            <a:ln>
              <a:noFill/>
            </a:ln>
            <a:effectLst/>
          </c:spPr>
          <c:invertIfNegative val="0"/>
          <c:cat>
            <c:numRef>
              <c:f>'JPT3'!$G$11:$G$18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'JPT3'!$I$11:$I$18</c:f>
              <c:numCache>
                <c:formatCode>_-* #,##0_-;\-* #,##0_-;_-* "-"??_-;_-@_-</c:formatCode>
                <c:ptCount val="8"/>
                <c:pt idx="0">
                  <c:v>110700</c:v>
                </c:pt>
                <c:pt idx="1">
                  <c:v>108207</c:v>
                </c:pt>
                <c:pt idx="2">
                  <c:v>108710</c:v>
                </c:pt>
                <c:pt idx="3">
                  <c:v>109851</c:v>
                </c:pt>
                <c:pt idx="4">
                  <c:v>110345</c:v>
                </c:pt>
                <c:pt idx="5">
                  <c:v>109433</c:v>
                </c:pt>
                <c:pt idx="6">
                  <c:v>115008</c:v>
                </c:pt>
                <c:pt idx="7">
                  <c:v>122319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6C-49F6-AE3E-90F577DED245}"/>
            </c:ext>
          </c:extLst>
        </c:ser>
        <c:ser>
          <c:idx val="2"/>
          <c:order val="2"/>
          <c:tx>
            <c:strRef>
              <c:f>'JPT3'!$J$10</c:f>
              <c:strCache>
                <c:ptCount val="1"/>
                <c:pt idx="0">
                  <c:v>Menn</c:v>
                </c:pt>
              </c:strCache>
            </c:strRef>
          </c:tx>
          <c:spPr>
            <a:solidFill>
              <a:srgbClr val="4F868E"/>
            </a:solidFill>
            <a:ln>
              <a:noFill/>
            </a:ln>
            <a:effectLst/>
          </c:spPr>
          <c:invertIfNegative val="0"/>
          <c:cat>
            <c:numRef>
              <c:f>'JPT3'!$G$11:$G$18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'JPT3'!$J$11:$J$18</c:f>
              <c:numCache>
                <c:formatCode>_-* #,##0_-;\-* #,##0_-;_-* "-"??_-;_-@_-</c:formatCode>
                <c:ptCount val="8"/>
                <c:pt idx="0">
                  <c:v>242266</c:v>
                </c:pt>
                <c:pt idx="1">
                  <c:v>238180</c:v>
                </c:pt>
                <c:pt idx="2">
                  <c:v>242196</c:v>
                </c:pt>
                <c:pt idx="3">
                  <c:v>248002</c:v>
                </c:pt>
                <c:pt idx="4">
                  <c:v>254692</c:v>
                </c:pt>
                <c:pt idx="5">
                  <c:v>253700</c:v>
                </c:pt>
                <c:pt idx="6">
                  <c:v>269946</c:v>
                </c:pt>
                <c:pt idx="7">
                  <c:v>295970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6C-49F6-AE3E-90F577DED2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9798280"/>
        <c:axId val="599804184"/>
      </c:barChart>
      <c:catAx>
        <c:axId val="599798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99804184"/>
        <c:crosses val="autoZero"/>
        <c:auto val="1"/>
        <c:lblAlgn val="ctr"/>
        <c:lblOffset val="100"/>
        <c:noMultiLvlLbl val="0"/>
      </c:catAx>
      <c:valAx>
        <c:axId val="599804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99798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Museo Sans Rounded 300" panose="02000000000000000000" pitchFamily="50" charset="0"/>
                <a:ea typeface="+mn-ea"/>
                <a:cs typeface="+mn-cs"/>
              </a:defRPr>
            </a:pPr>
            <a:r>
              <a:rPr lang="en-US" b="1" dirty="0">
                <a:solidFill>
                  <a:sysClr val="windowText" lastClr="000000"/>
                </a:solidFill>
                <a:latin typeface="Museo Sans Rounded 300" panose="02000000000000000000" pitchFamily="50" charset="0"/>
              </a:rPr>
              <a:t>ANTALL Q1 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Museo Sans Rounded 300" panose="02000000000000000000" pitchFamily="50" charset="0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'JPT2'!$G$3</c:f>
              <c:strCache>
                <c:ptCount val="1"/>
                <c:pt idx="0">
                  <c:v>Antall q1 2020</c:v>
                </c:pt>
              </c:strCache>
            </c:strRef>
          </c:tx>
          <c:dPt>
            <c:idx val="0"/>
            <c:bubble3D val="0"/>
            <c:spPr>
              <a:solidFill>
                <a:srgbClr val="F2A9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4D8-4CE0-9432-DAAB842D6794}"/>
              </c:ext>
            </c:extLst>
          </c:dPt>
          <c:dPt>
            <c:idx val="1"/>
            <c:bubble3D val="0"/>
            <c:spPr>
              <a:solidFill>
                <a:srgbClr val="99D6E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4D8-4CE0-9432-DAAB842D6794}"/>
              </c:ext>
            </c:extLst>
          </c:dPt>
          <c:dPt>
            <c:idx val="2"/>
            <c:bubble3D val="0"/>
            <c:spPr>
              <a:solidFill>
                <a:srgbClr val="4F868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4D8-4CE0-9432-DAAB842D6794}"/>
              </c:ext>
            </c:extLst>
          </c:dPt>
          <c:dPt>
            <c:idx val="3"/>
            <c:bubble3D val="0"/>
            <c:spPr>
              <a:solidFill>
                <a:srgbClr val="A0D1C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4D8-4CE0-9432-DAAB842D6794}"/>
              </c:ext>
            </c:extLst>
          </c:dPt>
          <c:dPt>
            <c:idx val="4"/>
            <c:bubble3D val="0"/>
            <c:spPr>
              <a:solidFill>
                <a:srgbClr val="76869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4D8-4CE0-9432-DAAB842D6794}"/>
              </c:ext>
            </c:extLst>
          </c:dPt>
          <c:dPt>
            <c:idx val="5"/>
            <c:bubble3D val="0"/>
            <c:spPr>
              <a:solidFill>
                <a:srgbClr val="D45D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4D8-4CE0-9432-DAAB842D6794}"/>
              </c:ext>
            </c:extLst>
          </c:dPt>
          <c:dPt>
            <c:idx val="6"/>
            <c:bubble3D val="0"/>
            <c:spPr>
              <a:solidFill>
                <a:srgbClr val="003B5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4D8-4CE0-9432-DAAB842D6794}"/>
              </c:ext>
            </c:extLst>
          </c:dPt>
          <c:cat>
            <c:strRef>
              <c:f>'JPT2'!$F$4:$F$10</c:f>
              <c:strCache>
                <c:ptCount val="7"/>
                <c:pt idx="0">
                  <c:v>0-17</c:v>
                </c:pt>
                <c:pt idx="1">
                  <c:v>18-29</c:v>
                </c:pt>
                <c:pt idx="2">
                  <c:v>30-39</c:v>
                </c:pt>
                <c:pt idx="3">
                  <c:v>40-49</c:v>
                </c:pt>
                <c:pt idx="4">
                  <c:v>50-59</c:v>
                </c:pt>
                <c:pt idx="5">
                  <c:v>60-80</c:v>
                </c:pt>
                <c:pt idx="6">
                  <c:v>80 +</c:v>
                </c:pt>
              </c:strCache>
            </c:strRef>
          </c:cat>
          <c:val>
            <c:numRef>
              <c:f>'JPT2'!$G$4:$G$10</c:f>
              <c:numCache>
                <c:formatCode>_-* #,##0_-;\-* #,##0_-;_-* "-"??_-;_-@_-</c:formatCode>
                <c:ptCount val="7"/>
                <c:pt idx="0">
                  <c:v>3452</c:v>
                </c:pt>
                <c:pt idx="1">
                  <c:v>45923</c:v>
                </c:pt>
                <c:pt idx="2">
                  <c:v>64598</c:v>
                </c:pt>
                <c:pt idx="3">
                  <c:v>69993</c:v>
                </c:pt>
                <c:pt idx="4">
                  <c:v>77778</c:v>
                </c:pt>
                <c:pt idx="5">
                  <c:v>130501</c:v>
                </c:pt>
                <c:pt idx="6">
                  <c:v>26044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4D8-4CE0-9432-DAAB842D67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Museo Sans Rounded 300" panose="02000000000000000000" pitchFamily="50" charset="0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95509-6049-41A8-8E65-11AC1F1AF133}" type="datetimeFigureOut">
              <a:rPr lang="nb-NO" smtClean="0"/>
              <a:t>08.04.2020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038E3-FA62-4895-B413-464FC756104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279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endefinert oppsett">
    <p:bg>
      <p:bgPr>
        <a:solidFill>
          <a:srgbClr val="0224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2"/>
          <p:cNvSpPr>
            <a:spLocks noGrp="1"/>
          </p:cNvSpPr>
          <p:nvPr>
            <p:ph type="subTitle" idx="10"/>
          </p:nvPr>
        </p:nvSpPr>
        <p:spPr>
          <a:xfrm>
            <a:off x="914401" y="3070960"/>
            <a:ext cx="1053514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ADC25D6-64C9-4D3D-A225-1649A5714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2201842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4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1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4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1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D691-BD66-2E4B-8D57-803DD8FB4034}" type="datetimeFigureOut">
              <a:rPr lang="nb-NO" smtClean="0"/>
              <a:t>08.04.2020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4404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D691-BD66-2E4B-8D57-803DD8FB4034}" type="datetimeFigureOut">
              <a:rPr lang="nb-NO" smtClean="0"/>
              <a:t>08.04.2020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54314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Pulse"/>
          <p:cNvGrpSpPr/>
          <p:nvPr userDrawn="1"/>
        </p:nvGrpSpPr>
        <p:grpSpPr>
          <a:xfrm>
            <a:off x="8432786" y="2994841"/>
            <a:ext cx="3762841" cy="3430428"/>
            <a:chOff x="6324589" y="2994841"/>
            <a:chExt cx="2822131" cy="3430428"/>
          </a:xfrm>
        </p:grpSpPr>
        <p:sp>
          <p:nvSpPr>
            <p:cNvPr id="24" name="Freeform 5"/>
            <p:cNvSpPr>
              <a:spLocks/>
            </p:cNvSpPr>
            <p:nvPr userDrawn="1"/>
          </p:nvSpPr>
          <p:spPr bwMode="auto">
            <a:xfrm>
              <a:off x="6766422" y="3853615"/>
              <a:ext cx="440278" cy="1099915"/>
            </a:xfrm>
            <a:custGeom>
              <a:avLst/>
              <a:gdLst>
                <a:gd name="T0" fmla="*/ 70 w 141"/>
                <a:gd name="T1" fmla="*/ 353 h 353"/>
                <a:gd name="T2" fmla="*/ 70 w 141"/>
                <a:gd name="T3" fmla="*/ 353 h 353"/>
                <a:gd name="T4" fmla="*/ 0 w 141"/>
                <a:gd name="T5" fmla="*/ 282 h 353"/>
                <a:gd name="T6" fmla="*/ 0 w 141"/>
                <a:gd name="T7" fmla="*/ 70 h 353"/>
                <a:gd name="T8" fmla="*/ 70 w 141"/>
                <a:gd name="T9" fmla="*/ 0 h 353"/>
                <a:gd name="T10" fmla="*/ 70 w 141"/>
                <a:gd name="T11" fmla="*/ 0 h 353"/>
                <a:gd name="T12" fmla="*/ 141 w 141"/>
                <a:gd name="T13" fmla="*/ 70 h 353"/>
                <a:gd name="T14" fmla="*/ 141 w 141"/>
                <a:gd name="T15" fmla="*/ 282 h 353"/>
                <a:gd name="T16" fmla="*/ 70 w 141"/>
                <a:gd name="T17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" h="353">
                  <a:moveTo>
                    <a:pt x="70" y="353"/>
                  </a:moveTo>
                  <a:cubicBezTo>
                    <a:pt x="70" y="353"/>
                    <a:pt x="70" y="353"/>
                    <a:pt x="70" y="353"/>
                  </a:cubicBezTo>
                  <a:cubicBezTo>
                    <a:pt x="31" y="353"/>
                    <a:pt x="0" y="321"/>
                    <a:pt x="0" y="282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31"/>
                    <a:pt x="31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09" y="0"/>
                    <a:pt x="141" y="31"/>
                    <a:pt x="141" y="70"/>
                  </a:cubicBezTo>
                  <a:cubicBezTo>
                    <a:pt x="141" y="282"/>
                    <a:pt x="141" y="282"/>
                    <a:pt x="141" y="282"/>
                  </a:cubicBezTo>
                  <a:cubicBezTo>
                    <a:pt x="141" y="321"/>
                    <a:pt x="109" y="353"/>
                    <a:pt x="70" y="353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FF"/>
                </a:solidFill>
              </a:endParaRPr>
            </a:p>
          </p:txBody>
        </p:sp>
        <p:sp>
          <p:nvSpPr>
            <p:cNvPr id="25" name="Freeform 6"/>
            <p:cNvSpPr>
              <a:spLocks/>
            </p:cNvSpPr>
            <p:nvPr userDrawn="1"/>
          </p:nvSpPr>
          <p:spPr bwMode="auto">
            <a:xfrm>
              <a:off x="6324589" y="4488361"/>
              <a:ext cx="264478" cy="443388"/>
            </a:xfrm>
            <a:custGeom>
              <a:avLst/>
              <a:gdLst>
                <a:gd name="T0" fmla="*/ 43 w 85"/>
                <a:gd name="T1" fmla="*/ 142 h 142"/>
                <a:gd name="T2" fmla="*/ 43 w 85"/>
                <a:gd name="T3" fmla="*/ 142 h 142"/>
                <a:gd name="T4" fmla="*/ 0 w 85"/>
                <a:gd name="T5" fmla="*/ 99 h 142"/>
                <a:gd name="T6" fmla="*/ 0 w 85"/>
                <a:gd name="T7" fmla="*/ 43 h 142"/>
                <a:gd name="T8" fmla="*/ 43 w 85"/>
                <a:gd name="T9" fmla="*/ 0 h 142"/>
                <a:gd name="T10" fmla="*/ 43 w 85"/>
                <a:gd name="T11" fmla="*/ 0 h 142"/>
                <a:gd name="T12" fmla="*/ 85 w 85"/>
                <a:gd name="T13" fmla="*/ 43 h 142"/>
                <a:gd name="T14" fmla="*/ 85 w 85"/>
                <a:gd name="T15" fmla="*/ 99 h 142"/>
                <a:gd name="T16" fmla="*/ 43 w 85"/>
                <a:gd name="T17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142">
                  <a:moveTo>
                    <a:pt x="43" y="142"/>
                  </a:moveTo>
                  <a:cubicBezTo>
                    <a:pt x="43" y="142"/>
                    <a:pt x="43" y="142"/>
                    <a:pt x="43" y="142"/>
                  </a:cubicBezTo>
                  <a:cubicBezTo>
                    <a:pt x="19" y="142"/>
                    <a:pt x="0" y="123"/>
                    <a:pt x="0" y="9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9"/>
                    <a:pt x="19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0"/>
                    <a:pt x="85" y="19"/>
                    <a:pt x="85" y="43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5" y="123"/>
                    <a:pt x="66" y="142"/>
                    <a:pt x="43" y="142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FF"/>
                </a:solidFill>
              </a:endParaRPr>
            </a:p>
          </p:txBody>
        </p:sp>
        <p:sp>
          <p:nvSpPr>
            <p:cNvPr id="26" name="Freeform 7"/>
            <p:cNvSpPr>
              <a:spLocks/>
            </p:cNvSpPr>
            <p:nvPr userDrawn="1"/>
          </p:nvSpPr>
          <p:spPr bwMode="auto">
            <a:xfrm>
              <a:off x="7424505" y="2994841"/>
              <a:ext cx="550736" cy="2462752"/>
            </a:xfrm>
            <a:custGeom>
              <a:avLst/>
              <a:gdLst>
                <a:gd name="T0" fmla="*/ 89 w 177"/>
                <a:gd name="T1" fmla="*/ 791 h 791"/>
                <a:gd name="T2" fmla="*/ 89 w 177"/>
                <a:gd name="T3" fmla="*/ 791 h 791"/>
                <a:gd name="T4" fmla="*/ 0 w 177"/>
                <a:gd name="T5" fmla="*/ 703 h 791"/>
                <a:gd name="T6" fmla="*/ 0 w 177"/>
                <a:gd name="T7" fmla="*/ 89 h 791"/>
                <a:gd name="T8" fmla="*/ 89 w 177"/>
                <a:gd name="T9" fmla="*/ 0 h 791"/>
                <a:gd name="T10" fmla="*/ 89 w 177"/>
                <a:gd name="T11" fmla="*/ 0 h 791"/>
                <a:gd name="T12" fmla="*/ 177 w 177"/>
                <a:gd name="T13" fmla="*/ 89 h 791"/>
                <a:gd name="T14" fmla="*/ 177 w 177"/>
                <a:gd name="T15" fmla="*/ 703 h 791"/>
                <a:gd name="T16" fmla="*/ 89 w 177"/>
                <a:gd name="T17" fmla="*/ 791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791">
                  <a:moveTo>
                    <a:pt x="89" y="791"/>
                  </a:moveTo>
                  <a:cubicBezTo>
                    <a:pt x="89" y="791"/>
                    <a:pt x="89" y="791"/>
                    <a:pt x="89" y="791"/>
                  </a:cubicBezTo>
                  <a:cubicBezTo>
                    <a:pt x="40" y="791"/>
                    <a:pt x="0" y="752"/>
                    <a:pt x="0" y="70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137" y="0"/>
                    <a:pt x="177" y="40"/>
                    <a:pt x="177" y="89"/>
                  </a:cubicBezTo>
                  <a:cubicBezTo>
                    <a:pt x="177" y="703"/>
                    <a:pt x="177" y="703"/>
                    <a:pt x="177" y="703"/>
                  </a:cubicBezTo>
                  <a:cubicBezTo>
                    <a:pt x="177" y="752"/>
                    <a:pt x="137" y="791"/>
                    <a:pt x="89" y="791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FF"/>
                </a:solidFill>
              </a:endParaRPr>
            </a:p>
          </p:txBody>
        </p:sp>
        <p:sp>
          <p:nvSpPr>
            <p:cNvPr id="34" name="Freeform 8"/>
            <p:cNvSpPr>
              <a:spLocks/>
            </p:cNvSpPr>
            <p:nvPr userDrawn="1"/>
          </p:nvSpPr>
          <p:spPr bwMode="auto">
            <a:xfrm>
              <a:off x="8196157" y="3962517"/>
              <a:ext cx="549180" cy="2462752"/>
            </a:xfrm>
            <a:custGeom>
              <a:avLst/>
              <a:gdLst>
                <a:gd name="T0" fmla="*/ 88 w 176"/>
                <a:gd name="T1" fmla="*/ 791 h 791"/>
                <a:gd name="T2" fmla="*/ 88 w 176"/>
                <a:gd name="T3" fmla="*/ 791 h 791"/>
                <a:gd name="T4" fmla="*/ 0 w 176"/>
                <a:gd name="T5" fmla="*/ 702 h 791"/>
                <a:gd name="T6" fmla="*/ 0 w 176"/>
                <a:gd name="T7" fmla="*/ 88 h 791"/>
                <a:gd name="T8" fmla="*/ 88 w 176"/>
                <a:gd name="T9" fmla="*/ 0 h 791"/>
                <a:gd name="T10" fmla="*/ 88 w 176"/>
                <a:gd name="T11" fmla="*/ 0 h 791"/>
                <a:gd name="T12" fmla="*/ 176 w 176"/>
                <a:gd name="T13" fmla="*/ 88 h 791"/>
                <a:gd name="T14" fmla="*/ 176 w 176"/>
                <a:gd name="T15" fmla="*/ 702 h 791"/>
                <a:gd name="T16" fmla="*/ 88 w 176"/>
                <a:gd name="T17" fmla="*/ 791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6" h="791">
                  <a:moveTo>
                    <a:pt x="88" y="791"/>
                  </a:moveTo>
                  <a:cubicBezTo>
                    <a:pt x="88" y="791"/>
                    <a:pt x="88" y="791"/>
                    <a:pt x="88" y="791"/>
                  </a:cubicBezTo>
                  <a:cubicBezTo>
                    <a:pt x="39" y="791"/>
                    <a:pt x="0" y="751"/>
                    <a:pt x="0" y="702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39"/>
                    <a:pt x="39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37" y="0"/>
                    <a:pt x="176" y="39"/>
                    <a:pt x="176" y="88"/>
                  </a:cubicBezTo>
                  <a:cubicBezTo>
                    <a:pt x="176" y="702"/>
                    <a:pt x="176" y="702"/>
                    <a:pt x="176" y="702"/>
                  </a:cubicBezTo>
                  <a:cubicBezTo>
                    <a:pt x="176" y="751"/>
                    <a:pt x="137" y="791"/>
                    <a:pt x="88" y="791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FF"/>
                </a:solidFill>
              </a:endParaRPr>
            </a:p>
          </p:txBody>
        </p:sp>
        <p:sp>
          <p:nvSpPr>
            <p:cNvPr id="35" name="Freeform 9"/>
            <p:cNvSpPr>
              <a:spLocks/>
            </p:cNvSpPr>
            <p:nvPr userDrawn="1"/>
          </p:nvSpPr>
          <p:spPr bwMode="auto">
            <a:xfrm>
              <a:off x="8966253" y="4472803"/>
              <a:ext cx="180467" cy="1090580"/>
            </a:xfrm>
            <a:custGeom>
              <a:avLst/>
              <a:gdLst>
                <a:gd name="T0" fmla="*/ 0 w 58"/>
                <a:gd name="T1" fmla="*/ 69 h 350"/>
                <a:gd name="T2" fmla="*/ 0 w 58"/>
                <a:gd name="T3" fmla="*/ 281 h 350"/>
                <a:gd name="T4" fmla="*/ 58 w 58"/>
                <a:gd name="T5" fmla="*/ 350 h 350"/>
                <a:gd name="T6" fmla="*/ 58 w 58"/>
                <a:gd name="T7" fmla="*/ 0 h 350"/>
                <a:gd name="T8" fmla="*/ 0 w 58"/>
                <a:gd name="T9" fmla="*/ 69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0">
                  <a:moveTo>
                    <a:pt x="0" y="6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0" y="315"/>
                    <a:pt x="25" y="344"/>
                    <a:pt x="58" y="35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25" y="5"/>
                    <a:pt x="0" y="34"/>
                    <a:pt x="0" y="69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720000" y="1342800"/>
            <a:ext cx="7198125" cy="745200"/>
          </a:xfrm>
        </p:spPr>
        <p:txBody>
          <a:bodyPr>
            <a:noAutofit/>
          </a:bodyPr>
          <a:lstStyle>
            <a:lvl1pPr>
              <a:defRPr sz="2400">
                <a:solidFill>
                  <a:srgbClr val="FBD9CA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720000" y="2133156"/>
            <a:ext cx="7198125" cy="360000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FFFFFF"/>
                </a:solidFill>
              </a:defRPr>
            </a:lvl1pPr>
            <a:lvl2pPr marL="457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21" name="Text Placeholder 20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20000" y="2591400"/>
            <a:ext cx="7198125" cy="21595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rgbClr val="FFFFFF"/>
                </a:solidFill>
              </a:defRPr>
            </a:lvl1pPr>
            <a:lvl2pPr marL="215963" indent="0">
              <a:buNone/>
              <a:defRPr>
                <a:solidFill>
                  <a:schemeClr val="accent2"/>
                </a:solidFill>
              </a:defRPr>
            </a:lvl2pPr>
            <a:lvl3pPr marL="431927" indent="0">
              <a:buNone/>
              <a:defRPr>
                <a:solidFill>
                  <a:schemeClr val="accent2"/>
                </a:solidFill>
              </a:defRPr>
            </a:lvl3pPr>
            <a:lvl4pPr marL="647891" indent="0">
              <a:buNone/>
              <a:defRPr>
                <a:solidFill>
                  <a:schemeClr val="accent2"/>
                </a:solidFill>
              </a:defRPr>
            </a:lvl4pPr>
            <a:lvl5pPr marL="863854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/>
              <a:t>Name, title</a:t>
            </a:r>
          </a:p>
        </p:txBody>
      </p:sp>
      <p:sp>
        <p:nvSpPr>
          <p:cNvPr id="22" name="Text Placeholder 20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20000" y="2843342"/>
            <a:ext cx="7198125" cy="21595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rgbClr val="FFFFFF"/>
                </a:solidFill>
              </a:defRPr>
            </a:lvl1pPr>
            <a:lvl2pPr marL="215963" indent="0">
              <a:buNone/>
              <a:defRPr>
                <a:solidFill>
                  <a:schemeClr val="accent2"/>
                </a:solidFill>
              </a:defRPr>
            </a:lvl2pPr>
            <a:lvl3pPr marL="431927" indent="0">
              <a:buNone/>
              <a:defRPr>
                <a:solidFill>
                  <a:schemeClr val="accent2"/>
                </a:solidFill>
              </a:defRPr>
            </a:lvl3pPr>
            <a:lvl4pPr marL="647891" indent="0">
              <a:buNone/>
              <a:defRPr>
                <a:solidFill>
                  <a:schemeClr val="accent2"/>
                </a:solidFill>
              </a:defRPr>
            </a:lvl4pPr>
            <a:lvl5pPr marL="863854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>
            <a:off x="8324272" y="2853665"/>
            <a:ext cx="3994697" cy="400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782" tIns="38391" rIns="76782" bIns="38391" numCol="1" anchor="t" anchorCtr="0" compatLnSpc="1">
            <a:prstTxWarp prst="textNoShape">
              <a:avLst/>
            </a:prstTxWarp>
          </a:bodyPr>
          <a:lstStyle/>
          <a:p>
            <a:endParaRPr lang="en-GB" sz="1800" dirty="0"/>
          </a:p>
        </p:txBody>
      </p:sp>
      <p:grpSp>
        <p:nvGrpSpPr>
          <p:cNvPr id="20" name="Logotype"/>
          <p:cNvGrpSpPr>
            <a:grpSpLocks noChangeAspect="1"/>
          </p:cNvGrpSpPr>
          <p:nvPr userDrawn="1"/>
        </p:nvGrpSpPr>
        <p:grpSpPr>
          <a:xfrm>
            <a:off x="730286" y="536398"/>
            <a:ext cx="1845385" cy="455276"/>
            <a:chOff x="5072063" y="3095625"/>
            <a:chExt cx="2051050" cy="674688"/>
          </a:xfrm>
        </p:grpSpPr>
        <p:sp>
          <p:nvSpPr>
            <p:cNvPr id="23" name="Freeform 5"/>
            <p:cNvSpPr>
              <a:spLocks noEditPoints="1"/>
            </p:cNvSpPr>
            <p:nvPr/>
          </p:nvSpPr>
          <p:spPr bwMode="auto">
            <a:xfrm>
              <a:off x="6783388" y="3184525"/>
              <a:ext cx="339725" cy="346075"/>
            </a:xfrm>
            <a:custGeom>
              <a:avLst/>
              <a:gdLst>
                <a:gd name="T0" fmla="*/ 42 w 90"/>
                <a:gd name="T1" fmla="*/ 2 h 91"/>
                <a:gd name="T2" fmla="*/ 1 w 90"/>
                <a:gd name="T3" fmla="*/ 43 h 91"/>
                <a:gd name="T4" fmla="*/ 46 w 90"/>
                <a:gd name="T5" fmla="*/ 91 h 91"/>
                <a:gd name="T6" fmla="*/ 73 w 90"/>
                <a:gd name="T7" fmla="*/ 76 h 91"/>
                <a:gd name="T8" fmla="*/ 73 w 90"/>
                <a:gd name="T9" fmla="*/ 89 h 91"/>
                <a:gd name="T10" fmla="*/ 90 w 90"/>
                <a:gd name="T11" fmla="*/ 89 h 91"/>
                <a:gd name="T12" fmla="*/ 90 w 90"/>
                <a:gd name="T13" fmla="*/ 47 h 91"/>
                <a:gd name="T14" fmla="*/ 42 w 90"/>
                <a:gd name="T15" fmla="*/ 2 h 91"/>
                <a:gd name="T16" fmla="*/ 71 w 90"/>
                <a:gd name="T17" fmla="*/ 47 h 91"/>
                <a:gd name="T18" fmla="*/ 42 w 90"/>
                <a:gd name="T19" fmla="*/ 72 h 91"/>
                <a:gd name="T20" fmla="*/ 20 w 90"/>
                <a:gd name="T21" fmla="*/ 49 h 91"/>
                <a:gd name="T22" fmla="*/ 46 w 90"/>
                <a:gd name="T23" fmla="*/ 20 h 91"/>
                <a:gd name="T24" fmla="*/ 71 w 90"/>
                <a:gd name="T25" fmla="*/ 45 h 91"/>
                <a:gd name="T26" fmla="*/ 71 w 90"/>
                <a:gd name="T27" fmla="*/ 4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91">
                  <a:moveTo>
                    <a:pt x="42" y="2"/>
                  </a:moveTo>
                  <a:cubicBezTo>
                    <a:pt x="20" y="3"/>
                    <a:pt x="3" y="21"/>
                    <a:pt x="1" y="43"/>
                  </a:cubicBezTo>
                  <a:cubicBezTo>
                    <a:pt x="0" y="69"/>
                    <a:pt x="20" y="91"/>
                    <a:pt x="46" y="91"/>
                  </a:cubicBezTo>
                  <a:cubicBezTo>
                    <a:pt x="55" y="91"/>
                    <a:pt x="68" y="86"/>
                    <a:pt x="73" y="76"/>
                  </a:cubicBezTo>
                  <a:cubicBezTo>
                    <a:pt x="73" y="89"/>
                    <a:pt x="73" y="89"/>
                    <a:pt x="73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90" y="47"/>
                    <a:pt x="90" y="47"/>
                    <a:pt x="90" y="47"/>
                  </a:cubicBezTo>
                  <a:cubicBezTo>
                    <a:pt x="90" y="19"/>
                    <a:pt x="68" y="0"/>
                    <a:pt x="42" y="2"/>
                  </a:cubicBezTo>
                  <a:moveTo>
                    <a:pt x="71" y="47"/>
                  </a:moveTo>
                  <a:cubicBezTo>
                    <a:pt x="71" y="62"/>
                    <a:pt x="58" y="73"/>
                    <a:pt x="42" y="72"/>
                  </a:cubicBezTo>
                  <a:cubicBezTo>
                    <a:pt x="31" y="70"/>
                    <a:pt x="22" y="61"/>
                    <a:pt x="20" y="49"/>
                  </a:cubicBezTo>
                  <a:cubicBezTo>
                    <a:pt x="18" y="33"/>
                    <a:pt x="31" y="20"/>
                    <a:pt x="46" y="20"/>
                  </a:cubicBezTo>
                  <a:cubicBezTo>
                    <a:pt x="59" y="20"/>
                    <a:pt x="71" y="31"/>
                    <a:pt x="71" y="45"/>
                  </a:cubicBezTo>
                  <a:lnTo>
                    <a:pt x="71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27" name="Freeform 6"/>
            <p:cNvSpPr>
              <a:spLocks noEditPoints="1"/>
            </p:cNvSpPr>
            <p:nvPr/>
          </p:nvSpPr>
          <p:spPr bwMode="auto">
            <a:xfrm>
              <a:off x="6421438" y="3187700"/>
              <a:ext cx="334963" cy="342900"/>
            </a:xfrm>
            <a:custGeom>
              <a:avLst/>
              <a:gdLst>
                <a:gd name="T0" fmla="*/ 44 w 89"/>
                <a:gd name="T1" fmla="*/ 0 h 90"/>
                <a:gd name="T2" fmla="*/ 0 w 89"/>
                <a:gd name="T3" fmla="*/ 45 h 90"/>
                <a:gd name="T4" fmla="*/ 45 w 89"/>
                <a:gd name="T5" fmla="*/ 90 h 90"/>
                <a:gd name="T6" fmla="*/ 86 w 89"/>
                <a:gd name="T7" fmla="*/ 62 h 90"/>
                <a:gd name="T8" fmla="*/ 69 w 89"/>
                <a:gd name="T9" fmla="*/ 57 h 90"/>
                <a:gd name="T10" fmla="*/ 50 w 89"/>
                <a:gd name="T11" fmla="*/ 72 h 90"/>
                <a:gd name="T12" fmla="*/ 22 w 89"/>
                <a:gd name="T13" fmla="*/ 58 h 90"/>
                <a:gd name="T14" fmla="*/ 89 w 89"/>
                <a:gd name="T15" fmla="*/ 40 h 90"/>
                <a:gd name="T16" fmla="*/ 44 w 89"/>
                <a:gd name="T17" fmla="*/ 0 h 90"/>
                <a:gd name="T18" fmla="*/ 19 w 89"/>
                <a:gd name="T19" fmla="*/ 43 h 90"/>
                <a:gd name="T20" fmla="*/ 36 w 89"/>
                <a:gd name="T21" fmla="*/ 19 h 90"/>
                <a:gd name="T22" fmla="*/ 67 w 89"/>
                <a:gd name="T23" fmla="*/ 30 h 90"/>
                <a:gd name="T24" fmla="*/ 19 w 89"/>
                <a:gd name="T25" fmla="*/ 4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0"/>
                  </a:moveTo>
                  <a:cubicBezTo>
                    <a:pt x="20" y="1"/>
                    <a:pt x="0" y="19"/>
                    <a:pt x="0" y="45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80" y="79"/>
                    <a:pt x="86" y="62"/>
                  </a:cubicBezTo>
                  <a:cubicBezTo>
                    <a:pt x="69" y="57"/>
                    <a:pt x="69" y="57"/>
                    <a:pt x="69" y="57"/>
                  </a:cubicBezTo>
                  <a:cubicBezTo>
                    <a:pt x="66" y="64"/>
                    <a:pt x="58" y="70"/>
                    <a:pt x="50" y="72"/>
                  </a:cubicBezTo>
                  <a:cubicBezTo>
                    <a:pt x="38" y="74"/>
                    <a:pt x="27" y="67"/>
                    <a:pt x="22" y="58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7" y="23"/>
                    <a:pt x="72" y="0"/>
                    <a:pt x="44" y="0"/>
                  </a:cubicBezTo>
                  <a:moveTo>
                    <a:pt x="19" y="43"/>
                  </a:moveTo>
                  <a:cubicBezTo>
                    <a:pt x="19" y="34"/>
                    <a:pt x="24" y="23"/>
                    <a:pt x="36" y="19"/>
                  </a:cubicBezTo>
                  <a:cubicBezTo>
                    <a:pt x="50" y="13"/>
                    <a:pt x="62" y="20"/>
                    <a:pt x="67" y="30"/>
                  </a:cubicBezTo>
                  <a:lnTo>
                    <a:pt x="19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5867401" y="3187700"/>
              <a:ext cx="166688" cy="334963"/>
            </a:xfrm>
            <a:custGeom>
              <a:avLst/>
              <a:gdLst>
                <a:gd name="T0" fmla="*/ 44 w 44"/>
                <a:gd name="T1" fmla="*/ 19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19 w 44"/>
                <a:gd name="T15" fmla="*/ 88 h 88"/>
                <a:gd name="T16" fmla="*/ 19 w 44"/>
                <a:gd name="T17" fmla="*/ 47 h 88"/>
                <a:gd name="T18" fmla="*/ 44 w 44"/>
                <a:gd name="T19" fmla="*/ 1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9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7" y="0"/>
                    <a:pt x="21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19" y="62"/>
                    <a:pt x="19" y="62"/>
                    <a:pt x="19" y="47"/>
                  </a:cubicBezTo>
                  <a:cubicBezTo>
                    <a:pt x="19" y="27"/>
                    <a:pt x="30" y="19"/>
                    <a:pt x="44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5072063" y="3130550"/>
              <a:ext cx="369888" cy="392113"/>
            </a:xfrm>
            <a:custGeom>
              <a:avLst/>
              <a:gdLst>
                <a:gd name="T0" fmla="*/ 186 w 233"/>
                <a:gd name="T1" fmla="*/ 166 h 247"/>
                <a:gd name="T2" fmla="*/ 48 w 233"/>
                <a:gd name="T3" fmla="*/ 0 h 247"/>
                <a:gd name="T4" fmla="*/ 0 w 233"/>
                <a:gd name="T5" fmla="*/ 0 h 247"/>
                <a:gd name="T6" fmla="*/ 0 w 233"/>
                <a:gd name="T7" fmla="*/ 247 h 247"/>
                <a:gd name="T8" fmla="*/ 50 w 233"/>
                <a:gd name="T9" fmla="*/ 247 h 247"/>
                <a:gd name="T10" fmla="*/ 50 w 233"/>
                <a:gd name="T11" fmla="*/ 84 h 247"/>
                <a:gd name="T12" fmla="*/ 190 w 233"/>
                <a:gd name="T13" fmla="*/ 247 h 247"/>
                <a:gd name="T14" fmla="*/ 233 w 233"/>
                <a:gd name="T15" fmla="*/ 247 h 247"/>
                <a:gd name="T16" fmla="*/ 233 w 233"/>
                <a:gd name="T17" fmla="*/ 0 h 247"/>
                <a:gd name="T18" fmla="*/ 186 w 233"/>
                <a:gd name="T19" fmla="*/ 0 h 247"/>
                <a:gd name="T20" fmla="*/ 186 w 233"/>
                <a:gd name="T21" fmla="*/ 16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7">
                  <a:moveTo>
                    <a:pt x="186" y="166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7"/>
                  </a:lnTo>
                  <a:lnTo>
                    <a:pt x="50" y="247"/>
                  </a:lnTo>
                  <a:lnTo>
                    <a:pt x="50" y="84"/>
                  </a:lnTo>
                  <a:lnTo>
                    <a:pt x="190" y="247"/>
                  </a:lnTo>
                  <a:lnTo>
                    <a:pt x="233" y="247"/>
                  </a:lnTo>
                  <a:lnTo>
                    <a:pt x="233" y="0"/>
                  </a:lnTo>
                  <a:lnTo>
                    <a:pt x="186" y="0"/>
                  </a:lnTo>
                  <a:lnTo>
                    <a:pt x="186" y="1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30" name="Freeform 9"/>
            <p:cNvSpPr>
              <a:spLocks noEditPoints="1"/>
            </p:cNvSpPr>
            <p:nvPr/>
          </p:nvSpPr>
          <p:spPr bwMode="auto">
            <a:xfrm>
              <a:off x="6034088" y="3095625"/>
              <a:ext cx="342900" cy="434975"/>
            </a:xfrm>
            <a:custGeom>
              <a:avLst/>
              <a:gdLst>
                <a:gd name="T0" fmla="*/ 91 w 91"/>
                <a:gd name="T1" fmla="*/ 0 h 114"/>
                <a:gd name="T2" fmla="*/ 73 w 91"/>
                <a:gd name="T3" fmla="*/ 0 h 114"/>
                <a:gd name="T4" fmla="*/ 73 w 91"/>
                <a:gd name="T5" fmla="*/ 34 h 114"/>
                <a:gd name="T6" fmla="*/ 43 w 91"/>
                <a:gd name="T7" fmla="*/ 25 h 114"/>
                <a:gd name="T8" fmla="*/ 2 w 91"/>
                <a:gd name="T9" fmla="*/ 66 h 114"/>
                <a:gd name="T10" fmla="*/ 47 w 91"/>
                <a:gd name="T11" fmla="*/ 114 h 114"/>
                <a:gd name="T12" fmla="*/ 74 w 91"/>
                <a:gd name="T13" fmla="*/ 101 h 114"/>
                <a:gd name="T14" fmla="*/ 74 w 91"/>
                <a:gd name="T15" fmla="*/ 112 h 114"/>
                <a:gd name="T16" fmla="*/ 91 w 91"/>
                <a:gd name="T17" fmla="*/ 112 h 114"/>
                <a:gd name="T18" fmla="*/ 91 w 91"/>
                <a:gd name="T19" fmla="*/ 70 h 114"/>
                <a:gd name="T20" fmla="*/ 91 w 91"/>
                <a:gd name="T21" fmla="*/ 69 h 114"/>
                <a:gd name="T22" fmla="*/ 91 w 91"/>
                <a:gd name="T23" fmla="*/ 68 h 114"/>
                <a:gd name="T24" fmla="*/ 91 w 91"/>
                <a:gd name="T25" fmla="*/ 0 h 114"/>
                <a:gd name="T26" fmla="*/ 72 w 91"/>
                <a:gd name="T27" fmla="*/ 70 h 114"/>
                <a:gd name="T28" fmla="*/ 43 w 91"/>
                <a:gd name="T29" fmla="*/ 95 h 114"/>
                <a:gd name="T30" fmla="*/ 21 w 91"/>
                <a:gd name="T31" fmla="*/ 72 h 114"/>
                <a:gd name="T32" fmla="*/ 47 w 91"/>
                <a:gd name="T33" fmla="*/ 43 h 114"/>
                <a:gd name="T34" fmla="*/ 72 w 91"/>
                <a:gd name="T35" fmla="*/ 68 h 114"/>
                <a:gd name="T36" fmla="*/ 72 w 91"/>
                <a:gd name="T37" fmla="*/ 7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4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4"/>
                    <a:pt x="43" y="25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4"/>
                    <a:pt x="47" y="114"/>
                  </a:cubicBezTo>
                  <a:cubicBezTo>
                    <a:pt x="56" y="114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70"/>
                    <a:pt x="91" y="70"/>
                    <a:pt x="91" y="70"/>
                  </a:cubicBezTo>
                  <a:cubicBezTo>
                    <a:pt x="91" y="70"/>
                    <a:pt x="91" y="69"/>
                    <a:pt x="91" y="69"/>
                  </a:cubicBezTo>
                  <a:cubicBezTo>
                    <a:pt x="91" y="69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2" y="85"/>
                    <a:pt x="59" y="96"/>
                    <a:pt x="43" y="95"/>
                  </a:cubicBezTo>
                  <a:cubicBezTo>
                    <a:pt x="32" y="93"/>
                    <a:pt x="22" y="84"/>
                    <a:pt x="21" y="72"/>
                  </a:cubicBezTo>
                  <a:cubicBezTo>
                    <a:pt x="19" y="56"/>
                    <a:pt x="31" y="43"/>
                    <a:pt x="47" y="43"/>
                  </a:cubicBezTo>
                  <a:cubicBezTo>
                    <a:pt x="60" y="43"/>
                    <a:pt x="72" y="54"/>
                    <a:pt x="72" y="68"/>
                  </a:cubicBezTo>
                  <a:lnTo>
                    <a:pt x="72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31" name="Freeform 10"/>
            <p:cNvSpPr>
              <a:spLocks noEditPoints="1"/>
            </p:cNvSpPr>
            <p:nvPr/>
          </p:nvSpPr>
          <p:spPr bwMode="auto">
            <a:xfrm>
              <a:off x="5487988" y="3187700"/>
              <a:ext cx="334963" cy="342900"/>
            </a:xfrm>
            <a:custGeom>
              <a:avLst/>
              <a:gdLst>
                <a:gd name="T0" fmla="*/ 44 w 89"/>
                <a:gd name="T1" fmla="*/ 0 h 90"/>
                <a:gd name="T2" fmla="*/ 0 w 89"/>
                <a:gd name="T3" fmla="*/ 45 h 90"/>
                <a:gd name="T4" fmla="*/ 44 w 89"/>
                <a:gd name="T5" fmla="*/ 90 h 90"/>
                <a:gd name="T6" fmla="*/ 89 w 89"/>
                <a:gd name="T7" fmla="*/ 45 h 90"/>
                <a:gd name="T8" fmla="*/ 44 w 89"/>
                <a:gd name="T9" fmla="*/ 0 h 90"/>
                <a:gd name="T10" fmla="*/ 44 w 89"/>
                <a:gd name="T11" fmla="*/ 71 h 90"/>
                <a:gd name="T12" fmla="*/ 19 w 89"/>
                <a:gd name="T13" fmla="*/ 45 h 90"/>
                <a:gd name="T14" fmla="*/ 44 w 89"/>
                <a:gd name="T15" fmla="*/ 19 h 90"/>
                <a:gd name="T16" fmla="*/ 70 w 89"/>
                <a:gd name="T17" fmla="*/ 45 h 90"/>
                <a:gd name="T18" fmla="*/ 44 w 89"/>
                <a:gd name="T19" fmla="*/ 7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90">
                  <a:moveTo>
                    <a:pt x="44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0"/>
                    <a:pt x="44" y="90"/>
                  </a:cubicBezTo>
                  <a:cubicBezTo>
                    <a:pt x="69" y="90"/>
                    <a:pt x="89" y="70"/>
                    <a:pt x="89" y="45"/>
                  </a:cubicBezTo>
                  <a:cubicBezTo>
                    <a:pt x="89" y="20"/>
                    <a:pt x="69" y="0"/>
                    <a:pt x="44" y="0"/>
                  </a:cubicBezTo>
                  <a:moveTo>
                    <a:pt x="44" y="71"/>
                  </a:moveTo>
                  <a:cubicBezTo>
                    <a:pt x="30" y="71"/>
                    <a:pt x="19" y="59"/>
                    <a:pt x="19" y="45"/>
                  </a:cubicBezTo>
                  <a:cubicBezTo>
                    <a:pt x="19" y="31"/>
                    <a:pt x="30" y="19"/>
                    <a:pt x="44" y="19"/>
                  </a:cubicBezTo>
                  <a:cubicBezTo>
                    <a:pt x="58" y="19"/>
                    <a:pt x="70" y="31"/>
                    <a:pt x="70" y="45"/>
                  </a:cubicBezTo>
                  <a:cubicBezTo>
                    <a:pt x="70" y="59"/>
                    <a:pt x="58" y="71"/>
                    <a:pt x="44" y="7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32" name="Freeform 11"/>
            <p:cNvSpPr>
              <a:spLocks noEditPoints="1"/>
            </p:cNvSpPr>
            <p:nvPr/>
          </p:nvSpPr>
          <p:spPr bwMode="auto">
            <a:xfrm>
              <a:off x="5186363" y="3668713"/>
              <a:ext cx="96838" cy="101600"/>
            </a:xfrm>
            <a:custGeom>
              <a:avLst/>
              <a:gdLst>
                <a:gd name="T0" fmla="*/ 18 w 26"/>
                <a:gd name="T1" fmla="*/ 21 h 27"/>
                <a:gd name="T2" fmla="*/ 7 w 26"/>
                <a:gd name="T3" fmla="*/ 21 h 27"/>
                <a:gd name="T4" fmla="*/ 5 w 26"/>
                <a:gd name="T5" fmla="*/ 27 h 27"/>
                <a:gd name="T6" fmla="*/ 0 w 26"/>
                <a:gd name="T7" fmla="*/ 27 h 27"/>
                <a:gd name="T8" fmla="*/ 10 w 26"/>
                <a:gd name="T9" fmla="*/ 0 h 27"/>
                <a:gd name="T10" fmla="*/ 16 w 26"/>
                <a:gd name="T11" fmla="*/ 0 h 27"/>
                <a:gd name="T12" fmla="*/ 26 w 26"/>
                <a:gd name="T13" fmla="*/ 27 h 27"/>
                <a:gd name="T14" fmla="*/ 20 w 26"/>
                <a:gd name="T15" fmla="*/ 27 h 27"/>
                <a:gd name="T16" fmla="*/ 18 w 26"/>
                <a:gd name="T17" fmla="*/ 21 h 27"/>
                <a:gd name="T18" fmla="*/ 17 w 26"/>
                <a:gd name="T19" fmla="*/ 16 h 27"/>
                <a:gd name="T20" fmla="*/ 16 w 26"/>
                <a:gd name="T21" fmla="*/ 15 h 27"/>
                <a:gd name="T22" fmla="*/ 13 w 26"/>
                <a:gd name="T23" fmla="*/ 5 h 27"/>
                <a:gd name="T24" fmla="*/ 9 w 26"/>
                <a:gd name="T25" fmla="*/ 15 h 27"/>
                <a:gd name="T26" fmla="*/ 9 w 26"/>
                <a:gd name="T27" fmla="*/ 16 h 27"/>
                <a:gd name="T28" fmla="*/ 17 w 26"/>
                <a:gd name="T29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27">
                  <a:moveTo>
                    <a:pt x="18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0" y="27"/>
                    <a:pt x="20" y="27"/>
                    <a:pt x="20" y="27"/>
                  </a:cubicBezTo>
                  <a:lnTo>
                    <a:pt x="18" y="21"/>
                  </a:lnTo>
                  <a:close/>
                  <a:moveTo>
                    <a:pt x="17" y="16"/>
                  </a:moveTo>
                  <a:cubicBezTo>
                    <a:pt x="16" y="15"/>
                    <a:pt x="16" y="15"/>
                    <a:pt x="16" y="15"/>
                  </a:cubicBezTo>
                  <a:cubicBezTo>
                    <a:pt x="15" y="12"/>
                    <a:pt x="14" y="9"/>
                    <a:pt x="13" y="5"/>
                  </a:cubicBezTo>
                  <a:cubicBezTo>
                    <a:pt x="12" y="9"/>
                    <a:pt x="11" y="12"/>
                    <a:pt x="9" y="15"/>
                  </a:cubicBezTo>
                  <a:cubicBezTo>
                    <a:pt x="9" y="16"/>
                    <a:pt x="9" y="16"/>
                    <a:pt x="9" y="16"/>
                  </a:cubicBezTo>
                  <a:lnTo>
                    <a:pt x="17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5302251" y="3663950"/>
              <a:ext cx="79375" cy="106363"/>
            </a:xfrm>
            <a:custGeom>
              <a:avLst/>
              <a:gdLst>
                <a:gd name="T0" fmla="*/ 0 w 21"/>
                <a:gd name="T1" fmla="*/ 24 h 28"/>
                <a:gd name="T2" fmla="*/ 3 w 21"/>
                <a:gd name="T3" fmla="*/ 20 h 28"/>
                <a:gd name="T4" fmla="*/ 10 w 21"/>
                <a:gd name="T5" fmla="*/ 23 h 28"/>
                <a:gd name="T6" fmla="*/ 15 w 21"/>
                <a:gd name="T7" fmla="*/ 20 h 28"/>
                <a:gd name="T8" fmla="*/ 10 w 21"/>
                <a:gd name="T9" fmla="*/ 16 h 28"/>
                <a:gd name="T10" fmla="*/ 1 w 21"/>
                <a:gd name="T11" fmla="*/ 8 h 28"/>
                <a:gd name="T12" fmla="*/ 11 w 21"/>
                <a:gd name="T13" fmla="*/ 0 h 28"/>
                <a:gd name="T14" fmla="*/ 20 w 21"/>
                <a:gd name="T15" fmla="*/ 3 h 28"/>
                <a:gd name="T16" fmla="*/ 17 w 21"/>
                <a:gd name="T17" fmla="*/ 7 h 28"/>
                <a:gd name="T18" fmla="*/ 11 w 21"/>
                <a:gd name="T19" fmla="*/ 5 h 28"/>
                <a:gd name="T20" fmla="*/ 7 w 21"/>
                <a:gd name="T21" fmla="*/ 8 h 28"/>
                <a:gd name="T22" fmla="*/ 12 w 21"/>
                <a:gd name="T23" fmla="*/ 12 h 28"/>
                <a:gd name="T24" fmla="*/ 21 w 21"/>
                <a:gd name="T25" fmla="*/ 20 h 28"/>
                <a:gd name="T26" fmla="*/ 11 w 21"/>
                <a:gd name="T27" fmla="*/ 28 h 28"/>
                <a:gd name="T28" fmla="*/ 0 w 21"/>
                <a:gd name="T2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8">
                  <a:moveTo>
                    <a:pt x="0" y="24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4" y="22"/>
                    <a:pt x="7" y="23"/>
                    <a:pt x="10" y="23"/>
                  </a:cubicBezTo>
                  <a:cubicBezTo>
                    <a:pt x="13" y="23"/>
                    <a:pt x="15" y="22"/>
                    <a:pt x="15" y="20"/>
                  </a:cubicBezTo>
                  <a:cubicBezTo>
                    <a:pt x="15" y="18"/>
                    <a:pt x="13" y="17"/>
                    <a:pt x="10" y="16"/>
                  </a:cubicBezTo>
                  <a:cubicBezTo>
                    <a:pt x="4" y="15"/>
                    <a:pt x="1" y="13"/>
                    <a:pt x="1" y="8"/>
                  </a:cubicBezTo>
                  <a:cubicBezTo>
                    <a:pt x="1" y="4"/>
                    <a:pt x="4" y="0"/>
                    <a:pt x="11" y="0"/>
                  </a:cubicBezTo>
                  <a:cubicBezTo>
                    <a:pt x="15" y="0"/>
                    <a:pt x="19" y="2"/>
                    <a:pt x="20" y="3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6"/>
                    <a:pt x="14" y="5"/>
                    <a:pt x="11" y="5"/>
                  </a:cubicBezTo>
                  <a:cubicBezTo>
                    <a:pt x="8" y="5"/>
                    <a:pt x="7" y="6"/>
                    <a:pt x="7" y="8"/>
                  </a:cubicBezTo>
                  <a:cubicBezTo>
                    <a:pt x="7" y="10"/>
                    <a:pt x="9" y="10"/>
                    <a:pt x="12" y="12"/>
                  </a:cubicBezTo>
                  <a:cubicBezTo>
                    <a:pt x="18" y="13"/>
                    <a:pt x="21" y="16"/>
                    <a:pt x="21" y="20"/>
                  </a:cubicBezTo>
                  <a:cubicBezTo>
                    <a:pt x="21" y="25"/>
                    <a:pt x="17" y="28"/>
                    <a:pt x="11" y="28"/>
                  </a:cubicBezTo>
                  <a:cubicBezTo>
                    <a:pt x="6" y="28"/>
                    <a:pt x="2" y="26"/>
                    <a:pt x="0" y="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5403851" y="3663950"/>
              <a:ext cx="76200" cy="106363"/>
            </a:xfrm>
            <a:custGeom>
              <a:avLst/>
              <a:gdLst>
                <a:gd name="T0" fmla="*/ 0 w 20"/>
                <a:gd name="T1" fmla="*/ 24 h 28"/>
                <a:gd name="T2" fmla="*/ 2 w 20"/>
                <a:gd name="T3" fmla="*/ 20 h 28"/>
                <a:gd name="T4" fmla="*/ 10 w 20"/>
                <a:gd name="T5" fmla="*/ 23 h 28"/>
                <a:gd name="T6" fmla="*/ 14 w 20"/>
                <a:gd name="T7" fmla="*/ 20 h 28"/>
                <a:gd name="T8" fmla="*/ 9 w 20"/>
                <a:gd name="T9" fmla="*/ 16 h 28"/>
                <a:gd name="T10" fmla="*/ 0 w 20"/>
                <a:gd name="T11" fmla="*/ 8 h 28"/>
                <a:gd name="T12" fmla="*/ 11 w 20"/>
                <a:gd name="T13" fmla="*/ 0 h 28"/>
                <a:gd name="T14" fmla="*/ 20 w 20"/>
                <a:gd name="T15" fmla="*/ 3 h 28"/>
                <a:gd name="T16" fmla="*/ 17 w 20"/>
                <a:gd name="T17" fmla="*/ 7 h 28"/>
                <a:gd name="T18" fmla="*/ 10 w 20"/>
                <a:gd name="T19" fmla="*/ 5 h 28"/>
                <a:gd name="T20" fmla="*/ 6 w 20"/>
                <a:gd name="T21" fmla="*/ 8 h 28"/>
                <a:gd name="T22" fmla="*/ 12 w 20"/>
                <a:gd name="T23" fmla="*/ 12 h 28"/>
                <a:gd name="T24" fmla="*/ 20 w 20"/>
                <a:gd name="T25" fmla="*/ 20 h 28"/>
                <a:gd name="T26" fmla="*/ 10 w 20"/>
                <a:gd name="T27" fmla="*/ 28 h 28"/>
                <a:gd name="T28" fmla="*/ 0 w 20"/>
                <a:gd name="T2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8">
                  <a:moveTo>
                    <a:pt x="0" y="24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4" y="22"/>
                    <a:pt x="7" y="23"/>
                    <a:pt x="10" y="23"/>
                  </a:cubicBezTo>
                  <a:cubicBezTo>
                    <a:pt x="13" y="23"/>
                    <a:pt x="14" y="22"/>
                    <a:pt x="14" y="20"/>
                  </a:cubicBezTo>
                  <a:cubicBezTo>
                    <a:pt x="14" y="18"/>
                    <a:pt x="13" y="17"/>
                    <a:pt x="9" y="16"/>
                  </a:cubicBezTo>
                  <a:cubicBezTo>
                    <a:pt x="3" y="15"/>
                    <a:pt x="0" y="13"/>
                    <a:pt x="0" y="8"/>
                  </a:cubicBezTo>
                  <a:cubicBezTo>
                    <a:pt x="0" y="4"/>
                    <a:pt x="4" y="0"/>
                    <a:pt x="11" y="0"/>
                  </a:cubicBezTo>
                  <a:cubicBezTo>
                    <a:pt x="15" y="0"/>
                    <a:pt x="18" y="2"/>
                    <a:pt x="20" y="3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5" y="6"/>
                    <a:pt x="13" y="5"/>
                    <a:pt x="10" y="5"/>
                  </a:cubicBezTo>
                  <a:cubicBezTo>
                    <a:pt x="8" y="5"/>
                    <a:pt x="6" y="6"/>
                    <a:pt x="6" y="8"/>
                  </a:cubicBezTo>
                  <a:cubicBezTo>
                    <a:pt x="6" y="10"/>
                    <a:pt x="8" y="10"/>
                    <a:pt x="12" y="12"/>
                  </a:cubicBezTo>
                  <a:cubicBezTo>
                    <a:pt x="18" y="13"/>
                    <a:pt x="20" y="16"/>
                    <a:pt x="20" y="20"/>
                  </a:cubicBezTo>
                  <a:cubicBezTo>
                    <a:pt x="20" y="25"/>
                    <a:pt x="16" y="28"/>
                    <a:pt x="10" y="28"/>
                  </a:cubicBezTo>
                  <a:cubicBezTo>
                    <a:pt x="5" y="28"/>
                    <a:pt x="2" y="26"/>
                    <a:pt x="0" y="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4" name="Freeform 14"/>
            <p:cNvSpPr>
              <a:spLocks/>
            </p:cNvSpPr>
            <p:nvPr/>
          </p:nvSpPr>
          <p:spPr bwMode="auto">
            <a:xfrm>
              <a:off x="5510213" y="3668713"/>
              <a:ext cx="71438" cy="101600"/>
            </a:xfrm>
            <a:custGeom>
              <a:avLst/>
              <a:gdLst>
                <a:gd name="T0" fmla="*/ 45 w 45"/>
                <a:gd name="T1" fmla="*/ 52 h 64"/>
                <a:gd name="T2" fmla="*/ 45 w 45"/>
                <a:gd name="T3" fmla="*/ 64 h 64"/>
                <a:gd name="T4" fmla="*/ 0 w 45"/>
                <a:gd name="T5" fmla="*/ 64 h 64"/>
                <a:gd name="T6" fmla="*/ 0 w 45"/>
                <a:gd name="T7" fmla="*/ 0 h 64"/>
                <a:gd name="T8" fmla="*/ 42 w 45"/>
                <a:gd name="T9" fmla="*/ 0 h 64"/>
                <a:gd name="T10" fmla="*/ 42 w 45"/>
                <a:gd name="T11" fmla="*/ 12 h 64"/>
                <a:gd name="T12" fmla="*/ 14 w 45"/>
                <a:gd name="T13" fmla="*/ 12 h 64"/>
                <a:gd name="T14" fmla="*/ 14 w 45"/>
                <a:gd name="T15" fmla="*/ 26 h 64"/>
                <a:gd name="T16" fmla="*/ 40 w 45"/>
                <a:gd name="T17" fmla="*/ 26 h 64"/>
                <a:gd name="T18" fmla="*/ 40 w 45"/>
                <a:gd name="T19" fmla="*/ 36 h 64"/>
                <a:gd name="T20" fmla="*/ 14 w 45"/>
                <a:gd name="T21" fmla="*/ 36 h 64"/>
                <a:gd name="T22" fmla="*/ 14 w 45"/>
                <a:gd name="T23" fmla="*/ 52 h 64"/>
                <a:gd name="T24" fmla="*/ 45 w 45"/>
                <a:gd name="T25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64">
                  <a:moveTo>
                    <a:pt x="45" y="52"/>
                  </a:moveTo>
                  <a:lnTo>
                    <a:pt x="45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42" y="12"/>
                  </a:lnTo>
                  <a:lnTo>
                    <a:pt x="14" y="12"/>
                  </a:lnTo>
                  <a:lnTo>
                    <a:pt x="14" y="26"/>
                  </a:lnTo>
                  <a:lnTo>
                    <a:pt x="40" y="26"/>
                  </a:lnTo>
                  <a:lnTo>
                    <a:pt x="40" y="36"/>
                  </a:lnTo>
                  <a:lnTo>
                    <a:pt x="14" y="36"/>
                  </a:lnTo>
                  <a:lnTo>
                    <a:pt x="14" y="52"/>
                  </a:lnTo>
                  <a:lnTo>
                    <a:pt x="45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5" name="Freeform 15"/>
            <p:cNvSpPr>
              <a:spLocks/>
            </p:cNvSpPr>
            <p:nvPr/>
          </p:nvSpPr>
          <p:spPr bwMode="auto">
            <a:xfrm>
              <a:off x="5611813" y="3668713"/>
              <a:ext cx="79375" cy="101600"/>
            </a:xfrm>
            <a:custGeom>
              <a:avLst/>
              <a:gdLst>
                <a:gd name="T0" fmla="*/ 16 w 50"/>
                <a:gd name="T1" fmla="*/ 12 h 64"/>
                <a:gd name="T2" fmla="*/ 0 w 50"/>
                <a:gd name="T3" fmla="*/ 12 h 64"/>
                <a:gd name="T4" fmla="*/ 0 w 50"/>
                <a:gd name="T5" fmla="*/ 0 h 64"/>
                <a:gd name="T6" fmla="*/ 50 w 50"/>
                <a:gd name="T7" fmla="*/ 0 h 64"/>
                <a:gd name="T8" fmla="*/ 50 w 50"/>
                <a:gd name="T9" fmla="*/ 12 h 64"/>
                <a:gd name="T10" fmla="*/ 31 w 50"/>
                <a:gd name="T11" fmla="*/ 12 h 64"/>
                <a:gd name="T12" fmla="*/ 31 w 50"/>
                <a:gd name="T13" fmla="*/ 64 h 64"/>
                <a:gd name="T14" fmla="*/ 16 w 50"/>
                <a:gd name="T15" fmla="*/ 64 h 64"/>
                <a:gd name="T16" fmla="*/ 16 w 50"/>
                <a:gd name="T17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64">
                  <a:moveTo>
                    <a:pt x="16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50" y="0"/>
                  </a:lnTo>
                  <a:lnTo>
                    <a:pt x="50" y="12"/>
                  </a:lnTo>
                  <a:lnTo>
                    <a:pt x="31" y="12"/>
                  </a:lnTo>
                  <a:lnTo>
                    <a:pt x="31" y="64"/>
                  </a:lnTo>
                  <a:lnTo>
                    <a:pt x="16" y="64"/>
                  </a:lnTo>
                  <a:lnTo>
                    <a:pt x="16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6" name="Freeform 16"/>
            <p:cNvSpPr>
              <a:spLocks/>
            </p:cNvSpPr>
            <p:nvPr/>
          </p:nvSpPr>
          <p:spPr bwMode="auto">
            <a:xfrm>
              <a:off x="5781676" y="3668713"/>
              <a:ext cx="112713" cy="101600"/>
            </a:xfrm>
            <a:custGeom>
              <a:avLst/>
              <a:gdLst>
                <a:gd name="T0" fmla="*/ 30 w 30"/>
                <a:gd name="T1" fmla="*/ 0 h 27"/>
                <a:gd name="T2" fmla="*/ 30 w 30"/>
                <a:gd name="T3" fmla="*/ 27 h 27"/>
                <a:gd name="T4" fmla="*/ 24 w 30"/>
                <a:gd name="T5" fmla="*/ 27 h 27"/>
                <a:gd name="T6" fmla="*/ 24 w 30"/>
                <a:gd name="T7" fmla="*/ 17 h 27"/>
                <a:gd name="T8" fmla="*/ 24 w 30"/>
                <a:gd name="T9" fmla="*/ 6 h 27"/>
                <a:gd name="T10" fmla="*/ 20 w 30"/>
                <a:gd name="T11" fmla="*/ 17 h 27"/>
                <a:gd name="T12" fmla="*/ 17 w 30"/>
                <a:gd name="T13" fmla="*/ 27 h 27"/>
                <a:gd name="T14" fmla="*/ 13 w 30"/>
                <a:gd name="T15" fmla="*/ 27 h 27"/>
                <a:gd name="T16" fmla="*/ 9 w 30"/>
                <a:gd name="T17" fmla="*/ 17 h 27"/>
                <a:gd name="T18" fmla="*/ 5 w 30"/>
                <a:gd name="T19" fmla="*/ 6 h 27"/>
                <a:gd name="T20" fmla="*/ 6 w 30"/>
                <a:gd name="T21" fmla="*/ 17 h 27"/>
                <a:gd name="T22" fmla="*/ 6 w 30"/>
                <a:gd name="T23" fmla="*/ 27 h 27"/>
                <a:gd name="T24" fmla="*/ 0 w 30"/>
                <a:gd name="T25" fmla="*/ 27 h 27"/>
                <a:gd name="T26" fmla="*/ 0 w 30"/>
                <a:gd name="T27" fmla="*/ 0 h 27"/>
                <a:gd name="T28" fmla="*/ 8 w 30"/>
                <a:gd name="T29" fmla="*/ 0 h 27"/>
                <a:gd name="T30" fmla="*/ 12 w 30"/>
                <a:gd name="T31" fmla="*/ 11 h 27"/>
                <a:gd name="T32" fmla="*/ 15 w 30"/>
                <a:gd name="T33" fmla="*/ 19 h 27"/>
                <a:gd name="T34" fmla="*/ 18 w 30"/>
                <a:gd name="T35" fmla="*/ 11 h 27"/>
                <a:gd name="T36" fmla="*/ 22 w 30"/>
                <a:gd name="T37" fmla="*/ 0 h 27"/>
                <a:gd name="T38" fmla="*/ 30 w 30"/>
                <a:gd name="T3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" h="27">
                  <a:moveTo>
                    <a:pt x="30" y="0"/>
                  </a:moveTo>
                  <a:cubicBezTo>
                    <a:pt x="30" y="27"/>
                    <a:pt x="30" y="27"/>
                    <a:pt x="30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4"/>
                    <a:pt x="24" y="10"/>
                    <a:pt x="24" y="6"/>
                  </a:cubicBezTo>
                  <a:cubicBezTo>
                    <a:pt x="23" y="10"/>
                    <a:pt x="22" y="14"/>
                    <a:pt x="20" y="1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8" y="14"/>
                    <a:pt x="7" y="10"/>
                    <a:pt x="5" y="6"/>
                  </a:cubicBezTo>
                  <a:cubicBezTo>
                    <a:pt x="6" y="10"/>
                    <a:pt x="6" y="14"/>
                    <a:pt x="6" y="1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3"/>
                    <a:pt x="14" y="16"/>
                    <a:pt x="15" y="19"/>
                  </a:cubicBezTo>
                  <a:cubicBezTo>
                    <a:pt x="16" y="16"/>
                    <a:pt x="17" y="13"/>
                    <a:pt x="18" y="11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7" name="Freeform 17"/>
            <p:cNvSpPr>
              <a:spLocks noEditPoints="1"/>
            </p:cNvSpPr>
            <p:nvPr/>
          </p:nvSpPr>
          <p:spPr bwMode="auto">
            <a:xfrm>
              <a:off x="5919788" y="3668713"/>
              <a:ext cx="103188" cy="101600"/>
            </a:xfrm>
            <a:custGeom>
              <a:avLst/>
              <a:gdLst>
                <a:gd name="T0" fmla="*/ 19 w 27"/>
                <a:gd name="T1" fmla="*/ 21 h 27"/>
                <a:gd name="T2" fmla="*/ 8 w 27"/>
                <a:gd name="T3" fmla="*/ 21 h 27"/>
                <a:gd name="T4" fmla="*/ 6 w 27"/>
                <a:gd name="T5" fmla="*/ 27 h 27"/>
                <a:gd name="T6" fmla="*/ 0 w 27"/>
                <a:gd name="T7" fmla="*/ 27 h 27"/>
                <a:gd name="T8" fmla="*/ 10 w 27"/>
                <a:gd name="T9" fmla="*/ 0 h 27"/>
                <a:gd name="T10" fmla="*/ 17 w 27"/>
                <a:gd name="T11" fmla="*/ 0 h 27"/>
                <a:gd name="T12" fmla="*/ 27 w 27"/>
                <a:gd name="T13" fmla="*/ 27 h 27"/>
                <a:gd name="T14" fmla="*/ 21 w 27"/>
                <a:gd name="T15" fmla="*/ 27 h 27"/>
                <a:gd name="T16" fmla="*/ 19 w 27"/>
                <a:gd name="T17" fmla="*/ 21 h 27"/>
                <a:gd name="T18" fmla="*/ 17 w 27"/>
                <a:gd name="T19" fmla="*/ 16 h 27"/>
                <a:gd name="T20" fmla="*/ 17 w 27"/>
                <a:gd name="T21" fmla="*/ 15 h 27"/>
                <a:gd name="T22" fmla="*/ 14 w 27"/>
                <a:gd name="T23" fmla="*/ 5 h 27"/>
                <a:gd name="T24" fmla="*/ 10 w 27"/>
                <a:gd name="T25" fmla="*/ 15 h 27"/>
                <a:gd name="T26" fmla="*/ 10 w 27"/>
                <a:gd name="T27" fmla="*/ 16 h 27"/>
                <a:gd name="T28" fmla="*/ 17 w 27"/>
                <a:gd name="T29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27">
                  <a:moveTo>
                    <a:pt x="19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1" y="27"/>
                    <a:pt x="21" y="27"/>
                    <a:pt x="21" y="27"/>
                  </a:cubicBezTo>
                  <a:lnTo>
                    <a:pt x="19" y="21"/>
                  </a:lnTo>
                  <a:close/>
                  <a:moveTo>
                    <a:pt x="17" y="16"/>
                  </a:moveTo>
                  <a:cubicBezTo>
                    <a:pt x="17" y="15"/>
                    <a:pt x="17" y="15"/>
                    <a:pt x="17" y="15"/>
                  </a:cubicBezTo>
                  <a:cubicBezTo>
                    <a:pt x="16" y="12"/>
                    <a:pt x="15" y="9"/>
                    <a:pt x="14" y="5"/>
                  </a:cubicBezTo>
                  <a:cubicBezTo>
                    <a:pt x="13" y="9"/>
                    <a:pt x="11" y="12"/>
                    <a:pt x="10" y="15"/>
                  </a:cubicBezTo>
                  <a:cubicBezTo>
                    <a:pt x="10" y="16"/>
                    <a:pt x="10" y="16"/>
                    <a:pt x="10" y="16"/>
                  </a:cubicBezTo>
                  <a:lnTo>
                    <a:pt x="17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8" name="Freeform 18"/>
            <p:cNvSpPr>
              <a:spLocks/>
            </p:cNvSpPr>
            <p:nvPr/>
          </p:nvSpPr>
          <p:spPr bwMode="auto">
            <a:xfrm>
              <a:off x="6053138" y="3668713"/>
              <a:ext cx="85725" cy="101600"/>
            </a:xfrm>
            <a:custGeom>
              <a:avLst/>
              <a:gdLst>
                <a:gd name="T0" fmla="*/ 23 w 23"/>
                <a:gd name="T1" fmla="*/ 0 h 27"/>
                <a:gd name="T2" fmla="*/ 23 w 23"/>
                <a:gd name="T3" fmla="*/ 27 h 27"/>
                <a:gd name="T4" fmla="*/ 18 w 23"/>
                <a:gd name="T5" fmla="*/ 27 h 27"/>
                <a:gd name="T6" fmla="*/ 11 w 23"/>
                <a:gd name="T7" fmla="*/ 17 h 27"/>
                <a:gd name="T8" fmla="*/ 5 w 23"/>
                <a:gd name="T9" fmla="*/ 8 h 27"/>
                <a:gd name="T10" fmla="*/ 5 w 23"/>
                <a:gd name="T11" fmla="*/ 27 h 27"/>
                <a:gd name="T12" fmla="*/ 0 w 23"/>
                <a:gd name="T13" fmla="*/ 27 h 27"/>
                <a:gd name="T14" fmla="*/ 0 w 23"/>
                <a:gd name="T15" fmla="*/ 0 h 27"/>
                <a:gd name="T16" fmla="*/ 6 w 23"/>
                <a:gd name="T17" fmla="*/ 0 h 27"/>
                <a:gd name="T18" fmla="*/ 12 w 23"/>
                <a:gd name="T19" fmla="*/ 9 h 27"/>
                <a:gd name="T20" fmla="*/ 17 w 23"/>
                <a:gd name="T21" fmla="*/ 17 h 27"/>
                <a:gd name="T22" fmla="*/ 17 w 23"/>
                <a:gd name="T23" fmla="*/ 0 h 27"/>
                <a:gd name="T24" fmla="*/ 23 w 23"/>
                <a:gd name="T2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27">
                  <a:moveTo>
                    <a:pt x="23" y="0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8" y="13"/>
                    <a:pt x="7" y="10"/>
                    <a:pt x="5" y="8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4" y="12"/>
                    <a:pt x="16" y="15"/>
                    <a:pt x="17" y="17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9" name="Freeform 19"/>
            <p:cNvSpPr>
              <a:spLocks noEditPoints="1"/>
            </p:cNvSpPr>
            <p:nvPr/>
          </p:nvSpPr>
          <p:spPr bwMode="auto">
            <a:xfrm>
              <a:off x="6165851" y="3668713"/>
              <a:ext cx="101600" cy="101600"/>
            </a:xfrm>
            <a:custGeom>
              <a:avLst/>
              <a:gdLst>
                <a:gd name="T0" fmla="*/ 19 w 27"/>
                <a:gd name="T1" fmla="*/ 21 h 27"/>
                <a:gd name="T2" fmla="*/ 8 w 27"/>
                <a:gd name="T3" fmla="*/ 21 h 27"/>
                <a:gd name="T4" fmla="*/ 6 w 27"/>
                <a:gd name="T5" fmla="*/ 27 h 27"/>
                <a:gd name="T6" fmla="*/ 0 w 27"/>
                <a:gd name="T7" fmla="*/ 27 h 27"/>
                <a:gd name="T8" fmla="*/ 10 w 27"/>
                <a:gd name="T9" fmla="*/ 0 h 27"/>
                <a:gd name="T10" fmla="*/ 17 w 27"/>
                <a:gd name="T11" fmla="*/ 0 h 27"/>
                <a:gd name="T12" fmla="*/ 27 w 27"/>
                <a:gd name="T13" fmla="*/ 27 h 27"/>
                <a:gd name="T14" fmla="*/ 21 w 27"/>
                <a:gd name="T15" fmla="*/ 27 h 27"/>
                <a:gd name="T16" fmla="*/ 19 w 27"/>
                <a:gd name="T17" fmla="*/ 21 h 27"/>
                <a:gd name="T18" fmla="*/ 17 w 27"/>
                <a:gd name="T19" fmla="*/ 16 h 27"/>
                <a:gd name="T20" fmla="*/ 17 w 27"/>
                <a:gd name="T21" fmla="*/ 15 h 27"/>
                <a:gd name="T22" fmla="*/ 14 w 27"/>
                <a:gd name="T23" fmla="*/ 5 h 27"/>
                <a:gd name="T24" fmla="*/ 10 w 27"/>
                <a:gd name="T25" fmla="*/ 15 h 27"/>
                <a:gd name="T26" fmla="*/ 10 w 27"/>
                <a:gd name="T27" fmla="*/ 16 h 27"/>
                <a:gd name="T28" fmla="*/ 17 w 27"/>
                <a:gd name="T29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27">
                  <a:moveTo>
                    <a:pt x="19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1" y="27"/>
                    <a:pt x="21" y="27"/>
                    <a:pt x="21" y="27"/>
                  </a:cubicBezTo>
                  <a:lnTo>
                    <a:pt x="19" y="21"/>
                  </a:lnTo>
                  <a:close/>
                  <a:moveTo>
                    <a:pt x="17" y="16"/>
                  </a:moveTo>
                  <a:cubicBezTo>
                    <a:pt x="17" y="15"/>
                    <a:pt x="17" y="15"/>
                    <a:pt x="17" y="15"/>
                  </a:cubicBezTo>
                  <a:cubicBezTo>
                    <a:pt x="16" y="12"/>
                    <a:pt x="15" y="9"/>
                    <a:pt x="14" y="5"/>
                  </a:cubicBezTo>
                  <a:cubicBezTo>
                    <a:pt x="12" y="9"/>
                    <a:pt x="11" y="12"/>
                    <a:pt x="10" y="15"/>
                  </a:cubicBezTo>
                  <a:cubicBezTo>
                    <a:pt x="10" y="16"/>
                    <a:pt x="10" y="16"/>
                    <a:pt x="10" y="16"/>
                  </a:cubicBezTo>
                  <a:lnTo>
                    <a:pt x="17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50" name="Freeform 20"/>
            <p:cNvSpPr>
              <a:spLocks/>
            </p:cNvSpPr>
            <p:nvPr/>
          </p:nvSpPr>
          <p:spPr bwMode="auto">
            <a:xfrm>
              <a:off x="6286501" y="3663950"/>
              <a:ext cx="85725" cy="106363"/>
            </a:xfrm>
            <a:custGeom>
              <a:avLst/>
              <a:gdLst>
                <a:gd name="T0" fmla="*/ 23 w 23"/>
                <a:gd name="T1" fmla="*/ 12 h 28"/>
                <a:gd name="T2" fmla="*/ 23 w 23"/>
                <a:gd name="T3" fmla="*/ 24 h 28"/>
                <a:gd name="T4" fmla="*/ 14 w 23"/>
                <a:gd name="T5" fmla="*/ 28 h 28"/>
                <a:gd name="T6" fmla="*/ 0 w 23"/>
                <a:gd name="T7" fmla="*/ 14 h 28"/>
                <a:gd name="T8" fmla="*/ 14 w 23"/>
                <a:gd name="T9" fmla="*/ 0 h 28"/>
                <a:gd name="T10" fmla="*/ 22 w 23"/>
                <a:gd name="T11" fmla="*/ 3 h 28"/>
                <a:gd name="T12" fmla="*/ 19 w 23"/>
                <a:gd name="T13" fmla="*/ 7 h 28"/>
                <a:gd name="T14" fmla="*/ 14 w 23"/>
                <a:gd name="T15" fmla="*/ 5 h 28"/>
                <a:gd name="T16" fmla="*/ 6 w 23"/>
                <a:gd name="T17" fmla="*/ 14 h 28"/>
                <a:gd name="T18" fmla="*/ 14 w 23"/>
                <a:gd name="T19" fmla="*/ 23 h 28"/>
                <a:gd name="T20" fmla="*/ 18 w 23"/>
                <a:gd name="T21" fmla="*/ 22 h 28"/>
                <a:gd name="T22" fmla="*/ 18 w 23"/>
                <a:gd name="T23" fmla="*/ 17 h 28"/>
                <a:gd name="T24" fmla="*/ 12 w 23"/>
                <a:gd name="T25" fmla="*/ 17 h 28"/>
                <a:gd name="T26" fmla="*/ 12 w 23"/>
                <a:gd name="T27" fmla="*/ 12 h 28"/>
                <a:gd name="T28" fmla="*/ 23 w 23"/>
                <a:gd name="T2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" h="28">
                  <a:moveTo>
                    <a:pt x="23" y="12"/>
                  </a:moveTo>
                  <a:cubicBezTo>
                    <a:pt x="23" y="24"/>
                    <a:pt x="23" y="24"/>
                    <a:pt x="23" y="24"/>
                  </a:cubicBezTo>
                  <a:cubicBezTo>
                    <a:pt x="21" y="27"/>
                    <a:pt x="18" y="28"/>
                    <a:pt x="14" y="28"/>
                  </a:cubicBezTo>
                  <a:cubicBezTo>
                    <a:pt x="5" y="28"/>
                    <a:pt x="0" y="23"/>
                    <a:pt x="0" y="14"/>
                  </a:cubicBezTo>
                  <a:cubicBezTo>
                    <a:pt x="0" y="5"/>
                    <a:pt x="6" y="0"/>
                    <a:pt x="14" y="0"/>
                  </a:cubicBezTo>
                  <a:cubicBezTo>
                    <a:pt x="17" y="0"/>
                    <a:pt x="21" y="1"/>
                    <a:pt x="22" y="3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6"/>
                    <a:pt x="16" y="5"/>
                    <a:pt x="14" y="5"/>
                  </a:cubicBezTo>
                  <a:cubicBezTo>
                    <a:pt x="8" y="5"/>
                    <a:pt x="6" y="10"/>
                    <a:pt x="6" y="14"/>
                  </a:cubicBezTo>
                  <a:cubicBezTo>
                    <a:pt x="6" y="19"/>
                    <a:pt x="8" y="23"/>
                    <a:pt x="14" y="23"/>
                  </a:cubicBezTo>
                  <a:cubicBezTo>
                    <a:pt x="16" y="23"/>
                    <a:pt x="17" y="23"/>
                    <a:pt x="18" y="22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23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51" name="Freeform 21"/>
            <p:cNvSpPr>
              <a:spLocks/>
            </p:cNvSpPr>
            <p:nvPr/>
          </p:nvSpPr>
          <p:spPr bwMode="auto">
            <a:xfrm>
              <a:off x="6413501" y="3668713"/>
              <a:ext cx="71438" cy="101600"/>
            </a:xfrm>
            <a:custGeom>
              <a:avLst/>
              <a:gdLst>
                <a:gd name="T0" fmla="*/ 45 w 45"/>
                <a:gd name="T1" fmla="*/ 52 h 64"/>
                <a:gd name="T2" fmla="*/ 45 w 45"/>
                <a:gd name="T3" fmla="*/ 64 h 64"/>
                <a:gd name="T4" fmla="*/ 0 w 45"/>
                <a:gd name="T5" fmla="*/ 64 h 64"/>
                <a:gd name="T6" fmla="*/ 0 w 45"/>
                <a:gd name="T7" fmla="*/ 0 h 64"/>
                <a:gd name="T8" fmla="*/ 43 w 45"/>
                <a:gd name="T9" fmla="*/ 0 h 64"/>
                <a:gd name="T10" fmla="*/ 43 w 45"/>
                <a:gd name="T11" fmla="*/ 12 h 64"/>
                <a:gd name="T12" fmla="*/ 15 w 45"/>
                <a:gd name="T13" fmla="*/ 12 h 64"/>
                <a:gd name="T14" fmla="*/ 15 w 45"/>
                <a:gd name="T15" fmla="*/ 26 h 64"/>
                <a:gd name="T16" fmla="*/ 41 w 45"/>
                <a:gd name="T17" fmla="*/ 26 h 64"/>
                <a:gd name="T18" fmla="*/ 41 w 45"/>
                <a:gd name="T19" fmla="*/ 36 h 64"/>
                <a:gd name="T20" fmla="*/ 15 w 45"/>
                <a:gd name="T21" fmla="*/ 36 h 64"/>
                <a:gd name="T22" fmla="*/ 15 w 45"/>
                <a:gd name="T23" fmla="*/ 52 h 64"/>
                <a:gd name="T24" fmla="*/ 45 w 45"/>
                <a:gd name="T25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64">
                  <a:moveTo>
                    <a:pt x="45" y="52"/>
                  </a:moveTo>
                  <a:lnTo>
                    <a:pt x="45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12"/>
                  </a:lnTo>
                  <a:lnTo>
                    <a:pt x="15" y="12"/>
                  </a:lnTo>
                  <a:lnTo>
                    <a:pt x="15" y="26"/>
                  </a:lnTo>
                  <a:lnTo>
                    <a:pt x="41" y="26"/>
                  </a:lnTo>
                  <a:lnTo>
                    <a:pt x="41" y="36"/>
                  </a:lnTo>
                  <a:lnTo>
                    <a:pt x="15" y="36"/>
                  </a:lnTo>
                  <a:lnTo>
                    <a:pt x="15" y="52"/>
                  </a:lnTo>
                  <a:lnTo>
                    <a:pt x="45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52" name="Freeform 22"/>
            <p:cNvSpPr>
              <a:spLocks/>
            </p:cNvSpPr>
            <p:nvPr/>
          </p:nvSpPr>
          <p:spPr bwMode="auto">
            <a:xfrm>
              <a:off x="6527801" y="3668713"/>
              <a:ext cx="107950" cy="101600"/>
            </a:xfrm>
            <a:custGeom>
              <a:avLst/>
              <a:gdLst>
                <a:gd name="T0" fmla="*/ 29 w 29"/>
                <a:gd name="T1" fmla="*/ 0 h 27"/>
                <a:gd name="T2" fmla="*/ 29 w 29"/>
                <a:gd name="T3" fmla="*/ 27 h 27"/>
                <a:gd name="T4" fmla="*/ 24 w 29"/>
                <a:gd name="T5" fmla="*/ 27 h 27"/>
                <a:gd name="T6" fmla="*/ 24 w 29"/>
                <a:gd name="T7" fmla="*/ 17 h 27"/>
                <a:gd name="T8" fmla="*/ 24 w 29"/>
                <a:gd name="T9" fmla="*/ 6 h 27"/>
                <a:gd name="T10" fmla="*/ 20 w 29"/>
                <a:gd name="T11" fmla="*/ 17 h 27"/>
                <a:gd name="T12" fmla="*/ 16 w 29"/>
                <a:gd name="T13" fmla="*/ 27 h 27"/>
                <a:gd name="T14" fmla="*/ 12 w 29"/>
                <a:gd name="T15" fmla="*/ 27 h 27"/>
                <a:gd name="T16" fmla="*/ 9 w 29"/>
                <a:gd name="T17" fmla="*/ 17 h 27"/>
                <a:gd name="T18" fmla="*/ 5 w 29"/>
                <a:gd name="T19" fmla="*/ 6 h 27"/>
                <a:gd name="T20" fmla="*/ 5 w 29"/>
                <a:gd name="T21" fmla="*/ 17 h 27"/>
                <a:gd name="T22" fmla="*/ 5 w 29"/>
                <a:gd name="T23" fmla="*/ 27 h 27"/>
                <a:gd name="T24" fmla="*/ 0 w 29"/>
                <a:gd name="T25" fmla="*/ 27 h 27"/>
                <a:gd name="T26" fmla="*/ 0 w 29"/>
                <a:gd name="T27" fmla="*/ 0 h 27"/>
                <a:gd name="T28" fmla="*/ 7 w 29"/>
                <a:gd name="T29" fmla="*/ 0 h 27"/>
                <a:gd name="T30" fmla="*/ 11 w 29"/>
                <a:gd name="T31" fmla="*/ 11 h 27"/>
                <a:gd name="T32" fmla="*/ 14 w 29"/>
                <a:gd name="T33" fmla="*/ 19 h 27"/>
                <a:gd name="T34" fmla="*/ 17 w 29"/>
                <a:gd name="T35" fmla="*/ 11 h 27"/>
                <a:gd name="T36" fmla="*/ 21 w 29"/>
                <a:gd name="T37" fmla="*/ 0 h 27"/>
                <a:gd name="T38" fmla="*/ 29 w 29"/>
                <a:gd name="T3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27">
                  <a:moveTo>
                    <a:pt x="29" y="0"/>
                  </a:moveTo>
                  <a:cubicBezTo>
                    <a:pt x="29" y="27"/>
                    <a:pt x="29" y="27"/>
                    <a:pt x="29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4"/>
                    <a:pt x="24" y="10"/>
                    <a:pt x="24" y="6"/>
                  </a:cubicBezTo>
                  <a:cubicBezTo>
                    <a:pt x="22" y="10"/>
                    <a:pt x="21" y="14"/>
                    <a:pt x="20" y="1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7" y="14"/>
                    <a:pt x="6" y="10"/>
                    <a:pt x="5" y="6"/>
                  </a:cubicBezTo>
                  <a:cubicBezTo>
                    <a:pt x="5" y="10"/>
                    <a:pt x="5" y="14"/>
                    <a:pt x="5" y="1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3"/>
                    <a:pt x="13" y="16"/>
                    <a:pt x="14" y="19"/>
                  </a:cubicBezTo>
                  <a:cubicBezTo>
                    <a:pt x="15" y="16"/>
                    <a:pt x="16" y="13"/>
                    <a:pt x="17" y="11"/>
                  </a:cubicBezTo>
                  <a:cubicBezTo>
                    <a:pt x="21" y="0"/>
                    <a:pt x="21" y="0"/>
                    <a:pt x="2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53" name="Freeform 23"/>
            <p:cNvSpPr>
              <a:spLocks/>
            </p:cNvSpPr>
            <p:nvPr/>
          </p:nvSpPr>
          <p:spPr bwMode="auto">
            <a:xfrm>
              <a:off x="6678613" y="3668713"/>
              <a:ext cx="71438" cy="101600"/>
            </a:xfrm>
            <a:custGeom>
              <a:avLst/>
              <a:gdLst>
                <a:gd name="T0" fmla="*/ 45 w 45"/>
                <a:gd name="T1" fmla="*/ 52 h 64"/>
                <a:gd name="T2" fmla="*/ 45 w 45"/>
                <a:gd name="T3" fmla="*/ 64 h 64"/>
                <a:gd name="T4" fmla="*/ 0 w 45"/>
                <a:gd name="T5" fmla="*/ 64 h 64"/>
                <a:gd name="T6" fmla="*/ 0 w 45"/>
                <a:gd name="T7" fmla="*/ 0 h 64"/>
                <a:gd name="T8" fmla="*/ 45 w 45"/>
                <a:gd name="T9" fmla="*/ 0 h 64"/>
                <a:gd name="T10" fmla="*/ 45 w 45"/>
                <a:gd name="T11" fmla="*/ 12 h 64"/>
                <a:gd name="T12" fmla="*/ 14 w 45"/>
                <a:gd name="T13" fmla="*/ 12 h 64"/>
                <a:gd name="T14" fmla="*/ 14 w 45"/>
                <a:gd name="T15" fmla="*/ 26 h 64"/>
                <a:gd name="T16" fmla="*/ 42 w 45"/>
                <a:gd name="T17" fmla="*/ 26 h 64"/>
                <a:gd name="T18" fmla="*/ 42 w 45"/>
                <a:gd name="T19" fmla="*/ 36 h 64"/>
                <a:gd name="T20" fmla="*/ 14 w 45"/>
                <a:gd name="T21" fmla="*/ 36 h 64"/>
                <a:gd name="T22" fmla="*/ 14 w 45"/>
                <a:gd name="T23" fmla="*/ 52 h 64"/>
                <a:gd name="T24" fmla="*/ 45 w 45"/>
                <a:gd name="T25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64">
                  <a:moveTo>
                    <a:pt x="45" y="52"/>
                  </a:moveTo>
                  <a:lnTo>
                    <a:pt x="45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12"/>
                  </a:lnTo>
                  <a:lnTo>
                    <a:pt x="14" y="12"/>
                  </a:lnTo>
                  <a:lnTo>
                    <a:pt x="14" y="26"/>
                  </a:lnTo>
                  <a:lnTo>
                    <a:pt x="42" y="26"/>
                  </a:lnTo>
                  <a:lnTo>
                    <a:pt x="42" y="36"/>
                  </a:lnTo>
                  <a:lnTo>
                    <a:pt x="14" y="36"/>
                  </a:lnTo>
                  <a:lnTo>
                    <a:pt x="14" y="52"/>
                  </a:lnTo>
                  <a:lnTo>
                    <a:pt x="45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54" name="Freeform 24"/>
            <p:cNvSpPr>
              <a:spLocks/>
            </p:cNvSpPr>
            <p:nvPr/>
          </p:nvSpPr>
          <p:spPr bwMode="auto">
            <a:xfrm>
              <a:off x="6791326" y="3668713"/>
              <a:ext cx="85725" cy="101600"/>
            </a:xfrm>
            <a:custGeom>
              <a:avLst/>
              <a:gdLst>
                <a:gd name="T0" fmla="*/ 23 w 23"/>
                <a:gd name="T1" fmla="*/ 0 h 27"/>
                <a:gd name="T2" fmla="*/ 23 w 23"/>
                <a:gd name="T3" fmla="*/ 27 h 27"/>
                <a:gd name="T4" fmla="*/ 18 w 23"/>
                <a:gd name="T5" fmla="*/ 27 h 27"/>
                <a:gd name="T6" fmla="*/ 11 w 23"/>
                <a:gd name="T7" fmla="*/ 17 h 27"/>
                <a:gd name="T8" fmla="*/ 5 w 23"/>
                <a:gd name="T9" fmla="*/ 8 h 27"/>
                <a:gd name="T10" fmla="*/ 5 w 23"/>
                <a:gd name="T11" fmla="*/ 27 h 27"/>
                <a:gd name="T12" fmla="*/ 0 w 23"/>
                <a:gd name="T13" fmla="*/ 27 h 27"/>
                <a:gd name="T14" fmla="*/ 0 w 23"/>
                <a:gd name="T15" fmla="*/ 0 h 27"/>
                <a:gd name="T16" fmla="*/ 6 w 23"/>
                <a:gd name="T17" fmla="*/ 0 h 27"/>
                <a:gd name="T18" fmla="*/ 12 w 23"/>
                <a:gd name="T19" fmla="*/ 9 h 27"/>
                <a:gd name="T20" fmla="*/ 17 w 23"/>
                <a:gd name="T21" fmla="*/ 17 h 27"/>
                <a:gd name="T22" fmla="*/ 17 w 23"/>
                <a:gd name="T23" fmla="*/ 0 h 27"/>
                <a:gd name="T24" fmla="*/ 23 w 23"/>
                <a:gd name="T2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27">
                  <a:moveTo>
                    <a:pt x="23" y="0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9" y="13"/>
                    <a:pt x="7" y="10"/>
                    <a:pt x="5" y="8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4" y="12"/>
                    <a:pt x="16" y="15"/>
                    <a:pt x="17" y="17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55" name="Freeform 25"/>
            <p:cNvSpPr>
              <a:spLocks/>
            </p:cNvSpPr>
            <p:nvPr/>
          </p:nvSpPr>
          <p:spPr bwMode="auto">
            <a:xfrm>
              <a:off x="6907213" y="3668713"/>
              <a:ext cx="79375" cy="101600"/>
            </a:xfrm>
            <a:custGeom>
              <a:avLst/>
              <a:gdLst>
                <a:gd name="T0" fmla="*/ 19 w 50"/>
                <a:gd name="T1" fmla="*/ 12 h 64"/>
                <a:gd name="T2" fmla="*/ 0 w 50"/>
                <a:gd name="T3" fmla="*/ 12 h 64"/>
                <a:gd name="T4" fmla="*/ 0 w 50"/>
                <a:gd name="T5" fmla="*/ 0 h 64"/>
                <a:gd name="T6" fmla="*/ 50 w 50"/>
                <a:gd name="T7" fmla="*/ 0 h 64"/>
                <a:gd name="T8" fmla="*/ 50 w 50"/>
                <a:gd name="T9" fmla="*/ 12 h 64"/>
                <a:gd name="T10" fmla="*/ 34 w 50"/>
                <a:gd name="T11" fmla="*/ 12 h 64"/>
                <a:gd name="T12" fmla="*/ 34 w 50"/>
                <a:gd name="T13" fmla="*/ 64 h 64"/>
                <a:gd name="T14" fmla="*/ 19 w 50"/>
                <a:gd name="T15" fmla="*/ 64 h 64"/>
                <a:gd name="T16" fmla="*/ 19 w 50"/>
                <a:gd name="T17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64">
                  <a:moveTo>
                    <a:pt x="19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50" y="0"/>
                  </a:lnTo>
                  <a:lnTo>
                    <a:pt x="50" y="12"/>
                  </a:lnTo>
                  <a:lnTo>
                    <a:pt x="34" y="12"/>
                  </a:lnTo>
                  <a:lnTo>
                    <a:pt x="34" y="64"/>
                  </a:lnTo>
                  <a:lnTo>
                    <a:pt x="19" y="64"/>
                  </a:lnTo>
                  <a:lnTo>
                    <a:pt x="19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</p:grpSp>
    </p:spTree>
    <p:extLst>
      <p:ext uri="{BB962C8B-B14F-4D97-AF65-F5344CB8AC3E}">
        <p14:creationId xmlns:p14="http://schemas.microsoft.com/office/powerpoint/2010/main" val="154112460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170015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332000"/>
            <a:ext cx="9024000" cy="4428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6187990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752000" cy="720000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1332000"/>
            <a:ext cx="5280000" cy="44280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2000" y="1332000"/>
            <a:ext cx="5280000" cy="44280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2404782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7677510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6441421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752000" cy="720000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0387" y="1332000"/>
            <a:ext cx="5280000" cy="44280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720000" y="1332000"/>
            <a:ext cx="5280000" cy="442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Picture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1559674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1332000"/>
            <a:ext cx="5280000" cy="44280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6192000" y="1332000"/>
            <a:ext cx="5280000" cy="442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Picture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971026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gendefinert oppset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1"/>
          <p:cNvSpPr>
            <a:spLocks noGrp="1"/>
          </p:cNvSpPr>
          <p:nvPr>
            <p:ph type="ctrTitle" hasCustomPrompt="1"/>
          </p:nvPr>
        </p:nvSpPr>
        <p:spPr>
          <a:xfrm>
            <a:off x="914401" y="1593121"/>
            <a:ext cx="10535140" cy="1470025"/>
          </a:xfrm>
        </p:spPr>
        <p:txBody>
          <a:bodyPr>
            <a:normAutofit/>
          </a:bodyPr>
          <a:lstStyle>
            <a:lvl1pPr algn="r">
              <a:defRPr sz="3200">
                <a:solidFill>
                  <a:srgbClr val="FFFFFF"/>
                </a:solidFill>
              </a:defRPr>
            </a:lvl1pPr>
          </a:lstStyle>
          <a:p>
            <a:r>
              <a:rPr lang="nb-NO" dirty="0"/>
              <a:t>Klikk for å </a:t>
            </a:r>
            <a:br>
              <a:rPr lang="nb-NO" dirty="0"/>
            </a:br>
            <a:r>
              <a:rPr lang="nb-NO" dirty="0"/>
              <a:t>redigere tittelstil</a:t>
            </a:r>
          </a:p>
        </p:txBody>
      </p:sp>
      <p:sp>
        <p:nvSpPr>
          <p:cNvPr id="10" name="Undertittel 2"/>
          <p:cNvSpPr>
            <a:spLocks noGrp="1"/>
          </p:cNvSpPr>
          <p:nvPr>
            <p:ph type="subTitle" idx="10"/>
          </p:nvPr>
        </p:nvSpPr>
        <p:spPr>
          <a:xfrm>
            <a:off x="914401" y="3070960"/>
            <a:ext cx="10535140" cy="17526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rgbClr val="FFFFFF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2" name="Bilde 11" descr="AN logo negativ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946" y="5778688"/>
            <a:ext cx="1470595" cy="18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0772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752000" cy="720000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1332000"/>
            <a:ext cx="5280000" cy="44280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6192000" y="1332000"/>
            <a:ext cx="5280000" cy="2124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Picture</a:t>
            </a:r>
            <a:endParaRPr lang="en-GB" dirty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6192000" y="3636000"/>
            <a:ext cx="5280000" cy="2124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Picture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3835132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951" y="397474"/>
            <a:ext cx="7198125" cy="943779"/>
          </a:xfrm>
        </p:spPr>
        <p:txBody>
          <a:bodyPr>
            <a:noAutofit/>
          </a:bodyPr>
          <a:lstStyle>
            <a:lvl1pPr algn="ctr">
              <a:defRPr sz="30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495951" y="1485235"/>
            <a:ext cx="7198125" cy="3603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600" b="1">
                <a:solidFill>
                  <a:srgbClr val="8B8A8D"/>
                </a:solidFill>
              </a:defRPr>
            </a:lvl1pPr>
            <a:lvl2pPr marL="215963" indent="0">
              <a:buFontTx/>
              <a:buNone/>
              <a:defRPr b="1">
                <a:solidFill>
                  <a:schemeClr val="accent4"/>
                </a:solidFill>
              </a:defRPr>
            </a:lvl2pPr>
            <a:lvl3pPr marL="431927" indent="0">
              <a:buFontTx/>
              <a:buNone/>
              <a:defRPr b="1">
                <a:solidFill>
                  <a:schemeClr val="accent4"/>
                </a:solidFill>
              </a:defRPr>
            </a:lvl3pPr>
            <a:lvl4pPr marL="647891" indent="0">
              <a:buFontTx/>
              <a:buNone/>
              <a:defRPr b="1">
                <a:solidFill>
                  <a:schemeClr val="accent4"/>
                </a:solidFill>
              </a:defRPr>
            </a:lvl4pPr>
            <a:lvl5pPr marL="863854" indent="0">
              <a:buFontTx/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720000" y="2024744"/>
            <a:ext cx="10752000" cy="372992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Picture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4299709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951" y="397474"/>
            <a:ext cx="7198125" cy="943779"/>
          </a:xfrm>
        </p:spPr>
        <p:txBody>
          <a:bodyPr>
            <a:noAutofit/>
          </a:bodyPr>
          <a:lstStyle>
            <a:lvl1pPr algn="ctr">
              <a:defRPr sz="30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495951" y="1485235"/>
            <a:ext cx="7198125" cy="3603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600" b="1">
                <a:solidFill>
                  <a:srgbClr val="8B8A8D"/>
                </a:solidFill>
              </a:defRPr>
            </a:lvl1pPr>
            <a:lvl2pPr marL="215963" indent="0">
              <a:buFontTx/>
              <a:buNone/>
              <a:defRPr b="1">
                <a:solidFill>
                  <a:schemeClr val="accent4"/>
                </a:solidFill>
              </a:defRPr>
            </a:lvl2pPr>
            <a:lvl3pPr marL="431927" indent="0">
              <a:buFontTx/>
              <a:buNone/>
              <a:defRPr b="1">
                <a:solidFill>
                  <a:schemeClr val="accent4"/>
                </a:solidFill>
              </a:defRPr>
            </a:lvl3pPr>
            <a:lvl4pPr marL="647891" indent="0">
              <a:buFontTx/>
              <a:buNone/>
              <a:defRPr b="1">
                <a:solidFill>
                  <a:schemeClr val="accent4"/>
                </a:solidFill>
              </a:defRPr>
            </a:lvl4pPr>
            <a:lvl5pPr marL="863854" indent="0">
              <a:buFontTx/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719999" y="2035828"/>
            <a:ext cx="2256000" cy="197954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Picture</a:t>
            </a:r>
            <a:endParaRPr lang="en-GB" dirty="0"/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3222000" y="2035828"/>
            <a:ext cx="4560000" cy="30233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Picture</a:t>
            </a:r>
            <a:endParaRPr lang="en-GB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8061899" y="2035828"/>
            <a:ext cx="3408000" cy="197954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Picture</a:t>
            </a:r>
            <a:endParaRPr lang="en-GB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8061900" y="4186237"/>
            <a:ext cx="2256000" cy="133169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Picture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6628563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1342800"/>
            <a:ext cx="7198125" cy="745200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2133156"/>
            <a:ext cx="7198125" cy="360000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tx2"/>
                </a:solidFill>
              </a:defRPr>
            </a:lvl1pPr>
            <a:lvl2pPr marL="457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2591400"/>
            <a:ext cx="7198125" cy="21595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rgbClr val="000040"/>
                </a:solidFill>
              </a:defRPr>
            </a:lvl1pPr>
            <a:lvl2pPr marL="215963" indent="0">
              <a:buNone/>
              <a:defRPr>
                <a:solidFill>
                  <a:schemeClr val="accent2"/>
                </a:solidFill>
              </a:defRPr>
            </a:lvl2pPr>
            <a:lvl3pPr marL="431927" indent="0">
              <a:buNone/>
              <a:defRPr>
                <a:solidFill>
                  <a:schemeClr val="accent2"/>
                </a:solidFill>
              </a:defRPr>
            </a:lvl3pPr>
            <a:lvl4pPr marL="647891" indent="0">
              <a:buNone/>
              <a:defRPr>
                <a:solidFill>
                  <a:schemeClr val="accent2"/>
                </a:solidFill>
              </a:defRPr>
            </a:lvl4pPr>
            <a:lvl5pPr marL="863854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/>
              <a:t>Name, title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2843342"/>
            <a:ext cx="7198125" cy="21595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rgbClr val="000040"/>
                </a:solidFill>
              </a:defRPr>
            </a:lvl1pPr>
            <a:lvl2pPr marL="215963" indent="0">
              <a:buNone/>
              <a:defRPr>
                <a:solidFill>
                  <a:schemeClr val="accent2"/>
                </a:solidFill>
              </a:defRPr>
            </a:lvl2pPr>
            <a:lvl3pPr marL="431927" indent="0">
              <a:buNone/>
              <a:defRPr>
                <a:solidFill>
                  <a:schemeClr val="accent2"/>
                </a:solidFill>
              </a:defRPr>
            </a:lvl3pPr>
            <a:lvl4pPr marL="647891" indent="0">
              <a:buNone/>
              <a:defRPr>
                <a:solidFill>
                  <a:schemeClr val="accent2"/>
                </a:solidFill>
              </a:defRPr>
            </a:lvl4pPr>
            <a:lvl5pPr marL="863854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grpSp>
        <p:nvGrpSpPr>
          <p:cNvPr id="28" name="Pulse"/>
          <p:cNvGrpSpPr/>
          <p:nvPr userDrawn="1"/>
        </p:nvGrpSpPr>
        <p:grpSpPr>
          <a:xfrm>
            <a:off x="8432786" y="2994841"/>
            <a:ext cx="3762841" cy="3430428"/>
            <a:chOff x="6324589" y="2994841"/>
            <a:chExt cx="2822131" cy="3430428"/>
          </a:xfrm>
        </p:grpSpPr>
        <p:sp>
          <p:nvSpPr>
            <p:cNvPr id="29" name="Freeform 5"/>
            <p:cNvSpPr>
              <a:spLocks/>
            </p:cNvSpPr>
            <p:nvPr userDrawn="1"/>
          </p:nvSpPr>
          <p:spPr bwMode="auto">
            <a:xfrm>
              <a:off x="6766422" y="3853615"/>
              <a:ext cx="440278" cy="1099915"/>
            </a:xfrm>
            <a:custGeom>
              <a:avLst/>
              <a:gdLst>
                <a:gd name="T0" fmla="*/ 70 w 141"/>
                <a:gd name="T1" fmla="*/ 353 h 353"/>
                <a:gd name="T2" fmla="*/ 70 w 141"/>
                <a:gd name="T3" fmla="*/ 353 h 353"/>
                <a:gd name="T4" fmla="*/ 0 w 141"/>
                <a:gd name="T5" fmla="*/ 282 h 353"/>
                <a:gd name="T6" fmla="*/ 0 w 141"/>
                <a:gd name="T7" fmla="*/ 70 h 353"/>
                <a:gd name="T8" fmla="*/ 70 w 141"/>
                <a:gd name="T9" fmla="*/ 0 h 353"/>
                <a:gd name="T10" fmla="*/ 70 w 141"/>
                <a:gd name="T11" fmla="*/ 0 h 353"/>
                <a:gd name="T12" fmla="*/ 141 w 141"/>
                <a:gd name="T13" fmla="*/ 70 h 353"/>
                <a:gd name="T14" fmla="*/ 141 w 141"/>
                <a:gd name="T15" fmla="*/ 282 h 353"/>
                <a:gd name="T16" fmla="*/ 70 w 141"/>
                <a:gd name="T17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" h="353">
                  <a:moveTo>
                    <a:pt x="70" y="353"/>
                  </a:moveTo>
                  <a:cubicBezTo>
                    <a:pt x="70" y="353"/>
                    <a:pt x="70" y="353"/>
                    <a:pt x="70" y="353"/>
                  </a:cubicBezTo>
                  <a:cubicBezTo>
                    <a:pt x="31" y="353"/>
                    <a:pt x="0" y="321"/>
                    <a:pt x="0" y="282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31"/>
                    <a:pt x="31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09" y="0"/>
                    <a:pt x="141" y="31"/>
                    <a:pt x="141" y="70"/>
                  </a:cubicBezTo>
                  <a:cubicBezTo>
                    <a:pt x="141" y="282"/>
                    <a:pt x="141" y="282"/>
                    <a:pt x="141" y="282"/>
                  </a:cubicBezTo>
                  <a:cubicBezTo>
                    <a:pt x="141" y="321"/>
                    <a:pt x="109" y="353"/>
                    <a:pt x="70" y="353"/>
                  </a:cubicBez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FF"/>
                </a:solidFill>
              </a:endParaRPr>
            </a:p>
          </p:txBody>
        </p:sp>
        <p:sp>
          <p:nvSpPr>
            <p:cNvPr id="30" name="Freeform 6"/>
            <p:cNvSpPr>
              <a:spLocks/>
            </p:cNvSpPr>
            <p:nvPr userDrawn="1"/>
          </p:nvSpPr>
          <p:spPr bwMode="auto">
            <a:xfrm>
              <a:off x="6324589" y="4488361"/>
              <a:ext cx="264478" cy="443388"/>
            </a:xfrm>
            <a:custGeom>
              <a:avLst/>
              <a:gdLst>
                <a:gd name="T0" fmla="*/ 43 w 85"/>
                <a:gd name="T1" fmla="*/ 142 h 142"/>
                <a:gd name="T2" fmla="*/ 43 w 85"/>
                <a:gd name="T3" fmla="*/ 142 h 142"/>
                <a:gd name="T4" fmla="*/ 0 w 85"/>
                <a:gd name="T5" fmla="*/ 99 h 142"/>
                <a:gd name="T6" fmla="*/ 0 w 85"/>
                <a:gd name="T7" fmla="*/ 43 h 142"/>
                <a:gd name="T8" fmla="*/ 43 w 85"/>
                <a:gd name="T9" fmla="*/ 0 h 142"/>
                <a:gd name="T10" fmla="*/ 43 w 85"/>
                <a:gd name="T11" fmla="*/ 0 h 142"/>
                <a:gd name="T12" fmla="*/ 85 w 85"/>
                <a:gd name="T13" fmla="*/ 43 h 142"/>
                <a:gd name="T14" fmla="*/ 85 w 85"/>
                <a:gd name="T15" fmla="*/ 99 h 142"/>
                <a:gd name="T16" fmla="*/ 43 w 85"/>
                <a:gd name="T17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142">
                  <a:moveTo>
                    <a:pt x="43" y="142"/>
                  </a:moveTo>
                  <a:cubicBezTo>
                    <a:pt x="43" y="142"/>
                    <a:pt x="43" y="142"/>
                    <a:pt x="43" y="142"/>
                  </a:cubicBezTo>
                  <a:cubicBezTo>
                    <a:pt x="19" y="142"/>
                    <a:pt x="0" y="123"/>
                    <a:pt x="0" y="9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9"/>
                    <a:pt x="19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0"/>
                    <a:pt x="85" y="19"/>
                    <a:pt x="85" y="43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5" y="123"/>
                    <a:pt x="66" y="142"/>
                    <a:pt x="43" y="142"/>
                  </a:cubicBez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FF"/>
                </a:solidFill>
              </a:endParaRPr>
            </a:p>
          </p:txBody>
        </p:sp>
        <p:sp>
          <p:nvSpPr>
            <p:cNvPr id="31" name="Freeform 7"/>
            <p:cNvSpPr>
              <a:spLocks/>
            </p:cNvSpPr>
            <p:nvPr userDrawn="1"/>
          </p:nvSpPr>
          <p:spPr bwMode="auto">
            <a:xfrm>
              <a:off x="7424505" y="2994841"/>
              <a:ext cx="550736" cy="2462752"/>
            </a:xfrm>
            <a:custGeom>
              <a:avLst/>
              <a:gdLst>
                <a:gd name="T0" fmla="*/ 89 w 177"/>
                <a:gd name="T1" fmla="*/ 791 h 791"/>
                <a:gd name="T2" fmla="*/ 89 w 177"/>
                <a:gd name="T3" fmla="*/ 791 h 791"/>
                <a:gd name="T4" fmla="*/ 0 w 177"/>
                <a:gd name="T5" fmla="*/ 703 h 791"/>
                <a:gd name="T6" fmla="*/ 0 w 177"/>
                <a:gd name="T7" fmla="*/ 89 h 791"/>
                <a:gd name="T8" fmla="*/ 89 w 177"/>
                <a:gd name="T9" fmla="*/ 0 h 791"/>
                <a:gd name="T10" fmla="*/ 89 w 177"/>
                <a:gd name="T11" fmla="*/ 0 h 791"/>
                <a:gd name="T12" fmla="*/ 177 w 177"/>
                <a:gd name="T13" fmla="*/ 89 h 791"/>
                <a:gd name="T14" fmla="*/ 177 w 177"/>
                <a:gd name="T15" fmla="*/ 703 h 791"/>
                <a:gd name="T16" fmla="*/ 89 w 177"/>
                <a:gd name="T17" fmla="*/ 791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791">
                  <a:moveTo>
                    <a:pt x="89" y="791"/>
                  </a:moveTo>
                  <a:cubicBezTo>
                    <a:pt x="89" y="791"/>
                    <a:pt x="89" y="791"/>
                    <a:pt x="89" y="791"/>
                  </a:cubicBezTo>
                  <a:cubicBezTo>
                    <a:pt x="40" y="791"/>
                    <a:pt x="0" y="752"/>
                    <a:pt x="0" y="70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137" y="0"/>
                    <a:pt x="177" y="40"/>
                    <a:pt x="177" y="89"/>
                  </a:cubicBezTo>
                  <a:cubicBezTo>
                    <a:pt x="177" y="703"/>
                    <a:pt x="177" y="703"/>
                    <a:pt x="177" y="703"/>
                  </a:cubicBezTo>
                  <a:cubicBezTo>
                    <a:pt x="177" y="752"/>
                    <a:pt x="137" y="791"/>
                    <a:pt x="89" y="791"/>
                  </a:cubicBez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FF"/>
                </a:solidFill>
              </a:endParaRPr>
            </a:p>
          </p:txBody>
        </p:sp>
        <p:sp>
          <p:nvSpPr>
            <p:cNvPr id="32" name="Freeform 8"/>
            <p:cNvSpPr>
              <a:spLocks/>
            </p:cNvSpPr>
            <p:nvPr userDrawn="1"/>
          </p:nvSpPr>
          <p:spPr bwMode="auto">
            <a:xfrm>
              <a:off x="8196157" y="3962517"/>
              <a:ext cx="549180" cy="2462752"/>
            </a:xfrm>
            <a:custGeom>
              <a:avLst/>
              <a:gdLst>
                <a:gd name="T0" fmla="*/ 88 w 176"/>
                <a:gd name="T1" fmla="*/ 791 h 791"/>
                <a:gd name="T2" fmla="*/ 88 w 176"/>
                <a:gd name="T3" fmla="*/ 791 h 791"/>
                <a:gd name="T4" fmla="*/ 0 w 176"/>
                <a:gd name="T5" fmla="*/ 702 h 791"/>
                <a:gd name="T6" fmla="*/ 0 w 176"/>
                <a:gd name="T7" fmla="*/ 88 h 791"/>
                <a:gd name="T8" fmla="*/ 88 w 176"/>
                <a:gd name="T9" fmla="*/ 0 h 791"/>
                <a:gd name="T10" fmla="*/ 88 w 176"/>
                <a:gd name="T11" fmla="*/ 0 h 791"/>
                <a:gd name="T12" fmla="*/ 176 w 176"/>
                <a:gd name="T13" fmla="*/ 88 h 791"/>
                <a:gd name="T14" fmla="*/ 176 w 176"/>
                <a:gd name="T15" fmla="*/ 702 h 791"/>
                <a:gd name="T16" fmla="*/ 88 w 176"/>
                <a:gd name="T17" fmla="*/ 791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6" h="791">
                  <a:moveTo>
                    <a:pt x="88" y="791"/>
                  </a:moveTo>
                  <a:cubicBezTo>
                    <a:pt x="88" y="791"/>
                    <a:pt x="88" y="791"/>
                    <a:pt x="88" y="791"/>
                  </a:cubicBezTo>
                  <a:cubicBezTo>
                    <a:pt x="39" y="791"/>
                    <a:pt x="0" y="751"/>
                    <a:pt x="0" y="702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39"/>
                    <a:pt x="39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37" y="0"/>
                    <a:pt x="176" y="39"/>
                    <a:pt x="176" y="88"/>
                  </a:cubicBezTo>
                  <a:cubicBezTo>
                    <a:pt x="176" y="702"/>
                    <a:pt x="176" y="702"/>
                    <a:pt x="176" y="702"/>
                  </a:cubicBezTo>
                  <a:cubicBezTo>
                    <a:pt x="176" y="751"/>
                    <a:pt x="137" y="791"/>
                    <a:pt x="88" y="791"/>
                  </a:cubicBez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FF"/>
                </a:solidFill>
              </a:endParaRPr>
            </a:p>
          </p:txBody>
        </p:sp>
        <p:sp>
          <p:nvSpPr>
            <p:cNvPr id="33" name="Freeform 9"/>
            <p:cNvSpPr>
              <a:spLocks/>
            </p:cNvSpPr>
            <p:nvPr userDrawn="1"/>
          </p:nvSpPr>
          <p:spPr bwMode="auto">
            <a:xfrm>
              <a:off x="8966253" y="4472803"/>
              <a:ext cx="180467" cy="1090580"/>
            </a:xfrm>
            <a:custGeom>
              <a:avLst/>
              <a:gdLst>
                <a:gd name="T0" fmla="*/ 0 w 58"/>
                <a:gd name="T1" fmla="*/ 69 h 350"/>
                <a:gd name="T2" fmla="*/ 0 w 58"/>
                <a:gd name="T3" fmla="*/ 281 h 350"/>
                <a:gd name="T4" fmla="*/ 58 w 58"/>
                <a:gd name="T5" fmla="*/ 350 h 350"/>
                <a:gd name="T6" fmla="*/ 58 w 58"/>
                <a:gd name="T7" fmla="*/ 0 h 350"/>
                <a:gd name="T8" fmla="*/ 0 w 58"/>
                <a:gd name="T9" fmla="*/ 69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0">
                  <a:moveTo>
                    <a:pt x="0" y="6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0" y="315"/>
                    <a:pt x="25" y="344"/>
                    <a:pt x="58" y="35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25" y="5"/>
                    <a:pt x="0" y="34"/>
                    <a:pt x="0" y="69"/>
                  </a:cubicBez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FF"/>
                </a:solidFill>
              </a:endParaRPr>
            </a:p>
          </p:txBody>
        </p:sp>
      </p:grpSp>
      <p:grpSp>
        <p:nvGrpSpPr>
          <p:cNvPr id="19" name="Logotype"/>
          <p:cNvGrpSpPr>
            <a:grpSpLocks noChangeAspect="1"/>
          </p:cNvGrpSpPr>
          <p:nvPr userDrawn="1"/>
        </p:nvGrpSpPr>
        <p:grpSpPr>
          <a:xfrm>
            <a:off x="729601" y="536400"/>
            <a:ext cx="1845385" cy="455276"/>
            <a:chOff x="5072063" y="3095625"/>
            <a:chExt cx="2051050" cy="674688"/>
          </a:xfrm>
        </p:grpSpPr>
        <p:sp>
          <p:nvSpPr>
            <p:cNvPr id="20" name="Freeform 5"/>
            <p:cNvSpPr>
              <a:spLocks noEditPoints="1"/>
            </p:cNvSpPr>
            <p:nvPr/>
          </p:nvSpPr>
          <p:spPr bwMode="auto">
            <a:xfrm>
              <a:off x="6783388" y="3184525"/>
              <a:ext cx="339725" cy="346075"/>
            </a:xfrm>
            <a:custGeom>
              <a:avLst/>
              <a:gdLst>
                <a:gd name="T0" fmla="*/ 42 w 90"/>
                <a:gd name="T1" fmla="*/ 2 h 91"/>
                <a:gd name="T2" fmla="*/ 1 w 90"/>
                <a:gd name="T3" fmla="*/ 43 h 91"/>
                <a:gd name="T4" fmla="*/ 46 w 90"/>
                <a:gd name="T5" fmla="*/ 91 h 91"/>
                <a:gd name="T6" fmla="*/ 73 w 90"/>
                <a:gd name="T7" fmla="*/ 76 h 91"/>
                <a:gd name="T8" fmla="*/ 73 w 90"/>
                <a:gd name="T9" fmla="*/ 89 h 91"/>
                <a:gd name="T10" fmla="*/ 90 w 90"/>
                <a:gd name="T11" fmla="*/ 89 h 91"/>
                <a:gd name="T12" fmla="*/ 90 w 90"/>
                <a:gd name="T13" fmla="*/ 47 h 91"/>
                <a:gd name="T14" fmla="*/ 42 w 90"/>
                <a:gd name="T15" fmla="*/ 2 h 91"/>
                <a:gd name="T16" fmla="*/ 71 w 90"/>
                <a:gd name="T17" fmla="*/ 47 h 91"/>
                <a:gd name="T18" fmla="*/ 42 w 90"/>
                <a:gd name="T19" fmla="*/ 72 h 91"/>
                <a:gd name="T20" fmla="*/ 20 w 90"/>
                <a:gd name="T21" fmla="*/ 49 h 91"/>
                <a:gd name="T22" fmla="*/ 46 w 90"/>
                <a:gd name="T23" fmla="*/ 20 h 91"/>
                <a:gd name="T24" fmla="*/ 71 w 90"/>
                <a:gd name="T25" fmla="*/ 45 h 91"/>
                <a:gd name="T26" fmla="*/ 71 w 90"/>
                <a:gd name="T27" fmla="*/ 4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91">
                  <a:moveTo>
                    <a:pt x="42" y="2"/>
                  </a:moveTo>
                  <a:cubicBezTo>
                    <a:pt x="20" y="3"/>
                    <a:pt x="3" y="21"/>
                    <a:pt x="1" y="43"/>
                  </a:cubicBezTo>
                  <a:cubicBezTo>
                    <a:pt x="0" y="69"/>
                    <a:pt x="20" y="91"/>
                    <a:pt x="46" y="91"/>
                  </a:cubicBezTo>
                  <a:cubicBezTo>
                    <a:pt x="55" y="91"/>
                    <a:pt x="68" y="86"/>
                    <a:pt x="73" y="76"/>
                  </a:cubicBezTo>
                  <a:cubicBezTo>
                    <a:pt x="73" y="89"/>
                    <a:pt x="73" y="89"/>
                    <a:pt x="73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90" y="47"/>
                    <a:pt x="90" y="47"/>
                    <a:pt x="90" y="47"/>
                  </a:cubicBezTo>
                  <a:cubicBezTo>
                    <a:pt x="90" y="19"/>
                    <a:pt x="68" y="0"/>
                    <a:pt x="42" y="2"/>
                  </a:cubicBezTo>
                  <a:moveTo>
                    <a:pt x="71" y="47"/>
                  </a:moveTo>
                  <a:cubicBezTo>
                    <a:pt x="71" y="62"/>
                    <a:pt x="58" y="73"/>
                    <a:pt x="42" y="72"/>
                  </a:cubicBezTo>
                  <a:cubicBezTo>
                    <a:pt x="31" y="70"/>
                    <a:pt x="22" y="61"/>
                    <a:pt x="20" y="49"/>
                  </a:cubicBezTo>
                  <a:cubicBezTo>
                    <a:pt x="18" y="33"/>
                    <a:pt x="31" y="20"/>
                    <a:pt x="46" y="20"/>
                  </a:cubicBezTo>
                  <a:cubicBezTo>
                    <a:pt x="59" y="20"/>
                    <a:pt x="71" y="31"/>
                    <a:pt x="71" y="45"/>
                  </a:cubicBezTo>
                  <a:lnTo>
                    <a:pt x="71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23" name="Freeform 6"/>
            <p:cNvSpPr>
              <a:spLocks noEditPoints="1"/>
            </p:cNvSpPr>
            <p:nvPr/>
          </p:nvSpPr>
          <p:spPr bwMode="auto">
            <a:xfrm>
              <a:off x="6421438" y="3187700"/>
              <a:ext cx="334963" cy="342900"/>
            </a:xfrm>
            <a:custGeom>
              <a:avLst/>
              <a:gdLst>
                <a:gd name="T0" fmla="*/ 44 w 89"/>
                <a:gd name="T1" fmla="*/ 0 h 90"/>
                <a:gd name="T2" fmla="*/ 0 w 89"/>
                <a:gd name="T3" fmla="*/ 45 h 90"/>
                <a:gd name="T4" fmla="*/ 45 w 89"/>
                <a:gd name="T5" fmla="*/ 90 h 90"/>
                <a:gd name="T6" fmla="*/ 86 w 89"/>
                <a:gd name="T7" fmla="*/ 62 h 90"/>
                <a:gd name="T8" fmla="*/ 69 w 89"/>
                <a:gd name="T9" fmla="*/ 57 h 90"/>
                <a:gd name="T10" fmla="*/ 50 w 89"/>
                <a:gd name="T11" fmla="*/ 72 h 90"/>
                <a:gd name="T12" fmla="*/ 22 w 89"/>
                <a:gd name="T13" fmla="*/ 58 h 90"/>
                <a:gd name="T14" fmla="*/ 89 w 89"/>
                <a:gd name="T15" fmla="*/ 40 h 90"/>
                <a:gd name="T16" fmla="*/ 44 w 89"/>
                <a:gd name="T17" fmla="*/ 0 h 90"/>
                <a:gd name="T18" fmla="*/ 19 w 89"/>
                <a:gd name="T19" fmla="*/ 43 h 90"/>
                <a:gd name="T20" fmla="*/ 36 w 89"/>
                <a:gd name="T21" fmla="*/ 19 h 90"/>
                <a:gd name="T22" fmla="*/ 67 w 89"/>
                <a:gd name="T23" fmla="*/ 30 h 90"/>
                <a:gd name="T24" fmla="*/ 19 w 89"/>
                <a:gd name="T25" fmla="*/ 4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0"/>
                  </a:moveTo>
                  <a:cubicBezTo>
                    <a:pt x="20" y="1"/>
                    <a:pt x="0" y="19"/>
                    <a:pt x="0" y="45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80" y="79"/>
                    <a:pt x="86" y="62"/>
                  </a:cubicBezTo>
                  <a:cubicBezTo>
                    <a:pt x="69" y="57"/>
                    <a:pt x="69" y="57"/>
                    <a:pt x="69" y="57"/>
                  </a:cubicBezTo>
                  <a:cubicBezTo>
                    <a:pt x="66" y="64"/>
                    <a:pt x="58" y="70"/>
                    <a:pt x="50" y="72"/>
                  </a:cubicBezTo>
                  <a:cubicBezTo>
                    <a:pt x="38" y="74"/>
                    <a:pt x="27" y="67"/>
                    <a:pt x="22" y="58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7" y="23"/>
                    <a:pt x="72" y="0"/>
                    <a:pt x="44" y="0"/>
                  </a:cubicBezTo>
                  <a:moveTo>
                    <a:pt x="19" y="43"/>
                  </a:moveTo>
                  <a:cubicBezTo>
                    <a:pt x="19" y="34"/>
                    <a:pt x="24" y="23"/>
                    <a:pt x="36" y="19"/>
                  </a:cubicBezTo>
                  <a:cubicBezTo>
                    <a:pt x="50" y="13"/>
                    <a:pt x="62" y="20"/>
                    <a:pt x="67" y="30"/>
                  </a:cubicBezTo>
                  <a:lnTo>
                    <a:pt x="19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24" name="Freeform 7"/>
            <p:cNvSpPr>
              <a:spLocks/>
            </p:cNvSpPr>
            <p:nvPr/>
          </p:nvSpPr>
          <p:spPr bwMode="auto">
            <a:xfrm>
              <a:off x="5867401" y="3187700"/>
              <a:ext cx="166688" cy="334963"/>
            </a:xfrm>
            <a:custGeom>
              <a:avLst/>
              <a:gdLst>
                <a:gd name="T0" fmla="*/ 44 w 44"/>
                <a:gd name="T1" fmla="*/ 19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19 w 44"/>
                <a:gd name="T15" fmla="*/ 88 h 88"/>
                <a:gd name="T16" fmla="*/ 19 w 44"/>
                <a:gd name="T17" fmla="*/ 47 h 88"/>
                <a:gd name="T18" fmla="*/ 44 w 44"/>
                <a:gd name="T19" fmla="*/ 1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9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7" y="0"/>
                    <a:pt x="21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19" y="62"/>
                    <a:pt x="19" y="62"/>
                    <a:pt x="19" y="47"/>
                  </a:cubicBezTo>
                  <a:cubicBezTo>
                    <a:pt x="19" y="27"/>
                    <a:pt x="30" y="19"/>
                    <a:pt x="44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25" name="Freeform 8"/>
            <p:cNvSpPr>
              <a:spLocks/>
            </p:cNvSpPr>
            <p:nvPr/>
          </p:nvSpPr>
          <p:spPr bwMode="auto">
            <a:xfrm>
              <a:off x="5072063" y="3130550"/>
              <a:ext cx="369888" cy="392113"/>
            </a:xfrm>
            <a:custGeom>
              <a:avLst/>
              <a:gdLst>
                <a:gd name="T0" fmla="*/ 186 w 233"/>
                <a:gd name="T1" fmla="*/ 166 h 247"/>
                <a:gd name="T2" fmla="*/ 48 w 233"/>
                <a:gd name="T3" fmla="*/ 0 h 247"/>
                <a:gd name="T4" fmla="*/ 0 w 233"/>
                <a:gd name="T5" fmla="*/ 0 h 247"/>
                <a:gd name="T6" fmla="*/ 0 w 233"/>
                <a:gd name="T7" fmla="*/ 247 h 247"/>
                <a:gd name="T8" fmla="*/ 50 w 233"/>
                <a:gd name="T9" fmla="*/ 247 h 247"/>
                <a:gd name="T10" fmla="*/ 50 w 233"/>
                <a:gd name="T11" fmla="*/ 84 h 247"/>
                <a:gd name="T12" fmla="*/ 190 w 233"/>
                <a:gd name="T13" fmla="*/ 247 h 247"/>
                <a:gd name="T14" fmla="*/ 233 w 233"/>
                <a:gd name="T15" fmla="*/ 247 h 247"/>
                <a:gd name="T16" fmla="*/ 233 w 233"/>
                <a:gd name="T17" fmla="*/ 0 h 247"/>
                <a:gd name="T18" fmla="*/ 186 w 233"/>
                <a:gd name="T19" fmla="*/ 0 h 247"/>
                <a:gd name="T20" fmla="*/ 186 w 233"/>
                <a:gd name="T21" fmla="*/ 16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7">
                  <a:moveTo>
                    <a:pt x="186" y="166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7"/>
                  </a:lnTo>
                  <a:lnTo>
                    <a:pt x="50" y="247"/>
                  </a:lnTo>
                  <a:lnTo>
                    <a:pt x="50" y="84"/>
                  </a:lnTo>
                  <a:lnTo>
                    <a:pt x="190" y="247"/>
                  </a:lnTo>
                  <a:lnTo>
                    <a:pt x="233" y="247"/>
                  </a:lnTo>
                  <a:lnTo>
                    <a:pt x="233" y="0"/>
                  </a:lnTo>
                  <a:lnTo>
                    <a:pt x="186" y="0"/>
                  </a:lnTo>
                  <a:lnTo>
                    <a:pt x="186" y="1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26" name="Freeform 9"/>
            <p:cNvSpPr>
              <a:spLocks noEditPoints="1"/>
            </p:cNvSpPr>
            <p:nvPr/>
          </p:nvSpPr>
          <p:spPr bwMode="auto">
            <a:xfrm>
              <a:off x="6034088" y="3095625"/>
              <a:ext cx="342900" cy="434975"/>
            </a:xfrm>
            <a:custGeom>
              <a:avLst/>
              <a:gdLst>
                <a:gd name="T0" fmla="*/ 91 w 91"/>
                <a:gd name="T1" fmla="*/ 0 h 114"/>
                <a:gd name="T2" fmla="*/ 73 w 91"/>
                <a:gd name="T3" fmla="*/ 0 h 114"/>
                <a:gd name="T4" fmla="*/ 73 w 91"/>
                <a:gd name="T5" fmla="*/ 34 h 114"/>
                <a:gd name="T6" fmla="*/ 43 w 91"/>
                <a:gd name="T7" fmla="*/ 25 h 114"/>
                <a:gd name="T8" fmla="*/ 2 w 91"/>
                <a:gd name="T9" fmla="*/ 66 h 114"/>
                <a:gd name="T10" fmla="*/ 47 w 91"/>
                <a:gd name="T11" fmla="*/ 114 h 114"/>
                <a:gd name="T12" fmla="*/ 74 w 91"/>
                <a:gd name="T13" fmla="*/ 101 h 114"/>
                <a:gd name="T14" fmla="*/ 74 w 91"/>
                <a:gd name="T15" fmla="*/ 112 h 114"/>
                <a:gd name="T16" fmla="*/ 91 w 91"/>
                <a:gd name="T17" fmla="*/ 112 h 114"/>
                <a:gd name="T18" fmla="*/ 91 w 91"/>
                <a:gd name="T19" fmla="*/ 70 h 114"/>
                <a:gd name="T20" fmla="*/ 91 w 91"/>
                <a:gd name="T21" fmla="*/ 69 h 114"/>
                <a:gd name="T22" fmla="*/ 91 w 91"/>
                <a:gd name="T23" fmla="*/ 68 h 114"/>
                <a:gd name="T24" fmla="*/ 91 w 91"/>
                <a:gd name="T25" fmla="*/ 0 h 114"/>
                <a:gd name="T26" fmla="*/ 72 w 91"/>
                <a:gd name="T27" fmla="*/ 70 h 114"/>
                <a:gd name="T28" fmla="*/ 43 w 91"/>
                <a:gd name="T29" fmla="*/ 95 h 114"/>
                <a:gd name="T30" fmla="*/ 21 w 91"/>
                <a:gd name="T31" fmla="*/ 72 h 114"/>
                <a:gd name="T32" fmla="*/ 47 w 91"/>
                <a:gd name="T33" fmla="*/ 43 h 114"/>
                <a:gd name="T34" fmla="*/ 72 w 91"/>
                <a:gd name="T35" fmla="*/ 68 h 114"/>
                <a:gd name="T36" fmla="*/ 72 w 91"/>
                <a:gd name="T37" fmla="*/ 7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4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4"/>
                    <a:pt x="43" y="25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4"/>
                    <a:pt x="47" y="114"/>
                  </a:cubicBezTo>
                  <a:cubicBezTo>
                    <a:pt x="56" y="114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70"/>
                    <a:pt x="91" y="70"/>
                    <a:pt x="91" y="70"/>
                  </a:cubicBezTo>
                  <a:cubicBezTo>
                    <a:pt x="91" y="70"/>
                    <a:pt x="91" y="69"/>
                    <a:pt x="91" y="69"/>
                  </a:cubicBezTo>
                  <a:cubicBezTo>
                    <a:pt x="91" y="69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2" y="85"/>
                    <a:pt x="59" y="96"/>
                    <a:pt x="43" y="95"/>
                  </a:cubicBezTo>
                  <a:cubicBezTo>
                    <a:pt x="32" y="93"/>
                    <a:pt x="22" y="84"/>
                    <a:pt x="21" y="72"/>
                  </a:cubicBezTo>
                  <a:cubicBezTo>
                    <a:pt x="19" y="56"/>
                    <a:pt x="31" y="43"/>
                    <a:pt x="47" y="43"/>
                  </a:cubicBezTo>
                  <a:cubicBezTo>
                    <a:pt x="60" y="43"/>
                    <a:pt x="72" y="54"/>
                    <a:pt x="72" y="68"/>
                  </a:cubicBezTo>
                  <a:lnTo>
                    <a:pt x="72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27" name="Freeform 10"/>
            <p:cNvSpPr>
              <a:spLocks noEditPoints="1"/>
            </p:cNvSpPr>
            <p:nvPr/>
          </p:nvSpPr>
          <p:spPr bwMode="auto">
            <a:xfrm>
              <a:off x="5487988" y="3187700"/>
              <a:ext cx="334963" cy="342900"/>
            </a:xfrm>
            <a:custGeom>
              <a:avLst/>
              <a:gdLst>
                <a:gd name="T0" fmla="*/ 44 w 89"/>
                <a:gd name="T1" fmla="*/ 0 h 90"/>
                <a:gd name="T2" fmla="*/ 0 w 89"/>
                <a:gd name="T3" fmla="*/ 45 h 90"/>
                <a:gd name="T4" fmla="*/ 44 w 89"/>
                <a:gd name="T5" fmla="*/ 90 h 90"/>
                <a:gd name="T6" fmla="*/ 89 w 89"/>
                <a:gd name="T7" fmla="*/ 45 h 90"/>
                <a:gd name="T8" fmla="*/ 44 w 89"/>
                <a:gd name="T9" fmla="*/ 0 h 90"/>
                <a:gd name="T10" fmla="*/ 44 w 89"/>
                <a:gd name="T11" fmla="*/ 71 h 90"/>
                <a:gd name="T12" fmla="*/ 19 w 89"/>
                <a:gd name="T13" fmla="*/ 45 h 90"/>
                <a:gd name="T14" fmla="*/ 44 w 89"/>
                <a:gd name="T15" fmla="*/ 19 h 90"/>
                <a:gd name="T16" fmla="*/ 70 w 89"/>
                <a:gd name="T17" fmla="*/ 45 h 90"/>
                <a:gd name="T18" fmla="*/ 44 w 89"/>
                <a:gd name="T19" fmla="*/ 7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90">
                  <a:moveTo>
                    <a:pt x="44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0"/>
                    <a:pt x="44" y="90"/>
                  </a:cubicBezTo>
                  <a:cubicBezTo>
                    <a:pt x="69" y="90"/>
                    <a:pt x="89" y="70"/>
                    <a:pt x="89" y="45"/>
                  </a:cubicBezTo>
                  <a:cubicBezTo>
                    <a:pt x="89" y="20"/>
                    <a:pt x="69" y="0"/>
                    <a:pt x="44" y="0"/>
                  </a:cubicBezTo>
                  <a:moveTo>
                    <a:pt x="44" y="71"/>
                  </a:moveTo>
                  <a:cubicBezTo>
                    <a:pt x="30" y="71"/>
                    <a:pt x="19" y="59"/>
                    <a:pt x="19" y="45"/>
                  </a:cubicBezTo>
                  <a:cubicBezTo>
                    <a:pt x="19" y="31"/>
                    <a:pt x="30" y="19"/>
                    <a:pt x="44" y="19"/>
                  </a:cubicBezTo>
                  <a:cubicBezTo>
                    <a:pt x="58" y="19"/>
                    <a:pt x="70" y="31"/>
                    <a:pt x="70" y="45"/>
                  </a:cubicBezTo>
                  <a:cubicBezTo>
                    <a:pt x="70" y="59"/>
                    <a:pt x="58" y="71"/>
                    <a:pt x="44" y="7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1" name="Freeform 11"/>
            <p:cNvSpPr>
              <a:spLocks noEditPoints="1"/>
            </p:cNvSpPr>
            <p:nvPr/>
          </p:nvSpPr>
          <p:spPr bwMode="auto">
            <a:xfrm>
              <a:off x="5186363" y="3668713"/>
              <a:ext cx="96838" cy="101600"/>
            </a:xfrm>
            <a:custGeom>
              <a:avLst/>
              <a:gdLst>
                <a:gd name="T0" fmla="*/ 18 w 26"/>
                <a:gd name="T1" fmla="*/ 21 h 27"/>
                <a:gd name="T2" fmla="*/ 7 w 26"/>
                <a:gd name="T3" fmla="*/ 21 h 27"/>
                <a:gd name="T4" fmla="*/ 5 w 26"/>
                <a:gd name="T5" fmla="*/ 27 h 27"/>
                <a:gd name="T6" fmla="*/ 0 w 26"/>
                <a:gd name="T7" fmla="*/ 27 h 27"/>
                <a:gd name="T8" fmla="*/ 10 w 26"/>
                <a:gd name="T9" fmla="*/ 0 h 27"/>
                <a:gd name="T10" fmla="*/ 16 w 26"/>
                <a:gd name="T11" fmla="*/ 0 h 27"/>
                <a:gd name="T12" fmla="*/ 26 w 26"/>
                <a:gd name="T13" fmla="*/ 27 h 27"/>
                <a:gd name="T14" fmla="*/ 20 w 26"/>
                <a:gd name="T15" fmla="*/ 27 h 27"/>
                <a:gd name="T16" fmla="*/ 18 w 26"/>
                <a:gd name="T17" fmla="*/ 21 h 27"/>
                <a:gd name="T18" fmla="*/ 17 w 26"/>
                <a:gd name="T19" fmla="*/ 16 h 27"/>
                <a:gd name="T20" fmla="*/ 16 w 26"/>
                <a:gd name="T21" fmla="*/ 15 h 27"/>
                <a:gd name="T22" fmla="*/ 13 w 26"/>
                <a:gd name="T23" fmla="*/ 5 h 27"/>
                <a:gd name="T24" fmla="*/ 9 w 26"/>
                <a:gd name="T25" fmla="*/ 15 h 27"/>
                <a:gd name="T26" fmla="*/ 9 w 26"/>
                <a:gd name="T27" fmla="*/ 16 h 27"/>
                <a:gd name="T28" fmla="*/ 17 w 26"/>
                <a:gd name="T29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27">
                  <a:moveTo>
                    <a:pt x="18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0" y="27"/>
                    <a:pt x="20" y="27"/>
                    <a:pt x="20" y="27"/>
                  </a:cubicBezTo>
                  <a:lnTo>
                    <a:pt x="18" y="21"/>
                  </a:lnTo>
                  <a:close/>
                  <a:moveTo>
                    <a:pt x="17" y="16"/>
                  </a:moveTo>
                  <a:cubicBezTo>
                    <a:pt x="16" y="15"/>
                    <a:pt x="16" y="15"/>
                    <a:pt x="16" y="15"/>
                  </a:cubicBezTo>
                  <a:cubicBezTo>
                    <a:pt x="15" y="12"/>
                    <a:pt x="14" y="9"/>
                    <a:pt x="13" y="5"/>
                  </a:cubicBezTo>
                  <a:cubicBezTo>
                    <a:pt x="12" y="9"/>
                    <a:pt x="11" y="12"/>
                    <a:pt x="9" y="15"/>
                  </a:cubicBezTo>
                  <a:cubicBezTo>
                    <a:pt x="9" y="16"/>
                    <a:pt x="9" y="16"/>
                    <a:pt x="9" y="16"/>
                  </a:cubicBezTo>
                  <a:lnTo>
                    <a:pt x="17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2" name="Freeform 12"/>
            <p:cNvSpPr>
              <a:spLocks/>
            </p:cNvSpPr>
            <p:nvPr/>
          </p:nvSpPr>
          <p:spPr bwMode="auto">
            <a:xfrm>
              <a:off x="5302251" y="3663950"/>
              <a:ext cx="79375" cy="106363"/>
            </a:xfrm>
            <a:custGeom>
              <a:avLst/>
              <a:gdLst>
                <a:gd name="T0" fmla="*/ 0 w 21"/>
                <a:gd name="T1" fmla="*/ 24 h 28"/>
                <a:gd name="T2" fmla="*/ 3 w 21"/>
                <a:gd name="T3" fmla="*/ 20 h 28"/>
                <a:gd name="T4" fmla="*/ 10 w 21"/>
                <a:gd name="T5" fmla="*/ 23 h 28"/>
                <a:gd name="T6" fmla="*/ 15 w 21"/>
                <a:gd name="T7" fmla="*/ 20 h 28"/>
                <a:gd name="T8" fmla="*/ 10 w 21"/>
                <a:gd name="T9" fmla="*/ 16 h 28"/>
                <a:gd name="T10" fmla="*/ 1 w 21"/>
                <a:gd name="T11" fmla="*/ 8 h 28"/>
                <a:gd name="T12" fmla="*/ 11 w 21"/>
                <a:gd name="T13" fmla="*/ 0 h 28"/>
                <a:gd name="T14" fmla="*/ 20 w 21"/>
                <a:gd name="T15" fmla="*/ 3 h 28"/>
                <a:gd name="T16" fmla="*/ 17 w 21"/>
                <a:gd name="T17" fmla="*/ 7 h 28"/>
                <a:gd name="T18" fmla="*/ 11 w 21"/>
                <a:gd name="T19" fmla="*/ 5 h 28"/>
                <a:gd name="T20" fmla="*/ 7 w 21"/>
                <a:gd name="T21" fmla="*/ 8 h 28"/>
                <a:gd name="T22" fmla="*/ 12 w 21"/>
                <a:gd name="T23" fmla="*/ 12 h 28"/>
                <a:gd name="T24" fmla="*/ 21 w 21"/>
                <a:gd name="T25" fmla="*/ 20 h 28"/>
                <a:gd name="T26" fmla="*/ 11 w 21"/>
                <a:gd name="T27" fmla="*/ 28 h 28"/>
                <a:gd name="T28" fmla="*/ 0 w 21"/>
                <a:gd name="T2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8">
                  <a:moveTo>
                    <a:pt x="0" y="24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4" y="22"/>
                    <a:pt x="7" y="23"/>
                    <a:pt x="10" y="23"/>
                  </a:cubicBezTo>
                  <a:cubicBezTo>
                    <a:pt x="13" y="23"/>
                    <a:pt x="15" y="22"/>
                    <a:pt x="15" y="20"/>
                  </a:cubicBezTo>
                  <a:cubicBezTo>
                    <a:pt x="15" y="18"/>
                    <a:pt x="13" y="17"/>
                    <a:pt x="10" y="16"/>
                  </a:cubicBezTo>
                  <a:cubicBezTo>
                    <a:pt x="4" y="15"/>
                    <a:pt x="1" y="13"/>
                    <a:pt x="1" y="8"/>
                  </a:cubicBezTo>
                  <a:cubicBezTo>
                    <a:pt x="1" y="4"/>
                    <a:pt x="4" y="0"/>
                    <a:pt x="11" y="0"/>
                  </a:cubicBezTo>
                  <a:cubicBezTo>
                    <a:pt x="15" y="0"/>
                    <a:pt x="19" y="2"/>
                    <a:pt x="20" y="3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6"/>
                    <a:pt x="14" y="5"/>
                    <a:pt x="11" y="5"/>
                  </a:cubicBezTo>
                  <a:cubicBezTo>
                    <a:pt x="8" y="5"/>
                    <a:pt x="7" y="6"/>
                    <a:pt x="7" y="8"/>
                  </a:cubicBezTo>
                  <a:cubicBezTo>
                    <a:pt x="7" y="10"/>
                    <a:pt x="9" y="10"/>
                    <a:pt x="12" y="12"/>
                  </a:cubicBezTo>
                  <a:cubicBezTo>
                    <a:pt x="18" y="13"/>
                    <a:pt x="21" y="16"/>
                    <a:pt x="21" y="20"/>
                  </a:cubicBezTo>
                  <a:cubicBezTo>
                    <a:pt x="21" y="25"/>
                    <a:pt x="17" y="28"/>
                    <a:pt x="11" y="28"/>
                  </a:cubicBezTo>
                  <a:cubicBezTo>
                    <a:pt x="6" y="28"/>
                    <a:pt x="2" y="26"/>
                    <a:pt x="0" y="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5403851" y="3663950"/>
              <a:ext cx="76200" cy="106363"/>
            </a:xfrm>
            <a:custGeom>
              <a:avLst/>
              <a:gdLst>
                <a:gd name="T0" fmla="*/ 0 w 20"/>
                <a:gd name="T1" fmla="*/ 24 h 28"/>
                <a:gd name="T2" fmla="*/ 2 w 20"/>
                <a:gd name="T3" fmla="*/ 20 h 28"/>
                <a:gd name="T4" fmla="*/ 10 w 20"/>
                <a:gd name="T5" fmla="*/ 23 h 28"/>
                <a:gd name="T6" fmla="*/ 14 w 20"/>
                <a:gd name="T7" fmla="*/ 20 h 28"/>
                <a:gd name="T8" fmla="*/ 9 w 20"/>
                <a:gd name="T9" fmla="*/ 16 h 28"/>
                <a:gd name="T10" fmla="*/ 0 w 20"/>
                <a:gd name="T11" fmla="*/ 8 h 28"/>
                <a:gd name="T12" fmla="*/ 11 w 20"/>
                <a:gd name="T13" fmla="*/ 0 h 28"/>
                <a:gd name="T14" fmla="*/ 20 w 20"/>
                <a:gd name="T15" fmla="*/ 3 h 28"/>
                <a:gd name="T16" fmla="*/ 17 w 20"/>
                <a:gd name="T17" fmla="*/ 7 h 28"/>
                <a:gd name="T18" fmla="*/ 10 w 20"/>
                <a:gd name="T19" fmla="*/ 5 h 28"/>
                <a:gd name="T20" fmla="*/ 6 w 20"/>
                <a:gd name="T21" fmla="*/ 8 h 28"/>
                <a:gd name="T22" fmla="*/ 12 w 20"/>
                <a:gd name="T23" fmla="*/ 12 h 28"/>
                <a:gd name="T24" fmla="*/ 20 w 20"/>
                <a:gd name="T25" fmla="*/ 20 h 28"/>
                <a:gd name="T26" fmla="*/ 10 w 20"/>
                <a:gd name="T27" fmla="*/ 28 h 28"/>
                <a:gd name="T28" fmla="*/ 0 w 20"/>
                <a:gd name="T2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8">
                  <a:moveTo>
                    <a:pt x="0" y="24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4" y="22"/>
                    <a:pt x="7" y="23"/>
                    <a:pt x="10" y="23"/>
                  </a:cubicBezTo>
                  <a:cubicBezTo>
                    <a:pt x="13" y="23"/>
                    <a:pt x="14" y="22"/>
                    <a:pt x="14" y="20"/>
                  </a:cubicBezTo>
                  <a:cubicBezTo>
                    <a:pt x="14" y="18"/>
                    <a:pt x="13" y="17"/>
                    <a:pt x="9" y="16"/>
                  </a:cubicBezTo>
                  <a:cubicBezTo>
                    <a:pt x="3" y="15"/>
                    <a:pt x="0" y="13"/>
                    <a:pt x="0" y="8"/>
                  </a:cubicBezTo>
                  <a:cubicBezTo>
                    <a:pt x="0" y="4"/>
                    <a:pt x="4" y="0"/>
                    <a:pt x="11" y="0"/>
                  </a:cubicBezTo>
                  <a:cubicBezTo>
                    <a:pt x="15" y="0"/>
                    <a:pt x="18" y="2"/>
                    <a:pt x="20" y="3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5" y="6"/>
                    <a:pt x="13" y="5"/>
                    <a:pt x="10" y="5"/>
                  </a:cubicBezTo>
                  <a:cubicBezTo>
                    <a:pt x="8" y="5"/>
                    <a:pt x="6" y="6"/>
                    <a:pt x="6" y="8"/>
                  </a:cubicBezTo>
                  <a:cubicBezTo>
                    <a:pt x="6" y="10"/>
                    <a:pt x="8" y="10"/>
                    <a:pt x="12" y="12"/>
                  </a:cubicBezTo>
                  <a:cubicBezTo>
                    <a:pt x="18" y="13"/>
                    <a:pt x="20" y="16"/>
                    <a:pt x="20" y="20"/>
                  </a:cubicBezTo>
                  <a:cubicBezTo>
                    <a:pt x="20" y="25"/>
                    <a:pt x="16" y="28"/>
                    <a:pt x="10" y="28"/>
                  </a:cubicBezTo>
                  <a:cubicBezTo>
                    <a:pt x="5" y="28"/>
                    <a:pt x="2" y="26"/>
                    <a:pt x="0" y="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4" name="Freeform 14"/>
            <p:cNvSpPr>
              <a:spLocks/>
            </p:cNvSpPr>
            <p:nvPr/>
          </p:nvSpPr>
          <p:spPr bwMode="auto">
            <a:xfrm>
              <a:off x="5510213" y="3668713"/>
              <a:ext cx="71438" cy="101600"/>
            </a:xfrm>
            <a:custGeom>
              <a:avLst/>
              <a:gdLst>
                <a:gd name="T0" fmla="*/ 45 w 45"/>
                <a:gd name="T1" fmla="*/ 52 h 64"/>
                <a:gd name="T2" fmla="*/ 45 w 45"/>
                <a:gd name="T3" fmla="*/ 64 h 64"/>
                <a:gd name="T4" fmla="*/ 0 w 45"/>
                <a:gd name="T5" fmla="*/ 64 h 64"/>
                <a:gd name="T6" fmla="*/ 0 w 45"/>
                <a:gd name="T7" fmla="*/ 0 h 64"/>
                <a:gd name="T8" fmla="*/ 42 w 45"/>
                <a:gd name="T9" fmla="*/ 0 h 64"/>
                <a:gd name="T10" fmla="*/ 42 w 45"/>
                <a:gd name="T11" fmla="*/ 12 h 64"/>
                <a:gd name="T12" fmla="*/ 14 w 45"/>
                <a:gd name="T13" fmla="*/ 12 h 64"/>
                <a:gd name="T14" fmla="*/ 14 w 45"/>
                <a:gd name="T15" fmla="*/ 26 h 64"/>
                <a:gd name="T16" fmla="*/ 40 w 45"/>
                <a:gd name="T17" fmla="*/ 26 h 64"/>
                <a:gd name="T18" fmla="*/ 40 w 45"/>
                <a:gd name="T19" fmla="*/ 36 h 64"/>
                <a:gd name="T20" fmla="*/ 14 w 45"/>
                <a:gd name="T21" fmla="*/ 36 h 64"/>
                <a:gd name="T22" fmla="*/ 14 w 45"/>
                <a:gd name="T23" fmla="*/ 52 h 64"/>
                <a:gd name="T24" fmla="*/ 45 w 45"/>
                <a:gd name="T25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64">
                  <a:moveTo>
                    <a:pt x="45" y="52"/>
                  </a:moveTo>
                  <a:lnTo>
                    <a:pt x="45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42" y="12"/>
                  </a:lnTo>
                  <a:lnTo>
                    <a:pt x="14" y="12"/>
                  </a:lnTo>
                  <a:lnTo>
                    <a:pt x="14" y="26"/>
                  </a:lnTo>
                  <a:lnTo>
                    <a:pt x="40" y="26"/>
                  </a:lnTo>
                  <a:lnTo>
                    <a:pt x="40" y="36"/>
                  </a:lnTo>
                  <a:lnTo>
                    <a:pt x="14" y="36"/>
                  </a:lnTo>
                  <a:lnTo>
                    <a:pt x="14" y="52"/>
                  </a:lnTo>
                  <a:lnTo>
                    <a:pt x="45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5" name="Freeform 15"/>
            <p:cNvSpPr>
              <a:spLocks/>
            </p:cNvSpPr>
            <p:nvPr/>
          </p:nvSpPr>
          <p:spPr bwMode="auto">
            <a:xfrm>
              <a:off x="5611813" y="3668713"/>
              <a:ext cx="79375" cy="101600"/>
            </a:xfrm>
            <a:custGeom>
              <a:avLst/>
              <a:gdLst>
                <a:gd name="T0" fmla="*/ 16 w 50"/>
                <a:gd name="T1" fmla="*/ 12 h 64"/>
                <a:gd name="T2" fmla="*/ 0 w 50"/>
                <a:gd name="T3" fmla="*/ 12 h 64"/>
                <a:gd name="T4" fmla="*/ 0 w 50"/>
                <a:gd name="T5" fmla="*/ 0 h 64"/>
                <a:gd name="T6" fmla="*/ 50 w 50"/>
                <a:gd name="T7" fmla="*/ 0 h 64"/>
                <a:gd name="T8" fmla="*/ 50 w 50"/>
                <a:gd name="T9" fmla="*/ 12 h 64"/>
                <a:gd name="T10" fmla="*/ 31 w 50"/>
                <a:gd name="T11" fmla="*/ 12 h 64"/>
                <a:gd name="T12" fmla="*/ 31 w 50"/>
                <a:gd name="T13" fmla="*/ 64 h 64"/>
                <a:gd name="T14" fmla="*/ 16 w 50"/>
                <a:gd name="T15" fmla="*/ 64 h 64"/>
                <a:gd name="T16" fmla="*/ 16 w 50"/>
                <a:gd name="T17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64">
                  <a:moveTo>
                    <a:pt x="16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50" y="0"/>
                  </a:lnTo>
                  <a:lnTo>
                    <a:pt x="50" y="12"/>
                  </a:lnTo>
                  <a:lnTo>
                    <a:pt x="31" y="12"/>
                  </a:lnTo>
                  <a:lnTo>
                    <a:pt x="31" y="64"/>
                  </a:lnTo>
                  <a:lnTo>
                    <a:pt x="16" y="64"/>
                  </a:lnTo>
                  <a:lnTo>
                    <a:pt x="16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6" name="Freeform 16"/>
            <p:cNvSpPr>
              <a:spLocks/>
            </p:cNvSpPr>
            <p:nvPr/>
          </p:nvSpPr>
          <p:spPr bwMode="auto">
            <a:xfrm>
              <a:off x="5781676" y="3668713"/>
              <a:ext cx="112713" cy="101600"/>
            </a:xfrm>
            <a:custGeom>
              <a:avLst/>
              <a:gdLst>
                <a:gd name="T0" fmla="*/ 30 w 30"/>
                <a:gd name="T1" fmla="*/ 0 h 27"/>
                <a:gd name="T2" fmla="*/ 30 w 30"/>
                <a:gd name="T3" fmla="*/ 27 h 27"/>
                <a:gd name="T4" fmla="*/ 24 w 30"/>
                <a:gd name="T5" fmla="*/ 27 h 27"/>
                <a:gd name="T6" fmla="*/ 24 w 30"/>
                <a:gd name="T7" fmla="*/ 17 h 27"/>
                <a:gd name="T8" fmla="*/ 24 w 30"/>
                <a:gd name="T9" fmla="*/ 6 h 27"/>
                <a:gd name="T10" fmla="*/ 20 w 30"/>
                <a:gd name="T11" fmla="*/ 17 h 27"/>
                <a:gd name="T12" fmla="*/ 17 w 30"/>
                <a:gd name="T13" fmla="*/ 27 h 27"/>
                <a:gd name="T14" fmla="*/ 13 w 30"/>
                <a:gd name="T15" fmla="*/ 27 h 27"/>
                <a:gd name="T16" fmla="*/ 9 w 30"/>
                <a:gd name="T17" fmla="*/ 17 h 27"/>
                <a:gd name="T18" fmla="*/ 5 w 30"/>
                <a:gd name="T19" fmla="*/ 6 h 27"/>
                <a:gd name="T20" fmla="*/ 6 w 30"/>
                <a:gd name="T21" fmla="*/ 17 h 27"/>
                <a:gd name="T22" fmla="*/ 6 w 30"/>
                <a:gd name="T23" fmla="*/ 27 h 27"/>
                <a:gd name="T24" fmla="*/ 0 w 30"/>
                <a:gd name="T25" fmla="*/ 27 h 27"/>
                <a:gd name="T26" fmla="*/ 0 w 30"/>
                <a:gd name="T27" fmla="*/ 0 h 27"/>
                <a:gd name="T28" fmla="*/ 8 w 30"/>
                <a:gd name="T29" fmla="*/ 0 h 27"/>
                <a:gd name="T30" fmla="*/ 12 w 30"/>
                <a:gd name="T31" fmla="*/ 11 h 27"/>
                <a:gd name="T32" fmla="*/ 15 w 30"/>
                <a:gd name="T33" fmla="*/ 19 h 27"/>
                <a:gd name="T34" fmla="*/ 18 w 30"/>
                <a:gd name="T35" fmla="*/ 11 h 27"/>
                <a:gd name="T36" fmla="*/ 22 w 30"/>
                <a:gd name="T37" fmla="*/ 0 h 27"/>
                <a:gd name="T38" fmla="*/ 30 w 30"/>
                <a:gd name="T3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" h="27">
                  <a:moveTo>
                    <a:pt x="30" y="0"/>
                  </a:moveTo>
                  <a:cubicBezTo>
                    <a:pt x="30" y="27"/>
                    <a:pt x="30" y="27"/>
                    <a:pt x="30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4"/>
                    <a:pt x="24" y="10"/>
                    <a:pt x="24" y="6"/>
                  </a:cubicBezTo>
                  <a:cubicBezTo>
                    <a:pt x="23" y="10"/>
                    <a:pt x="22" y="14"/>
                    <a:pt x="20" y="1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8" y="14"/>
                    <a:pt x="7" y="10"/>
                    <a:pt x="5" y="6"/>
                  </a:cubicBezTo>
                  <a:cubicBezTo>
                    <a:pt x="6" y="10"/>
                    <a:pt x="6" y="14"/>
                    <a:pt x="6" y="1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3"/>
                    <a:pt x="14" y="16"/>
                    <a:pt x="15" y="19"/>
                  </a:cubicBezTo>
                  <a:cubicBezTo>
                    <a:pt x="16" y="16"/>
                    <a:pt x="17" y="13"/>
                    <a:pt x="18" y="11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7" name="Freeform 17"/>
            <p:cNvSpPr>
              <a:spLocks noEditPoints="1"/>
            </p:cNvSpPr>
            <p:nvPr/>
          </p:nvSpPr>
          <p:spPr bwMode="auto">
            <a:xfrm>
              <a:off x="5919788" y="3668713"/>
              <a:ext cx="103188" cy="101600"/>
            </a:xfrm>
            <a:custGeom>
              <a:avLst/>
              <a:gdLst>
                <a:gd name="T0" fmla="*/ 19 w 27"/>
                <a:gd name="T1" fmla="*/ 21 h 27"/>
                <a:gd name="T2" fmla="*/ 8 w 27"/>
                <a:gd name="T3" fmla="*/ 21 h 27"/>
                <a:gd name="T4" fmla="*/ 6 w 27"/>
                <a:gd name="T5" fmla="*/ 27 h 27"/>
                <a:gd name="T6" fmla="*/ 0 w 27"/>
                <a:gd name="T7" fmla="*/ 27 h 27"/>
                <a:gd name="T8" fmla="*/ 10 w 27"/>
                <a:gd name="T9" fmla="*/ 0 h 27"/>
                <a:gd name="T10" fmla="*/ 17 w 27"/>
                <a:gd name="T11" fmla="*/ 0 h 27"/>
                <a:gd name="T12" fmla="*/ 27 w 27"/>
                <a:gd name="T13" fmla="*/ 27 h 27"/>
                <a:gd name="T14" fmla="*/ 21 w 27"/>
                <a:gd name="T15" fmla="*/ 27 h 27"/>
                <a:gd name="T16" fmla="*/ 19 w 27"/>
                <a:gd name="T17" fmla="*/ 21 h 27"/>
                <a:gd name="T18" fmla="*/ 17 w 27"/>
                <a:gd name="T19" fmla="*/ 16 h 27"/>
                <a:gd name="T20" fmla="*/ 17 w 27"/>
                <a:gd name="T21" fmla="*/ 15 h 27"/>
                <a:gd name="T22" fmla="*/ 14 w 27"/>
                <a:gd name="T23" fmla="*/ 5 h 27"/>
                <a:gd name="T24" fmla="*/ 10 w 27"/>
                <a:gd name="T25" fmla="*/ 15 h 27"/>
                <a:gd name="T26" fmla="*/ 10 w 27"/>
                <a:gd name="T27" fmla="*/ 16 h 27"/>
                <a:gd name="T28" fmla="*/ 17 w 27"/>
                <a:gd name="T29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27">
                  <a:moveTo>
                    <a:pt x="19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1" y="27"/>
                    <a:pt x="21" y="27"/>
                    <a:pt x="21" y="27"/>
                  </a:cubicBezTo>
                  <a:lnTo>
                    <a:pt x="19" y="21"/>
                  </a:lnTo>
                  <a:close/>
                  <a:moveTo>
                    <a:pt x="17" y="16"/>
                  </a:moveTo>
                  <a:cubicBezTo>
                    <a:pt x="17" y="15"/>
                    <a:pt x="17" y="15"/>
                    <a:pt x="17" y="15"/>
                  </a:cubicBezTo>
                  <a:cubicBezTo>
                    <a:pt x="16" y="12"/>
                    <a:pt x="15" y="9"/>
                    <a:pt x="14" y="5"/>
                  </a:cubicBezTo>
                  <a:cubicBezTo>
                    <a:pt x="13" y="9"/>
                    <a:pt x="11" y="12"/>
                    <a:pt x="10" y="15"/>
                  </a:cubicBezTo>
                  <a:cubicBezTo>
                    <a:pt x="10" y="16"/>
                    <a:pt x="10" y="16"/>
                    <a:pt x="10" y="16"/>
                  </a:cubicBezTo>
                  <a:lnTo>
                    <a:pt x="17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8" name="Freeform 18"/>
            <p:cNvSpPr>
              <a:spLocks/>
            </p:cNvSpPr>
            <p:nvPr/>
          </p:nvSpPr>
          <p:spPr bwMode="auto">
            <a:xfrm>
              <a:off x="6053138" y="3668713"/>
              <a:ext cx="85725" cy="101600"/>
            </a:xfrm>
            <a:custGeom>
              <a:avLst/>
              <a:gdLst>
                <a:gd name="T0" fmla="*/ 23 w 23"/>
                <a:gd name="T1" fmla="*/ 0 h 27"/>
                <a:gd name="T2" fmla="*/ 23 w 23"/>
                <a:gd name="T3" fmla="*/ 27 h 27"/>
                <a:gd name="T4" fmla="*/ 18 w 23"/>
                <a:gd name="T5" fmla="*/ 27 h 27"/>
                <a:gd name="T6" fmla="*/ 11 w 23"/>
                <a:gd name="T7" fmla="*/ 17 h 27"/>
                <a:gd name="T8" fmla="*/ 5 w 23"/>
                <a:gd name="T9" fmla="*/ 8 h 27"/>
                <a:gd name="T10" fmla="*/ 5 w 23"/>
                <a:gd name="T11" fmla="*/ 27 h 27"/>
                <a:gd name="T12" fmla="*/ 0 w 23"/>
                <a:gd name="T13" fmla="*/ 27 h 27"/>
                <a:gd name="T14" fmla="*/ 0 w 23"/>
                <a:gd name="T15" fmla="*/ 0 h 27"/>
                <a:gd name="T16" fmla="*/ 6 w 23"/>
                <a:gd name="T17" fmla="*/ 0 h 27"/>
                <a:gd name="T18" fmla="*/ 12 w 23"/>
                <a:gd name="T19" fmla="*/ 9 h 27"/>
                <a:gd name="T20" fmla="*/ 17 w 23"/>
                <a:gd name="T21" fmla="*/ 17 h 27"/>
                <a:gd name="T22" fmla="*/ 17 w 23"/>
                <a:gd name="T23" fmla="*/ 0 h 27"/>
                <a:gd name="T24" fmla="*/ 23 w 23"/>
                <a:gd name="T2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27">
                  <a:moveTo>
                    <a:pt x="23" y="0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8" y="13"/>
                    <a:pt x="7" y="10"/>
                    <a:pt x="5" y="8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4" y="12"/>
                    <a:pt x="16" y="15"/>
                    <a:pt x="17" y="17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9" name="Freeform 19"/>
            <p:cNvSpPr>
              <a:spLocks noEditPoints="1"/>
            </p:cNvSpPr>
            <p:nvPr/>
          </p:nvSpPr>
          <p:spPr bwMode="auto">
            <a:xfrm>
              <a:off x="6165851" y="3668713"/>
              <a:ext cx="101600" cy="101600"/>
            </a:xfrm>
            <a:custGeom>
              <a:avLst/>
              <a:gdLst>
                <a:gd name="T0" fmla="*/ 19 w 27"/>
                <a:gd name="T1" fmla="*/ 21 h 27"/>
                <a:gd name="T2" fmla="*/ 8 w 27"/>
                <a:gd name="T3" fmla="*/ 21 h 27"/>
                <a:gd name="T4" fmla="*/ 6 w 27"/>
                <a:gd name="T5" fmla="*/ 27 h 27"/>
                <a:gd name="T6" fmla="*/ 0 w 27"/>
                <a:gd name="T7" fmla="*/ 27 h 27"/>
                <a:gd name="T8" fmla="*/ 10 w 27"/>
                <a:gd name="T9" fmla="*/ 0 h 27"/>
                <a:gd name="T10" fmla="*/ 17 w 27"/>
                <a:gd name="T11" fmla="*/ 0 h 27"/>
                <a:gd name="T12" fmla="*/ 27 w 27"/>
                <a:gd name="T13" fmla="*/ 27 h 27"/>
                <a:gd name="T14" fmla="*/ 21 w 27"/>
                <a:gd name="T15" fmla="*/ 27 h 27"/>
                <a:gd name="T16" fmla="*/ 19 w 27"/>
                <a:gd name="T17" fmla="*/ 21 h 27"/>
                <a:gd name="T18" fmla="*/ 17 w 27"/>
                <a:gd name="T19" fmla="*/ 16 h 27"/>
                <a:gd name="T20" fmla="*/ 17 w 27"/>
                <a:gd name="T21" fmla="*/ 15 h 27"/>
                <a:gd name="T22" fmla="*/ 14 w 27"/>
                <a:gd name="T23" fmla="*/ 5 h 27"/>
                <a:gd name="T24" fmla="*/ 10 w 27"/>
                <a:gd name="T25" fmla="*/ 15 h 27"/>
                <a:gd name="T26" fmla="*/ 10 w 27"/>
                <a:gd name="T27" fmla="*/ 16 h 27"/>
                <a:gd name="T28" fmla="*/ 17 w 27"/>
                <a:gd name="T29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27">
                  <a:moveTo>
                    <a:pt x="19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1" y="27"/>
                    <a:pt x="21" y="27"/>
                    <a:pt x="21" y="27"/>
                  </a:cubicBezTo>
                  <a:lnTo>
                    <a:pt x="19" y="21"/>
                  </a:lnTo>
                  <a:close/>
                  <a:moveTo>
                    <a:pt x="17" y="16"/>
                  </a:moveTo>
                  <a:cubicBezTo>
                    <a:pt x="17" y="15"/>
                    <a:pt x="17" y="15"/>
                    <a:pt x="17" y="15"/>
                  </a:cubicBezTo>
                  <a:cubicBezTo>
                    <a:pt x="16" y="12"/>
                    <a:pt x="15" y="9"/>
                    <a:pt x="14" y="5"/>
                  </a:cubicBezTo>
                  <a:cubicBezTo>
                    <a:pt x="12" y="9"/>
                    <a:pt x="11" y="12"/>
                    <a:pt x="10" y="15"/>
                  </a:cubicBezTo>
                  <a:cubicBezTo>
                    <a:pt x="10" y="16"/>
                    <a:pt x="10" y="16"/>
                    <a:pt x="10" y="16"/>
                  </a:cubicBezTo>
                  <a:lnTo>
                    <a:pt x="17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50" name="Freeform 20"/>
            <p:cNvSpPr>
              <a:spLocks/>
            </p:cNvSpPr>
            <p:nvPr/>
          </p:nvSpPr>
          <p:spPr bwMode="auto">
            <a:xfrm>
              <a:off x="6286501" y="3663950"/>
              <a:ext cx="85725" cy="106363"/>
            </a:xfrm>
            <a:custGeom>
              <a:avLst/>
              <a:gdLst>
                <a:gd name="T0" fmla="*/ 23 w 23"/>
                <a:gd name="T1" fmla="*/ 12 h 28"/>
                <a:gd name="T2" fmla="*/ 23 w 23"/>
                <a:gd name="T3" fmla="*/ 24 h 28"/>
                <a:gd name="T4" fmla="*/ 14 w 23"/>
                <a:gd name="T5" fmla="*/ 28 h 28"/>
                <a:gd name="T6" fmla="*/ 0 w 23"/>
                <a:gd name="T7" fmla="*/ 14 h 28"/>
                <a:gd name="T8" fmla="*/ 14 w 23"/>
                <a:gd name="T9" fmla="*/ 0 h 28"/>
                <a:gd name="T10" fmla="*/ 22 w 23"/>
                <a:gd name="T11" fmla="*/ 3 h 28"/>
                <a:gd name="T12" fmla="*/ 19 w 23"/>
                <a:gd name="T13" fmla="*/ 7 h 28"/>
                <a:gd name="T14" fmla="*/ 14 w 23"/>
                <a:gd name="T15" fmla="*/ 5 h 28"/>
                <a:gd name="T16" fmla="*/ 6 w 23"/>
                <a:gd name="T17" fmla="*/ 14 h 28"/>
                <a:gd name="T18" fmla="*/ 14 w 23"/>
                <a:gd name="T19" fmla="*/ 23 h 28"/>
                <a:gd name="T20" fmla="*/ 18 w 23"/>
                <a:gd name="T21" fmla="*/ 22 h 28"/>
                <a:gd name="T22" fmla="*/ 18 w 23"/>
                <a:gd name="T23" fmla="*/ 17 h 28"/>
                <a:gd name="T24" fmla="*/ 12 w 23"/>
                <a:gd name="T25" fmla="*/ 17 h 28"/>
                <a:gd name="T26" fmla="*/ 12 w 23"/>
                <a:gd name="T27" fmla="*/ 12 h 28"/>
                <a:gd name="T28" fmla="*/ 23 w 23"/>
                <a:gd name="T2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" h="28">
                  <a:moveTo>
                    <a:pt x="23" y="12"/>
                  </a:moveTo>
                  <a:cubicBezTo>
                    <a:pt x="23" y="24"/>
                    <a:pt x="23" y="24"/>
                    <a:pt x="23" y="24"/>
                  </a:cubicBezTo>
                  <a:cubicBezTo>
                    <a:pt x="21" y="27"/>
                    <a:pt x="18" y="28"/>
                    <a:pt x="14" y="28"/>
                  </a:cubicBezTo>
                  <a:cubicBezTo>
                    <a:pt x="5" y="28"/>
                    <a:pt x="0" y="23"/>
                    <a:pt x="0" y="14"/>
                  </a:cubicBezTo>
                  <a:cubicBezTo>
                    <a:pt x="0" y="5"/>
                    <a:pt x="6" y="0"/>
                    <a:pt x="14" y="0"/>
                  </a:cubicBezTo>
                  <a:cubicBezTo>
                    <a:pt x="17" y="0"/>
                    <a:pt x="21" y="1"/>
                    <a:pt x="22" y="3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6"/>
                    <a:pt x="16" y="5"/>
                    <a:pt x="14" y="5"/>
                  </a:cubicBezTo>
                  <a:cubicBezTo>
                    <a:pt x="8" y="5"/>
                    <a:pt x="6" y="10"/>
                    <a:pt x="6" y="14"/>
                  </a:cubicBezTo>
                  <a:cubicBezTo>
                    <a:pt x="6" y="19"/>
                    <a:pt x="8" y="23"/>
                    <a:pt x="14" y="23"/>
                  </a:cubicBezTo>
                  <a:cubicBezTo>
                    <a:pt x="16" y="23"/>
                    <a:pt x="17" y="23"/>
                    <a:pt x="18" y="22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23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51" name="Freeform 21"/>
            <p:cNvSpPr>
              <a:spLocks/>
            </p:cNvSpPr>
            <p:nvPr/>
          </p:nvSpPr>
          <p:spPr bwMode="auto">
            <a:xfrm>
              <a:off x="6413501" y="3668713"/>
              <a:ext cx="71438" cy="101600"/>
            </a:xfrm>
            <a:custGeom>
              <a:avLst/>
              <a:gdLst>
                <a:gd name="T0" fmla="*/ 45 w 45"/>
                <a:gd name="T1" fmla="*/ 52 h 64"/>
                <a:gd name="T2" fmla="*/ 45 w 45"/>
                <a:gd name="T3" fmla="*/ 64 h 64"/>
                <a:gd name="T4" fmla="*/ 0 w 45"/>
                <a:gd name="T5" fmla="*/ 64 h 64"/>
                <a:gd name="T6" fmla="*/ 0 w 45"/>
                <a:gd name="T7" fmla="*/ 0 h 64"/>
                <a:gd name="T8" fmla="*/ 43 w 45"/>
                <a:gd name="T9" fmla="*/ 0 h 64"/>
                <a:gd name="T10" fmla="*/ 43 w 45"/>
                <a:gd name="T11" fmla="*/ 12 h 64"/>
                <a:gd name="T12" fmla="*/ 15 w 45"/>
                <a:gd name="T13" fmla="*/ 12 h 64"/>
                <a:gd name="T14" fmla="*/ 15 w 45"/>
                <a:gd name="T15" fmla="*/ 26 h 64"/>
                <a:gd name="T16" fmla="*/ 41 w 45"/>
                <a:gd name="T17" fmla="*/ 26 h 64"/>
                <a:gd name="T18" fmla="*/ 41 w 45"/>
                <a:gd name="T19" fmla="*/ 36 h 64"/>
                <a:gd name="T20" fmla="*/ 15 w 45"/>
                <a:gd name="T21" fmla="*/ 36 h 64"/>
                <a:gd name="T22" fmla="*/ 15 w 45"/>
                <a:gd name="T23" fmla="*/ 52 h 64"/>
                <a:gd name="T24" fmla="*/ 45 w 45"/>
                <a:gd name="T25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64">
                  <a:moveTo>
                    <a:pt x="45" y="52"/>
                  </a:moveTo>
                  <a:lnTo>
                    <a:pt x="45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12"/>
                  </a:lnTo>
                  <a:lnTo>
                    <a:pt x="15" y="12"/>
                  </a:lnTo>
                  <a:lnTo>
                    <a:pt x="15" y="26"/>
                  </a:lnTo>
                  <a:lnTo>
                    <a:pt x="41" y="26"/>
                  </a:lnTo>
                  <a:lnTo>
                    <a:pt x="41" y="36"/>
                  </a:lnTo>
                  <a:lnTo>
                    <a:pt x="15" y="36"/>
                  </a:lnTo>
                  <a:lnTo>
                    <a:pt x="15" y="52"/>
                  </a:lnTo>
                  <a:lnTo>
                    <a:pt x="45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52" name="Freeform 22"/>
            <p:cNvSpPr>
              <a:spLocks/>
            </p:cNvSpPr>
            <p:nvPr/>
          </p:nvSpPr>
          <p:spPr bwMode="auto">
            <a:xfrm>
              <a:off x="6527801" y="3668713"/>
              <a:ext cx="107950" cy="101600"/>
            </a:xfrm>
            <a:custGeom>
              <a:avLst/>
              <a:gdLst>
                <a:gd name="T0" fmla="*/ 29 w 29"/>
                <a:gd name="T1" fmla="*/ 0 h 27"/>
                <a:gd name="T2" fmla="*/ 29 w 29"/>
                <a:gd name="T3" fmla="*/ 27 h 27"/>
                <a:gd name="T4" fmla="*/ 24 w 29"/>
                <a:gd name="T5" fmla="*/ 27 h 27"/>
                <a:gd name="T6" fmla="*/ 24 w 29"/>
                <a:gd name="T7" fmla="*/ 17 h 27"/>
                <a:gd name="T8" fmla="*/ 24 w 29"/>
                <a:gd name="T9" fmla="*/ 6 h 27"/>
                <a:gd name="T10" fmla="*/ 20 w 29"/>
                <a:gd name="T11" fmla="*/ 17 h 27"/>
                <a:gd name="T12" fmla="*/ 16 w 29"/>
                <a:gd name="T13" fmla="*/ 27 h 27"/>
                <a:gd name="T14" fmla="*/ 12 w 29"/>
                <a:gd name="T15" fmla="*/ 27 h 27"/>
                <a:gd name="T16" fmla="*/ 9 w 29"/>
                <a:gd name="T17" fmla="*/ 17 h 27"/>
                <a:gd name="T18" fmla="*/ 5 w 29"/>
                <a:gd name="T19" fmla="*/ 6 h 27"/>
                <a:gd name="T20" fmla="*/ 5 w 29"/>
                <a:gd name="T21" fmla="*/ 17 h 27"/>
                <a:gd name="T22" fmla="*/ 5 w 29"/>
                <a:gd name="T23" fmla="*/ 27 h 27"/>
                <a:gd name="T24" fmla="*/ 0 w 29"/>
                <a:gd name="T25" fmla="*/ 27 h 27"/>
                <a:gd name="T26" fmla="*/ 0 w 29"/>
                <a:gd name="T27" fmla="*/ 0 h 27"/>
                <a:gd name="T28" fmla="*/ 7 w 29"/>
                <a:gd name="T29" fmla="*/ 0 h 27"/>
                <a:gd name="T30" fmla="*/ 11 w 29"/>
                <a:gd name="T31" fmla="*/ 11 h 27"/>
                <a:gd name="T32" fmla="*/ 14 w 29"/>
                <a:gd name="T33" fmla="*/ 19 h 27"/>
                <a:gd name="T34" fmla="*/ 17 w 29"/>
                <a:gd name="T35" fmla="*/ 11 h 27"/>
                <a:gd name="T36" fmla="*/ 21 w 29"/>
                <a:gd name="T37" fmla="*/ 0 h 27"/>
                <a:gd name="T38" fmla="*/ 29 w 29"/>
                <a:gd name="T3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27">
                  <a:moveTo>
                    <a:pt x="29" y="0"/>
                  </a:moveTo>
                  <a:cubicBezTo>
                    <a:pt x="29" y="27"/>
                    <a:pt x="29" y="27"/>
                    <a:pt x="29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4"/>
                    <a:pt x="24" y="10"/>
                    <a:pt x="24" y="6"/>
                  </a:cubicBezTo>
                  <a:cubicBezTo>
                    <a:pt x="22" y="10"/>
                    <a:pt x="21" y="14"/>
                    <a:pt x="20" y="1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7" y="14"/>
                    <a:pt x="6" y="10"/>
                    <a:pt x="5" y="6"/>
                  </a:cubicBezTo>
                  <a:cubicBezTo>
                    <a:pt x="5" y="10"/>
                    <a:pt x="5" y="14"/>
                    <a:pt x="5" y="1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3"/>
                    <a:pt x="13" y="16"/>
                    <a:pt x="14" y="19"/>
                  </a:cubicBezTo>
                  <a:cubicBezTo>
                    <a:pt x="15" y="16"/>
                    <a:pt x="16" y="13"/>
                    <a:pt x="17" y="11"/>
                  </a:cubicBezTo>
                  <a:cubicBezTo>
                    <a:pt x="21" y="0"/>
                    <a:pt x="21" y="0"/>
                    <a:pt x="2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53" name="Freeform 23"/>
            <p:cNvSpPr>
              <a:spLocks/>
            </p:cNvSpPr>
            <p:nvPr/>
          </p:nvSpPr>
          <p:spPr bwMode="auto">
            <a:xfrm>
              <a:off x="6678613" y="3668713"/>
              <a:ext cx="71438" cy="101600"/>
            </a:xfrm>
            <a:custGeom>
              <a:avLst/>
              <a:gdLst>
                <a:gd name="T0" fmla="*/ 45 w 45"/>
                <a:gd name="T1" fmla="*/ 52 h 64"/>
                <a:gd name="T2" fmla="*/ 45 w 45"/>
                <a:gd name="T3" fmla="*/ 64 h 64"/>
                <a:gd name="T4" fmla="*/ 0 w 45"/>
                <a:gd name="T5" fmla="*/ 64 h 64"/>
                <a:gd name="T6" fmla="*/ 0 w 45"/>
                <a:gd name="T7" fmla="*/ 0 h 64"/>
                <a:gd name="T8" fmla="*/ 45 w 45"/>
                <a:gd name="T9" fmla="*/ 0 h 64"/>
                <a:gd name="T10" fmla="*/ 45 w 45"/>
                <a:gd name="T11" fmla="*/ 12 h 64"/>
                <a:gd name="T12" fmla="*/ 14 w 45"/>
                <a:gd name="T13" fmla="*/ 12 h 64"/>
                <a:gd name="T14" fmla="*/ 14 w 45"/>
                <a:gd name="T15" fmla="*/ 26 h 64"/>
                <a:gd name="T16" fmla="*/ 42 w 45"/>
                <a:gd name="T17" fmla="*/ 26 h 64"/>
                <a:gd name="T18" fmla="*/ 42 w 45"/>
                <a:gd name="T19" fmla="*/ 36 h 64"/>
                <a:gd name="T20" fmla="*/ 14 w 45"/>
                <a:gd name="T21" fmla="*/ 36 h 64"/>
                <a:gd name="T22" fmla="*/ 14 w 45"/>
                <a:gd name="T23" fmla="*/ 52 h 64"/>
                <a:gd name="T24" fmla="*/ 45 w 45"/>
                <a:gd name="T25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64">
                  <a:moveTo>
                    <a:pt x="45" y="52"/>
                  </a:moveTo>
                  <a:lnTo>
                    <a:pt x="45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12"/>
                  </a:lnTo>
                  <a:lnTo>
                    <a:pt x="14" y="12"/>
                  </a:lnTo>
                  <a:lnTo>
                    <a:pt x="14" y="26"/>
                  </a:lnTo>
                  <a:lnTo>
                    <a:pt x="42" y="26"/>
                  </a:lnTo>
                  <a:lnTo>
                    <a:pt x="42" y="36"/>
                  </a:lnTo>
                  <a:lnTo>
                    <a:pt x="14" y="36"/>
                  </a:lnTo>
                  <a:lnTo>
                    <a:pt x="14" y="52"/>
                  </a:lnTo>
                  <a:lnTo>
                    <a:pt x="45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54" name="Freeform 24"/>
            <p:cNvSpPr>
              <a:spLocks/>
            </p:cNvSpPr>
            <p:nvPr/>
          </p:nvSpPr>
          <p:spPr bwMode="auto">
            <a:xfrm>
              <a:off x="6791326" y="3668713"/>
              <a:ext cx="85725" cy="101600"/>
            </a:xfrm>
            <a:custGeom>
              <a:avLst/>
              <a:gdLst>
                <a:gd name="T0" fmla="*/ 23 w 23"/>
                <a:gd name="T1" fmla="*/ 0 h 27"/>
                <a:gd name="T2" fmla="*/ 23 w 23"/>
                <a:gd name="T3" fmla="*/ 27 h 27"/>
                <a:gd name="T4" fmla="*/ 18 w 23"/>
                <a:gd name="T5" fmla="*/ 27 h 27"/>
                <a:gd name="T6" fmla="*/ 11 w 23"/>
                <a:gd name="T7" fmla="*/ 17 h 27"/>
                <a:gd name="T8" fmla="*/ 5 w 23"/>
                <a:gd name="T9" fmla="*/ 8 h 27"/>
                <a:gd name="T10" fmla="*/ 5 w 23"/>
                <a:gd name="T11" fmla="*/ 27 h 27"/>
                <a:gd name="T12" fmla="*/ 0 w 23"/>
                <a:gd name="T13" fmla="*/ 27 h 27"/>
                <a:gd name="T14" fmla="*/ 0 w 23"/>
                <a:gd name="T15" fmla="*/ 0 h 27"/>
                <a:gd name="T16" fmla="*/ 6 w 23"/>
                <a:gd name="T17" fmla="*/ 0 h 27"/>
                <a:gd name="T18" fmla="*/ 12 w 23"/>
                <a:gd name="T19" fmla="*/ 9 h 27"/>
                <a:gd name="T20" fmla="*/ 17 w 23"/>
                <a:gd name="T21" fmla="*/ 17 h 27"/>
                <a:gd name="T22" fmla="*/ 17 w 23"/>
                <a:gd name="T23" fmla="*/ 0 h 27"/>
                <a:gd name="T24" fmla="*/ 23 w 23"/>
                <a:gd name="T2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27">
                  <a:moveTo>
                    <a:pt x="23" y="0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9" y="13"/>
                    <a:pt x="7" y="10"/>
                    <a:pt x="5" y="8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4" y="12"/>
                    <a:pt x="16" y="15"/>
                    <a:pt x="17" y="17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55" name="Freeform 25"/>
            <p:cNvSpPr>
              <a:spLocks/>
            </p:cNvSpPr>
            <p:nvPr/>
          </p:nvSpPr>
          <p:spPr bwMode="auto">
            <a:xfrm>
              <a:off x="6907213" y="3668713"/>
              <a:ext cx="79375" cy="101600"/>
            </a:xfrm>
            <a:custGeom>
              <a:avLst/>
              <a:gdLst>
                <a:gd name="T0" fmla="*/ 19 w 50"/>
                <a:gd name="T1" fmla="*/ 12 h 64"/>
                <a:gd name="T2" fmla="*/ 0 w 50"/>
                <a:gd name="T3" fmla="*/ 12 h 64"/>
                <a:gd name="T4" fmla="*/ 0 w 50"/>
                <a:gd name="T5" fmla="*/ 0 h 64"/>
                <a:gd name="T6" fmla="*/ 50 w 50"/>
                <a:gd name="T7" fmla="*/ 0 h 64"/>
                <a:gd name="T8" fmla="*/ 50 w 50"/>
                <a:gd name="T9" fmla="*/ 12 h 64"/>
                <a:gd name="T10" fmla="*/ 34 w 50"/>
                <a:gd name="T11" fmla="*/ 12 h 64"/>
                <a:gd name="T12" fmla="*/ 34 w 50"/>
                <a:gd name="T13" fmla="*/ 64 h 64"/>
                <a:gd name="T14" fmla="*/ 19 w 50"/>
                <a:gd name="T15" fmla="*/ 64 h 64"/>
                <a:gd name="T16" fmla="*/ 19 w 50"/>
                <a:gd name="T17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64">
                  <a:moveTo>
                    <a:pt x="19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50" y="0"/>
                  </a:lnTo>
                  <a:lnTo>
                    <a:pt x="50" y="12"/>
                  </a:lnTo>
                  <a:lnTo>
                    <a:pt x="34" y="12"/>
                  </a:lnTo>
                  <a:lnTo>
                    <a:pt x="34" y="64"/>
                  </a:lnTo>
                  <a:lnTo>
                    <a:pt x="19" y="64"/>
                  </a:lnTo>
                  <a:lnTo>
                    <a:pt x="19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</p:grpSp>
    </p:spTree>
    <p:extLst>
      <p:ext uri="{BB962C8B-B14F-4D97-AF65-F5344CB8AC3E}">
        <p14:creationId xmlns:p14="http://schemas.microsoft.com/office/powerpoint/2010/main" val="399121498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ulse Patter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1343025"/>
            <a:ext cx="7198125" cy="7449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BD9CA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2133156"/>
            <a:ext cx="7198125" cy="360000"/>
          </a:xfrm>
        </p:spPr>
        <p:txBody>
          <a:bodyPr/>
          <a:lstStyle>
            <a:lvl1pPr marL="0" indent="0" algn="l">
              <a:buNone/>
              <a:defRPr sz="1600" b="1">
                <a:solidFill>
                  <a:srgbClr val="FFFFFF"/>
                </a:solidFill>
              </a:defRPr>
            </a:lvl1pPr>
            <a:lvl2pPr marL="457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2591400"/>
            <a:ext cx="7198125" cy="21595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rgbClr val="FFFFFF"/>
                </a:solidFill>
              </a:defRPr>
            </a:lvl1pPr>
            <a:lvl2pPr marL="215963" indent="0">
              <a:buNone/>
              <a:defRPr>
                <a:solidFill>
                  <a:schemeClr val="accent2"/>
                </a:solidFill>
              </a:defRPr>
            </a:lvl2pPr>
            <a:lvl3pPr marL="431927" indent="0">
              <a:buNone/>
              <a:defRPr>
                <a:solidFill>
                  <a:schemeClr val="accent2"/>
                </a:solidFill>
              </a:defRPr>
            </a:lvl3pPr>
            <a:lvl4pPr marL="647891" indent="0">
              <a:buNone/>
              <a:defRPr>
                <a:solidFill>
                  <a:schemeClr val="accent2"/>
                </a:solidFill>
              </a:defRPr>
            </a:lvl4pPr>
            <a:lvl5pPr marL="863854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/>
              <a:t>Name, title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2843342"/>
            <a:ext cx="7198125" cy="21595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rgbClr val="FFFFFF"/>
                </a:solidFill>
              </a:defRPr>
            </a:lvl1pPr>
            <a:lvl2pPr marL="215963" indent="0">
              <a:buNone/>
              <a:defRPr>
                <a:solidFill>
                  <a:schemeClr val="accent2"/>
                </a:solidFill>
              </a:defRPr>
            </a:lvl2pPr>
            <a:lvl3pPr marL="431927" indent="0">
              <a:buNone/>
              <a:defRPr>
                <a:solidFill>
                  <a:schemeClr val="accent2"/>
                </a:solidFill>
              </a:defRPr>
            </a:lvl3pPr>
            <a:lvl4pPr marL="647891" indent="0">
              <a:buNone/>
              <a:defRPr>
                <a:solidFill>
                  <a:schemeClr val="accent2"/>
                </a:solidFill>
              </a:defRPr>
            </a:lvl4pPr>
            <a:lvl5pPr marL="863854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grpSp>
        <p:nvGrpSpPr>
          <p:cNvPr id="78" name="Pulse"/>
          <p:cNvGrpSpPr/>
          <p:nvPr userDrawn="1"/>
        </p:nvGrpSpPr>
        <p:grpSpPr>
          <a:xfrm>
            <a:off x="0" y="2978236"/>
            <a:ext cx="12192000" cy="3543301"/>
            <a:chOff x="0" y="1628775"/>
            <a:chExt cx="9144000" cy="3543301"/>
          </a:xfrm>
        </p:grpSpPr>
        <p:sp>
          <p:nvSpPr>
            <p:cNvPr id="61" name="Freeform 25"/>
            <p:cNvSpPr>
              <a:spLocks/>
            </p:cNvSpPr>
            <p:nvPr userDrawn="1"/>
          </p:nvSpPr>
          <p:spPr bwMode="auto">
            <a:xfrm>
              <a:off x="1222375" y="3260725"/>
              <a:ext cx="257175" cy="431800"/>
            </a:xfrm>
            <a:custGeom>
              <a:avLst/>
              <a:gdLst>
                <a:gd name="T0" fmla="*/ 40 w 81"/>
                <a:gd name="T1" fmla="*/ 136 h 136"/>
                <a:gd name="T2" fmla="*/ 40 w 81"/>
                <a:gd name="T3" fmla="*/ 136 h 136"/>
                <a:gd name="T4" fmla="*/ 0 w 81"/>
                <a:gd name="T5" fmla="*/ 96 h 136"/>
                <a:gd name="T6" fmla="*/ 0 w 81"/>
                <a:gd name="T7" fmla="*/ 41 h 136"/>
                <a:gd name="T8" fmla="*/ 40 w 81"/>
                <a:gd name="T9" fmla="*/ 0 h 136"/>
                <a:gd name="T10" fmla="*/ 81 w 81"/>
                <a:gd name="T11" fmla="*/ 41 h 136"/>
                <a:gd name="T12" fmla="*/ 81 w 81"/>
                <a:gd name="T13" fmla="*/ 96 h 136"/>
                <a:gd name="T14" fmla="*/ 40 w 81"/>
                <a:gd name="T15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136">
                  <a:moveTo>
                    <a:pt x="40" y="136"/>
                  </a:moveTo>
                  <a:cubicBezTo>
                    <a:pt x="40" y="136"/>
                    <a:pt x="40" y="136"/>
                    <a:pt x="40" y="136"/>
                  </a:cubicBezTo>
                  <a:cubicBezTo>
                    <a:pt x="18" y="136"/>
                    <a:pt x="0" y="118"/>
                    <a:pt x="0" y="9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63" y="0"/>
                    <a:pt x="81" y="18"/>
                    <a:pt x="81" y="41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81" y="118"/>
                    <a:pt x="63" y="136"/>
                    <a:pt x="40" y="136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62" name="Freeform 26"/>
            <p:cNvSpPr>
              <a:spLocks/>
            </p:cNvSpPr>
            <p:nvPr userDrawn="1"/>
          </p:nvSpPr>
          <p:spPr bwMode="auto">
            <a:xfrm>
              <a:off x="612775" y="3238500"/>
              <a:ext cx="434975" cy="1084263"/>
            </a:xfrm>
            <a:custGeom>
              <a:avLst/>
              <a:gdLst>
                <a:gd name="T0" fmla="*/ 68 w 137"/>
                <a:gd name="T1" fmla="*/ 341 h 341"/>
                <a:gd name="T2" fmla="*/ 68 w 137"/>
                <a:gd name="T3" fmla="*/ 341 h 341"/>
                <a:gd name="T4" fmla="*/ 0 w 137"/>
                <a:gd name="T5" fmla="*/ 273 h 341"/>
                <a:gd name="T6" fmla="*/ 0 w 137"/>
                <a:gd name="T7" fmla="*/ 68 h 341"/>
                <a:gd name="T8" fmla="*/ 68 w 137"/>
                <a:gd name="T9" fmla="*/ 0 h 341"/>
                <a:gd name="T10" fmla="*/ 137 w 137"/>
                <a:gd name="T11" fmla="*/ 68 h 341"/>
                <a:gd name="T12" fmla="*/ 137 w 137"/>
                <a:gd name="T13" fmla="*/ 273 h 341"/>
                <a:gd name="T14" fmla="*/ 68 w 137"/>
                <a:gd name="T15" fmla="*/ 34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41">
                  <a:moveTo>
                    <a:pt x="68" y="341"/>
                  </a:moveTo>
                  <a:cubicBezTo>
                    <a:pt x="68" y="341"/>
                    <a:pt x="68" y="341"/>
                    <a:pt x="68" y="341"/>
                  </a:cubicBezTo>
                  <a:cubicBezTo>
                    <a:pt x="31" y="341"/>
                    <a:pt x="0" y="311"/>
                    <a:pt x="0" y="273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31"/>
                    <a:pt x="31" y="0"/>
                    <a:pt x="68" y="0"/>
                  </a:cubicBezTo>
                  <a:cubicBezTo>
                    <a:pt x="106" y="0"/>
                    <a:pt x="137" y="31"/>
                    <a:pt x="137" y="68"/>
                  </a:cubicBezTo>
                  <a:cubicBezTo>
                    <a:pt x="137" y="273"/>
                    <a:pt x="137" y="273"/>
                    <a:pt x="137" y="273"/>
                  </a:cubicBezTo>
                  <a:cubicBezTo>
                    <a:pt x="137" y="311"/>
                    <a:pt x="106" y="341"/>
                    <a:pt x="68" y="341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63" name="Freeform 27"/>
            <p:cNvSpPr>
              <a:spLocks noEditPoints="1"/>
            </p:cNvSpPr>
            <p:nvPr userDrawn="1"/>
          </p:nvSpPr>
          <p:spPr bwMode="auto">
            <a:xfrm>
              <a:off x="7108825" y="2716213"/>
              <a:ext cx="434975" cy="1087438"/>
            </a:xfrm>
            <a:custGeom>
              <a:avLst/>
              <a:gdLst>
                <a:gd name="T0" fmla="*/ 68 w 137"/>
                <a:gd name="T1" fmla="*/ 14 h 342"/>
                <a:gd name="T2" fmla="*/ 123 w 137"/>
                <a:gd name="T3" fmla="*/ 68 h 342"/>
                <a:gd name="T4" fmla="*/ 123 w 137"/>
                <a:gd name="T5" fmla="*/ 273 h 342"/>
                <a:gd name="T6" fmla="*/ 68 w 137"/>
                <a:gd name="T7" fmla="*/ 328 h 342"/>
                <a:gd name="T8" fmla="*/ 14 w 137"/>
                <a:gd name="T9" fmla="*/ 273 h 342"/>
                <a:gd name="T10" fmla="*/ 14 w 137"/>
                <a:gd name="T11" fmla="*/ 68 h 342"/>
                <a:gd name="T12" fmla="*/ 68 w 137"/>
                <a:gd name="T13" fmla="*/ 14 h 342"/>
                <a:gd name="T14" fmla="*/ 68 w 137"/>
                <a:gd name="T15" fmla="*/ 0 h 342"/>
                <a:gd name="T16" fmla="*/ 68 w 137"/>
                <a:gd name="T17" fmla="*/ 0 h 342"/>
                <a:gd name="T18" fmla="*/ 0 w 137"/>
                <a:gd name="T19" fmla="*/ 68 h 342"/>
                <a:gd name="T20" fmla="*/ 0 w 137"/>
                <a:gd name="T21" fmla="*/ 273 h 342"/>
                <a:gd name="T22" fmla="*/ 68 w 137"/>
                <a:gd name="T23" fmla="*/ 342 h 342"/>
                <a:gd name="T24" fmla="*/ 137 w 137"/>
                <a:gd name="T25" fmla="*/ 273 h 342"/>
                <a:gd name="T26" fmla="*/ 137 w 137"/>
                <a:gd name="T27" fmla="*/ 68 h 342"/>
                <a:gd name="T28" fmla="*/ 68 w 137"/>
                <a:gd name="T29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7" h="342">
                  <a:moveTo>
                    <a:pt x="68" y="14"/>
                  </a:moveTo>
                  <a:cubicBezTo>
                    <a:pt x="98" y="14"/>
                    <a:pt x="123" y="38"/>
                    <a:pt x="123" y="68"/>
                  </a:cubicBezTo>
                  <a:cubicBezTo>
                    <a:pt x="123" y="273"/>
                    <a:pt x="123" y="273"/>
                    <a:pt x="123" y="273"/>
                  </a:cubicBezTo>
                  <a:cubicBezTo>
                    <a:pt x="123" y="303"/>
                    <a:pt x="98" y="328"/>
                    <a:pt x="68" y="328"/>
                  </a:cubicBezTo>
                  <a:cubicBezTo>
                    <a:pt x="38" y="328"/>
                    <a:pt x="14" y="303"/>
                    <a:pt x="14" y="273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38"/>
                    <a:pt x="38" y="14"/>
                    <a:pt x="68" y="14"/>
                  </a:cubicBezTo>
                  <a:moveTo>
                    <a:pt x="68" y="0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30" y="0"/>
                    <a:pt x="0" y="31"/>
                    <a:pt x="0" y="68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311"/>
                    <a:pt x="30" y="342"/>
                    <a:pt x="68" y="342"/>
                  </a:cubicBezTo>
                  <a:cubicBezTo>
                    <a:pt x="106" y="342"/>
                    <a:pt x="137" y="311"/>
                    <a:pt x="137" y="273"/>
                  </a:cubicBezTo>
                  <a:cubicBezTo>
                    <a:pt x="137" y="68"/>
                    <a:pt x="137" y="68"/>
                    <a:pt x="137" y="68"/>
                  </a:cubicBezTo>
                  <a:cubicBezTo>
                    <a:pt x="137" y="31"/>
                    <a:pt x="106" y="0"/>
                    <a:pt x="68" y="0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64" name="Freeform 28"/>
            <p:cNvSpPr>
              <a:spLocks noEditPoints="1"/>
            </p:cNvSpPr>
            <p:nvPr userDrawn="1"/>
          </p:nvSpPr>
          <p:spPr bwMode="auto">
            <a:xfrm>
              <a:off x="7759700" y="1870075"/>
              <a:ext cx="542925" cy="2433638"/>
            </a:xfrm>
            <a:custGeom>
              <a:avLst/>
              <a:gdLst>
                <a:gd name="T0" fmla="*/ 85 w 171"/>
                <a:gd name="T1" fmla="*/ 13 h 765"/>
                <a:gd name="T2" fmla="*/ 157 w 171"/>
                <a:gd name="T3" fmla="*/ 85 h 765"/>
                <a:gd name="T4" fmla="*/ 157 w 171"/>
                <a:gd name="T5" fmla="*/ 679 h 765"/>
                <a:gd name="T6" fmla="*/ 85 w 171"/>
                <a:gd name="T7" fmla="*/ 751 h 765"/>
                <a:gd name="T8" fmla="*/ 13 w 171"/>
                <a:gd name="T9" fmla="*/ 679 h 765"/>
                <a:gd name="T10" fmla="*/ 13 w 171"/>
                <a:gd name="T11" fmla="*/ 85 h 765"/>
                <a:gd name="T12" fmla="*/ 85 w 171"/>
                <a:gd name="T13" fmla="*/ 13 h 765"/>
                <a:gd name="T14" fmla="*/ 85 w 171"/>
                <a:gd name="T15" fmla="*/ 0 h 765"/>
                <a:gd name="T16" fmla="*/ 0 w 171"/>
                <a:gd name="T17" fmla="*/ 85 h 765"/>
                <a:gd name="T18" fmla="*/ 0 w 171"/>
                <a:gd name="T19" fmla="*/ 679 h 765"/>
                <a:gd name="T20" fmla="*/ 85 w 171"/>
                <a:gd name="T21" fmla="*/ 765 h 765"/>
                <a:gd name="T22" fmla="*/ 171 w 171"/>
                <a:gd name="T23" fmla="*/ 679 h 765"/>
                <a:gd name="T24" fmla="*/ 171 w 171"/>
                <a:gd name="T25" fmla="*/ 85 h 765"/>
                <a:gd name="T26" fmla="*/ 85 w 171"/>
                <a:gd name="T27" fmla="*/ 0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765">
                  <a:moveTo>
                    <a:pt x="85" y="13"/>
                  </a:moveTo>
                  <a:cubicBezTo>
                    <a:pt x="125" y="13"/>
                    <a:pt x="157" y="45"/>
                    <a:pt x="157" y="85"/>
                  </a:cubicBezTo>
                  <a:cubicBezTo>
                    <a:pt x="157" y="679"/>
                    <a:pt x="157" y="679"/>
                    <a:pt x="157" y="679"/>
                  </a:cubicBezTo>
                  <a:cubicBezTo>
                    <a:pt x="157" y="719"/>
                    <a:pt x="125" y="751"/>
                    <a:pt x="85" y="751"/>
                  </a:cubicBezTo>
                  <a:cubicBezTo>
                    <a:pt x="46" y="751"/>
                    <a:pt x="13" y="719"/>
                    <a:pt x="13" y="679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13" y="45"/>
                    <a:pt x="46" y="13"/>
                    <a:pt x="85" y="13"/>
                  </a:cubicBezTo>
                  <a:moveTo>
                    <a:pt x="85" y="0"/>
                  </a:moveTo>
                  <a:cubicBezTo>
                    <a:pt x="38" y="0"/>
                    <a:pt x="0" y="38"/>
                    <a:pt x="0" y="85"/>
                  </a:cubicBezTo>
                  <a:cubicBezTo>
                    <a:pt x="0" y="679"/>
                    <a:pt x="0" y="679"/>
                    <a:pt x="0" y="679"/>
                  </a:cubicBezTo>
                  <a:cubicBezTo>
                    <a:pt x="0" y="726"/>
                    <a:pt x="38" y="765"/>
                    <a:pt x="85" y="765"/>
                  </a:cubicBezTo>
                  <a:cubicBezTo>
                    <a:pt x="132" y="765"/>
                    <a:pt x="171" y="726"/>
                    <a:pt x="171" y="679"/>
                  </a:cubicBezTo>
                  <a:cubicBezTo>
                    <a:pt x="171" y="85"/>
                    <a:pt x="171" y="85"/>
                    <a:pt x="171" y="85"/>
                  </a:cubicBezTo>
                  <a:cubicBezTo>
                    <a:pt x="171" y="38"/>
                    <a:pt x="132" y="0"/>
                    <a:pt x="85" y="0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65" name="Freeform 29"/>
            <p:cNvSpPr>
              <a:spLocks noEditPoints="1"/>
            </p:cNvSpPr>
            <p:nvPr userDrawn="1"/>
          </p:nvSpPr>
          <p:spPr bwMode="auto">
            <a:xfrm>
              <a:off x="1349375" y="2716213"/>
              <a:ext cx="434975" cy="1087438"/>
            </a:xfrm>
            <a:custGeom>
              <a:avLst/>
              <a:gdLst>
                <a:gd name="T0" fmla="*/ 69 w 137"/>
                <a:gd name="T1" fmla="*/ 14 h 342"/>
                <a:gd name="T2" fmla="*/ 123 w 137"/>
                <a:gd name="T3" fmla="*/ 68 h 342"/>
                <a:gd name="T4" fmla="*/ 123 w 137"/>
                <a:gd name="T5" fmla="*/ 273 h 342"/>
                <a:gd name="T6" fmla="*/ 69 w 137"/>
                <a:gd name="T7" fmla="*/ 328 h 342"/>
                <a:gd name="T8" fmla="*/ 14 w 137"/>
                <a:gd name="T9" fmla="*/ 273 h 342"/>
                <a:gd name="T10" fmla="*/ 14 w 137"/>
                <a:gd name="T11" fmla="*/ 68 h 342"/>
                <a:gd name="T12" fmla="*/ 69 w 137"/>
                <a:gd name="T13" fmla="*/ 14 h 342"/>
                <a:gd name="T14" fmla="*/ 69 w 137"/>
                <a:gd name="T15" fmla="*/ 0 h 342"/>
                <a:gd name="T16" fmla="*/ 0 w 137"/>
                <a:gd name="T17" fmla="*/ 68 h 342"/>
                <a:gd name="T18" fmla="*/ 0 w 137"/>
                <a:gd name="T19" fmla="*/ 273 h 342"/>
                <a:gd name="T20" fmla="*/ 69 w 137"/>
                <a:gd name="T21" fmla="*/ 342 h 342"/>
                <a:gd name="T22" fmla="*/ 137 w 137"/>
                <a:gd name="T23" fmla="*/ 273 h 342"/>
                <a:gd name="T24" fmla="*/ 137 w 137"/>
                <a:gd name="T25" fmla="*/ 68 h 342"/>
                <a:gd name="T26" fmla="*/ 69 w 137"/>
                <a:gd name="T27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7" h="342">
                  <a:moveTo>
                    <a:pt x="69" y="14"/>
                  </a:moveTo>
                  <a:cubicBezTo>
                    <a:pt x="99" y="14"/>
                    <a:pt x="123" y="38"/>
                    <a:pt x="123" y="68"/>
                  </a:cubicBezTo>
                  <a:cubicBezTo>
                    <a:pt x="123" y="273"/>
                    <a:pt x="123" y="273"/>
                    <a:pt x="123" y="273"/>
                  </a:cubicBezTo>
                  <a:cubicBezTo>
                    <a:pt x="123" y="303"/>
                    <a:pt x="99" y="328"/>
                    <a:pt x="69" y="328"/>
                  </a:cubicBezTo>
                  <a:cubicBezTo>
                    <a:pt x="39" y="328"/>
                    <a:pt x="14" y="303"/>
                    <a:pt x="14" y="273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38"/>
                    <a:pt x="39" y="14"/>
                    <a:pt x="69" y="14"/>
                  </a:cubicBezTo>
                  <a:moveTo>
                    <a:pt x="69" y="0"/>
                  </a:moveTo>
                  <a:cubicBezTo>
                    <a:pt x="31" y="0"/>
                    <a:pt x="0" y="31"/>
                    <a:pt x="0" y="68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311"/>
                    <a:pt x="31" y="342"/>
                    <a:pt x="69" y="342"/>
                  </a:cubicBezTo>
                  <a:cubicBezTo>
                    <a:pt x="106" y="342"/>
                    <a:pt x="137" y="311"/>
                    <a:pt x="137" y="273"/>
                  </a:cubicBezTo>
                  <a:cubicBezTo>
                    <a:pt x="137" y="68"/>
                    <a:pt x="137" y="68"/>
                    <a:pt x="137" y="68"/>
                  </a:cubicBezTo>
                  <a:cubicBezTo>
                    <a:pt x="137" y="31"/>
                    <a:pt x="106" y="0"/>
                    <a:pt x="69" y="0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66" name="Freeform 30"/>
            <p:cNvSpPr>
              <a:spLocks noEditPoints="1"/>
            </p:cNvSpPr>
            <p:nvPr userDrawn="1"/>
          </p:nvSpPr>
          <p:spPr bwMode="auto">
            <a:xfrm>
              <a:off x="2000250" y="1870075"/>
              <a:ext cx="542925" cy="2433638"/>
            </a:xfrm>
            <a:custGeom>
              <a:avLst/>
              <a:gdLst>
                <a:gd name="T0" fmla="*/ 86 w 171"/>
                <a:gd name="T1" fmla="*/ 13 h 765"/>
                <a:gd name="T2" fmla="*/ 157 w 171"/>
                <a:gd name="T3" fmla="*/ 85 h 765"/>
                <a:gd name="T4" fmla="*/ 157 w 171"/>
                <a:gd name="T5" fmla="*/ 679 h 765"/>
                <a:gd name="T6" fmla="*/ 86 w 171"/>
                <a:gd name="T7" fmla="*/ 751 h 765"/>
                <a:gd name="T8" fmla="*/ 14 w 171"/>
                <a:gd name="T9" fmla="*/ 679 h 765"/>
                <a:gd name="T10" fmla="*/ 14 w 171"/>
                <a:gd name="T11" fmla="*/ 85 h 765"/>
                <a:gd name="T12" fmla="*/ 86 w 171"/>
                <a:gd name="T13" fmla="*/ 13 h 765"/>
                <a:gd name="T14" fmla="*/ 86 w 171"/>
                <a:gd name="T15" fmla="*/ 0 h 765"/>
                <a:gd name="T16" fmla="*/ 0 w 171"/>
                <a:gd name="T17" fmla="*/ 85 h 765"/>
                <a:gd name="T18" fmla="*/ 0 w 171"/>
                <a:gd name="T19" fmla="*/ 679 h 765"/>
                <a:gd name="T20" fmla="*/ 86 w 171"/>
                <a:gd name="T21" fmla="*/ 765 h 765"/>
                <a:gd name="T22" fmla="*/ 171 w 171"/>
                <a:gd name="T23" fmla="*/ 679 h 765"/>
                <a:gd name="T24" fmla="*/ 171 w 171"/>
                <a:gd name="T25" fmla="*/ 85 h 765"/>
                <a:gd name="T26" fmla="*/ 86 w 171"/>
                <a:gd name="T27" fmla="*/ 0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765">
                  <a:moveTo>
                    <a:pt x="86" y="13"/>
                  </a:moveTo>
                  <a:cubicBezTo>
                    <a:pt x="125" y="13"/>
                    <a:pt x="157" y="45"/>
                    <a:pt x="157" y="85"/>
                  </a:cubicBezTo>
                  <a:cubicBezTo>
                    <a:pt x="157" y="679"/>
                    <a:pt x="157" y="679"/>
                    <a:pt x="157" y="679"/>
                  </a:cubicBezTo>
                  <a:cubicBezTo>
                    <a:pt x="157" y="719"/>
                    <a:pt x="125" y="751"/>
                    <a:pt x="86" y="751"/>
                  </a:cubicBezTo>
                  <a:cubicBezTo>
                    <a:pt x="46" y="751"/>
                    <a:pt x="14" y="719"/>
                    <a:pt x="14" y="679"/>
                  </a:cubicBezTo>
                  <a:cubicBezTo>
                    <a:pt x="14" y="85"/>
                    <a:pt x="14" y="85"/>
                    <a:pt x="14" y="85"/>
                  </a:cubicBezTo>
                  <a:cubicBezTo>
                    <a:pt x="14" y="45"/>
                    <a:pt x="46" y="13"/>
                    <a:pt x="86" y="13"/>
                  </a:cubicBezTo>
                  <a:moveTo>
                    <a:pt x="86" y="0"/>
                  </a:moveTo>
                  <a:cubicBezTo>
                    <a:pt x="39" y="0"/>
                    <a:pt x="0" y="38"/>
                    <a:pt x="0" y="85"/>
                  </a:cubicBezTo>
                  <a:cubicBezTo>
                    <a:pt x="0" y="679"/>
                    <a:pt x="0" y="679"/>
                    <a:pt x="0" y="679"/>
                  </a:cubicBezTo>
                  <a:cubicBezTo>
                    <a:pt x="0" y="726"/>
                    <a:pt x="39" y="765"/>
                    <a:pt x="86" y="765"/>
                  </a:cubicBezTo>
                  <a:cubicBezTo>
                    <a:pt x="133" y="765"/>
                    <a:pt x="171" y="726"/>
                    <a:pt x="171" y="679"/>
                  </a:cubicBezTo>
                  <a:cubicBezTo>
                    <a:pt x="171" y="85"/>
                    <a:pt x="171" y="85"/>
                    <a:pt x="171" y="85"/>
                  </a:cubicBezTo>
                  <a:cubicBezTo>
                    <a:pt x="171" y="38"/>
                    <a:pt x="133" y="0"/>
                    <a:pt x="86" y="0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67" name="Freeform 31"/>
            <p:cNvSpPr>
              <a:spLocks/>
            </p:cNvSpPr>
            <p:nvPr userDrawn="1"/>
          </p:nvSpPr>
          <p:spPr bwMode="auto">
            <a:xfrm>
              <a:off x="8080375" y="2738438"/>
              <a:ext cx="539750" cy="2433638"/>
            </a:xfrm>
            <a:custGeom>
              <a:avLst/>
              <a:gdLst>
                <a:gd name="T0" fmla="*/ 85 w 170"/>
                <a:gd name="T1" fmla="*/ 765 h 765"/>
                <a:gd name="T2" fmla="*/ 85 w 170"/>
                <a:gd name="T3" fmla="*/ 765 h 765"/>
                <a:gd name="T4" fmla="*/ 0 w 170"/>
                <a:gd name="T5" fmla="*/ 679 h 765"/>
                <a:gd name="T6" fmla="*/ 0 w 170"/>
                <a:gd name="T7" fmla="*/ 85 h 765"/>
                <a:gd name="T8" fmla="*/ 85 w 170"/>
                <a:gd name="T9" fmla="*/ 0 h 765"/>
                <a:gd name="T10" fmla="*/ 170 w 170"/>
                <a:gd name="T11" fmla="*/ 85 h 765"/>
                <a:gd name="T12" fmla="*/ 170 w 170"/>
                <a:gd name="T13" fmla="*/ 679 h 765"/>
                <a:gd name="T14" fmla="*/ 85 w 170"/>
                <a:gd name="T15" fmla="*/ 765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0" h="765">
                  <a:moveTo>
                    <a:pt x="85" y="765"/>
                  </a:moveTo>
                  <a:cubicBezTo>
                    <a:pt x="85" y="765"/>
                    <a:pt x="85" y="765"/>
                    <a:pt x="85" y="765"/>
                  </a:cubicBezTo>
                  <a:cubicBezTo>
                    <a:pt x="38" y="765"/>
                    <a:pt x="0" y="727"/>
                    <a:pt x="0" y="679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8" y="0"/>
                    <a:pt x="85" y="0"/>
                  </a:cubicBezTo>
                  <a:cubicBezTo>
                    <a:pt x="132" y="0"/>
                    <a:pt x="170" y="38"/>
                    <a:pt x="170" y="85"/>
                  </a:cubicBezTo>
                  <a:cubicBezTo>
                    <a:pt x="170" y="679"/>
                    <a:pt x="170" y="679"/>
                    <a:pt x="170" y="679"/>
                  </a:cubicBezTo>
                  <a:cubicBezTo>
                    <a:pt x="170" y="727"/>
                    <a:pt x="132" y="765"/>
                    <a:pt x="85" y="765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68" name="Freeform 32"/>
            <p:cNvSpPr>
              <a:spLocks noEditPoints="1"/>
            </p:cNvSpPr>
            <p:nvPr userDrawn="1"/>
          </p:nvSpPr>
          <p:spPr bwMode="auto">
            <a:xfrm>
              <a:off x="3851275" y="2478088"/>
              <a:ext cx="434975" cy="1084263"/>
            </a:xfrm>
            <a:custGeom>
              <a:avLst/>
              <a:gdLst>
                <a:gd name="T0" fmla="*/ 68 w 137"/>
                <a:gd name="T1" fmla="*/ 14 h 341"/>
                <a:gd name="T2" fmla="*/ 123 w 137"/>
                <a:gd name="T3" fmla="*/ 68 h 341"/>
                <a:gd name="T4" fmla="*/ 123 w 137"/>
                <a:gd name="T5" fmla="*/ 273 h 341"/>
                <a:gd name="T6" fmla="*/ 68 w 137"/>
                <a:gd name="T7" fmla="*/ 328 h 341"/>
                <a:gd name="T8" fmla="*/ 14 w 137"/>
                <a:gd name="T9" fmla="*/ 273 h 341"/>
                <a:gd name="T10" fmla="*/ 14 w 137"/>
                <a:gd name="T11" fmla="*/ 68 h 341"/>
                <a:gd name="T12" fmla="*/ 68 w 137"/>
                <a:gd name="T13" fmla="*/ 14 h 341"/>
                <a:gd name="T14" fmla="*/ 68 w 137"/>
                <a:gd name="T15" fmla="*/ 0 h 341"/>
                <a:gd name="T16" fmla="*/ 0 w 137"/>
                <a:gd name="T17" fmla="*/ 68 h 341"/>
                <a:gd name="T18" fmla="*/ 0 w 137"/>
                <a:gd name="T19" fmla="*/ 273 h 341"/>
                <a:gd name="T20" fmla="*/ 68 w 137"/>
                <a:gd name="T21" fmla="*/ 341 h 341"/>
                <a:gd name="T22" fmla="*/ 137 w 137"/>
                <a:gd name="T23" fmla="*/ 273 h 341"/>
                <a:gd name="T24" fmla="*/ 137 w 137"/>
                <a:gd name="T25" fmla="*/ 68 h 341"/>
                <a:gd name="T26" fmla="*/ 68 w 137"/>
                <a:gd name="T27" fmla="*/ 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7" h="341">
                  <a:moveTo>
                    <a:pt x="68" y="14"/>
                  </a:moveTo>
                  <a:cubicBezTo>
                    <a:pt x="98" y="14"/>
                    <a:pt x="123" y="38"/>
                    <a:pt x="123" y="68"/>
                  </a:cubicBezTo>
                  <a:cubicBezTo>
                    <a:pt x="123" y="273"/>
                    <a:pt x="123" y="273"/>
                    <a:pt x="123" y="273"/>
                  </a:cubicBezTo>
                  <a:cubicBezTo>
                    <a:pt x="123" y="303"/>
                    <a:pt x="98" y="328"/>
                    <a:pt x="68" y="328"/>
                  </a:cubicBezTo>
                  <a:cubicBezTo>
                    <a:pt x="38" y="328"/>
                    <a:pt x="14" y="303"/>
                    <a:pt x="14" y="273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38"/>
                    <a:pt x="38" y="14"/>
                    <a:pt x="68" y="14"/>
                  </a:cubicBezTo>
                  <a:moveTo>
                    <a:pt x="68" y="0"/>
                  </a:moveTo>
                  <a:cubicBezTo>
                    <a:pt x="31" y="0"/>
                    <a:pt x="0" y="30"/>
                    <a:pt x="0" y="68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311"/>
                    <a:pt x="31" y="341"/>
                    <a:pt x="68" y="341"/>
                  </a:cubicBezTo>
                  <a:cubicBezTo>
                    <a:pt x="106" y="341"/>
                    <a:pt x="137" y="311"/>
                    <a:pt x="137" y="273"/>
                  </a:cubicBezTo>
                  <a:cubicBezTo>
                    <a:pt x="137" y="68"/>
                    <a:pt x="137" y="68"/>
                    <a:pt x="137" y="68"/>
                  </a:cubicBezTo>
                  <a:cubicBezTo>
                    <a:pt x="137" y="30"/>
                    <a:pt x="106" y="0"/>
                    <a:pt x="68" y="0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69" name="Freeform 33"/>
            <p:cNvSpPr>
              <a:spLocks/>
            </p:cNvSpPr>
            <p:nvPr userDrawn="1"/>
          </p:nvSpPr>
          <p:spPr bwMode="auto">
            <a:xfrm>
              <a:off x="6629400" y="3108325"/>
              <a:ext cx="257175" cy="434975"/>
            </a:xfrm>
            <a:custGeom>
              <a:avLst/>
              <a:gdLst>
                <a:gd name="T0" fmla="*/ 40 w 81"/>
                <a:gd name="T1" fmla="*/ 137 h 137"/>
                <a:gd name="T2" fmla="*/ 40 w 81"/>
                <a:gd name="T3" fmla="*/ 137 h 137"/>
                <a:gd name="T4" fmla="*/ 0 w 81"/>
                <a:gd name="T5" fmla="*/ 96 h 137"/>
                <a:gd name="T6" fmla="*/ 0 w 81"/>
                <a:gd name="T7" fmla="*/ 41 h 137"/>
                <a:gd name="T8" fmla="*/ 40 w 81"/>
                <a:gd name="T9" fmla="*/ 0 h 137"/>
                <a:gd name="T10" fmla="*/ 81 w 81"/>
                <a:gd name="T11" fmla="*/ 41 h 137"/>
                <a:gd name="T12" fmla="*/ 81 w 81"/>
                <a:gd name="T13" fmla="*/ 96 h 137"/>
                <a:gd name="T14" fmla="*/ 40 w 81"/>
                <a:gd name="T15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137">
                  <a:moveTo>
                    <a:pt x="40" y="137"/>
                  </a:moveTo>
                  <a:cubicBezTo>
                    <a:pt x="40" y="137"/>
                    <a:pt x="40" y="137"/>
                    <a:pt x="40" y="137"/>
                  </a:cubicBezTo>
                  <a:cubicBezTo>
                    <a:pt x="18" y="137"/>
                    <a:pt x="0" y="118"/>
                    <a:pt x="0" y="9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63" y="0"/>
                    <a:pt x="81" y="18"/>
                    <a:pt x="81" y="41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81" y="118"/>
                    <a:pt x="63" y="137"/>
                    <a:pt x="40" y="137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70" name="Freeform 34"/>
            <p:cNvSpPr>
              <a:spLocks noEditPoints="1"/>
            </p:cNvSpPr>
            <p:nvPr userDrawn="1"/>
          </p:nvSpPr>
          <p:spPr bwMode="auto">
            <a:xfrm>
              <a:off x="3416300" y="3108325"/>
              <a:ext cx="260350" cy="434975"/>
            </a:xfrm>
            <a:custGeom>
              <a:avLst/>
              <a:gdLst>
                <a:gd name="T0" fmla="*/ 41 w 82"/>
                <a:gd name="T1" fmla="*/ 14 h 137"/>
                <a:gd name="T2" fmla="*/ 68 w 82"/>
                <a:gd name="T3" fmla="*/ 41 h 137"/>
                <a:gd name="T4" fmla="*/ 68 w 82"/>
                <a:gd name="T5" fmla="*/ 96 h 137"/>
                <a:gd name="T6" fmla="*/ 41 w 82"/>
                <a:gd name="T7" fmla="*/ 123 h 137"/>
                <a:gd name="T8" fmla="*/ 14 w 82"/>
                <a:gd name="T9" fmla="*/ 96 h 137"/>
                <a:gd name="T10" fmla="*/ 14 w 82"/>
                <a:gd name="T11" fmla="*/ 41 h 137"/>
                <a:gd name="T12" fmla="*/ 41 w 82"/>
                <a:gd name="T13" fmla="*/ 14 h 137"/>
                <a:gd name="T14" fmla="*/ 41 w 82"/>
                <a:gd name="T15" fmla="*/ 0 h 137"/>
                <a:gd name="T16" fmla="*/ 0 w 82"/>
                <a:gd name="T17" fmla="*/ 41 h 137"/>
                <a:gd name="T18" fmla="*/ 0 w 82"/>
                <a:gd name="T19" fmla="*/ 96 h 137"/>
                <a:gd name="T20" fmla="*/ 41 w 82"/>
                <a:gd name="T21" fmla="*/ 137 h 137"/>
                <a:gd name="T22" fmla="*/ 82 w 82"/>
                <a:gd name="T23" fmla="*/ 96 h 137"/>
                <a:gd name="T24" fmla="*/ 82 w 82"/>
                <a:gd name="T25" fmla="*/ 41 h 137"/>
                <a:gd name="T26" fmla="*/ 41 w 82"/>
                <a:gd name="T2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137">
                  <a:moveTo>
                    <a:pt x="41" y="14"/>
                  </a:moveTo>
                  <a:cubicBezTo>
                    <a:pt x="56" y="14"/>
                    <a:pt x="68" y="26"/>
                    <a:pt x="68" y="41"/>
                  </a:cubicBezTo>
                  <a:cubicBezTo>
                    <a:pt x="68" y="96"/>
                    <a:pt x="68" y="96"/>
                    <a:pt x="68" y="96"/>
                  </a:cubicBezTo>
                  <a:cubicBezTo>
                    <a:pt x="68" y="111"/>
                    <a:pt x="56" y="123"/>
                    <a:pt x="41" y="123"/>
                  </a:cubicBezTo>
                  <a:cubicBezTo>
                    <a:pt x="26" y="123"/>
                    <a:pt x="14" y="111"/>
                    <a:pt x="14" y="96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26"/>
                    <a:pt x="26" y="14"/>
                    <a:pt x="41" y="14"/>
                  </a:cubicBezTo>
                  <a:moveTo>
                    <a:pt x="41" y="0"/>
                  </a:moveTo>
                  <a:cubicBezTo>
                    <a:pt x="19" y="0"/>
                    <a:pt x="0" y="18"/>
                    <a:pt x="0" y="41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18"/>
                    <a:pt x="19" y="137"/>
                    <a:pt x="41" y="137"/>
                  </a:cubicBezTo>
                  <a:cubicBezTo>
                    <a:pt x="64" y="137"/>
                    <a:pt x="82" y="118"/>
                    <a:pt x="82" y="96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18"/>
                    <a:pt x="64" y="0"/>
                    <a:pt x="41" y="0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71" name="Freeform 35"/>
            <p:cNvSpPr>
              <a:spLocks/>
            </p:cNvSpPr>
            <p:nvPr userDrawn="1"/>
          </p:nvSpPr>
          <p:spPr bwMode="auto">
            <a:xfrm>
              <a:off x="6019800" y="3086100"/>
              <a:ext cx="434975" cy="1087438"/>
            </a:xfrm>
            <a:custGeom>
              <a:avLst/>
              <a:gdLst>
                <a:gd name="T0" fmla="*/ 68 w 137"/>
                <a:gd name="T1" fmla="*/ 342 h 342"/>
                <a:gd name="T2" fmla="*/ 68 w 137"/>
                <a:gd name="T3" fmla="*/ 342 h 342"/>
                <a:gd name="T4" fmla="*/ 0 w 137"/>
                <a:gd name="T5" fmla="*/ 273 h 342"/>
                <a:gd name="T6" fmla="*/ 0 w 137"/>
                <a:gd name="T7" fmla="*/ 68 h 342"/>
                <a:gd name="T8" fmla="*/ 68 w 137"/>
                <a:gd name="T9" fmla="*/ 0 h 342"/>
                <a:gd name="T10" fmla="*/ 137 w 137"/>
                <a:gd name="T11" fmla="*/ 68 h 342"/>
                <a:gd name="T12" fmla="*/ 137 w 137"/>
                <a:gd name="T13" fmla="*/ 273 h 342"/>
                <a:gd name="T14" fmla="*/ 68 w 137"/>
                <a:gd name="T15" fmla="*/ 342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42">
                  <a:moveTo>
                    <a:pt x="68" y="342"/>
                  </a:moveTo>
                  <a:cubicBezTo>
                    <a:pt x="68" y="342"/>
                    <a:pt x="68" y="342"/>
                    <a:pt x="68" y="342"/>
                  </a:cubicBezTo>
                  <a:cubicBezTo>
                    <a:pt x="31" y="342"/>
                    <a:pt x="0" y="311"/>
                    <a:pt x="0" y="273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31"/>
                    <a:pt x="31" y="0"/>
                    <a:pt x="68" y="0"/>
                  </a:cubicBezTo>
                  <a:cubicBezTo>
                    <a:pt x="106" y="0"/>
                    <a:pt x="137" y="31"/>
                    <a:pt x="137" y="68"/>
                  </a:cubicBezTo>
                  <a:cubicBezTo>
                    <a:pt x="137" y="273"/>
                    <a:pt x="137" y="273"/>
                    <a:pt x="137" y="273"/>
                  </a:cubicBezTo>
                  <a:cubicBezTo>
                    <a:pt x="137" y="311"/>
                    <a:pt x="106" y="342"/>
                    <a:pt x="68" y="342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72" name="Freeform 36"/>
            <p:cNvSpPr>
              <a:spLocks/>
            </p:cNvSpPr>
            <p:nvPr userDrawn="1"/>
          </p:nvSpPr>
          <p:spPr bwMode="auto">
            <a:xfrm>
              <a:off x="4502150" y="1628775"/>
              <a:ext cx="542925" cy="2433638"/>
            </a:xfrm>
            <a:custGeom>
              <a:avLst/>
              <a:gdLst>
                <a:gd name="T0" fmla="*/ 85 w 171"/>
                <a:gd name="T1" fmla="*/ 765 h 765"/>
                <a:gd name="T2" fmla="*/ 85 w 171"/>
                <a:gd name="T3" fmla="*/ 765 h 765"/>
                <a:gd name="T4" fmla="*/ 0 w 171"/>
                <a:gd name="T5" fmla="*/ 680 h 765"/>
                <a:gd name="T6" fmla="*/ 0 w 171"/>
                <a:gd name="T7" fmla="*/ 86 h 765"/>
                <a:gd name="T8" fmla="*/ 85 w 171"/>
                <a:gd name="T9" fmla="*/ 0 h 765"/>
                <a:gd name="T10" fmla="*/ 171 w 171"/>
                <a:gd name="T11" fmla="*/ 86 h 765"/>
                <a:gd name="T12" fmla="*/ 171 w 171"/>
                <a:gd name="T13" fmla="*/ 680 h 765"/>
                <a:gd name="T14" fmla="*/ 85 w 171"/>
                <a:gd name="T15" fmla="*/ 765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" h="765">
                  <a:moveTo>
                    <a:pt x="85" y="765"/>
                  </a:moveTo>
                  <a:cubicBezTo>
                    <a:pt x="85" y="765"/>
                    <a:pt x="85" y="765"/>
                    <a:pt x="85" y="765"/>
                  </a:cubicBezTo>
                  <a:cubicBezTo>
                    <a:pt x="38" y="765"/>
                    <a:pt x="0" y="727"/>
                    <a:pt x="0" y="68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39"/>
                    <a:pt x="38" y="0"/>
                    <a:pt x="85" y="0"/>
                  </a:cubicBezTo>
                  <a:cubicBezTo>
                    <a:pt x="132" y="0"/>
                    <a:pt x="171" y="39"/>
                    <a:pt x="171" y="86"/>
                  </a:cubicBezTo>
                  <a:cubicBezTo>
                    <a:pt x="171" y="680"/>
                    <a:pt x="171" y="680"/>
                    <a:pt x="171" y="680"/>
                  </a:cubicBezTo>
                  <a:cubicBezTo>
                    <a:pt x="171" y="727"/>
                    <a:pt x="132" y="765"/>
                    <a:pt x="85" y="765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73" name="Freeform 37"/>
            <p:cNvSpPr>
              <a:spLocks/>
            </p:cNvSpPr>
            <p:nvPr userDrawn="1"/>
          </p:nvSpPr>
          <p:spPr bwMode="auto">
            <a:xfrm>
              <a:off x="5260975" y="2586038"/>
              <a:ext cx="542925" cy="2433638"/>
            </a:xfrm>
            <a:custGeom>
              <a:avLst/>
              <a:gdLst>
                <a:gd name="T0" fmla="*/ 85 w 171"/>
                <a:gd name="T1" fmla="*/ 765 h 765"/>
                <a:gd name="T2" fmla="*/ 85 w 171"/>
                <a:gd name="T3" fmla="*/ 765 h 765"/>
                <a:gd name="T4" fmla="*/ 0 w 171"/>
                <a:gd name="T5" fmla="*/ 680 h 765"/>
                <a:gd name="T6" fmla="*/ 0 w 171"/>
                <a:gd name="T7" fmla="*/ 85 h 765"/>
                <a:gd name="T8" fmla="*/ 85 w 171"/>
                <a:gd name="T9" fmla="*/ 0 h 765"/>
                <a:gd name="T10" fmla="*/ 171 w 171"/>
                <a:gd name="T11" fmla="*/ 85 h 765"/>
                <a:gd name="T12" fmla="*/ 171 w 171"/>
                <a:gd name="T13" fmla="*/ 680 h 765"/>
                <a:gd name="T14" fmla="*/ 85 w 171"/>
                <a:gd name="T15" fmla="*/ 765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" h="765">
                  <a:moveTo>
                    <a:pt x="85" y="765"/>
                  </a:moveTo>
                  <a:cubicBezTo>
                    <a:pt x="85" y="765"/>
                    <a:pt x="85" y="765"/>
                    <a:pt x="85" y="765"/>
                  </a:cubicBezTo>
                  <a:cubicBezTo>
                    <a:pt x="38" y="765"/>
                    <a:pt x="0" y="727"/>
                    <a:pt x="0" y="6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8" y="0"/>
                    <a:pt x="85" y="0"/>
                  </a:cubicBezTo>
                  <a:cubicBezTo>
                    <a:pt x="132" y="0"/>
                    <a:pt x="171" y="38"/>
                    <a:pt x="171" y="85"/>
                  </a:cubicBezTo>
                  <a:cubicBezTo>
                    <a:pt x="171" y="680"/>
                    <a:pt x="171" y="680"/>
                    <a:pt x="171" y="680"/>
                  </a:cubicBezTo>
                  <a:cubicBezTo>
                    <a:pt x="171" y="727"/>
                    <a:pt x="132" y="765"/>
                    <a:pt x="85" y="765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74" name="Freeform 38"/>
            <p:cNvSpPr>
              <a:spLocks/>
            </p:cNvSpPr>
            <p:nvPr userDrawn="1"/>
          </p:nvSpPr>
          <p:spPr bwMode="auto">
            <a:xfrm>
              <a:off x="3178175" y="3346450"/>
              <a:ext cx="434975" cy="1087438"/>
            </a:xfrm>
            <a:custGeom>
              <a:avLst/>
              <a:gdLst>
                <a:gd name="T0" fmla="*/ 69 w 137"/>
                <a:gd name="T1" fmla="*/ 342 h 342"/>
                <a:gd name="T2" fmla="*/ 69 w 137"/>
                <a:gd name="T3" fmla="*/ 342 h 342"/>
                <a:gd name="T4" fmla="*/ 0 w 137"/>
                <a:gd name="T5" fmla="*/ 273 h 342"/>
                <a:gd name="T6" fmla="*/ 0 w 137"/>
                <a:gd name="T7" fmla="*/ 68 h 342"/>
                <a:gd name="T8" fmla="*/ 69 w 137"/>
                <a:gd name="T9" fmla="*/ 0 h 342"/>
                <a:gd name="T10" fmla="*/ 137 w 137"/>
                <a:gd name="T11" fmla="*/ 68 h 342"/>
                <a:gd name="T12" fmla="*/ 137 w 137"/>
                <a:gd name="T13" fmla="*/ 273 h 342"/>
                <a:gd name="T14" fmla="*/ 69 w 137"/>
                <a:gd name="T15" fmla="*/ 342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42">
                  <a:moveTo>
                    <a:pt x="69" y="342"/>
                  </a:moveTo>
                  <a:cubicBezTo>
                    <a:pt x="69" y="342"/>
                    <a:pt x="69" y="342"/>
                    <a:pt x="69" y="342"/>
                  </a:cubicBezTo>
                  <a:cubicBezTo>
                    <a:pt x="31" y="342"/>
                    <a:pt x="0" y="311"/>
                    <a:pt x="0" y="273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106" y="0"/>
                    <a:pt x="137" y="31"/>
                    <a:pt x="137" y="68"/>
                  </a:cubicBezTo>
                  <a:cubicBezTo>
                    <a:pt x="137" y="273"/>
                    <a:pt x="137" y="273"/>
                    <a:pt x="137" y="273"/>
                  </a:cubicBezTo>
                  <a:cubicBezTo>
                    <a:pt x="137" y="311"/>
                    <a:pt x="106" y="342"/>
                    <a:pt x="69" y="342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75" name="Freeform 39"/>
            <p:cNvSpPr>
              <a:spLocks/>
            </p:cNvSpPr>
            <p:nvPr userDrawn="1"/>
          </p:nvSpPr>
          <p:spPr bwMode="auto">
            <a:xfrm>
              <a:off x="2419350" y="2478088"/>
              <a:ext cx="542925" cy="2433638"/>
            </a:xfrm>
            <a:custGeom>
              <a:avLst/>
              <a:gdLst>
                <a:gd name="T0" fmla="*/ 86 w 171"/>
                <a:gd name="T1" fmla="*/ 765 h 765"/>
                <a:gd name="T2" fmla="*/ 86 w 171"/>
                <a:gd name="T3" fmla="*/ 765 h 765"/>
                <a:gd name="T4" fmla="*/ 0 w 171"/>
                <a:gd name="T5" fmla="*/ 679 h 765"/>
                <a:gd name="T6" fmla="*/ 0 w 171"/>
                <a:gd name="T7" fmla="*/ 85 h 765"/>
                <a:gd name="T8" fmla="*/ 86 w 171"/>
                <a:gd name="T9" fmla="*/ 0 h 765"/>
                <a:gd name="T10" fmla="*/ 171 w 171"/>
                <a:gd name="T11" fmla="*/ 85 h 765"/>
                <a:gd name="T12" fmla="*/ 171 w 171"/>
                <a:gd name="T13" fmla="*/ 679 h 765"/>
                <a:gd name="T14" fmla="*/ 86 w 171"/>
                <a:gd name="T15" fmla="*/ 765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" h="765">
                  <a:moveTo>
                    <a:pt x="86" y="765"/>
                  </a:moveTo>
                  <a:cubicBezTo>
                    <a:pt x="86" y="765"/>
                    <a:pt x="86" y="765"/>
                    <a:pt x="86" y="765"/>
                  </a:cubicBezTo>
                  <a:cubicBezTo>
                    <a:pt x="38" y="765"/>
                    <a:pt x="0" y="727"/>
                    <a:pt x="0" y="679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8" y="0"/>
                    <a:pt x="86" y="0"/>
                  </a:cubicBezTo>
                  <a:cubicBezTo>
                    <a:pt x="133" y="0"/>
                    <a:pt x="171" y="38"/>
                    <a:pt x="171" y="85"/>
                  </a:cubicBezTo>
                  <a:cubicBezTo>
                    <a:pt x="171" y="679"/>
                    <a:pt x="171" y="679"/>
                    <a:pt x="171" y="679"/>
                  </a:cubicBezTo>
                  <a:cubicBezTo>
                    <a:pt x="171" y="727"/>
                    <a:pt x="133" y="765"/>
                    <a:pt x="86" y="765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76" name="Freeform 40"/>
            <p:cNvSpPr>
              <a:spLocks/>
            </p:cNvSpPr>
            <p:nvPr userDrawn="1"/>
          </p:nvSpPr>
          <p:spPr bwMode="auto">
            <a:xfrm>
              <a:off x="0" y="2738438"/>
              <a:ext cx="393700" cy="2433638"/>
            </a:xfrm>
            <a:custGeom>
              <a:avLst/>
              <a:gdLst>
                <a:gd name="T0" fmla="*/ 39 w 124"/>
                <a:gd name="T1" fmla="*/ 0 h 765"/>
                <a:gd name="T2" fmla="*/ 0 w 124"/>
                <a:gd name="T3" fmla="*/ 9 h 765"/>
                <a:gd name="T4" fmla="*/ 0 w 124"/>
                <a:gd name="T5" fmla="*/ 755 h 765"/>
                <a:gd name="T6" fmla="*/ 39 w 124"/>
                <a:gd name="T7" fmla="*/ 765 h 765"/>
                <a:gd name="T8" fmla="*/ 124 w 124"/>
                <a:gd name="T9" fmla="*/ 679 h 765"/>
                <a:gd name="T10" fmla="*/ 124 w 124"/>
                <a:gd name="T11" fmla="*/ 85 h 765"/>
                <a:gd name="T12" fmla="*/ 39 w 124"/>
                <a:gd name="T13" fmla="*/ 0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765">
                  <a:moveTo>
                    <a:pt x="39" y="0"/>
                  </a:moveTo>
                  <a:cubicBezTo>
                    <a:pt x="25" y="0"/>
                    <a:pt x="12" y="3"/>
                    <a:pt x="0" y="9"/>
                  </a:cubicBezTo>
                  <a:cubicBezTo>
                    <a:pt x="0" y="755"/>
                    <a:pt x="0" y="755"/>
                    <a:pt x="0" y="755"/>
                  </a:cubicBezTo>
                  <a:cubicBezTo>
                    <a:pt x="12" y="761"/>
                    <a:pt x="25" y="765"/>
                    <a:pt x="39" y="765"/>
                  </a:cubicBezTo>
                  <a:cubicBezTo>
                    <a:pt x="86" y="765"/>
                    <a:pt x="124" y="727"/>
                    <a:pt x="124" y="679"/>
                  </a:cubicBezTo>
                  <a:cubicBezTo>
                    <a:pt x="124" y="85"/>
                    <a:pt x="124" y="85"/>
                    <a:pt x="124" y="85"/>
                  </a:cubicBezTo>
                  <a:cubicBezTo>
                    <a:pt x="124" y="38"/>
                    <a:pt x="86" y="0"/>
                    <a:pt x="39" y="0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77" name="Freeform 41"/>
            <p:cNvSpPr>
              <a:spLocks/>
            </p:cNvSpPr>
            <p:nvPr userDrawn="1"/>
          </p:nvSpPr>
          <p:spPr bwMode="auto">
            <a:xfrm>
              <a:off x="8839200" y="3238500"/>
              <a:ext cx="304800" cy="1084263"/>
            </a:xfrm>
            <a:custGeom>
              <a:avLst/>
              <a:gdLst>
                <a:gd name="T0" fmla="*/ 96 w 96"/>
                <a:gd name="T1" fmla="*/ 6 h 341"/>
                <a:gd name="T2" fmla="*/ 68 w 96"/>
                <a:gd name="T3" fmla="*/ 0 h 341"/>
                <a:gd name="T4" fmla="*/ 0 w 96"/>
                <a:gd name="T5" fmla="*/ 68 h 341"/>
                <a:gd name="T6" fmla="*/ 0 w 96"/>
                <a:gd name="T7" fmla="*/ 273 h 341"/>
                <a:gd name="T8" fmla="*/ 68 w 96"/>
                <a:gd name="T9" fmla="*/ 341 h 341"/>
                <a:gd name="T10" fmla="*/ 96 w 96"/>
                <a:gd name="T11" fmla="*/ 335 h 341"/>
                <a:gd name="T12" fmla="*/ 96 w 96"/>
                <a:gd name="T13" fmla="*/ 6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341">
                  <a:moveTo>
                    <a:pt x="96" y="6"/>
                  </a:moveTo>
                  <a:cubicBezTo>
                    <a:pt x="87" y="2"/>
                    <a:pt x="78" y="0"/>
                    <a:pt x="68" y="0"/>
                  </a:cubicBezTo>
                  <a:cubicBezTo>
                    <a:pt x="30" y="0"/>
                    <a:pt x="0" y="31"/>
                    <a:pt x="0" y="68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311"/>
                    <a:pt x="30" y="341"/>
                    <a:pt x="68" y="341"/>
                  </a:cubicBezTo>
                  <a:cubicBezTo>
                    <a:pt x="78" y="341"/>
                    <a:pt x="87" y="339"/>
                    <a:pt x="96" y="335"/>
                  </a:cubicBezTo>
                  <a:lnTo>
                    <a:pt x="96" y="6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</p:grpSp>
      <p:grpSp>
        <p:nvGrpSpPr>
          <p:cNvPr id="31" name="Logotype"/>
          <p:cNvGrpSpPr>
            <a:grpSpLocks noChangeAspect="1"/>
          </p:cNvGrpSpPr>
          <p:nvPr userDrawn="1"/>
        </p:nvGrpSpPr>
        <p:grpSpPr>
          <a:xfrm>
            <a:off x="730286" y="536398"/>
            <a:ext cx="1845385" cy="455276"/>
            <a:chOff x="5072063" y="3095625"/>
            <a:chExt cx="2051050" cy="674688"/>
          </a:xfrm>
        </p:grpSpPr>
        <p:sp>
          <p:nvSpPr>
            <p:cNvPr id="32" name="Freeform 5"/>
            <p:cNvSpPr>
              <a:spLocks noEditPoints="1"/>
            </p:cNvSpPr>
            <p:nvPr/>
          </p:nvSpPr>
          <p:spPr bwMode="auto">
            <a:xfrm>
              <a:off x="6783388" y="3184525"/>
              <a:ext cx="339725" cy="346075"/>
            </a:xfrm>
            <a:custGeom>
              <a:avLst/>
              <a:gdLst>
                <a:gd name="T0" fmla="*/ 42 w 90"/>
                <a:gd name="T1" fmla="*/ 2 h 91"/>
                <a:gd name="T2" fmla="*/ 1 w 90"/>
                <a:gd name="T3" fmla="*/ 43 h 91"/>
                <a:gd name="T4" fmla="*/ 46 w 90"/>
                <a:gd name="T5" fmla="*/ 91 h 91"/>
                <a:gd name="T6" fmla="*/ 73 w 90"/>
                <a:gd name="T7" fmla="*/ 76 h 91"/>
                <a:gd name="T8" fmla="*/ 73 w 90"/>
                <a:gd name="T9" fmla="*/ 89 h 91"/>
                <a:gd name="T10" fmla="*/ 90 w 90"/>
                <a:gd name="T11" fmla="*/ 89 h 91"/>
                <a:gd name="T12" fmla="*/ 90 w 90"/>
                <a:gd name="T13" fmla="*/ 47 h 91"/>
                <a:gd name="T14" fmla="*/ 42 w 90"/>
                <a:gd name="T15" fmla="*/ 2 h 91"/>
                <a:gd name="T16" fmla="*/ 71 w 90"/>
                <a:gd name="T17" fmla="*/ 47 h 91"/>
                <a:gd name="T18" fmla="*/ 42 w 90"/>
                <a:gd name="T19" fmla="*/ 72 h 91"/>
                <a:gd name="T20" fmla="*/ 20 w 90"/>
                <a:gd name="T21" fmla="*/ 49 h 91"/>
                <a:gd name="T22" fmla="*/ 46 w 90"/>
                <a:gd name="T23" fmla="*/ 20 h 91"/>
                <a:gd name="T24" fmla="*/ 71 w 90"/>
                <a:gd name="T25" fmla="*/ 45 h 91"/>
                <a:gd name="T26" fmla="*/ 71 w 90"/>
                <a:gd name="T27" fmla="*/ 4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91">
                  <a:moveTo>
                    <a:pt x="42" y="2"/>
                  </a:moveTo>
                  <a:cubicBezTo>
                    <a:pt x="20" y="3"/>
                    <a:pt x="3" y="21"/>
                    <a:pt x="1" y="43"/>
                  </a:cubicBezTo>
                  <a:cubicBezTo>
                    <a:pt x="0" y="69"/>
                    <a:pt x="20" y="91"/>
                    <a:pt x="46" y="91"/>
                  </a:cubicBezTo>
                  <a:cubicBezTo>
                    <a:pt x="55" y="91"/>
                    <a:pt x="68" y="86"/>
                    <a:pt x="73" y="76"/>
                  </a:cubicBezTo>
                  <a:cubicBezTo>
                    <a:pt x="73" y="89"/>
                    <a:pt x="73" y="89"/>
                    <a:pt x="73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90" y="47"/>
                    <a:pt x="90" y="47"/>
                    <a:pt x="90" y="47"/>
                  </a:cubicBezTo>
                  <a:cubicBezTo>
                    <a:pt x="90" y="19"/>
                    <a:pt x="68" y="0"/>
                    <a:pt x="42" y="2"/>
                  </a:cubicBezTo>
                  <a:moveTo>
                    <a:pt x="71" y="47"/>
                  </a:moveTo>
                  <a:cubicBezTo>
                    <a:pt x="71" y="62"/>
                    <a:pt x="58" y="73"/>
                    <a:pt x="42" y="72"/>
                  </a:cubicBezTo>
                  <a:cubicBezTo>
                    <a:pt x="31" y="70"/>
                    <a:pt x="22" y="61"/>
                    <a:pt x="20" y="49"/>
                  </a:cubicBezTo>
                  <a:cubicBezTo>
                    <a:pt x="18" y="33"/>
                    <a:pt x="31" y="20"/>
                    <a:pt x="46" y="20"/>
                  </a:cubicBezTo>
                  <a:cubicBezTo>
                    <a:pt x="59" y="20"/>
                    <a:pt x="71" y="31"/>
                    <a:pt x="71" y="45"/>
                  </a:cubicBezTo>
                  <a:lnTo>
                    <a:pt x="71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33" name="Freeform 6"/>
            <p:cNvSpPr>
              <a:spLocks noEditPoints="1"/>
            </p:cNvSpPr>
            <p:nvPr/>
          </p:nvSpPr>
          <p:spPr bwMode="auto">
            <a:xfrm>
              <a:off x="6421438" y="3187700"/>
              <a:ext cx="334963" cy="342900"/>
            </a:xfrm>
            <a:custGeom>
              <a:avLst/>
              <a:gdLst>
                <a:gd name="T0" fmla="*/ 44 w 89"/>
                <a:gd name="T1" fmla="*/ 0 h 90"/>
                <a:gd name="T2" fmla="*/ 0 w 89"/>
                <a:gd name="T3" fmla="*/ 45 h 90"/>
                <a:gd name="T4" fmla="*/ 45 w 89"/>
                <a:gd name="T5" fmla="*/ 90 h 90"/>
                <a:gd name="T6" fmla="*/ 86 w 89"/>
                <a:gd name="T7" fmla="*/ 62 h 90"/>
                <a:gd name="T8" fmla="*/ 69 w 89"/>
                <a:gd name="T9" fmla="*/ 57 h 90"/>
                <a:gd name="T10" fmla="*/ 50 w 89"/>
                <a:gd name="T11" fmla="*/ 72 h 90"/>
                <a:gd name="T12" fmla="*/ 22 w 89"/>
                <a:gd name="T13" fmla="*/ 58 h 90"/>
                <a:gd name="T14" fmla="*/ 89 w 89"/>
                <a:gd name="T15" fmla="*/ 40 h 90"/>
                <a:gd name="T16" fmla="*/ 44 w 89"/>
                <a:gd name="T17" fmla="*/ 0 h 90"/>
                <a:gd name="T18" fmla="*/ 19 w 89"/>
                <a:gd name="T19" fmla="*/ 43 h 90"/>
                <a:gd name="T20" fmla="*/ 36 w 89"/>
                <a:gd name="T21" fmla="*/ 19 h 90"/>
                <a:gd name="T22" fmla="*/ 67 w 89"/>
                <a:gd name="T23" fmla="*/ 30 h 90"/>
                <a:gd name="T24" fmla="*/ 19 w 89"/>
                <a:gd name="T25" fmla="*/ 4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0"/>
                  </a:moveTo>
                  <a:cubicBezTo>
                    <a:pt x="20" y="1"/>
                    <a:pt x="0" y="19"/>
                    <a:pt x="0" y="45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80" y="79"/>
                    <a:pt x="86" y="62"/>
                  </a:cubicBezTo>
                  <a:cubicBezTo>
                    <a:pt x="69" y="57"/>
                    <a:pt x="69" y="57"/>
                    <a:pt x="69" y="57"/>
                  </a:cubicBezTo>
                  <a:cubicBezTo>
                    <a:pt x="66" y="64"/>
                    <a:pt x="58" y="70"/>
                    <a:pt x="50" y="72"/>
                  </a:cubicBezTo>
                  <a:cubicBezTo>
                    <a:pt x="38" y="74"/>
                    <a:pt x="27" y="67"/>
                    <a:pt x="22" y="58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7" y="23"/>
                    <a:pt x="72" y="0"/>
                    <a:pt x="44" y="0"/>
                  </a:cubicBezTo>
                  <a:moveTo>
                    <a:pt x="19" y="43"/>
                  </a:moveTo>
                  <a:cubicBezTo>
                    <a:pt x="19" y="34"/>
                    <a:pt x="24" y="23"/>
                    <a:pt x="36" y="19"/>
                  </a:cubicBezTo>
                  <a:cubicBezTo>
                    <a:pt x="50" y="13"/>
                    <a:pt x="62" y="20"/>
                    <a:pt x="67" y="30"/>
                  </a:cubicBezTo>
                  <a:lnTo>
                    <a:pt x="19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34" name="Freeform 7"/>
            <p:cNvSpPr>
              <a:spLocks/>
            </p:cNvSpPr>
            <p:nvPr/>
          </p:nvSpPr>
          <p:spPr bwMode="auto">
            <a:xfrm>
              <a:off x="5867401" y="3187700"/>
              <a:ext cx="166688" cy="334963"/>
            </a:xfrm>
            <a:custGeom>
              <a:avLst/>
              <a:gdLst>
                <a:gd name="T0" fmla="*/ 44 w 44"/>
                <a:gd name="T1" fmla="*/ 19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19 w 44"/>
                <a:gd name="T15" fmla="*/ 88 h 88"/>
                <a:gd name="T16" fmla="*/ 19 w 44"/>
                <a:gd name="T17" fmla="*/ 47 h 88"/>
                <a:gd name="T18" fmla="*/ 44 w 44"/>
                <a:gd name="T19" fmla="*/ 1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9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7" y="0"/>
                    <a:pt x="21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19" y="62"/>
                    <a:pt x="19" y="62"/>
                    <a:pt x="19" y="47"/>
                  </a:cubicBezTo>
                  <a:cubicBezTo>
                    <a:pt x="19" y="27"/>
                    <a:pt x="30" y="19"/>
                    <a:pt x="44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35" name="Freeform 8"/>
            <p:cNvSpPr>
              <a:spLocks/>
            </p:cNvSpPr>
            <p:nvPr/>
          </p:nvSpPr>
          <p:spPr bwMode="auto">
            <a:xfrm>
              <a:off x="5072063" y="3130550"/>
              <a:ext cx="369888" cy="392113"/>
            </a:xfrm>
            <a:custGeom>
              <a:avLst/>
              <a:gdLst>
                <a:gd name="T0" fmla="*/ 186 w 233"/>
                <a:gd name="T1" fmla="*/ 166 h 247"/>
                <a:gd name="T2" fmla="*/ 48 w 233"/>
                <a:gd name="T3" fmla="*/ 0 h 247"/>
                <a:gd name="T4" fmla="*/ 0 w 233"/>
                <a:gd name="T5" fmla="*/ 0 h 247"/>
                <a:gd name="T6" fmla="*/ 0 w 233"/>
                <a:gd name="T7" fmla="*/ 247 h 247"/>
                <a:gd name="T8" fmla="*/ 50 w 233"/>
                <a:gd name="T9" fmla="*/ 247 h 247"/>
                <a:gd name="T10" fmla="*/ 50 w 233"/>
                <a:gd name="T11" fmla="*/ 84 h 247"/>
                <a:gd name="T12" fmla="*/ 190 w 233"/>
                <a:gd name="T13" fmla="*/ 247 h 247"/>
                <a:gd name="T14" fmla="*/ 233 w 233"/>
                <a:gd name="T15" fmla="*/ 247 h 247"/>
                <a:gd name="T16" fmla="*/ 233 w 233"/>
                <a:gd name="T17" fmla="*/ 0 h 247"/>
                <a:gd name="T18" fmla="*/ 186 w 233"/>
                <a:gd name="T19" fmla="*/ 0 h 247"/>
                <a:gd name="T20" fmla="*/ 186 w 233"/>
                <a:gd name="T21" fmla="*/ 16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7">
                  <a:moveTo>
                    <a:pt x="186" y="166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7"/>
                  </a:lnTo>
                  <a:lnTo>
                    <a:pt x="50" y="247"/>
                  </a:lnTo>
                  <a:lnTo>
                    <a:pt x="50" y="84"/>
                  </a:lnTo>
                  <a:lnTo>
                    <a:pt x="190" y="247"/>
                  </a:lnTo>
                  <a:lnTo>
                    <a:pt x="233" y="247"/>
                  </a:lnTo>
                  <a:lnTo>
                    <a:pt x="233" y="0"/>
                  </a:lnTo>
                  <a:lnTo>
                    <a:pt x="186" y="0"/>
                  </a:lnTo>
                  <a:lnTo>
                    <a:pt x="186" y="1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36" name="Freeform 9"/>
            <p:cNvSpPr>
              <a:spLocks noEditPoints="1"/>
            </p:cNvSpPr>
            <p:nvPr/>
          </p:nvSpPr>
          <p:spPr bwMode="auto">
            <a:xfrm>
              <a:off x="6034088" y="3095625"/>
              <a:ext cx="342900" cy="434975"/>
            </a:xfrm>
            <a:custGeom>
              <a:avLst/>
              <a:gdLst>
                <a:gd name="T0" fmla="*/ 91 w 91"/>
                <a:gd name="T1" fmla="*/ 0 h 114"/>
                <a:gd name="T2" fmla="*/ 73 w 91"/>
                <a:gd name="T3" fmla="*/ 0 h 114"/>
                <a:gd name="T4" fmla="*/ 73 w 91"/>
                <a:gd name="T5" fmla="*/ 34 h 114"/>
                <a:gd name="T6" fmla="*/ 43 w 91"/>
                <a:gd name="T7" fmla="*/ 25 h 114"/>
                <a:gd name="T8" fmla="*/ 2 w 91"/>
                <a:gd name="T9" fmla="*/ 66 h 114"/>
                <a:gd name="T10" fmla="*/ 47 w 91"/>
                <a:gd name="T11" fmla="*/ 114 h 114"/>
                <a:gd name="T12" fmla="*/ 74 w 91"/>
                <a:gd name="T13" fmla="*/ 101 h 114"/>
                <a:gd name="T14" fmla="*/ 74 w 91"/>
                <a:gd name="T15" fmla="*/ 112 h 114"/>
                <a:gd name="T16" fmla="*/ 91 w 91"/>
                <a:gd name="T17" fmla="*/ 112 h 114"/>
                <a:gd name="T18" fmla="*/ 91 w 91"/>
                <a:gd name="T19" fmla="*/ 70 h 114"/>
                <a:gd name="T20" fmla="*/ 91 w 91"/>
                <a:gd name="T21" fmla="*/ 69 h 114"/>
                <a:gd name="T22" fmla="*/ 91 w 91"/>
                <a:gd name="T23" fmla="*/ 68 h 114"/>
                <a:gd name="T24" fmla="*/ 91 w 91"/>
                <a:gd name="T25" fmla="*/ 0 h 114"/>
                <a:gd name="T26" fmla="*/ 72 w 91"/>
                <a:gd name="T27" fmla="*/ 70 h 114"/>
                <a:gd name="T28" fmla="*/ 43 w 91"/>
                <a:gd name="T29" fmla="*/ 95 h 114"/>
                <a:gd name="T30" fmla="*/ 21 w 91"/>
                <a:gd name="T31" fmla="*/ 72 h 114"/>
                <a:gd name="T32" fmla="*/ 47 w 91"/>
                <a:gd name="T33" fmla="*/ 43 h 114"/>
                <a:gd name="T34" fmla="*/ 72 w 91"/>
                <a:gd name="T35" fmla="*/ 68 h 114"/>
                <a:gd name="T36" fmla="*/ 72 w 91"/>
                <a:gd name="T37" fmla="*/ 7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4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4"/>
                    <a:pt x="43" y="25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4"/>
                    <a:pt x="47" y="114"/>
                  </a:cubicBezTo>
                  <a:cubicBezTo>
                    <a:pt x="56" y="114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70"/>
                    <a:pt x="91" y="70"/>
                    <a:pt x="91" y="70"/>
                  </a:cubicBezTo>
                  <a:cubicBezTo>
                    <a:pt x="91" y="70"/>
                    <a:pt x="91" y="69"/>
                    <a:pt x="91" y="69"/>
                  </a:cubicBezTo>
                  <a:cubicBezTo>
                    <a:pt x="91" y="69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2" y="85"/>
                    <a:pt x="59" y="96"/>
                    <a:pt x="43" y="95"/>
                  </a:cubicBezTo>
                  <a:cubicBezTo>
                    <a:pt x="32" y="93"/>
                    <a:pt x="22" y="84"/>
                    <a:pt x="21" y="72"/>
                  </a:cubicBezTo>
                  <a:cubicBezTo>
                    <a:pt x="19" y="56"/>
                    <a:pt x="31" y="43"/>
                    <a:pt x="47" y="43"/>
                  </a:cubicBezTo>
                  <a:cubicBezTo>
                    <a:pt x="60" y="43"/>
                    <a:pt x="72" y="54"/>
                    <a:pt x="72" y="68"/>
                  </a:cubicBezTo>
                  <a:lnTo>
                    <a:pt x="72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37" name="Freeform 10"/>
            <p:cNvSpPr>
              <a:spLocks noEditPoints="1"/>
            </p:cNvSpPr>
            <p:nvPr/>
          </p:nvSpPr>
          <p:spPr bwMode="auto">
            <a:xfrm>
              <a:off x="5487988" y="3187700"/>
              <a:ext cx="334963" cy="342900"/>
            </a:xfrm>
            <a:custGeom>
              <a:avLst/>
              <a:gdLst>
                <a:gd name="T0" fmla="*/ 44 w 89"/>
                <a:gd name="T1" fmla="*/ 0 h 90"/>
                <a:gd name="T2" fmla="*/ 0 w 89"/>
                <a:gd name="T3" fmla="*/ 45 h 90"/>
                <a:gd name="T4" fmla="*/ 44 w 89"/>
                <a:gd name="T5" fmla="*/ 90 h 90"/>
                <a:gd name="T6" fmla="*/ 89 w 89"/>
                <a:gd name="T7" fmla="*/ 45 h 90"/>
                <a:gd name="T8" fmla="*/ 44 w 89"/>
                <a:gd name="T9" fmla="*/ 0 h 90"/>
                <a:gd name="T10" fmla="*/ 44 w 89"/>
                <a:gd name="T11" fmla="*/ 71 h 90"/>
                <a:gd name="T12" fmla="*/ 19 w 89"/>
                <a:gd name="T13" fmla="*/ 45 h 90"/>
                <a:gd name="T14" fmla="*/ 44 w 89"/>
                <a:gd name="T15" fmla="*/ 19 h 90"/>
                <a:gd name="T16" fmla="*/ 70 w 89"/>
                <a:gd name="T17" fmla="*/ 45 h 90"/>
                <a:gd name="T18" fmla="*/ 44 w 89"/>
                <a:gd name="T19" fmla="*/ 7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90">
                  <a:moveTo>
                    <a:pt x="44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0"/>
                    <a:pt x="44" y="90"/>
                  </a:cubicBezTo>
                  <a:cubicBezTo>
                    <a:pt x="69" y="90"/>
                    <a:pt x="89" y="70"/>
                    <a:pt x="89" y="45"/>
                  </a:cubicBezTo>
                  <a:cubicBezTo>
                    <a:pt x="89" y="20"/>
                    <a:pt x="69" y="0"/>
                    <a:pt x="44" y="0"/>
                  </a:cubicBezTo>
                  <a:moveTo>
                    <a:pt x="44" y="71"/>
                  </a:moveTo>
                  <a:cubicBezTo>
                    <a:pt x="30" y="71"/>
                    <a:pt x="19" y="59"/>
                    <a:pt x="19" y="45"/>
                  </a:cubicBezTo>
                  <a:cubicBezTo>
                    <a:pt x="19" y="31"/>
                    <a:pt x="30" y="19"/>
                    <a:pt x="44" y="19"/>
                  </a:cubicBezTo>
                  <a:cubicBezTo>
                    <a:pt x="58" y="19"/>
                    <a:pt x="70" y="31"/>
                    <a:pt x="70" y="45"/>
                  </a:cubicBezTo>
                  <a:cubicBezTo>
                    <a:pt x="70" y="59"/>
                    <a:pt x="58" y="71"/>
                    <a:pt x="44" y="7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38" name="Freeform 11"/>
            <p:cNvSpPr>
              <a:spLocks noEditPoints="1"/>
            </p:cNvSpPr>
            <p:nvPr/>
          </p:nvSpPr>
          <p:spPr bwMode="auto">
            <a:xfrm>
              <a:off x="5186363" y="3668713"/>
              <a:ext cx="96838" cy="101600"/>
            </a:xfrm>
            <a:custGeom>
              <a:avLst/>
              <a:gdLst>
                <a:gd name="T0" fmla="*/ 18 w 26"/>
                <a:gd name="T1" fmla="*/ 21 h 27"/>
                <a:gd name="T2" fmla="*/ 7 w 26"/>
                <a:gd name="T3" fmla="*/ 21 h 27"/>
                <a:gd name="T4" fmla="*/ 5 w 26"/>
                <a:gd name="T5" fmla="*/ 27 h 27"/>
                <a:gd name="T6" fmla="*/ 0 w 26"/>
                <a:gd name="T7" fmla="*/ 27 h 27"/>
                <a:gd name="T8" fmla="*/ 10 w 26"/>
                <a:gd name="T9" fmla="*/ 0 h 27"/>
                <a:gd name="T10" fmla="*/ 16 w 26"/>
                <a:gd name="T11" fmla="*/ 0 h 27"/>
                <a:gd name="T12" fmla="*/ 26 w 26"/>
                <a:gd name="T13" fmla="*/ 27 h 27"/>
                <a:gd name="T14" fmla="*/ 20 w 26"/>
                <a:gd name="T15" fmla="*/ 27 h 27"/>
                <a:gd name="T16" fmla="*/ 18 w 26"/>
                <a:gd name="T17" fmla="*/ 21 h 27"/>
                <a:gd name="T18" fmla="*/ 17 w 26"/>
                <a:gd name="T19" fmla="*/ 16 h 27"/>
                <a:gd name="T20" fmla="*/ 16 w 26"/>
                <a:gd name="T21" fmla="*/ 15 h 27"/>
                <a:gd name="T22" fmla="*/ 13 w 26"/>
                <a:gd name="T23" fmla="*/ 5 h 27"/>
                <a:gd name="T24" fmla="*/ 9 w 26"/>
                <a:gd name="T25" fmla="*/ 15 h 27"/>
                <a:gd name="T26" fmla="*/ 9 w 26"/>
                <a:gd name="T27" fmla="*/ 16 h 27"/>
                <a:gd name="T28" fmla="*/ 17 w 26"/>
                <a:gd name="T29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27">
                  <a:moveTo>
                    <a:pt x="18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0" y="27"/>
                    <a:pt x="20" y="27"/>
                    <a:pt x="20" y="27"/>
                  </a:cubicBezTo>
                  <a:lnTo>
                    <a:pt x="18" y="21"/>
                  </a:lnTo>
                  <a:close/>
                  <a:moveTo>
                    <a:pt x="17" y="16"/>
                  </a:moveTo>
                  <a:cubicBezTo>
                    <a:pt x="16" y="15"/>
                    <a:pt x="16" y="15"/>
                    <a:pt x="16" y="15"/>
                  </a:cubicBezTo>
                  <a:cubicBezTo>
                    <a:pt x="15" y="12"/>
                    <a:pt x="14" y="9"/>
                    <a:pt x="13" y="5"/>
                  </a:cubicBezTo>
                  <a:cubicBezTo>
                    <a:pt x="12" y="9"/>
                    <a:pt x="11" y="12"/>
                    <a:pt x="9" y="15"/>
                  </a:cubicBezTo>
                  <a:cubicBezTo>
                    <a:pt x="9" y="16"/>
                    <a:pt x="9" y="16"/>
                    <a:pt x="9" y="16"/>
                  </a:cubicBezTo>
                  <a:lnTo>
                    <a:pt x="17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39" name="Freeform 12"/>
            <p:cNvSpPr>
              <a:spLocks/>
            </p:cNvSpPr>
            <p:nvPr/>
          </p:nvSpPr>
          <p:spPr bwMode="auto">
            <a:xfrm>
              <a:off x="5302251" y="3663950"/>
              <a:ext cx="79375" cy="106363"/>
            </a:xfrm>
            <a:custGeom>
              <a:avLst/>
              <a:gdLst>
                <a:gd name="T0" fmla="*/ 0 w 21"/>
                <a:gd name="T1" fmla="*/ 24 h 28"/>
                <a:gd name="T2" fmla="*/ 3 w 21"/>
                <a:gd name="T3" fmla="*/ 20 h 28"/>
                <a:gd name="T4" fmla="*/ 10 w 21"/>
                <a:gd name="T5" fmla="*/ 23 h 28"/>
                <a:gd name="T6" fmla="*/ 15 w 21"/>
                <a:gd name="T7" fmla="*/ 20 h 28"/>
                <a:gd name="T8" fmla="*/ 10 w 21"/>
                <a:gd name="T9" fmla="*/ 16 h 28"/>
                <a:gd name="T10" fmla="*/ 1 w 21"/>
                <a:gd name="T11" fmla="*/ 8 h 28"/>
                <a:gd name="T12" fmla="*/ 11 w 21"/>
                <a:gd name="T13" fmla="*/ 0 h 28"/>
                <a:gd name="T14" fmla="*/ 20 w 21"/>
                <a:gd name="T15" fmla="*/ 3 h 28"/>
                <a:gd name="T16" fmla="*/ 17 w 21"/>
                <a:gd name="T17" fmla="*/ 7 h 28"/>
                <a:gd name="T18" fmla="*/ 11 w 21"/>
                <a:gd name="T19" fmla="*/ 5 h 28"/>
                <a:gd name="T20" fmla="*/ 7 w 21"/>
                <a:gd name="T21" fmla="*/ 8 h 28"/>
                <a:gd name="T22" fmla="*/ 12 w 21"/>
                <a:gd name="T23" fmla="*/ 12 h 28"/>
                <a:gd name="T24" fmla="*/ 21 w 21"/>
                <a:gd name="T25" fmla="*/ 20 h 28"/>
                <a:gd name="T26" fmla="*/ 11 w 21"/>
                <a:gd name="T27" fmla="*/ 28 h 28"/>
                <a:gd name="T28" fmla="*/ 0 w 21"/>
                <a:gd name="T2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8">
                  <a:moveTo>
                    <a:pt x="0" y="24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4" y="22"/>
                    <a:pt x="7" y="23"/>
                    <a:pt x="10" y="23"/>
                  </a:cubicBezTo>
                  <a:cubicBezTo>
                    <a:pt x="13" y="23"/>
                    <a:pt x="15" y="22"/>
                    <a:pt x="15" y="20"/>
                  </a:cubicBezTo>
                  <a:cubicBezTo>
                    <a:pt x="15" y="18"/>
                    <a:pt x="13" y="17"/>
                    <a:pt x="10" y="16"/>
                  </a:cubicBezTo>
                  <a:cubicBezTo>
                    <a:pt x="4" y="15"/>
                    <a:pt x="1" y="13"/>
                    <a:pt x="1" y="8"/>
                  </a:cubicBezTo>
                  <a:cubicBezTo>
                    <a:pt x="1" y="4"/>
                    <a:pt x="4" y="0"/>
                    <a:pt x="11" y="0"/>
                  </a:cubicBezTo>
                  <a:cubicBezTo>
                    <a:pt x="15" y="0"/>
                    <a:pt x="19" y="2"/>
                    <a:pt x="20" y="3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6"/>
                    <a:pt x="14" y="5"/>
                    <a:pt x="11" y="5"/>
                  </a:cubicBezTo>
                  <a:cubicBezTo>
                    <a:pt x="8" y="5"/>
                    <a:pt x="7" y="6"/>
                    <a:pt x="7" y="8"/>
                  </a:cubicBezTo>
                  <a:cubicBezTo>
                    <a:pt x="7" y="10"/>
                    <a:pt x="9" y="10"/>
                    <a:pt x="12" y="12"/>
                  </a:cubicBezTo>
                  <a:cubicBezTo>
                    <a:pt x="18" y="13"/>
                    <a:pt x="21" y="16"/>
                    <a:pt x="21" y="20"/>
                  </a:cubicBezTo>
                  <a:cubicBezTo>
                    <a:pt x="21" y="25"/>
                    <a:pt x="17" y="28"/>
                    <a:pt x="11" y="28"/>
                  </a:cubicBezTo>
                  <a:cubicBezTo>
                    <a:pt x="6" y="28"/>
                    <a:pt x="2" y="26"/>
                    <a:pt x="0" y="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0" name="Freeform 13"/>
            <p:cNvSpPr>
              <a:spLocks/>
            </p:cNvSpPr>
            <p:nvPr/>
          </p:nvSpPr>
          <p:spPr bwMode="auto">
            <a:xfrm>
              <a:off x="5403851" y="3663950"/>
              <a:ext cx="76200" cy="106363"/>
            </a:xfrm>
            <a:custGeom>
              <a:avLst/>
              <a:gdLst>
                <a:gd name="T0" fmla="*/ 0 w 20"/>
                <a:gd name="T1" fmla="*/ 24 h 28"/>
                <a:gd name="T2" fmla="*/ 2 w 20"/>
                <a:gd name="T3" fmla="*/ 20 h 28"/>
                <a:gd name="T4" fmla="*/ 10 w 20"/>
                <a:gd name="T5" fmla="*/ 23 h 28"/>
                <a:gd name="T6" fmla="*/ 14 w 20"/>
                <a:gd name="T7" fmla="*/ 20 h 28"/>
                <a:gd name="T8" fmla="*/ 9 w 20"/>
                <a:gd name="T9" fmla="*/ 16 h 28"/>
                <a:gd name="T10" fmla="*/ 0 w 20"/>
                <a:gd name="T11" fmla="*/ 8 h 28"/>
                <a:gd name="T12" fmla="*/ 11 w 20"/>
                <a:gd name="T13" fmla="*/ 0 h 28"/>
                <a:gd name="T14" fmla="*/ 20 w 20"/>
                <a:gd name="T15" fmla="*/ 3 h 28"/>
                <a:gd name="T16" fmla="*/ 17 w 20"/>
                <a:gd name="T17" fmla="*/ 7 h 28"/>
                <a:gd name="T18" fmla="*/ 10 w 20"/>
                <a:gd name="T19" fmla="*/ 5 h 28"/>
                <a:gd name="T20" fmla="*/ 6 w 20"/>
                <a:gd name="T21" fmla="*/ 8 h 28"/>
                <a:gd name="T22" fmla="*/ 12 w 20"/>
                <a:gd name="T23" fmla="*/ 12 h 28"/>
                <a:gd name="T24" fmla="*/ 20 w 20"/>
                <a:gd name="T25" fmla="*/ 20 h 28"/>
                <a:gd name="T26" fmla="*/ 10 w 20"/>
                <a:gd name="T27" fmla="*/ 28 h 28"/>
                <a:gd name="T28" fmla="*/ 0 w 20"/>
                <a:gd name="T2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8">
                  <a:moveTo>
                    <a:pt x="0" y="24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4" y="22"/>
                    <a:pt x="7" y="23"/>
                    <a:pt x="10" y="23"/>
                  </a:cubicBezTo>
                  <a:cubicBezTo>
                    <a:pt x="13" y="23"/>
                    <a:pt x="14" y="22"/>
                    <a:pt x="14" y="20"/>
                  </a:cubicBezTo>
                  <a:cubicBezTo>
                    <a:pt x="14" y="18"/>
                    <a:pt x="13" y="17"/>
                    <a:pt x="9" y="16"/>
                  </a:cubicBezTo>
                  <a:cubicBezTo>
                    <a:pt x="3" y="15"/>
                    <a:pt x="0" y="13"/>
                    <a:pt x="0" y="8"/>
                  </a:cubicBezTo>
                  <a:cubicBezTo>
                    <a:pt x="0" y="4"/>
                    <a:pt x="4" y="0"/>
                    <a:pt x="11" y="0"/>
                  </a:cubicBezTo>
                  <a:cubicBezTo>
                    <a:pt x="15" y="0"/>
                    <a:pt x="18" y="2"/>
                    <a:pt x="20" y="3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5" y="6"/>
                    <a:pt x="13" y="5"/>
                    <a:pt x="10" y="5"/>
                  </a:cubicBezTo>
                  <a:cubicBezTo>
                    <a:pt x="8" y="5"/>
                    <a:pt x="6" y="6"/>
                    <a:pt x="6" y="8"/>
                  </a:cubicBezTo>
                  <a:cubicBezTo>
                    <a:pt x="6" y="10"/>
                    <a:pt x="8" y="10"/>
                    <a:pt x="12" y="12"/>
                  </a:cubicBezTo>
                  <a:cubicBezTo>
                    <a:pt x="18" y="13"/>
                    <a:pt x="20" y="16"/>
                    <a:pt x="20" y="20"/>
                  </a:cubicBezTo>
                  <a:cubicBezTo>
                    <a:pt x="20" y="25"/>
                    <a:pt x="16" y="28"/>
                    <a:pt x="10" y="28"/>
                  </a:cubicBezTo>
                  <a:cubicBezTo>
                    <a:pt x="5" y="28"/>
                    <a:pt x="2" y="26"/>
                    <a:pt x="0" y="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1" name="Freeform 14"/>
            <p:cNvSpPr>
              <a:spLocks/>
            </p:cNvSpPr>
            <p:nvPr/>
          </p:nvSpPr>
          <p:spPr bwMode="auto">
            <a:xfrm>
              <a:off x="5510213" y="3668713"/>
              <a:ext cx="71438" cy="101600"/>
            </a:xfrm>
            <a:custGeom>
              <a:avLst/>
              <a:gdLst>
                <a:gd name="T0" fmla="*/ 45 w 45"/>
                <a:gd name="T1" fmla="*/ 52 h 64"/>
                <a:gd name="T2" fmla="*/ 45 w 45"/>
                <a:gd name="T3" fmla="*/ 64 h 64"/>
                <a:gd name="T4" fmla="*/ 0 w 45"/>
                <a:gd name="T5" fmla="*/ 64 h 64"/>
                <a:gd name="T6" fmla="*/ 0 w 45"/>
                <a:gd name="T7" fmla="*/ 0 h 64"/>
                <a:gd name="T8" fmla="*/ 42 w 45"/>
                <a:gd name="T9" fmla="*/ 0 h 64"/>
                <a:gd name="T10" fmla="*/ 42 w 45"/>
                <a:gd name="T11" fmla="*/ 12 h 64"/>
                <a:gd name="T12" fmla="*/ 14 w 45"/>
                <a:gd name="T13" fmla="*/ 12 h 64"/>
                <a:gd name="T14" fmla="*/ 14 w 45"/>
                <a:gd name="T15" fmla="*/ 26 h 64"/>
                <a:gd name="T16" fmla="*/ 40 w 45"/>
                <a:gd name="T17" fmla="*/ 26 h 64"/>
                <a:gd name="T18" fmla="*/ 40 w 45"/>
                <a:gd name="T19" fmla="*/ 36 h 64"/>
                <a:gd name="T20" fmla="*/ 14 w 45"/>
                <a:gd name="T21" fmla="*/ 36 h 64"/>
                <a:gd name="T22" fmla="*/ 14 w 45"/>
                <a:gd name="T23" fmla="*/ 52 h 64"/>
                <a:gd name="T24" fmla="*/ 45 w 45"/>
                <a:gd name="T25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64">
                  <a:moveTo>
                    <a:pt x="45" y="52"/>
                  </a:moveTo>
                  <a:lnTo>
                    <a:pt x="45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42" y="12"/>
                  </a:lnTo>
                  <a:lnTo>
                    <a:pt x="14" y="12"/>
                  </a:lnTo>
                  <a:lnTo>
                    <a:pt x="14" y="26"/>
                  </a:lnTo>
                  <a:lnTo>
                    <a:pt x="40" y="26"/>
                  </a:lnTo>
                  <a:lnTo>
                    <a:pt x="40" y="36"/>
                  </a:lnTo>
                  <a:lnTo>
                    <a:pt x="14" y="36"/>
                  </a:lnTo>
                  <a:lnTo>
                    <a:pt x="14" y="52"/>
                  </a:lnTo>
                  <a:lnTo>
                    <a:pt x="45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2" name="Freeform 15"/>
            <p:cNvSpPr>
              <a:spLocks/>
            </p:cNvSpPr>
            <p:nvPr/>
          </p:nvSpPr>
          <p:spPr bwMode="auto">
            <a:xfrm>
              <a:off x="5611813" y="3668713"/>
              <a:ext cx="79375" cy="101600"/>
            </a:xfrm>
            <a:custGeom>
              <a:avLst/>
              <a:gdLst>
                <a:gd name="T0" fmla="*/ 16 w 50"/>
                <a:gd name="T1" fmla="*/ 12 h 64"/>
                <a:gd name="T2" fmla="*/ 0 w 50"/>
                <a:gd name="T3" fmla="*/ 12 h 64"/>
                <a:gd name="T4" fmla="*/ 0 w 50"/>
                <a:gd name="T5" fmla="*/ 0 h 64"/>
                <a:gd name="T6" fmla="*/ 50 w 50"/>
                <a:gd name="T7" fmla="*/ 0 h 64"/>
                <a:gd name="T8" fmla="*/ 50 w 50"/>
                <a:gd name="T9" fmla="*/ 12 h 64"/>
                <a:gd name="T10" fmla="*/ 31 w 50"/>
                <a:gd name="T11" fmla="*/ 12 h 64"/>
                <a:gd name="T12" fmla="*/ 31 w 50"/>
                <a:gd name="T13" fmla="*/ 64 h 64"/>
                <a:gd name="T14" fmla="*/ 16 w 50"/>
                <a:gd name="T15" fmla="*/ 64 h 64"/>
                <a:gd name="T16" fmla="*/ 16 w 50"/>
                <a:gd name="T17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64">
                  <a:moveTo>
                    <a:pt x="16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50" y="0"/>
                  </a:lnTo>
                  <a:lnTo>
                    <a:pt x="50" y="12"/>
                  </a:lnTo>
                  <a:lnTo>
                    <a:pt x="31" y="12"/>
                  </a:lnTo>
                  <a:lnTo>
                    <a:pt x="31" y="64"/>
                  </a:lnTo>
                  <a:lnTo>
                    <a:pt x="16" y="64"/>
                  </a:lnTo>
                  <a:lnTo>
                    <a:pt x="16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3" name="Freeform 16"/>
            <p:cNvSpPr>
              <a:spLocks/>
            </p:cNvSpPr>
            <p:nvPr/>
          </p:nvSpPr>
          <p:spPr bwMode="auto">
            <a:xfrm>
              <a:off x="5781676" y="3668713"/>
              <a:ext cx="112713" cy="101600"/>
            </a:xfrm>
            <a:custGeom>
              <a:avLst/>
              <a:gdLst>
                <a:gd name="T0" fmla="*/ 30 w 30"/>
                <a:gd name="T1" fmla="*/ 0 h 27"/>
                <a:gd name="T2" fmla="*/ 30 w 30"/>
                <a:gd name="T3" fmla="*/ 27 h 27"/>
                <a:gd name="T4" fmla="*/ 24 w 30"/>
                <a:gd name="T5" fmla="*/ 27 h 27"/>
                <a:gd name="T6" fmla="*/ 24 w 30"/>
                <a:gd name="T7" fmla="*/ 17 h 27"/>
                <a:gd name="T8" fmla="*/ 24 w 30"/>
                <a:gd name="T9" fmla="*/ 6 h 27"/>
                <a:gd name="T10" fmla="*/ 20 w 30"/>
                <a:gd name="T11" fmla="*/ 17 h 27"/>
                <a:gd name="T12" fmla="*/ 17 w 30"/>
                <a:gd name="T13" fmla="*/ 27 h 27"/>
                <a:gd name="T14" fmla="*/ 13 w 30"/>
                <a:gd name="T15" fmla="*/ 27 h 27"/>
                <a:gd name="T16" fmla="*/ 9 w 30"/>
                <a:gd name="T17" fmla="*/ 17 h 27"/>
                <a:gd name="T18" fmla="*/ 5 w 30"/>
                <a:gd name="T19" fmla="*/ 6 h 27"/>
                <a:gd name="T20" fmla="*/ 6 w 30"/>
                <a:gd name="T21" fmla="*/ 17 h 27"/>
                <a:gd name="T22" fmla="*/ 6 w 30"/>
                <a:gd name="T23" fmla="*/ 27 h 27"/>
                <a:gd name="T24" fmla="*/ 0 w 30"/>
                <a:gd name="T25" fmla="*/ 27 h 27"/>
                <a:gd name="T26" fmla="*/ 0 w 30"/>
                <a:gd name="T27" fmla="*/ 0 h 27"/>
                <a:gd name="T28" fmla="*/ 8 w 30"/>
                <a:gd name="T29" fmla="*/ 0 h 27"/>
                <a:gd name="T30" fmla="*/ 12 w 30"/>
                <a:gd name="T31" fmla="*/ 11 h 27"/>
                <a:gd name="T32" fmla="*/ 15 w 30"/>
                <a:gd name="T33" fmla="*/ 19 h 27"/>
                <a:gd name="T34" fmla="*/ 18 w 30"/>
                <a:gd name="T35" fmla="*/ 11 h 27"/>
                <a:gd name="T36" fmla="*/ 22 w 30"/>
                <a:gd name="T37" fmla="*/ 0 h 27"/>
                <a:gd name="T38" fmla="*/ 30 w 30"/>
                <a:gd name="T3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" h="27">
                  <a:moveTo>
                    <a:pt x="30" y="0"/>
                  </a:moveTo>
                  <a:cubicBezTo>
                    <a:pt x="30" y="27"/>
                    <a:pt x="30" y="27"/>
                    <a:pt x="30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4"/>
                    <a:pt x="24" y="10"/>
                    <a:pt x="24" y="6"/>
                  </a:cubicBezTo>
                  <a:cubicBezTo>
                    <a:pt x="23" y="10"/>
                    <a:pt x="22" y="14"/>
                    <a:pt x="20" y="1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8" y="14"/>
                    <a:pt x="7" y="10"/>
                    <a:pt x="5" y="6"/>
                  </a:cubicBezTo>
                  <a:cubicBezTo>
                    <a:pt x="6" y="10"/>
                    <a:pt x="6" y="14"/>
                    <a:pt x="6" y="1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3"/>
                    <a:pt x="14" y="16"/>
                    <a:pt x="15" y="19"/>
                  </a:cubicBezTo>
                  <a:cubicBezTo>
                    <a:pt x="16" y="16"/>
                    <a:pt x="17" y="13"/>
                    <a:pt x="18" y="11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4" name="Freeform 17"/>
            <p:cNvSpPr>
              <a:spLocks noEditPoints="1"/>
            </p:cNvSpPr>
            <p:nvPr/>
          </p:nvSpPr>
          <p:spPr bwMode="auto">
            <a:xfrm>
              <a:off x="5919788" y="3668713"/>
              <a:ext cx="103188" cy="101600"/>
            </a:xfrm>
            <a:custGeom>
              <a:avLst/>
              <a:gdLst>
                <a:gd name="T0" fmla="*/ 19 w 27"/>
                <a:gd name="T1" fmla="*/ 21 h 27"/>
                <a:gd name="T2" fmla="*/ 8 w 27"/>
                <a:gd name="T3" fmla="*/ 21 h 27"/>
                <a:gd name="T4" fmla="*/ 6 w 27"/>
                <a:gd name="T5" fmla="*/ 27 h 27"/>
                <a:gd name="T6" fmla="*/ 0 w 27"/>
                <a:gd name="T7" fmla="*/ 27 h 27"/>
                <a:gd name="T8" fmla="*/ 10 w 27"/>
                <a:gd name="T9" fmla="*/ 0 h 27"/>
                <a:gd name="T10" fmla="*/ 17 w 27"/>
                <a:gd name="T11" fmla="*/ 0 h 27"/>
                <a:gd name="T12" fmla="*/ 27 w 27"/>
                <a:gd name="T13" fmla="*/ 27 h 27"/>
                <a:gd name="T14" fmla="*/ 21 w 27"/>
                <a:gd name="T15" fmla="*/ 27 h 27"/>
                <a:gd name="T16" fmla="*/ 19 w 27"/>
                <a:gd name="T17" fmla="*/ 21 h 27"/>
                <a:gd name="T18" fmla="*/ 17 w 27"/>
                <a:gd name="T19" fmla="*/ 16 h 27"/>
                <a:gd name="T20" fmla="*/ 17 w 27"/>
                <a:gd name="T21" fmla="*/ 15 h 27"/>
                <a:gd name="T22" fmla="*/ 14 w 27"/>
                <a:gd name="T23" fmla="*/ 5 h 27"/>
                <a:gd name="T24" fmla="*/ 10 w 27"/>
                <a:gd name="T25" fmla="*/ 15 h 27"/>
                <a:gd name="T26" fmla="*/ 10 w 27"/>
                <a:gd name="T27" fmla="*/ 16 h 27"/>
                <a:gd name="T28" fmla="*/ 17 w 27"/>
                <a:gd name="T29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27">
                  <a:moveTo>
                    <a:pt x="19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1" y="27"/>
                    <a:pt x="21" y="27"/>
                    <a:pt x="21" y="27"/>
                  </a:cubicBezTo>
                  <a:lnTo>
                    <a:pt x="19" y="21"/>
                  </a:lnTo>
                  <a:close/>
                  <a:moveTo>
                    <a:pt x="17" y="16"/>
                  </a:moveTo>
                  <a:cubicBezTo>
                    <a:pt x="17" y="15"/>
                    <a:pt x="17" y="15"/>
                    <a:pt x="17" y="15"/>
                  </a:cubicBezTo>
                  <a:cubicBezTo>
                    <a:pt x="16" y="12"/>
                    <a:pt x="15" y="9"/>
                    <a:pt x="14" y="5"/>
                  </a:cubicBezTo>
                  <a:cubicBezTo>
                    <a:pt x="13" y="9"/>
                    <a:pt x="11" y="12"/>
                    <a:pt x="10" y="15"/>
                  </a:cubicBezTo>
                  <a:cubicBezTo>
                    <a:pt x="10" y="16"/>
                    <a:pt x="10" y="16"/>
                    <a:pt x="10" y="16"/>
                  </a:cubicBezTo>
                  <a:lnTo>
                    <a:pt x="17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5" name="Freeform 18"/>
            <p:cNvSpPr>
              <a:spLocks/>
            </p:cNvSpPr>
            <p:nvPr/>
          </p:nvSpPr>
          <p:spPr bwMode="auto">
            <a:xfrm>
              <a:off x="6053138" y="3668713"/>
              <a:ext cx="85725" cy="101600"/>
            </a:xfrm>
            <a:custGeom>
              <a:avLst/>
              <a:gdLst>
                <a:gd name="T0" fmla="*/ 23 w 23"/>
                <a:gd name="T1" fmla="*/ 0 h 27"/>
                <a:gd name="T2" fmla="*/ 23 w 23"/>
                <a:gd name="T3" fmla="*/ 27 h 27"/>
                <a:gd name="T4" fmla="*/ 18 w 23"/>
                <a:gd name="T5" fmla="*/ 27 h 27"/>
                <a:gd name="T6" fmla="*/ 11 w 23"/>
                <a:gd name="T7" fmla="*/ 17 h 27"/>
                <a:gd name="T8" fmla="*/ 5 w 23"/>
                <a:gd name="T9" fmla="*/ 8 h 27"/>
                <a:gd name="T10" fmla="*/ 5 w 23"/>
                <a:gd name="T11" fmla="*/ 27 h 27"/>
                <a:gd name="T12" fmla="*/ 0 w 23"/>
                <a:gd name="T13" fmla="*/ 27 h 27"/>
                <a:gd name="T14" fmla="*/ 0 w 23"/>
                <a:gd name="T15" fmla="*/ 0 h 27"/>
                <a:gd name="T16" fmla="*/ 6 w 23"/>
                <a:gd name="T17" fmla="*/ 0 h 27"/>
                <a:gd name="T18" fmla="*/ 12 w 23"/>
                <a:gd name="T19" fmla="*/ 9 h 27"/>
                <a:gd name="T20" fmla="*/ 17 w 23"/>
                <a:gd name="T21" fmla="*/ 17 h 27"/>
                <a:gd name="T22" fmla="*/ 17 w 23"/>
                <a:gd name="T23" fmla="*/ 0 h 27"/>
                <a:gd name="T24" fmla="*/ 23 w 23"/>
                <a:gd name="T2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27">
                  <a:moveTo>
                    <a:pt x="23" y="0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8" y="13"/>
                    <a:pt x="7" y="10"/>
                    <a:pt x="5" y="8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4" y="12"/>
                    <a:pt x="16" y="15"/>
                    <a:pt x="17" y="17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6" name="Freeform 19"/>
            <p:cNvSpPr>
              <a:spLocks noEditPoints="1"/>
            </p:cNvSpPr>
            <p:nvPr/>
          </p:nvSpPr>
          <p:spPr bwMode="auto">
            <a:xfrm>
              <a:off x="6165851" y="3668713"/>
              <a:ext cx="101600" cy="101600"/>
            </a:xfrm>
            <a:custGeom>
              <a:avLst/>
              <a:gdLst>
                <a:gd name="T0" fmla="*/ 19 w 27"/>
                <a:gd name="T1" fmla="*/ 21 h 27"/>
                <a:gd name="T2" fmla="*/ 8 w 27"/>
                <a:gd name="T3" fmla="*/ 21 h 27"/>
                <a:gd name="T4" fmla="*/ 6 w 27"/>
                <a:gd name="T5" fmla="*/ 27 h 27"/>
                <a:gd name="T6" fmla="*/ 0 w 27"/>
                <a:gd name="T7" fmla="*/ 27 h 27"/>
                <a:gd name="T8" fmla="*/ 10 w 27"/>
                <a:gd name="T9" fmla="*/ 0 h 27"/>
                <a:gd name="T10" fmla="*/ 17 w 27"/>
                <a:gd name="T11" fmla="*/ 0 h 27"/>
                <a:gd name="T12" fmla="*/ 27 w 27"/>
                <a:gd name="T13" fmla="*/ 27 h 27"/>
                <a:gd name="T14" fmla="*/ 21 w 27"/>
                <a:gd name="T15" fmla="*/ 27 h 27"/>
                <a:gd name="T16" fmla="*/ 19 w 27"/>
                <a:gd name="T17" fmla="*/ 21 h 27"/>
                <a:gd name="T18" fmla="*/ 17 w 27"/>
                <a:gd name="T19" fmla="*/ 16 h 27"/>
                <a:gd name="T20" fmla="*/ 17 w 27"/>
                <a:gd name="T21" fmla="*/ 15 h 27"/>
                <a:gd name="T22" fmla="*/ 14 w 27"/>
                <a:gd name="T23" fmla="*/ 5 h 27"/>
                <a:gd name="T24" fmla="*/ 10 w 27"/>
                <a:gd name="T25" fmla="*/ 15 h 27"/>
                <a:gd name="T26" fmla="*/ 10 w 27"/>
                <a:gd name="T27" fmla="*/ 16 h 27"/>
                <a:gd name="T28" fmla="*/ 17 w 27"/>
                <a:gd name="T29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27">
                  <a:moveTo>
                    <a:pt x="19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1" y="27"/>
                    <a:pt x="21" y="27"/>
                    <a:pt x="21" y="27"/>
                  </a:cubicBezTo>
                  <a:lnTo>
                    <a:pt x="19" y="21"/>
                  </a:lnTo>
                  <a:close/>
                  <a:moveTo>
                    <a:pt x="17" y="16"/>
                  </a:moveTo>
                  <a:cubicBezTo>
                    <a:pt x="17" y="15"/>
                    <a:pt x="17" y="15"/>
                    <a:pt x="17" y="15"/>
                  </a:cubicBezTo>
                  <a:cubicBezTo>
                    <a:pt x="16" y="12"/>
                    <a:pt x="15" y="9"/>
                    <a:pt x="14" y="5"/>
                  </a:cubicBezTo>
                  <a:cubicBezTo>
                    <a:pt x="12" y="9"/>
                    <a:pt x="11" y="12"/>
                    <a:pt x="10" y="15"/>
                  </a:cubicBezTo>
                  <a:cubicBezTo>
                    <a:pt x="10" y="16"/>
                    <a:pt x="10" y="16"/>
                    <a:pt x="10" y="16"/>
                  </a:cubicBezTo>
                  <a:lnTo>
                    <a:pt x="17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7" name="Freeform 20"/>
            <p:cNvSpPr>
              <a:spLocks/>
            </p:cNvSpPr>
            <p:nvPr/>
          </p:nvSpPr>
          <p:spPr bwMode="auto">
            <a:xfrm>
              <a:off x="6286501" y="3663950"/>
              <a:ext cx="85725" cy="106363"/>
            </a:xfrm>
            <a:custGeom>
              <a:avLst/>
              <a:gdLst>
                <a:gd name="T0" fmla="*/ 23 w 23"/>
                <a:gd name="T1" fmla="*/ 12 h 28"/>
                <a:gd name="T2" fmla="*/ 23 w 23"/>
                <a:gd name="T3" fmla="*/ 24 h 28"/>
                <a:gd name="T4" fmla="*/ 14 w 23"/>
                <a:gd name="T5" fmla="*/ 28 h 28"/>
                <a:gd name="T6" fmla="*/ 0 w 23"/>
                <a:gd name="T7" fmla="*/ 14 h 28"/>
                <a:gd name="T8" fmla="*/ 14 w 23"/>
                <a:gd name="T9" fmla="*/ 0 h 28"/>
                <a:gd name="T10" fmla="*/ 22 w 23"/>
                <a:gd name="T11" fmla="*/ 3 h 28"/>
                <a:gd name="T12" fmla="*/ 19 w 23"/>
                <a:gd name="T13" fmla="*/ 7 h 28"/>
                <a:gd name="T14" fmla="*/ 14 w 23"/>
                <a:gd name="T15" fmla="*/ 5 h 28"/>
                <a:gd name="T16" fmla="*/ 6 w 23"/>
                <a:gd name="T17" fmla="*/ 14 h 28"/>
                <a:gd name="T18" fmla="*/ 14 w 23"/>
                <a:gd name="T19" fmla="*/ 23 h 28"/>
                <a:gd name="T20" fmla="*/ 18 w 23"/>
                <a:gd name="T21" fmla="*/ 22 h 28"/>
                <a:gd name="T22" fmla="*/ 18 w 23"/>
                <a:gd name="T23" fmla="*/ 17 h 28"/>
                <a:gd name="T24" fmla="*/ 12 w 23"/>
                <a:gd name="T25" fmla="*/ 17 h 28"/>
                <a:gd name="T26" fmla="*/ 12 w 23"/>
                <a:gd name="T27" fmla="*/ 12 h 28"/>
                <a:gd name="T28" fmla="*/ 23 w 23"/>
                <a:gd name="T2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" h="28">
                  <a:moveTo>
                    <a:pt x="23" y="12"/>
                  </a:moveTo>
                  <a:cubicBezTo>
                    <a:pt x="23" y="24"/>
                    <a:pt x="23" y="24"/>
                    <a:pt x="23" y="24"/>
                  </a:cubicBezTo>
                  <a:cubicBezTo>
                    <a:pt x="21" y="27"/>
                    <a:pt x="18" y="28"/>
                    <a:pt x="14" y="28"/>
                  </a:cubicBezTo>
                  <a:cubicBezTo>
                    <a:pt x="5" y="28"/>
                    <a:pt x="0" y="23"/>
                    <a:pt x="0" y="14"/>
                  </a:cubicBezTo>
                  <a:cubicBezTo>
                    <a:pt x="0" y="5"/>
                    <a:pt x="6" y="0"/>
                    <a:pt x="14" y="0"/>
                  </a:cubicBezTo>
                  <a:cubicBezTo>
                    <a:pt x="17" y="0"/>
                    <a:pt x="21" y="1"/>
                    <a:pt x="22" y="3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6"/>
                    <a:pt x="16" y="5"/>
                    <a:pt x="14" y="5"/>
                  </a:cubicBezTo>
                  <a:cubicBezTo>
                    <a:pt x="8" y="5"/>
                    <a:pt x="6" y="10"/>
                    <a:pt x="6" y="14"/>
                  </a:cubicBezTo>
                  <a:cubicBezTo>
                    <a:pt x="6" y="19"/>
                    <a:pt x="8" y="23"/>
                    <a:pt x="14" y="23"/>
                  </a:cubicBezTo>
                  <a:cubicBezTo>
                    <a:pt x="16" y="23"/>
                    <a:pt x="17" y="23"/>
                    <a:pt x="18" y="22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23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8" name="Freeform 21"/>
            <p:cNvSpPr>
              <a:spLocks/>
            </p:cNvSpPr>
            <p:nvPr/>
          </p:nvSpPr>
          <p:spPr bwMode="auto">
            <a:xfrm>
              <a:off x="6413501" y="3668713"/>
              <a:ext cx="71438" cy="101600"/>
            </a:xfrm>
            <a:custGeom>
              <a:avLst/>
              <a:gdLst>
                <a:gd name="T0" fmla="*/ 45 w 45"/>
                <a:gd name="T1" fmla="*/ 52 h 64"/>
                <a:gd name="T2" fmla="*/ 45 w 45"/>
                <a:gd name="T3" fmla="*/ 64 h 64"/>
                <a:gd name="T4" fmla="*/ 0 w 45"/>
                <a:gd name="T5" fmla="*/ 64 h 64"/>
                <a:gd name="T6" fmla="*/ 0 w 45"/>
                <a:gd name="T7" fmla="*/ 0 h 64"/>
                <a:gd name="T8" fmla="*/ 43 w 45"/>
                <a:gd name="T9" fmla="*/ 0 h 64"/>
                <a:gd name="T10" fmla="*/ 43 w 45"/>
                <a:gd name="T11" fmla="*/ 12 h 64"/>
                <a:gd name="T12" fmla="*/ 15 w 45"/>
                <a:gd name="T13" fmla="*/ 12 h 64"/>
                <a:gd name="T14" fmla="*/ 15 w 45"/>
                <a:gd name="T15" fmla="*/ 26 h 64"/>
                <a:gd name="T16" fmla="*/ 41 w 45"/>
                <a:gd name="T17" fmla="*/ 26 h 64"/>
                <a:gd name="T18" fmla="*/ 41 w 45"/>
                <a:gd name="T19" fmla="*/ 36 h 64"/>
                <a:gd name="T20" fmla="*/ 15 w 45"/>
                <a:gd name="T21" fmla="*/ 36 h 64"/>
                <a:gd name="T22" fmla="*/ 15 w 45"/>
                <a:gd name="T23" fmla="*/ 52 h 64"/>
                <a:gd name="T24" fmla="*/ 45 w 45"/>
                <a:gd name="T25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64">
                  <a:moveTo>
                    <a:pt x="45" y="52"/>
                  </a:moveTo>
                  <a:lnTo>
                    <a:pt x="45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12"/>
                  </a:lnTo>
                  <a:lnTo>
                    <a:pt x="15" y="12"/>
                  </a:lnTo>
                  <a:lnTo>
                    <a:pt x="15" y="26"/>
                  </a:lnTo>
                  <a:lnTo>
                    <a:pt x="41" y="26"/>
                  </a:lnTo>
                  <a:lnTo>
                    <a:pt x="41" y="36"/>
                  </a:lnTo>
                  <a:lnTo>
                    <a:pt x="15" y="36"/>
                  </a:lnTo>
                  <a:lnTo>
                    <a:pt x="15" y="52"/>
                  </a:lnTo>
                  <a:lnTo>
                    <a:pt x="45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9" name="Freeform 22"/>
            <p:cNvSpPr>
              <a:spLocks/>
            </p:cNvSpPr>
            <p:nvPr/>
          </p:nvSpPr>
          <p:spPr bwMode="auto">
            <a:xfrm>
              <a:off x="6527801" y="3668713"/>
              <a:ext cx="107950" cy="101600"/>
            </a:xfrm>
            <a:custGeom>
              <a:avLst/>
              <a:gdLst>
                <a:gd name="T0" fmla="*/ 29 w 29"/>
                <a:gd name="T1" fmla="*/ 0 h 27"/>
                <a:gd name="T2" fmla="*/ 29 w 29"/>
                <a:gd name="T3" fmla="*/ 27 h 27"/>
                <a:gd name="T4" fmla="*/ 24 w 29"/>
                <a:gd name="T5" fmla="*/ 27 h 27"/>
                <a:gd name="T6" fmla="*/ 24 w 29"/>
                <a:gd name="T7" fmla="*/ 17 h 27"/>
                <a:gd name="T8" fmla="*/ 24 w 29"/>
                <a:gd name="T9" fmla="*/ 6 h 27"/>
                <a:gd name="T10" fmla="*/ 20 w 29"/>
                <a:gd name="T11" fmla="*/ 17 h 27"/>
                <a:gd name="T12" fmla="*/ 16 w 29"/>
                <a:gd name="T13" fmla="*/ 27 h 27"/>
                <a:gd name="T14" fmla="*/ 12 w 29"/>
                <a:gd name="T15" fmla="*/ 27 h 27"/>
                <a:gd name="T16" fmla="*/ 9 w 29"/>
                <a:gd name="T17" fmla="*/ 17 h 27"/>
                <a:gd name="T18" fmla="*/ 5 w 29"/>
                <a:gd name="T19" fmla="*/ 6 h 27"/>
                <a:gd name="T20" fmla="*/ 5 w 29"/>
                <a:gd name="T21" fmla="*/ 17 h 27"/>
                <a:gd name="T22" fmla="*/ 5 w 29"/>
                <a:gd name="T23" fmla="*/ 27 h 27"/>
                <a:gd name="T24" fmla="*/ 0 w 29"/>
                <a:gd name="T25" fmla="*/ 27 h 27"/>
                <a:gd name="T26" fmla="*/ 0 w 29"/>
                <a:gd name="T27" fmla="*/ 0 h 27"/>
                <a:gd name="T28" fmla="*/ 7 w 29"/>
                <a:gd name="T29" fmla="*/ 0 h 27"/>
                <a:gd name="T30" fmla="*/ 11 w 29"/>
                <a:gd name="T31" fmla="*/ 11 h 27"/>
                <a:gd name="T32" fmla="*/ 14 w 29"/>
                <a:gd name="T33" fmla="*/ 19 h 27"/>
                <a:gd name="T34" fmla="*/ 17 w 29"/>
                <a:gd name="T35" fmla="*/ 11 h 27"/>
                <a:gd name="T36" fmla="*/ 21 w 29"/>
                <a:gd name="T37" fmla="*/ 0 h 27"/>
                <a:gd name="T38" fmla="*/ 29 w 29"/>
                <a:gd name="T3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27">
                  <a:moveTo>
                    <a:pt x="29" y="0"/>
                  </a:moveTo>
                  <a:cubicBezTo>
                    <a:pt x="29" y="27"/>
                    <a:pt x="29" y="27"/>
                    <a:pt x="29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4"/>
                    <a:pt x="24" y="10"/>
                    <a:pt x="24" y="6"/>
                  </a:cubicBezTo>
                  <a:cubicBezTo>
                    <a:pt x="22" y="10"/>
                    <a:pt x="21" y="14"/>
                    <a:pt x="20" y="1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7" y="14"/>
                    <a:pt x="6" y="10"/>
                    <a:pt x="5" y="6"/>
                  </a:cubicBezTo>
                  <a:cubicBezTo>
                    <a:pt x="5" y="10"/>
                    <a:pt x="5" y="14"/>
                    <a:pt x="5" y="1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3"/>
                    <a:pt x="13" y="16"/>
                    <a:pt x="14" y="19"/>
                  </a:cubicBezTo>
                  <a:cubicBezTo>
                    <a:pt x="15" y="16"/>
                    <a:pt x="16" y="13"/>
                    <a:pt x="17" y="11"/>
                  </a:cubicBezTo>
                  <a:cubicBezTo>
                    <a:pt x="21" y="0"/>
                    <a:pt x="21" y="0"/>
                    <a:pt x="2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50" name="Freeform 23"/>
            <p:cNvSpPr>
              <a:spLocks/>
            </p:cNvSpPr>
            <p:nvPr/>
          </p:nvSpPr>
          <p:spPr bwMode="auto">
            <a:xfrm>
              <a:off x="6678613" y="3668713"/>
              <a:ext cx="71438" cy="101600"/>
            </a:xfrm>
            <a:custGeom>
              <a:avLst/>
              <a:gdLst>
                <a:gd name="T0" fmla="*/ 45 w 45"/>
                <a:gd name="T1" fmla="*/ 52 h 64"/>
                <a:gd name="T2" fmla="*/ 45 w 45"/>
                <a:gd name="T3" fmla="*/ 64 h 64"/>
                <a:gd name="T4" fmla="*/ 0 w 45"/>
                <a:gd name="T5" fmla="*/ 64 h 64"/>
                <a:gd name="T6" fmla="*/ 0 w 45"/>
                <a:gd name="T7" fmla="*/ 0 h 64"/>
                <a:gd name="T8" fmla="*/ 45 w 45"/>
                <a:gd name="T9" fmla="*/ 0 h 64"/>
                <a:gd name="T10" fmla="*/ 45 w 45"/>
                <a:gd name="T11" fmla="*/ 12 h 64"/>
                <a:gd name="T12" fmla="*/ 14 w 45"/>
                <a:gd name="T13" fmla="*/ 12 h 64"/>
                <a:gd name="T14" fmla="*/ 14 w 45"/>
                <a:gd name="T15" fmla="*/ 26 h 64"/>
                <a:gd name="T16" fmla="*/ 42 w 45"/>
                <a:gd name="T17" fmla="*/ 26 h 64"/>
                <a:gd name="T18" fmla="*/ 42 w 45"/>
                <a:gd name="T19" fmla="*/ 36 h 64"/>
                <a:gd name="T20" fmla="*/ 14 w 45"/>
                <a:gd name="T21" fmla="*/ 36 h 64"/>
                <a:gd name="T22" fmla="*/ 14 w 45"/>
                <a:gd name="T23" fmla="*/ 52 h 64"/>
                <a:gd name="T24" fmla="*/ 45 w 45"/>
                <a:gd name="T25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64">
                  <a:moveTo>
                    <a:pt x="45" y="52"/>
                  </a:moveTo>
                  <a:lnTo>
                    <a:pt x="45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12"/>
                  </a:lnTo>
                  <a:lnTo>
                    <a:pt x="14" y="12"/>
                  </a:lnTo>
                  <a:lnTo>
                    <a:pt x="14" y="26"/>
                  </a:lnTo>
                  <a:lnTo>
                    <a:pt x="42" y="26"/>
                  </a:lnTo>
                  <a:lnTo>
                    <a:pt x="42" y="36"/>
                  </a:lnTo>
                  <a:lnTo>
                    <a:pt x="14" y="36"/>
                  </a:lnTo>
                  <a:lnTo>
                    <a:pt x="14" y="52"/>
                  </a:lnTo>
                  <a:lnTo>
                    <a:pt x="45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51" name="Freeform 24"/>
            <p:cNvSpPr>
              <a:spLocks/>
            </p:cNvSpPr>
            <p:nvPr/>
          </p:nvSpPr>
          <p:spPr bwMode="auto">
            <a:xfrm>
              <a:off x="6791326" y="3668713"/>
              <a:ext cx="85725" cy="101600"/>
            </a:xfrm>
            <a:custGeom>
              <a:avLst/>
              <a:gdLst>
                <a:gd name="T0" fmla="*/ 23 w 23"/>
                <a:gd name="T1" fmla="*/ 0 h 27"/>
                <a:gd name="T2" fmla="*/ 23 w 23"/>
                <a:gd name="T3" fmla="*/ 27 h 27"/>
                <a:gd name="T4" fmla="*/ 18 w 23"/>
                <a:gd name="T5" fmla="*/ 27 h 27"/>
                <a:gd name="T6" fmla="*/ 11 w 23"/>
                <a:gd name="T7" fmla="*/ 17 h 27"/>
                <a:gd name="T8" fmla="*/ 5 w 23"/>
                <a:gd name="T9" fmla="*/ 8 h 27"/>
                <a:gd name="T10" fmla="*/ 5 w 23"/>
                <a:gd name="T11" fmla="*/ 27 h 27"/>
                <a:gd name="T12" fmla="*/ 0 w 23"/>
                <a:gd name="T13" fmla="*/ 27 h 27"/>
                <a:gd name="T14" fmla="*/ 0 w 23"/>
                <a:gd name="T15" fmla="*/ 0 h 27"/>
                <a:gd name="T16" fmla="*/ 6 w 23"/>
                <a:gd name="T17" fmla="*/ 0 h 27"/>
                <a:gd name="T18" fmla="*/ 12 w 23"/>
                <a:gd name="T19" fmla="*/ 9 h 27"/>
                <a:gd name="T20" fmla="*/ 17 w 23"/>
                <a:gd name="T21" fmla="*/ 17 h 27"/>
                <a:gd name="T22" fmla="*/ 17 w 23"/>
                <a:gd name="T23" fmla="*/ 0 h 27"/>
                <a:gd name="T24" fmla="*/ 23 w 23"/>
                <a:gd name="T2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27">
                  <a:moveTo>
                    <a:pt x="23" y="0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9" y="13"/>
                    <a:pt x="7" y="10"/>
                    <a:pt x="5" y="8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4" y="12"/>
                    <a:pt x="16" y="15"/>
                    <a:pt x="17" y="17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52" name="Freeform 25"/>
            <p:cNvSpPr>
              <a:spLocks/>
            </p:cNvSpPr>
            <p:nvPr/>
          </p:nvSpPr>
          <p:spPr bwMode="auto">
            <a:xfrm>
              <a:off x="6907213" y="3668713"/>
              <a:ext cx="79375" cy="101600"/>
            </a:xfrm>
            <a:custGeom>
              <a:avLst/>
              <a:gdLst>
                <a:gd name="T0" fmla="*/ 19 w 50"/>
                <a:gd name="T1" fmla="*/ 12 h 64"/>
                <a:gd name="T2" fmla="*/ 0 w 50"/>
                <a:gd name="T3" fmla="*/ 12 h 64"/>
                <a:gd name="T4" fmla="*/ 0 w 50"/>
                <a:gd name="T5" fmla="*/ 0 h 64"/>
                <a:gd name="T6" fmla="*/ 50 w 50"/>
                <a:gd name="T7" fmla="*/ 0 h 64"/>
                <a:gd name="T8" fmla="*/ 50 w 50"/>
                <a:gd name="T9" fmla="*/ 12 h 64"/>
                <a:gd name="T10" fmla="*/ 34 w 50"/>
                <a:gd name="T11" fmla="*/ 12 h 64"/>
                <a:gd name="T12" fmla="*/ 34 w 50"/>
                <a:gd name="T13" fmla="*/ 64 h 64"/>
                <a:gd name="T14" fmla="*/ 19 w 50"/>
                <a:gd name="T15" fmla="*/ 64 h 64"/>
                <a:gd name="T16" fmla="*/ 19 w 50"/>
                <a:gd name="T17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64">
                  <a:moveTo>
                    <a:pt x="19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50" y="0"/>
                  </a:lnTo>
                  <a:lnTo>
                    <a:pt x="50" y="12"/>
                  </a:lnTo>
                  <a:lnTo>
                    <a:pt x="34" y="12"/>
                  </a:lnTo>
                  <a:lnTo>
                    <a:pt x="34" y="64"/>
                  </a:lnTo>
                  <a:lnTo>
                    <a:pt x="19" y="64"/>
                  </a:lnTo>
                  <a:lnTo>
                    <a:pt x="19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</p:grpSp>
    </p:spTree>
    <p:extLst>
      <p:ext uri="{BB962C8B-B14F-4D97-AF65-F5344CB8AC3E}">
        <p14:creationId xmlns:p14="http://schemas.microsoft.com/office/powerpoint/2010/main" val="1078141576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">
    <p:bg>
      <p:bgPr>
        <a:solidFill>
          <a:srgbClr val="FDEC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picture</a:t>
            </a:r>
            <a:r>
              <a:rPr lang="sv-SE" dirty="0"/>
              <a:t> by </a:t>
            </a:r>
            <a:r>
              <a:rPr lang="sv-SE" dirty="0" err="1"/>
              <a:t>using</a:t>
            </a:r>
            <a:r>
              <a:rPr lang="sv-SE" dirty="0"/>
              <a:t> Nordea Image Bank </a:t>
            </a:r>
            <a:r>
              <a:rPr lang="sv-SE" dirty="0" err="1"/>
              <a:t>button</a:t>
            </a:r>
            <a:r>
              <a:rPr lang="sv-SE" dirty="0"/>
              <a:t> or </a:t>
            </a:r>
            <a:r>
              <a:rPr lang="sv-SE" dirty="0" err="1"/>
              <a:t>use</a:t>
            </a:r>
            <a:r>
              <a:rPr lang="sv-SE" dirty="0"/>
              <a:t> as </a:t>
            </a:r>
            <a:r>
              <a:rPr lang="sv-SE" dirty="0" err="1"/>
              <a:t>pink</a:t>
            </a:r>
            <a:r>
              <a:rPr lang="sv-SE" dirty="0"/>
              <a:t> </a:t>
            </a:r>
            <a:r>
              <a:rPr lang="sv-SE" dirty="0" err="1"/>
              <a:t>slide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1342800"/>
            <a:ext cx="7198125" cy="745200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2133156"/>
            <a:ext cx="7198125" cy="360000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tx2"/>
                </a:solidFill>
              </a:defRPr>
            </a:lvl1pPr>
            <a:lvl2pPr marL="457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2591400"/>
            <a:ext cx="7198125" cy="21595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rgbClr val="000040"/>
                </a:solidFill>
              </a:defRPr>
            </a:lvl1pPr>
            <a:lvl2pPr marL="215963" indent="0">
              <a:buNone/>
              <a:defRPr>
                <a:solidFill>
                  <a:schemeClr val="accent2"/>
                </a:solidFill>
              </a:defRPr>
            </a:lvl2pPr>
            <a:lvl3pPr marL="431927" indent="0">
              <a:buNone/>
              <a:defRPr>
                <a:solidFill>
                  <a:schemeClr val="accent2"/>
                </a:solidFill>
              </a:defRPr>
            </a:lvl3pPr>
            <a:lvl4pPr marL="647891" indent="0">
              <a:buNone/>
              <a:defRPr>
                <a:solidFill>
                  <a:schemeClr val="accent2"/>
                </a:solidFill>
              </a:defRPr>
            </a:lvl4pPr>
            <a:lvl5pPr marL="863854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/>
              <a:t>Name, title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2843342"/>
            <a:ext cx="7198125" cy="21595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rgbClr val="000040"/>
                </a:solidFill>
              </a:defRPr>
            </a:lvl1pPr>
            <a:lvl2pPr marL="215963" indent="0">
              <a:buNone/>
              <a:defRPr>
                <a:solidFill>
                  <a:schemeClr val="accent2"/>
                </a:solidFill>
              </a:defRPr>
            </a:lvl2pPr>
            <a:lvl3pPr marL="431927" indent="0">
              <a:buNone/>
              <a:defRPr>
                <a:solidFill>
                  <a:schemeClr val="accent2"/>
                </a:solidFill>
              </a:defRPr>
            </a:lvl3pPr>
            <a:lvl4pPr marL="647891" indent="0">
              <a:buNone/>
              <a:defRPr>
                <a:solidFill>
                  <a:schemeClr val="accent2"/>
                </a:solidFill>
              </a:defRPr>
            </a:lvl4pPr>
            <a:lvl5pPr marL="863854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grpSp>
        <p:nvGrpSpPr>
          <p:cNvPr id="28" name="Pulse"/>
          <p:cNvGrpSpPr/>
          <p:nvPr userDrawn="1"/>
        </p:nvGrpSpPr>
        <p:grpSpPr>
          <a:xfrm>
            <a:off x="8432786" y="2994841"/>
            <a:ext cx="3762841" cy="3430428"/>
            <a:chOff x="6324589" y="2994841"/>
            <a:chExt cx="2822131" cy="3430428"/>
          </a:xfrm>
        </p:grpSpPr>
        <p:sp>
          <p:nvSpPr>
            <p:cNvPr id="29" name="Freeform 5"/>
            <p:cNvSpPr>
              <a:spLocks/>
            </p:cNvSpPr>
            <p:nvPr userDrawn="1"/>
          </p:nvSpPr>
          <p:spPr bwMode="auto">
            <a:xfrm>
              <a:off x="6766422" y="3853615"/>
              <a:ext cx="440278" cy="1099915"/>
            </a:xfrm>
            <a:custGeom>
              <a:avLst/>
              <a:gdLst>
                <a:gd name="T0" fmla="*/ 70 w 141"/>
                <a:gd name="T1" fmla="*/ 353 h 353"/>
                <a:gd name="T2" fmla="*/ 70 w 141"/>
                <a:gd name="T3" fmla="*/ 353 h 353"/>
                <a:gd name="T4" fmla="*/ 0 w 141"/>
                <a:gd name="T5" fmla="*/ 282 h 353"/>
                <a:gd name="T6" fmla="*/ 0 w 141"/>
                <a:gd name="T7" fmla="*/ 70 h 353"/>
                <a:gd name="T8" fmla="*/ 70 w 141"/>
                <a:gd name="T9" fmla="*/ 0 h 353"/>
                <a:gd name="T10" fmla="*/ 70 w 141"/>
                <a:gd name="T11" fmla="*/ 0 h 353"/>
                <a:gd name="T12" fmla="*/ 141 w 141"/>
                <a:gd name="T13" fmla="*/ 70 h 353"/>
                <a:gd name="T14" fmla="*/ 141 w 141"/>
                <a:gd name="T15" fmla="*/ 282 h 353"/>
                <a:gd name="T16" fmla="*/ 70 w 141"/>
                <a:gd name="T17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" h="353">
                  <a:moveTo>
                    <a:pt x="70" y="353"/>
                  </a:moveTo>
                  <a:cubicBezTo>
                    <a:pt x="70" y="353"/>
                    <a:pt x="70" y="353"/>
                    <a:pt x="70" y="353"/>
                  </a:cubicBezTo>
                  <a:cubicBezTo>
                    <a:pt x="31" y="353"/>
                    <a:pt x="0" y="321"/>
                    <a:pt x="0" y="282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31"/>
                    <a:pt x="31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09" y="0"/>
                    <a:pt x="141" y="31"/>
                    <a:pt x="141" y="70"/>
                  </a:cubicBezTo>
                  <a:cubicBezTo>
                    <a:pt x="141" y="282"/>
                    <a:pt x="141" y="282"/>
                    <a:pt x="141" y="282"/>
                  </a:cubicBezTo>
                  <a:cubicBezTo>
                    <a:pt x="141" y="321"/>
                    <a:pt x="109" y="353"/>
                    <a:pt x="70" y="353"/>
                  </a:cubicBez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FF"/>
                </a:solidFill>
              </a:endParaRPr>
            </a:p>
          </p:txBody>
        </p:sp>
        <p:sp>
          <p:nvSpPr>
            <p:cNvPr id="30" name="Freeform 6"/>
            <p:cNvSpPr>
              <a:spLocks/>
            </p:cNvSpPr>
            <p:nvPr userDrawn="1"/>
          </p:nvSpPr>
          <p:spPr bwMode="auto">
            <a:xfrm>
              <a:off x="6324589" y="4488361"/>
              <a:ext cx="264478" cy="443388"/>
            </a:xfrm>
            <a:custGeom>
              <a:avLst/>
              <a:gdLst>
                <a:gd name="T0" fmla="*/ 43 w 85"/>
                <a:gd name="T1" fmla="*/ 142 h 142"/>
                <a:gd name="T2" fmla="*/ 43 w 85"/>
                <a:gd name="T3" fmla="*/ 142 h 142"/>
                <a:gd name="T4" fmla="*/ 0 w 85"/>
                <a:gd name="T5" fmla="*/ 99 h 142"/>
                <a:gd name="T6" fmla="*/ 0 w 85"/>
                <a:gd name="T7" fmla="*/ 43 h 142"/>
                <a:gd name="T8" fmla="*/ 43 w 85"/>
                <a:gd name="T9" fmla="*/ 0 h 142"/>
                <a:gd name="T10" fmla="*/ 43 w 85"/>
                <a:gd name="T11" fmla="*/ 0 h 142"/>
                <a:gd name="T12" fmla="*/ 85 w 85"/>
                <a:gd name="T13" fmla="*/ 43 h 142"/>
                <a:gd name="T14" fmla="*/ 85 w 85"/>
                <a:gd name="T15" fmla="*/ 99 h 142"/>
                <a:gd name="T16" fmla="*/ 43 w 85"/>
                <a:gd name="T17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142">
                  <a:moveTo>
                    <a:pt x="43" y="142"/>
                  </a:moveTo>
                  <a:cubicBezTo>
                    <a:pt x="43" y="142"/>
                    <a:pt x="43" y="142"/>
                    <a:pt x="43" y="142"/>
                  </a:cubicBezTo>
                  <a:cubicBezTo>
                    <a:pt x="19" y="142"/>
                    <a:pt x="0" y="123"/>
                    <a:pt x="0" y="9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9"/>
                    <a:pt x="19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0"/>
                    <a:pt x="85" y="19"/>
                    <a:pt x="85" y="43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5" y="123"/>
                    <a:pt x="66" y="142"/>
                    <a:pt x="43" y="142"/>
                  </a:cubicBez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FF"/>
                </a:solidFill>
              </a:endParaRPr>
            </a:p>
          </p:txBody>
        </p:sp>
        <p:sp>
          <p:nvSpPr>
            <p:cNvPr id="31" name="Freeform 7"/>
            <p:cNvSpPr>
              <a:spLocks/>
            </p:cNvSpPr>
            <p:nvPr userDrawn="1"/>
          </p:nvSpPr>
          <p:spPr bwMode="auto">
            <a:xfrm>
              <a:off x="7424505" y="2994841"/>
              <a:ext cx="550736" cy="2462752"/>
            </a:xfrm>
            <a:custGeom>
              <a:avLst/>
              <a:gdLst>
                <a:gd name="T0" fmla="*/ 89 w 177"/>
                <a:gd name="T1" fmla="*/ 791 h 791"/>
                <a:gd name="T2" fmla="*/ 89 w 177"/>
                <a:gd name="T3" fmla="*/ 791 h 791"/>
                <a:gd name="T4" fmla="*/ 0 w 177"/>
                <a:gd name="T5" fmla="*/ 703 h 791"/>
                <a:gd name="T6" fmla="*/ 0 w 177"/>
                <a:gd name="T7" fmla="*/ 89 h 791"/>
                <a:gd name="T8" fmla="*/ 89 w 177"/>
                <a:gd name="T9" fmla="*/ 0 h 791"/>
                <a:gd name="T10" fmla="*/ 89 w 177"/>
                <a:gd name="T11" fmla="*/ 0 h 791"/>
                <a:gd name="T12" fmla="*/ 177 w 177"/>
                <a:gd name="T13" fmla="*/ 89 h 791"/>
                <a:gd name="T14" fmla="*/ 177 w 177"/>
                <a:gd name="T15" fmla="*/ 703 h 791"/>
                <a:gd name="T16" fmla="*/ 89 w 177"/>
                <a:gd name="T17" fmla="*/ 791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791">
                  <a:moveTo>
                    <a:pt x="89" y="791"/>
                  </a:moveTo>
                  <a:cubicBezTo>
                    <a:pt x="89" y="791"/>
                    <a:pt x="89" y="791"/>
                    <a:pt x="89" y="791"/>
                  </a:cubicBezTo>
                  <a:cubicBezTo>
                    <a:pt x="40" y="791"/>
                    <a:pt x="0" y="752"/>
                    <a:pt x="0" y="70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137" y="0"/>
                    <a:pt x="177" y="40"/>
                    <a:pt x="177" y="89"/>
                  </a:cubicBezTo>
                  <a:cubicBezTo>
                    <a:pt x="177" y="703"/>
                    <a:pt x="177" y="703"/>
                    <a:pt x="177" y="703"/>
                  </a:cubicBezTo>
                  <a:cubicBezTo>
                    <a:pt x="177" y="752"/>
                    <a:pt x="137" y="791"/>
                    <a:pt x="89" y="791"/>
                  </a:cubicBez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FF"/>
                </a:solidFill>
              </a:endParaRPr>
            </a:p>
          </p:txBody>
        </p:sp>
        <p:sp>
          <p:nvSpPr>
            <p:cNvPr id="32" name="Freeform 8"/>
            <p:cNvSpPr>
              <a:spLocks/>
            </p:cNvSpPr>
            <p:nvPr userDrawn="1"/>
          </p:nvSpPr>
          <p:spPr bwMode="auto">
            <a:xfrm>
              <a:off x="8196157" y="3962517"/>
              <a:ext cx="549180" cy="2462752"/>
            </a:xfrm>
            <a:custGeom>
              <a:avLst/>
              <a:gdLst>
                <a:gd name="T0" fmla="*/ 88 w 176"/>
                <a:gd name="T1" fmla="*/ 791 h 791"/>
                <a:gd name="T2" fmla="*/ 88 w 176"/>
                <a:gd name="T3" fmla="*/ 791 h 791"/>
                <a:gd name="T4" fmla="*/ 0 w 176"/>
                <a:gd name="T5" fmla="*/ 702 h 791"/>
                <a:gd name="T6" fmla="*/ 0 w 176"/>
                <a:gd name="T7" fmla="*/ 88 h 791"/>
                <a:gd name="T8" fmla="*/ 88 w 176"/>
                <a:gd name="T9" fmla="*/ 0 h 791"/>
                <a:gd name="T10" fmla="*/ 88 w 176"/>
                <a:gd name="T11" fmla="*/ 0 h 791"/>
                <a:gd name="T12" fmla="*/ 176 w 176"/>
                <a:gd name="T13" fmla="*/ 88 h 791"/>
                <a:gd name="T14" fmla="*/ 176 w 176"/>
                <a:gd name="T15" fmla="*/ 702 h 791"/>
                <a:gd name="T16" fmla="*/ 88 w 176"/>
                <a:gd name="T17" fmla="*/ 791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6" h="791">
                  <a:moveTo>
                    <a:pt x="88" y="791"/>
                  </a:moveTo>
                  <a:cubicBezTo>
                    <a:pt x="88" y="791"/>
                    <a:pt x="88" y="791"/>
                    <a:pt x="88" y="791"/>
                  </a:cubicBezTo>
                  <a:cubicBezTo>
                    <a:pt x="39" y="791"/>
                    <a:pt x="0" y="751"/>
                    <a:pt x="0" y="702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39"/>
                    <a:pt x="39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37" y="0"/>
                    <a:pt x="176" y="39"/>
                    <a:pt x="176" y="88"/>
                  </a:cubicBezTo>
                  <a:cubicBezTo>
                    <a:pt x="176" y="702"/>
                    <a:pt x="176" y="702"/>
                    <a:pt x="176" y="702"/>
                  </a:cubicBezTo>
                  <a:cubicBezTo>
                    <a:pt x="176" y="751"/>
                    <a:pt x="137" y="791"/>
                    <a:pt x="88" y="791"/>
                  </a:cubicBez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FF"/>
                </a:solidFill>
              </a:endParaRPr>
            </a:p>
          </p:txBody>
        </p:sp>
        <p:sp>
          <p:nvSpPr>
            <p:cNvPr id="33" name="Freeform 9"/>
            <p:cNvSpPr>
              <a:spLocks/>
            </p:cNvSpPr>
            <p:nvPr userDrawn="1"/>
          </p:nvSpPr>
          <p:spPr bwMode="auto">
            <a:xfrm>
              <a:off x="8966253" y="4472803"/>
              <a:ext cx="180467" cy="1090580"/>
            </a:xfrm>
            <a:custGeom>
              <a:avLst/>
              <a:gdLst>
                <a:gd name="T0" fmla="*/ 0 w 58"/>
                <a:gd name="T1" fmla="*/ 69 h 350"/>
                <a:gd name="T2" fmla="*/ 0 w 58"/>
                <a:gd name="T3" fmla="*/ 281 h 350"/>
                <a:gd name="T4" fmla="*/ 58 w 58"/>
                <a:gd name="T5" fmla="*/ 350 h 350"/>
                <a:gd name="T6" fmla="*/ 58 w 58"/>
                <a:gd name="T7" fmla="*/ 0 h 350"/>
                <a:gd name="T8" fmla="*/ 0 w 58"/>
                <a:gd name="T9" fmla="*/ 69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0">
                  <a:moveTo>
                    <a:pt x="0" y="6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0" y="315"/>
                    <a:pt x="25" y="344"/>
                    <a:pt x="58" y="35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25" y="5"/>
                    <a:pt x="0" y="34"/>
                    <a:pt x="0" y="69"/>
                  </a:cubicBez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FF"/>
                </a:solidFill>
              </a:endParaRPr>
            </a:p>
          </p:txBody>
        </p:sp>
      </p:grpSp>
      <p:grpSp>
        <p:nvGrpSpPr>
          <p:cNvPr id="20" name="Logotype"/>
          <p:cNvGrpSpPr>
            <a:grpSpLocks noChangeAspect="1"/>
          </p:cNvGrpSpPr>
          <p:nvPr userDrawn="1"/>
        </p:nvGrpSpPr>
        <p:grpSpPr>
          <a:xfrm>
            <a:off x="729601" y="536400"/>
            <a:ext cx="1845385" cy="455276"/>
            <a:chOff x="5072063" y="3095625"/>
            <a:chExt cx="2051050" cy="674688"/>
          </a:xfrm>
        </p:grpSpPr>
        <p:sp>
          <p:nvSpPr>
            <p:cNvPr id="23" name="Freeform 5"/>
            <p:cNvSpPr>
              <a:spLocks noEditPoints="1"/>
            </p:cNvSpPr>
            <p:nvPr/>
          </p:nvSpPr>
          <p:spPr bwMode="auto">
            <a:xfrm>
              <a:off x="6783388" y="3184525"/>
              <a:ext cx="339725" cy="346075"/>
            </a:xfrm>
            <a:custGeom>
              <a:avLst/>
              <a:gdLst>
                <a:gd name="T0" fmla="*/ 42 w 90"/>
                <a:gd name="T1" fmla="*/ 2 h 91"/>
                <a:gd name="T2" fmla="*/ 1 w 90"/>
                <a:gd name="T3" fmla="*/ 43 h 91"/>
                <a:gd name="T4" fmla="*/ 46 w 90"/>
                <a:gd name="T5" fmla="*/ 91 h 91"/>
                <a:gd name="T6" fmla="*/ 73 w 90"/>
                <a:gd name="T7" fmla="*/ 76 h 91"/>
                <a:gd name="T8" fmla="*/ 73 w 90"/>
                <a:gd name="T9" fmla="*/ 89 h 91"/>
                <a:gd name="T10" fmla="*/ 90 w 90"/>
                <a:gd name="T11" fmla="*/ 89 h 91"/>
                <a:gd name="T12" fmla="*/ 90 w 90"/>
                <a:gd name="T13" fmla="*/ 47 h 91"/>
                <a:gd name="T14" fmla="*/ 42 w 90"/>
                <a:gd name="T15" fmla="*/ 2 h 91"/>
                <a:gd name="T16" fmla="*/ 71 w 90"/>
                <a:gd name="T17" fmla="*/ 47 h 91"/>
                <a:gd name="T18" fmla="*/ 42 w 90"/>
                <a:gd name="T19" fmla="*/ 72 h 91"/>
                <a:gd name="T20" fmla="*/ 20 w 90"/>
                <a:gd name="T21" fmla="*/ 49 h 91"/>
                <a:gd name="T22" fmla="*/ 46 w 90"/>
                <a:gd name="T23" fmla="*/ 20 h 91"/>
                <a:gd name="T24" fmla="*/ 71 w 90"/>
                <a:gd name="T25" fmla="*/ 45 h 91"/>
                <a:gd name="T26" fmla="*/ 71 w 90"/>
                <a:gd name="T27" fmla="*/ 4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91">
                  <a:moveTo>
                    <a:pt x="42" y="2"/>
                  </a:moveTo>
                  <a:cubicBezTo>
                    <a:pt x="20" y="3"/>
                    <a:pt x="3" y="21"/>
                    <a:pt x="1" y="43"/>
                  </a:cubicBezTo>
                  <a:cubicBezTo>
                    <a:pt x="0" y="69"/>
                    <a:pt x="20" y="91"/>
                    <a:pt x="46" y="91"/>
                  </a:cubicBezTo>
                  <a:cubicBezTo>
                    <a:pt x="55" y="91"/>
                    <a:pt x="68" y="86"/>
                    <a:pt x="73" y="76"/>
                  </a:cubicBezTo>
                  <a:cubicBezTo>
                    <a:pt x="73" y="89"/>
                    <a:pt x="73" y="89"/>
                    <a:pt x="73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90" y="47"/>
                    <a:pt x="90" y="47"/>
                    <a:pt x="90" y="47"/>
                  </a:cubicBezTo>
                  <a:cubicBezTo>
                    <a:pt x="90" y="19"/>
                    <a:pt x="68" y="0"/>
                    <a:pt x="42" y="2"/>
                  </a:cubicBezTo>
                  <a:moveTo>
                    <a:pt x="71" y="47"/>
                  </a:moveTo>
                  <a:cubicBezTo>
                    <a:pt x="71" y="62"/>
                    <a:pt x="58" y="73"/>
                    <a:pt x="42" y="72"/>
                  </a:cubicBezTo>
                  <a:cubicBezTo>
                    <a:pt x="31" y="70"/>
                    <a:pt x="22" y="61"/>
                    <a:pt x="20" y="49"/>
                  </a:cubicBezTo>
                  <a:cubicBezTo>
                    <a:pt x="18" y="33"/>
                    <a:pt x="31" y="20"/>
                    <a:pt x="46" y="20"/>
                  </a:cubicBezTo>
                  <a:cubicBezTo>
                    <a:pt x="59" y="20"/>
                    <a:pt x="71" y="31"/>
                    <a:pt x="71" y="45"/>
                  </a:cubicBezTo>
                  <a:lnTo>
                    <a:pt x="71" y="47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24" name="Freeform 6"/>
            <p:cNvSpPr>
              <a:spLocks noEditPoints="1"/>
            </p:cNvSpPr>
            <p:nvPr/>
          </p:nvSpPr>
          <p:spPr bwMode="auto">
            <a:xfrm>
              <a:off x="6421438" y="3187700"/>
              <a:ext cx="334963" cy="342900"/>
            </a:xfrm>
            <a:custGeom>
              <a:avLst/>
              <a:gdLst>
                <a:gd name="T0" fmla="*/ 44 w 89"/>
                <a:gd name="T1" fmla="*/ 0 h 90"/>
                <a:gd name="T2" fmla="*/ 0 w 89"/>
                <a:gd name="T3" fmla="*/ 45 h 90"/>
                <a:gd name="T4" fmla="*/ 45 w 89"/>
                <a:gd name="T5" fmla="*/ 90 h 90"/>
                <a:gd name="T6" fmla="*/ 86 w 89"/>
                <a:gd name="T7" fmla="*/ 62 h 90"/>
                <a:gd name="T8" fmla="*/ 69 w 89"/>
                <a:gd name="T9" fmla="*/ 57 h 90"/>
                <a:gd name="T10" fmla="*/ 50 w 89"/>
                <a:gd name="T11" fmla="*/ 72 h 90"/>
                <a:gd name="T12" fmla="*/ 22 w 89"/>
                <a:gd name="T13" fmla="*/ 58 h 90"/>
                <a:gd name="T14" fmla="*/ 89 w 89"/>
                <a:gd name="T15" fmla="*/ 40 h 90"/>
                <a:gd name="T16" fmla="*/ 44 w 89"/>
                <a:gd name="T17" fmla="*/ 0 h 90"/>
                <a:gd name="T18" fmla="*/ 19 w 89"/>
                <a:gd name="T19" fmla="*/ 43 h 90"/>
                <a:gd name="T20" fmla="*/ 36 w 89"/>
                <a:gd name="T21" fmla="*/ 19 h 90"/>
                <a:gd name="T22" fmla="*/ 67 w 89"/>
                <a:gd name="T23" fmla="*/ 30 h 90"/>
                <a:gd name="T24" fmla="*/ 19 w 89"/>
                <a:gd name="T25" fmla="*/ 4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0"/>
                  </a:moveTo>
                  <a:cubicBezTo>
                    <a:pt x="20" y="1"/>
                    <a:pt x="0" y="19"/>
                    <a:pt x="0" y="45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80" y="79"/>
                    <a:pt x="86" y="62"/>
                  </a:cubicBezTo>
                  <a:cubicBezTo>
                    <a:pt x="69" y="57"/>
                    <a:pt x="69" y="57"/>
                    <a:pt x="69" y="57"/>
                  </a:cubicBezTo>
                  <a:cubicBezTo>
                    <a:pt x="66" y="64"/>
                    <a:pt x="58" y="70"/>
                    <a:pt x="50" y="72"/>
                  </a:cubicBezTo>
                  <a:cubicBezTo>
                    <a:pt x="38" y="74"/>
                    <a:pt x="27" y="67"/>
                    <a:pt x="22" y="58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7" y="23"/>
                    <a:pt x="72" y="0"/>
                    <a:pt x="44" y="0"/>
                  </a:cubicBezTo>
                  <a:moveTo>
                    <a:pt x="19" y="43"/>
                  </a:moveTo>
                  <a:cubicBezTo>
                    <a:pt x="19" y="34"/>
                    <a:pt x="24" y="23"/>
                    <a:pt x="36" y="19"/>
                  </a:cubicBezTo>
                  <a:cubicBezTo>
                    <a:pt x="50" y="13"/>
                    <a:pt x="62" y="20"/>
                    <a:pt x="67" y="30"/>
                  </a:cubicBezTo>
                  <a:lnTo>
                    <a:pt x="19" y="43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25" name="Freeform 7"/>
            <p:cNvSpPr>
              <a:spLocks/>
            </p:cNvSpPr>
            <p:nvPr/>
          </p:nvSpPr>
          <p:spPr bwMode="auto">
            <a:xfrm>
              <a:off x="5867401" y="3187700"/>
              <a:ext cx="166688" cy="334963"/>
            </a:xfrm>
            <a:custGeom>
              <a:avLst/>
              <a:gdLst>
                <a:gd name="T0" fmla="*/ 44 w 44"/>
                <a:gd name="T1" fmla="*/ 19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19 w 44"/>
                <a:gd name="T15" fmla="*/ 88 h 88"/>
                <a:gd name="T16" fmla="*/ 19 w 44"/>
                <a:gd name="T17" fmla="*/ 47 h 88"/>
                <a:gd name="T18" fmla="*/ 44 w 44"/>
                <a:gd name="T19" fmla="*/ 1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9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7" y="0"/>
                    <a:pt x="21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19" y="62"/>
                    <a:pt x="19" y="62"/>
                    <a:pt x="19" y="47"/>
                  </a:cubicBezTo>
                  <a:cubicBezTo>
                    <a:pt x="19" y="27"/>
                    <a:pt x="30" y="19"/>
                    <a:pt x="44" y="19"/>
                  </a:cubicBezTo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26" name="Freeform 8"/>
            <p:cNvSpPr>
              <a:spLocks/>
            </p:cNvSpPr>
            <p:nvPr/>
          </p:nvSpPr>
          <p:spPr bwMode="auto">
            <a:xfrm>
              <a:off x="5072063" y="3130550"/>
              <a:ext cx="369888" cy="392113"/>
            </a:xfrm>
            <a:custGeom>
              <a:avLst/>
              <a:gdLst>
                <a:gd name="T0" fmla="*/ 186 w 233"/>
                <a:gd name="T1" fmla="*/ 166 h 247"/>
                <a:gd name="T2" fmla="*/ 48 w 233"/>
                <a:gd name="T3" fmla="*/ 0 h 247"/>
                <a:gd name="T4" fmla="*/ 0 w 233"/>
                <a:gd name="T5" fmla="*/ 0 h 247"/>
                <a:gd name="T6" fmla="*/ 0 w 233"/>
                <a:gd name="T7" fmla="*/ 247 h 247"/>
                <a:gd name="T8" fmla="*/ 50 w 233"/>
                <a:gd name="T9" fmla="*/ 247 h 247"/>
                <a:gd name="T10" fmla="*/ 50 w 233"/>
                <a:gd name="T11" fmla="*/ 84 h 247"/>
                <a:gd name="T12" fmla="*/ 190 w 233"/>
                <a:gd name="T13" fmla="*/ 247 h 247"/>
                <a:gd name="T14" fmla="*/ 233 w 233"/>
                <a:gd name="T15" fmla="*/ 247 h 247"/>
                <a:gd name="T16" fmla="*/ 233 w 233"/>
                <a:gd name="T17" fmla="*/ 0 h 247"/>
                <a:gd name="T18" fmla="*/ 186 w 233"/>
                <a:gd name="T19" fmla="*/ 0 h 247"/>
                <a:gd name="T20" fmla="*/ 186 w 233"/>
                <a:gd name="T21" fmla="*/ 16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7">
                  <a:moveTo>
                    <a:pt x="186" y="166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7"/>
                  </a:lnTo>
                  <a:lnTo>
                    <a:pt x="50" y="247"/>
                  </a:lnTo>
                  <a:lnTo>
                    <a:pt x="50" y="84"/>
                  </a:lnTo>
                  <a:lnTo>
                    <a:pt x="190" y="247"/>
                  </a:lnTo>
                  <a:lnTo>
                    <a:pt x="233" y="247"/>
                  </a:lnTo>
                  <a:lnTo>
                    <a:pt x="233" y="0"/>
                  </a:lnTo>
                  <a:lnTo>
                    <a:pt x="186" y="0"/>
                  </a:lnTo>
                  <a:lnTo>
                    <a:pt x="186" y="166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27" name="Freeform 9"/>
            <p:cNvSpPr>
              <a:spLocks noEditPoints="1"/>
            </p:cNvSpPr>
            <p:nvPr/>
          </p:nvSpPr>
          <p:spPr bwMode="auto">
            <a:xfrm>
              <a:off x="6034088" y="3095625"/>
              <a:ext cx="342900" cy="434975"/>
            </a:xfrm>
            <a:custGeom>
              <a:avLst/>
              <a:gdLst>
                <a:gd name="T0" fmla="*/ 91 w 91"/>
                <a:gd name="T1" fmla="*/ 0 h 114"/>
                <a:gd name="T2" fmla="*/ 73 w 91"/>
                <a:gd name="T3" fmla="*/ 0 h 114"/>
                <a:gd name="T4" fmla="*/ 73 w 91"/>
                <a:gd name="T5" fmla="*/ 34 h 114"/>
                <a:gd name="T6" fmla="*/ 43 w 91"/>
                <a:gd name="T7" fmla="*/ 25 h 114"/>
                <a:gd name="T8" fmla="*/ 2 w 91"/>
                <a:gd name="T9" fmla="*/ 66 h 114"/>
                <a:gd name="T10" fmla="*/ 47 w 91"/>
                <a:gd name="T11" fmla="*/ 114 h 114"/>
                <a:gd name="T12" fmla="*/ 74 w 91"/>
                <a:gd name="T13" fmla="*/ 101 h 114"/>
                <a:gd name="T14" fmla="*/ 74 w 91"/>
                <a:gd name="T15" fmla="*/ 112 h 114"/>
                <a:gd name="T16" fmla="*/ 91 w 91"/>
                <a:gd name="T17" fmla="*/ 112 h 114"/>
                <a:gd name="T18" fmla="*/ 91 w 91"/>
                <a:gd name="T19" fmla="*/ 70 h 114"/>
                <a:gd name="T20" fmla="*/ 91 w 91"/>
                <a:gd name="T21" fmla="*/ 69 h 114"/>
                <a:gd name="T22" fmla="*/ 91 w 91"/>
                <a:gd name="T23" fmla="*/ 68 h 114"/>
                <a:gd name="T24" fmla="*/ 91 w 91"/>
                <a:gd name="T25" fmla="*/ 0 h 114"/>
                <a:gd name="T26" fmla="*/ 72 w 91"/>
                <a:gd name="T27" fmla="*/ 70 h 114"/>
                <a:gd name="T28" fmla="*/ 43 w 91"/>
                <a:gd name="T29" fmla="*/ 95 h 114"/>
                <a:gd name="T30" fmla="*/ 21 w 91"/>
                <a:gd name="T31" fmla="*/ 72 h 114"/>
                <a:gd name="T32" fmla="*/ 47 w 91"/>
                <a:gd name="T33" fmla="*/ 43 h 114"/>
                <a:gd name="T34" fmla="*/ 72 w 91"/>
                <a:gd name="T35" fmla="*/ 68 h 114"/>
                <a:gd name="T36" fmla="*/ 72 w 91"/>
                <a:gd name="T37" fmla="*/ 7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4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4"/>
                    <a:pt x="43" y="25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4"/>
                    <a:pt x="47" y="114"/>
                  </a:cubicBezTo>
                  <a:cubicBezTo>
                    <a:pt x="56" y="114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70"/>
                    <a:pt x="91" y="70"/>
                    <a:pt x="91" y="70"/>
                  </a:cubicBezTo>
                  <a:cubicBezTo>
                    <a:pt x="91" y="70"/>
                    <a:pt x="91" y="69"/>
                    <a:pt x="91" y="69"/>
                  </a:cubicBezTo>
                  <a:cubicBezTo>
                    <a:pt x="91" y="69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2" y="85"/>
                    <a:pt x="59" y="96"/>
                    <a:pt x="43" y="95"/>
                  </a:cubicBezTo>
                  <a:cubicBezTo>
                    <a:pt x="32" y="93"/>
                    <a:pt x="22" y="84"/>
                    <a:pt x="21" y="72"/>
                  </a:cubicBezTo>
                  <a:cubicBezTo>
                    <a:pt x="19" y="56"/>
                    <a:pt x="31" y="43"/>
                    <a:pt x="47" y="43"/>
                  </a:cubicBezTo>
                  <a:cubicBezTo>
                    <a:pt x="60" y="43"/>
                    <a:pt x="72" y="54"/>
                    <a:pt x="72" y="68"/>
                  </a:cubicBezTo>
                  <a:lnTo>
                    <a:pt x="72" y="70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1" name="Freeform 10"/>
            <p:cNvSpPr>
              <a:spLocks noEditPoints="1"/>
            </p:cNvSpPr>
            <p:nvPr/>
          </p:nvSpPr>
          <p:spPr bwMode="auto">
            <a:xfrm>
              <a:off x="5487988" y="3187700"/>
              <a:ext cx="334963" cy="342900"/>
            </a:xfrm>
            <a:custGeom>
              <a:avLst/>
              <a:gdLst>
                <a:gd name="T0" fmla="*/ 44 w 89"/>
                <a:gd name="T1" fmla="*/ 0 h 90"/>
                <a:gd name="T2" fmla="*/ 0 w 89"/>
                <a:gd name="T3" fmla="*/ 45 h 90"/>
                <a:gd name="T4" fmla="*/ 44 w 89"/>
                <a:gd name="T5" fmla="*/ 90 h 90"/>
                <a:gd name="T6" fmla="*/ 89 w 89"/>
                <a:gd name="T7" fmla="*/ 45 h 90"/>
                <a:gd name="T8" fmla="*/ 44 w 89"/>
                <a:gd name="T9" fmla="*/ 0 h 90"/>
                <a:gd name="T10" fmla="*/ 44 w 89"/>
                <a:gd name="T11" fmla="*/ 71 h 90"/>
                <a:gd name="T12" fmla="*/ 19 w 89"/>
                <a:gd name="T13" fmla="*/ 45 h 90"/>
                <a:gd name="T14" fmla="*/ 44 w 89"/>
                <a:gd name="T15" fmla="*/ 19 h 90"/>
                <a:gd name="T16" fmla="*/ 70 w 89"/>
                <a:gd name="T17" fmla="*/ 45 h 90"/>
                <a:gd name="T18" fmla="*/ 44 w 89"/>
                <a:gd name="T19" fmla="*/ 7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90">
                  <a:moveTo>
                    <a:pt x="44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0"/>
                    <a:pt x="44" y="90"/>
                  </a:cubicBezTo>
                  <a:cubicBezTo>
                    <a:pt x="69" y="90"/>
                    <a:pt x="89" y="70"/>
                    <a:pt x="89" y="45"/>
                  </a:cubicBezTo>
                  <a:cubicBezTo>
                    <a:pt x="89" y="20"/>
                    <a:pt x="69" y="0"/>
                    <a:pt x="44" y="0"/>
                  </a:cubicBezTo>
                  <a:moveTo>
                    <a:pt x="44" y="71"/>
                  </a:moveTo>
                  <a:cubicBezTo>
                    <a:pt x="30" y="71"/>
                    <a:pt x="19" y="59"/>
                    <a:pt x="19" y="45"/>
                  </a:cubicBezTo>
                  <a:cubicBezTo>
                    <a:pt x="19" y="31"/>
                    <a:pt x="30" y="19"/>
                    <a:pt x="44" y="19"/>
                  </a:cubicBezTo>
                  <a:cubicBezTo>
                    <a:pt x="58" y="19"/>
                    <a:pt x="70" y="31"/>
                    <a:pt x="70" y="45"/>
                  </a:cubicBezTo>
                  <a:cubicBezTo>
                    <a:pt x="70" y="59"/>
                    <a:pt x="58" y="71"/>
                    <a:pt x="44" y="71"/>
                  </a:cubicBezTo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2" name="Freeform 11"/>
            <p:cNvSpPr>
              <a:spLocks noEditPoints="1"/>
            </p:cNvSpPr>
            <p:nvPr/>
          </p:nvSpPr>
          <p:spPr bwMode="auto">
            <a:xfrm>
              <a:off x="5186363" y="3668713"/>
              <a:ext cx="96838" cy="101600"/>
            </a:xfrm>
            <a:custGeom>
              <a:avLst/>
              <a:gdLst>
                <a:gd name="T0" fmla="*/ 18 w 26"/>
                <a:gd name="T1" fmla="*/ 21 h 27"/>
                <a:gd name="T2" fmla="*/ 7 w 26"/>
                <a:gd name="T3" fmla="*/ 21 h 27"/>
                <a:gd name="T4" fmla="*/ 5 w 26"/>
                <a:gd name="T5" fmla="*/ 27 h 27"/>
                <a:gd name="T6" fmla="*/ 0 w 26"/>
                <a:gd name="T7" fmla="*/ 27 h 27"/>
                <a:gd name="T8" fmla="*/ 10 w 26"/>
                <a:gd name="T9" fmla="*/ 0 h 27"/>
                <a:gd name="T10" fmla="*/ 16 w 26"/>
                <a:gd name="T11" fmla="*/ 0 h 27"/>
                <a:gd name="T12" fmla="*/ 26 w 26"/>
                <a:gd name="T13" fmla="*/ 27 h 27"/>
                <a:gd name="T14" fmla="*/ 20 w 26"/>
                <a:gd name="T15" fmla="*/ 27 h 27"/>
                <a:gd name="T16" fmla="*/ 18 w 26"/>
                <a:gd name="T17" fmla="*/ 21 h 27"/>
                <a:gd name="T18" fmla="*/ 17 w 26"/>
                <a:gd name="T19" fmla="*/ 16 h 27"/>
                <a:gd name="T20" fmla="*/ 16 w 26"/>
                <a:gd name="T21" fmla="*/ 15 h 27"/>
                <a:gd name="T22" fmla="*/ 13 w 26"/>
                <a:gd name="T23" fmla="*/ 5 h 27"/>
                <a:gd name="T24" fmla="*/ 9 w 26"/>
                <a:gd name="T25" fmla="*/ 15 h 27"/>
                <a:gd name="T26" fmla="*/ 9 w 26"/>
                <a:gd name="T27" fmla="*/ 16 h 27"/>
                <a:gd name="T28" fmla="*/ 17 w 26"/>
                <a:gd name="T29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27">
                  <a:moveTo>
                    <a:pt x="18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0" y="27"/>
                    <a:pt x="20" y="27"/>
                    <a:pt x="20" y="27"/>
                  </a:cubicBezTo>
                  <a:lnTo>
                    <a:pt x="18" y="21"/>
                  </a:lnTo>
                  <a:close/>
                  <a:moveTo>
                    <a:pt x="17" y="16"/>
                  </a:moveTo>
                  <a:cubicBezTo>
                    <a:pt x="16" y="15"/>
                    <a:pt x="16" y="15"/>
                    <a:pt x="16" y="15"/>
                  </a:cubicBezTo>
                  <a:cubicBezTo>
                    <a:pt x="15" y="12"/>
                    <a:pt x="14" y="9"/>
                    <a:pt x="13" y="5"/>
                  </a:cubicBezTo>
                  <a:cubicBezTo>
                    <a:pt x="12" y="9"/>
                    <a:pt x="11" y="12"/>
                    <a:pt x="9" y="15"/>
                  </a:cubicBezTo>
                  <a:cubicBezTo>
                    <a:pt x="9" y="16"/>
                    <a:pt x="9" y="16"/>
                    <a:pt x="9" y="16"/>
                  </a:cubicBezTo>
                  <a:lnTo>
                    <a:pt x="17" y="16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3" name="Freeform 12"/>
            <p:cNvSpPr>
              <a:spLocks/>
            </p:cNvSpPr>
            <p:nvPr/>
          </p:nvSpPr>
          <p:spPr bwMode="auto">
            <a:xfrm>
              <a:off x="5302251" y="3663950"/>
              <a:ext cx="79375" cy="106363"/>
            </a:xfrm>
            <a:custGeom>
              <a:avLst/>
              <a:gdLst>
                <a:gd name="T0" fmla="*/ 0 w 21"/>
                <a:gd name="T1" fmla="*/ 24 h 28"/>
                <a:gd name="T2" fmla="*/ 3 w 21"/>
                <a:gd name="T3" fmla="*/ 20 h 28"/>
                <a:gd name="T4" fmla="*/ 10 w 21"/>
                <a:gd name="T5" fmla="*/ 23 h 28"/>
                <a:gd name="T6" fmla="*/ 15 w 21"/>
                <a:gd name="T7" fmla="*/ 20 h 28"/>
                <a:gd name="T8" fmla="*/ 10 w 21"/>
                <a:gd name="T9" fmla="*/ 16 h 28"/>
                <a:gd name="T10" fmla="*/ 1 w 21"/>
                <a:gd name="T11" fmla="*/ 8 h 28"/>
                <a:gd name="T12" fmla="*/ 11 w 21"/>
                <a:gd name="T13" fmla="*/ 0 h 28"/>
                <a:gd name="T14" fmla="*/ 20 w 21"/>
                <a:gd name="T15" fmla="*/ 3 h 28"/>
                <a:gd name="T16" fmla="*/ 17 w 21"/>
                <a:gd name="T17" fmla="*/ 7 h 28"/>
                <a:gd name="T18" fmla="*/ 11 w 21"/>
                <a:gd name="T19" fmla="*/ 5 h 28"/>
                <a:gd name="T20" fmla="*/ 7 w 21"/>
                <a:gd name="T21" fmla="*/ 8 h 28"/>
                <a:gd name="T22" fmla="*/ 12 w 21"/>
                <a:gd name="T23" fmla="*/ 12 h 28"/>
                <a:gd name="T24" fmla="*/ 21 w 21"/>
                <a:gd name="T25" fmla="*/ 20 h 28"/>
                <a:gd name="T26" fmla="*/ 11 w 21"/>
                <a:gd name="T27" fmla="*/ 28 h 28"/>
                <a:gd name="T28" fmla="*/ 0 w 21"/>
                <a:gd name="T2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8">
                  <a:moveTo>
                    <a:pt x="0" y="24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4" y="22"/>
                    <a:pt x="7" y="23"/>
                    <a:pt x="10" y="23"/>
                  </a:cubicBezTo>
                  <a:cubicBezTo>
                    <a:pt x="13" y="23"/>
                    <a:pt x="15" y="22"/>
                    <a:pt x="15" y="20"/>
                  </a:cubicBezTo>
                  <a:cubicBezTo>
                    <a:pt x="15" y="18"/>
                    <a:pt x="13" y="17"/>
                    <a:pt x="10" y="16"/>
                  </a:cubicBezTo>
                  <a:cubicBezTo>
                    <a:pt x="4" y="15"/>
                    <a:pt x="1" y="13"/>
                    <a:pt x="1" y="8"/>
                  </a:cubicBezTo>
                  <a:cubicBezTo>
                    <a:pt x="1" y="4"/>
                    <a:pt x="4" y="0"/>
                    <a:pt x="11" y="0"/>
                  </a:cubicBezTo>
                  <a:cubicBezTo>
                    <a:pt x="15" y="0"/>
                    <a:pt x="19" y="2"/>
                    <a:pt x="20" y="3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6"/>
                    <a:pt x="14" y="5"/>
                    <a:pt x="11" y="5"/>
                  </a:cubicBezTo>
                  <a:cubicBezTo>
                    <a:pt x="8" y="5"/>
                    <a:pt x="7" y="6"/>
                    <a:pt x="7" y="8"/>
                  </a:cubicBezTo>
                  <a:cubicBezTo>
                    <a:pt x="7" y="10"/>
                    <a:pt x="9" y="10"/>
                    <a:pt x="12" y="12"/>
                  </a:cubicBezTo>
                  <a:cubicBezTo>
                    <a:pt x="18" y="13"/>
                    <a:pt x="21" y="16"/>
                    <a:pt x="21" y="20"/>
                  </a:cubicBezTo>
                  <a:cubicBezTo>
                    <a:pt x="21" y="25"/>
                    <a:pt x="17" y="28"/>
                    <a:pt x="11" y="28"/>
                  </a:cubicBezTo>
                  <a:cubicBezTo>
                    <a:pt x="6" y="28"/>
                    <a:pt x="2" y="26"/>
                    <a:pt x="0" y="24"/>
                  </a:cubicBezTo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4" name="Freeform 13"/>
            <p:cNvSpPr>
              <a:spLocks/>
            </p:cNvSpPr>
            <p:nvPr/>
          </p:nvSpPr>
          <p:spPr bwMode="auto">
            <a:xfrm>
              <a:off x="5403851" y="3663950"/>
              <a:ext cx="76200" cy="106363"/>
            </a:xfrm>
            <a:custGeom>
              <a:avLst/>
              <a:gdLst>
                <a:gd name="T0" fmla="*/ 0 w 20"/>
                <a:gd name="T1" fmla="*/ 24 h 28"/>
                <a:gd name="T2" fmla="*/ 2 w 20"/>
                <a:gd name="T3" fmla="*/ 20 h 28"/>
                <a:gd name="T4" fmla="*/ 10 w 20"/>
                <a:gd name="T5" fmla="*/ 23 h 28"/>
                <a:gd name="T6" fmla="*/ 14 w 20"/>
                <a:gd name="T7" fmla="*/ 20 h 28"/>
                <a:gd name="T8" fmla="*/ 9 w 20"/>
                <a:gd name="T9" fmla="*/ 16 h 28"/>
                <a:gd name="T10" fmla="*/ 0 w 20"/>
                <a:gd name="T11" fmla="*/ 8 h 28"/>
                <a:gd name="T12" fmla="*/ 11 w 20"/>
                <a:gd name="T13" fmla="*/ 0 h 28"/>
                <a:gd name="T14" fmla="*/ 20 w 20"/>
                <a:gd name="T15" fmla="*/ 3 h 28"/>
                <a:gd name="T16" fmla="*/ 17 w 20"/>
                <a:gd name="T17" fmla="*/ 7 h 28"/>
                <a:gd name="T18" fmla="*/ 10 w 20"/>
                <a:gd name="T19" fmla="*/ 5 h 28"/>
                <a:gd name="T20" fmla="*/ 6 w 20"/>
                <a:gd name="T21" fmla="*/ 8 h 28"/>
                <a:gd name="T22" fmla="*/ 12 w 20"/>
                <a:gd name="T23" fmla="*/ 12 h 28"/>
                <a:gd name="T24" fmla="*/ 20 w 20"/>
                <a:gd name="T25" fmla="*/ 20 h 28"/>
                <a:gd name="T26" fmla="*/ 10 w 20"/>
                <a:gd name="T27" fmla="*/ 28 h 28"/>
                <a:gd name="T28" fmla="*/ 0 w 20"/>
                <a:gd name="T2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8">
                  <a:moveTo>
                    <a:pt x="0" y="24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4" y="22"/>
                    <a:pt x="7" y="23"/>
                    <a:pt x="10" y="23"/>
                  </a:cubicBezTo>
                  <a:cubicBezTo>
                    <a:pt x="13" y="23"/>
                    <a:pt x="14" y="22"/>
                    <a:pt x="14" y="20"/>
                  </a:cubicBezTo>
                  <a:cubicBezTo>
                    <a:pt x="14" y="18"/>
                    <a:pt x="13" y="17"/>
                    <a:pt x="9" y="16"/>
                  </a:cubicBezTo>
                  <a:cubicBezTo>
                    <a:pt x="3" y="15"/>
                    <a:pt x="0" y="13"/>
                    <a:pt x="0" y="8"/>
                  </a:cubicBezTo>
                  <a:cubicBezTo>
                    <a:pt x="0" y="4"/>
                    <a:pt x="4" y="0"/>
                    <a:pt x="11" y="0"/>
                  </a:cubicBezTo>
                  <a:cubicBezTo>
                    <a:pt x="15" y="0"/>
                    <a:pt x="18" y="2"/>
                    <a:pt x="20" y="3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5" y="6"/>
                    <a:pt x="13" y="5"/>
                    <a:pt x="10" y="5"/>
                  </a:cubicBezTo>
                  <a:cubicBezTo>
                    <a:pt x="8" y="5"/>
                    <a:pt x="6" y="6"/>
                    <a:pt x="6" y="8"/>
                  </a:cubicBezTo>
                  <a:cubicBezTo>
                    <a:pt x="6" y="10"/>
                    <a:pt x="8" y="10"/>
                    <a:pt x="12" y="12"/>
                  </a:cubicBezTo>
                  <a:cubicBezTo>
                    <a:pt x="18" y="13"/>
                    <a:pt x="20" y="16"/>
                    <a:pt x="20" y="20"/>
                  </a:cubicBezTo>
                  <a:cubicBezTo>
                    <a:pt x="20" y="25"/>
                    <a:pt x="16" y="28"/>
                    <a:pt x="10" y="28"/>
                  </a:cubicBezTo>
                  <a:cubicBezTo>
                    <a:pt x="5" y="28"/>
                    <a:pt x="2" y="26"/>
                    <a:pt x="0" y="24"/>
                  </a:cubicBezTo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5" name="Freeform 14"/>
            <p:cNvSpPr>
              <a:spLocks/>
            </p:cNvSpPr>
            <p:nvPr/>
          </p:nvSpPr>
          <p:spPr bwMode="auto">
            <a:xfrm>
              <a:off x="5510213" y="3668713"/>
              <a:ext cx="71438" cy="101600"/>
            </a:xfrm>
            <a:custGeom>
              <a:avLst/>
              <a:gdLst>
                <a:gd name="T0" fmla="*/ 45 w 45"/>
                <a:gd name="T1" fmla="*/ 52 h 64"/>
                <a:gd name="T2" fmla="*/ 45 w 45"/>
                <a:gd name="T3" fmla="*/ 64 h 64"/>
                <a:gd name="T4" fmla="*/ 0 w 45"/>
                <a:gd name="T5" fmla="*/ 64 h 64"/>
                <a:gd name="T6" fmla="*/ 0 w 45"/>
                <a:gd name="T7" fmla="*/ 0 h 64"/>
                <a:gd name="T8" fmla="*/ 42 w 45"/>
                <a:gd name="T9" fmla="*/ 0 h 64"/>
                <a:gd name="T10" fmla="*/ 42 w 45"/>
                <a:gd name="T11" fmla="*/ 12 h 64"/>
                <a:gd name="T12" fmla="*/ 14 w 45"/>
                <a:gd name="T13" fmla="*/ 12 h 64"/>
                <a:gd name="T14" fmla="*/ 14 w 45"/>
                <a:gd name="T15" fmla="*/ 26 h 64"/>
                <a:gd name="T16" fmla="*/ 40 w 45"/>
                <a:gd name="T17" fmla="*/ 26 h 64"/>
                <a:gd name="T18" fmla="*/ 40 w 45"/>
                <a:gd name="T19" fmla="*/ 36 h 64"/>
                <a:gd name="T20" fmla="*/ 14 w 45"/>
                <a:gd name="T21" fmla="*/ 36 h 64"/>
                <a:gd name="T22" fmla="*/ 14 w 45"/>
                <a:gd name="T23" fmla="*/ 52 h 64"/>
                <a:gd name="T24" fmla="*/ 45 w 45"/>
                <a:gd name="T25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64">
                  <a:moveTo>
                    <a:pt x="45" y="52"/>
                  </a:moveTo>
                  <a:lnTo>
                    <a:pt x="45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42" y="12"/>
                  </a:lnTo>
                  <a:lnTo>
                    <a:pt x="14" y="12"/>
                  </a:lnTo>
                  <a:lnTo>
                    <a:pt x="14" y="26"/>
                  </a:lnTo>
                  <a:lnTo>
                    <a:pt x="40" y="26"/>
                  </a:lnTo>
                  <a:lnTo>
                    <a:pt x="40" y="36"/>
                  </a:lnTo>
                  <a:lnTo>
                    <a:pt x="14" y="36"/>
                  </a:lnTo>
                  <a:lnTo>
                    <a:pt x="14" y="52"/>
                  </a:lnTo>
                  <a:lnTo>
                    <a:pt x="45" y="52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6" name="Freeform 15"/>
            <p:cNvSpPr>
              <a:spLocks/>
            </p:cNvSpPr>
            <p:nvPr/>
          </p:nvSpPr>
          <p:spPr bwMode="auto">
            <a:xfrm>
              <a:off x="5611813" y="3668713"/>
              <a:ext cx="79375" cy="101600"/>
            </a:xfrm>
            <a:custGeom>
              <a:avLst/>
              <a:gdLst>
                <a:gd name="T0" fmla="*/ 16 w 50"/>
                <a:gd name="T1" fmla="*/ 12 h 64"/>
                <a:gd name="T2" fmla="*/ 0 w 50"/>
                <a:gd name="T3" fmla="*/ 12 h 64"/>
                <a:gd name="T4" fmla="*/ 0 w 50"/>
                <a:gd name="T5" fmla="*/ 0 h 64"/>
                <a:gd name="T6" fmla="*/ 50 w 50"/>
                <a:gd name="T7" fmla="*/ 0 h 64"/>
                <a:gd name="T8" fmla="*/ 50 w 50"/>
                <a:gd name="T9" fmla="*/ 12 h 64"/>
                <a:gd name="T10" fmla="*/ 31 w 50"/>
                <a:gd name="T11" fmla="*/ 12 h 64"/>
                <a:gd name="T12" fmla="*/ 31 w 50"/>
                <a:gd name="T13" fmla="*/ 64 h 64"/>
                <a:gd name="T14" fmla="*/ 16 w 50"/>
                <a:gd name="T15" fmla="*/ 64 h 64"/>
                <a:gd name="T16" fmla="*/ 16 w 50"/>
                <a:gd name="T17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64">
                  <a:moveTo>
                    <a:pt x="16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50" y="0"/>
                  </a:lnTo>
                  <a:lnTo>
                    <a:pt x="50" y="12"/>
                  </a:lnTo>
                  <a:lnTo>
                    <a:pt x="31" y="12"/>
                  </a:lnTo>
                  <a:lnTo>
                    <a:pt x="31" y="64"/>
                  </a:lnTo>
                  <a:lnTo>
                    <a:pt x="16" y="64"/>
                  </a:lnTo>
                  <a:lnTo>
                    <a:pt x="16" y="12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7" name="Freeform 16"/>
            <p:cNvSpPr>
              <a:spLocks/>
            </p:cNvSpPr>
            <p:nvPr/>
          </p:nvSpPr>
          <p:spPr bwMode="auto">
            <a:xfrm>
              <a:off x="5781676" y="3668713"/>
              <a:ext cx="112713" cy="101600"/>
            </a:xfrm>
            <a:custGeom>
              <a:avLst/>
              <a:gdLst>
                <a:gd name="T0" fmla="*/ 30 w 30"/>
                <a:gd name="T1" fmla="*/ 0 h 27"/>
                <a:gd name="T2" fmla="*/ 30 w 30"/>
                <a:gd name="T3" fmla="*/ 27 h 27"/>
                <a:gd name="T4" fmla="*/ 24 w 30"/>
                <a:gd name="T5" fmla="*/ 27 h 27"/>
                <a:gd name="T6" fmla="*/ 24 w 30"/>
                <a:gd name="T7" fmla="*/ 17 h 27"/>
                <a:gd name="T8" fmla="*/ 24 w 30"/>
                <a:gd name="T9" fmla="*/ 6 h 27"/>
                <a:gd name="T10" fmla="*/ 20 w 30"/>
                <a:gd name="T11" fmla="*/ 17 h 27"/>
                <a:gd name="T12" fmla="*/ 17 w 30"/>
                <a:gd name="T13" fmla="*/ 27 h 27"/>
                <a:gd name="T14" fmla="*/ 13 w 30"/>
                <a:gd name="T15" fmla="*/ 27 h 27"/>
                <a:gd name="T16" fmla="*/ 9 w 30"/>
                <a:gd name="T17" fmla="*/ 17 h 27"/>
                <a:gd name="T18" fmla="*/ 5 w 30"/>
                <a:gd name="T19" fmla="*/ 6 h 27"/>
                <a:gd name="T20" fmla="*/ 6 w 30"/>
                <a:gd name="T21" fmla="*/ 17 h 27"/>
                <a:gd name="T22" fmla="*/ 6 w 30"/>
                <a:gd name="T23" fmla="*/ 27 h 27"/>
                <a:gd name="T24" fmla="*/ 0 w 30"/>
                <a:gd name="T25" fmla="*/ 27 h 27"/>
                <a:gd name="T26" fmla="*/ 0 w 30"/>
                <a:gd name="T27" fmla="*/ 0 h 27"/>
                <a:gd name="T28" fmla="*/ 8 w 30"/>
                <a:gd name="T29" fmla="*/ 0 h 27"/>
                <a:gd name="T30" fmla="*/ 12 w 30"/>
                <a:gd name="T31" fmla="*/ 11 h 27"/>
                <a:gd name="T32" fmla="*/ 15 w 30"/>
                <a:gd name="T33" fmla="*/ 19 h 27"/>
                <a:gd name="T34" fmla="*/ 18 w 30"/>
                <a:gd name="T35" fmla="*/ 11 h 27"/>
                <a:gd name="T36" fmla="*/ 22 w 30"/>
                <a:gd name="T37" fmla="*/ 0 h 27"/>
                <a:gd name="T38" fmla="*/ 30 w 30"/>
                <a:gd name="T3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" h="27">
                  <a:moveTo>
                    <a:pt x="30" y="0"/>
                  </a:moveTo>
                  <a:cubicBezTo>
                    <a:pt x="30" y="27"/>
                    <a:pt x="30" y="27"/>
                    <a:pt x="30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4"/>
                    <a:pt x="24" y="10"/>
                    <a:pt x="24" y="6"/>
                  </a:cubicBezTo>
                  <a:cubicBezTo>
                    <a:pt x="23" y="10"/>
                    <a:pt x="22" y="14"/>
                    <a:pt x="20" y="1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8" y="14"/>
                    <a:pt x="7" y="10"/>
                    <a:pt x="5" y="6"/>
                  </a:cubicBezTo>
                  <a:cubicBezTo>
                    <a:pt x="6" y="10"/>
                    <a:pt x="6" y="14"/>
                    <a:pt x="6" y="1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3"/>
                    <a:pt x="14" y="16"/>
                    <a:pt x="15" y="19"/>
                  </a:cubicBezTo>
                  <a:cubicBezTo>
                    <a:pt x="16" y="16"/>
                    <a:pt x="17" y="13"/>
                    <a:pt x="18" y="11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8" name="Freeform 17"/>
            <p:cNvSpPr>
              <a:spLocks noEditPoints="1"/>
            </p:cNvSpPr>
            <p:nvPr/>
          </p:nvSpPr>
          <p:spPr bwMode="auto">
            <a:xfrm>
              <a:off x="5919788" y="3668713"/>
              <a:ext cx="103188" cy="101600"/>
            </a:xfrm>
            <a:custGeom>
              <a:avLst/>
              <a:gdLst>
                <a:gd name="T0" fmla="*/ 19 w 27"/>
                <a:gd name="T1" fmla="*/ 21 h 27"/>
                <a:gd name="T2" fmla="*/ 8 w 27"/>
                <a:gd name="T3" fmla="*/ 21 h 27"/>
                <a:gd name="T4" fmla="*/ 6 w 27"/>
                <a:gd name="T5" fmla="*/ 27 h 27"/>
                <a:gd name="T6" fmla="*/ 0 w 27"/>
                <a:gd name="T7" fmla="*/ 27 h 27"/>
                <a:gd name="T8" fmla="*/ 10 w 27"/>
                <a:gd name="T9" fmla="*/ 0 h 27"/>
                <a:gd name="T10" fmla="*/ 17 w 27"/>
                <a:gd name="T11" fmla="*/ 0 h 27"/>
                <a:gd name="T12" fmla="*/ 27 w 27"/>
                <a:gd name="T13" fmla="*/ 27 h 27"/>
                <a:gd name="T14" fmla="*/ 21 w 27"/>
                <a:gd name="T15" fmla="*/ 27 h 27"/>
                <a:gd name="T16" fmla="*/ 19 w 27"/>
                <a:gd name="T17" fmla="*/ 21 h 27"/>
                <a:gd name="T18" fmla="*/ 17 w 27"/>
                <a:gd name="T19" fmla="*/ 16 h 27"/>
                <a:gd name="T20" fmla="*/ 17 w 27"/>
                <a:gd name="T21" fmla="*/ 15 h 27"/>
                <a:gd name="T22" fmla="*/ 14 w 27"/>
                <a:gd name="T23" fmla="*/ 5 h 27"/>
                <a:gd name="T24" fmla="*/ 10 w 27"/>
                <a:gd name="T25" fmla="*/ 15 h 27"/>
                <a:gd name="T26" fmla="*/ 10 w 27"/>
                <a:gd name="T27" fmla="*/ 16 h 27"/>
                <a:gd name="T28" fmla="*/ 17 w 27"/>
                <a:gd name="T29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27">
                  <a:moveTo>
                    <a:pt x="19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1" y="27"/>
                    <a:pt x="21" y="27"/>
                    <a:pt x="21" y="27"/>
                  </a:cubicBezTo>
                  <a:lnTo>
                    <a:pt x="19" y="21"/>
                  </a:lnTo>
                  <a:close/>
                  <a:moveTo>
                    <a:pt x="17" y="16"/>
                  </a:moveTo>
                  <a:cubicBezTo>
                    <a:pt x="17" y="15"/>
                    <a:pt x="17" y="15"/>
                    <a:pt x="17" y="15"/>
                  </a:cubicBezTo>
                  <a:cubicBezTo>
                    <a:pt x="16" y="12"/>
                    <a:pt x="15" y="9"/>
                    <a:pt x="14" y="5"/>
                  </a:cubicBezTo>
                  <a:cubicBezTo>
                    <a:pt x="13" y="9"/>
                    <a:pt x="11" y="12"/>
                    <a:pt x="10" y="15"/>
                  </a:cubicBezTo>
                  <a:cubicBezTo>
                    <a:pt x="10" y="16"/>
                    <a:pt x="10" y="16"/>
                    <a:pt x="10" y="16"/>
                  </a:cubicBezTo>
                  <a:lnTo>
                    <a:pt x="17" y="16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9" name="Freeform 18"/>
            <p:cNvSpPr>
              <a:spLocks/>
            </p:cNvSpPr>
            <p:nvPr/>
          </p:nvSpPr>
          <p:spPr bwMode="auto">
            <a:xfrm>
              <a:off x="6053138" y="3668713"/>
              <a:ext cx="85725" cy="101600"/>
            </a:xfrm>
            <a:custGeom>
              <a:avLst/>
              <a:gdLst>
                <a:gd name="T0" fmla="*/ 23 w 23"/>
                <a:gd name="T1" fmla="*/ 0 h 27"/>
                <a:gd name="T2" fmla="*/ 23 w 23"/>
                <a:gd name="T3" fmla="*/ 27 h 27"/>
                <a:gd name="T4" fmla="*/ 18 w 23"/>
                <a:gd name="T5" fmla="*/ 27 h 27"/>
                <a:gd name="T6" fmla="*/ 11 w 23"/>
                <a:gd name="T7" fmla="*/ 17 h 27"/>
                <a:gd name="T8" fmla="*/ 5 w 23"/>
                <a:gd name="T9" fmla="*/ 8 h 27"/>
                <a:gd name="T10" fmla="*/ 5 w 23"/>
                <a:gd name="T11" fmla="*/ 27 h 27"/>
                <a:gd name="T12" fmla="*/ 0 w 23"/>
                <a:gd name="T13" fmla="*/ 27 h 27"/>
                <a:gd name="T14" fmla="*/ 0 w 23"/>
                <a:gd name="T15" fmla="*/ 0 h 27"/>
                <a:gd name="T16" fmla="*/ 6 w 23"/>
                <a:gd name="T17" fmla="*/ 0 h 27"/>
                <a:gd name="T18" fmla="*/ 12 w 23"/>
                <a:gd name="T19" fmla="*/ 9 h 27"/>
                <a:gd name="T20" fmla="*/ 17 w 23"/>
                <a:gd name="T21" fmla="*/ 17 h 27"/>
                <a:gd name="T22" fmla="*/ 17 w 23"/>
                <a:gd name="T23" fmla="*/ 0 h 27"/>
                <a:gd name="T24" fmla="*/ 23 w 23"/>
                <a:gd name="T2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27">
                  <a:moveTo>
                    <a:pt x="23" y="0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8" y="13"/>
                    <a:pt x="7" y="10"/>
                    <a:pt x="5" y="8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4" y="12"/>
                    <a:pt x="16" y="15"/>
                    <a:pt x="17" y="17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50" name="Freeform 19"/>
            <p:cNvSpPr>
              <a:spLocks noEditPoints="1"/>
            </p:cNvSpPr>
            <p:nvPr/>
          </p:nvSpPr>
          <p:spPr bwMode="auto">
            <a:xfrm>
              <a:off x="6165851" y="3668713"/>
              <a:ext cx="101600" cy="101600"/>
            </a:xfrm>
            <a:custGeom>
              <a:avLst/>
              <a:gdLst>
                <a:gd name="T0" fmla="*/ 19 w 27"/>
                <a:gd name="T1" fmla="*/ 21 h 27"/>
                <a:gd name="T2" fmla="*/ 8 w 27"/>
                <a:gd name="T3" fmla="*/ 21 h 27"/>
                <a:gd name="T4" fmla="*/ 6 w 27"/>
                <a:gd name="T5" fmla="*/ 27 h 27"/>
                <a:gd name="T6" fmla="*/ 0 w 27"/>
                <a:gd name="T7" fmla="*/ 27 h 27"/>
                <a:gd name="T8" fmla="*/ 10 w 27"/>
                <a:gd name="T9" fmla="*/ 0 h 27"/>
                <a:gd name="T10" fmla="*/ 17 w 27"/>
                <a:gd name="T11" fmla="*/ 0 h 27"/>
                <a:gd name="T12" fmla="*/ 27 w 27"/>
                <a:gd name="T13" fmla="*/ 27 h 27"/>
                <a:gd name="T14" fmla="*/ 21 w 27"/>
                <a:gd name="T15" fmla="*/ 27 h 27"/>
                <a:gd name="T16" fmla="*/ 19 w 27"/>
                <a:gd name="T17" fmla="*/ 21 h 27"/>
                <a:gd name="T18" fmla="*/ 17 w 27"/>
                <a:gd name="T19" fmla="*/ 16 h 27"/>
                <a:gd name="T20" fmla="*/ 17 w 27"/>
                <a:gd name="T21" fmla="*/ 15 h 27"/>
                <a:gd name="T22" fmla="*/ 14 w 27"/>
                <a:gd name="T23" fmla="*/ 5 h 27"/>
                <a:gd name="T24" fmla="*/ 10 w 27"/>
                <a:gd name="T25" fmla="*/ 15 h 27"/>
                <a:gd name="T26" fmla="*/ 10 w 27"/>
                <a:gd name="T27" fmla="*/ 16 h 27"/>
                <a:gd name="T28" fmla="*/ 17 w 27"/>
                <a:gd name="T29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27">
                  <a:moveTo>
                    <a:pt x="19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1" y="27"/>
                    <a:pt x="21" y="27"/>
                    <a:pt x="21" y="27"/>
                  </a:cubicBezTo>
                  <a:lnTo>
                    <a:pt x="19" y="21"/>
                  </a:lnTo>
                  <a:close/>
                  <a:moveTo>
                    <a:pt x="17" y="16"/>
                  </a:moveTo>
                  <a:cubicBezTo>
                    <a:pt x="17" y="15"/>
                    <a:pt x="17" y="15"/>
                    <a:pt x="17" y="15"/>
                  </a:cubicBezTo>
                  <a:cubicBezTo>
                    <a:pt x="16" y="12"/>
                    <a:pt x="15" y="9"/>
                    <a:pt x="14" y="5"/>
                  </a:cubicBezTo>
                  <a:cubicBezTo>
                    <a:pt x="12" y="9"/>
                    <a:pt x="11" y="12"/>
                    <a:pt x="10" y="15"/>
                  </a:cubicBezTo>
                  <a:cubicBezTo>
                    <a:pt x="10" y="16"/>
                    <a:pt x="10" y="16"/>
                    <a:pt x="10" y="16"/>
                  </a:cubicBezTo>
                  <a:lnTo>
                    <a:pt x="17" y="16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51" name="Freeform 20"/>
            <p:cNvSpPr>
              <a:spLocks/>
            </p:cNvSpPr>
            <p:nvPr/>
          </p:nvSpPr>
          <p:spPr bwMode="auto">
            <a:xfrm>
              <a:off x="6286501" y="3663950"/>
              <a:ext cx="85725" cy="106363"/>
            </a:xfrm>
            <a:custGeom>
              <a:avLst/>
              <a:gdLst>
                <a:gd name="T0" fmla="*/ 23 w 23"/>
                <a:gd name="T1" fmla="*/ 12 h 28"/>
                <a:gd name="T2" fmla="*/ 23 w 23"/>
                <a:gd name="T3" fmla="*/ 24 h 28"/>
                <a:gd name="T4" fmla="*/ 14 w 23"/>
                <a:gd name="T5" fmla="*/ 28 h 28"/>
                <a:gd name="T6" fmla="*/ 0 w 23"/>
                <a:gd name="T7" fmla="*/ 14 h 28"/>
                <a:gd name="T8" fmla="*/ 14 w 23"/>
                <a:gd name="T9" fmla="*/ 0 h 28"/>
                <a:gd name="T10" fmla="*/ 22 w 23"/>
                <a:gd name="T11" fmla="*/ 3 h 28"/>
                <a:gd name="T12" fmla="*/ 19 w 23"/>
                <a:gd name="T13" fmla="*/ 7 h 28"/>
                <a:gd name="T14" fmla="*/ 14 w 23"/>
                <a:gd name="T15" fmla="*/ 5 h 28"/>
                <a:gd name="T16" fmla="*/ 6 w 23"/>
                <a:gd name="T17" fmla="*/ 14 h 28"/>
                <a:gd name="T18" fmla="*/ 14 w 23"/>
                <a:gd name="T19" fmla="*/ 23 h 28"/>
                <a:gd name="T20" fmla="*/ 18 w 23"/>
                <a:gd name="T21" fmla="*/ 22 h 28"/>
                <a:gd name="T22" fmla="*/ 18 w 23"/>
                <a:gd name="T23" fmla="*/ 17 h 28"/>
                <a:gd name="T24" fmla="*/ 12 w 23"/>
                <a:gd name="T25" fmla="*/ 17 h 28"/>
                <a:gd name="T26" fmla="*/ 12 w 23"/>
                <a:gd name="T27" fmla="*/ 12 h 28"/>
                <a:gd name="T28" fmla="*/ 23 w 23"/>
                <a:gd name="T2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" h="28">
                  <a:moveTo>
                    <a:pt x="23" y="12"/>
                  </a:moveTo>
                  <a:cubicBezTo>
                    <a:pt x="23" y="24"/>
                    <a:pt x="23" y="24"/>
                    <a:pt x="23" y="24"/>
                  </a:cubicBezTo>
                  <a:cubicBezTo>
                    <a:pt x="21" y="27"/>
                    <a:pt x="18" y="28"/>
                    <a:pt x="14" y="28"/>
                  </a:cubicBezTo>
                  <a:cubicBezTo>
                    <a:pt x="5" y="28"/>
                    <a:pt x="0" y="23"/>
                    <a:pt x="0" y="14"/>
                  </a:cubicBezTo>
                  <a:cubicBezTo>
                    <a:pt x="0" y="5"/>
                    <a:pt x="6" y="0"/>
                    <a:pt x="14" y="0"/>
                  </a:cubicBezTo>
                  <a:cubicBezTo>
                    <a:pt x="17" y="0"/>
                    <a:pt x="21" y="1"/>
                    <a:pt x="22" y="3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6"/>
                    <a:pt x="16" y="5"/>
                    <a:pt x="14" y="5"/>
                  </a:cubicBezTo>
                  <a:cubicBezTo>
                    <a:pt x="8" y="5"/>
                    <a:pt x="6" y="10"/>
                    <a:pt x="6" y="14"/>
                  </a:cubicBezTo>
                  <a:cubicBezTo>
                    <a:pt x="6" y="19"/>
                    <a:pt x="8" y="23"/>
                    <a:pt x="14" y="23"/>
                  </a:cubicBezTo>
                  <a:cubicBezTo>
                    <a:pt x="16" y="23"/>
                    <a:pt x="17" y="23"/>
                    <a:pt x="18" y="22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23" y="12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52" name="Freeform 21"/>
            <p:cNvSpPr>
              <a:spLocks/>
            </p:cNvSpPr>
            <p:nvPr/>
          </p:nvSpPr>
          <p:spPr bwMode="auto">
            <a:xfrm>
              <a:off x="6413501" y="3668713"/>
              <a:ext cx="71438" cy="101600"/>
            </a:xfrm>
            <a:custGeom>
              <a:avLst/>
              <a:gdLst>
                <a:gd name="T0" fmla="*/ 45 w 45"/>
                <a:gd name="T1" fmla="*/ 52 h 64"/>
                <a:gd name="T2" fmla="*/ 45 w 45"/>
                <a:gd name="T3" fmla="*/ 64 h 64"/>
                <a:gd name="T4" fmla="*/ 0 w 45"/>
                <a:gd name="T5" fmla="*/ 64 h 64"/>
                <a:gd name="T6" fmla="*/ 0 w 45"/>
                <a:gd name="T7" fmla="*/ 0 h 64"/>
                <a:gd name="T8" fmla="*/ 43 w 45"/>
                <a:gd name="T9" fmla="*/ 0 h 64"/>
                <a:gd name="T10" fmla="*/ 43 w 45"/>
                <a:gd name="T11" fmla="*/ 12 h 64"/>
                <a:gd name="T12" fmla="*/ 15 w 45"/>
                <a:gd name="T13" fmla="*/ 12 h 64"/>
                <a:gd name="T14" fmla="*/ 15 w 45"/>
                <a:gd name="T15" fmla="*/ 26 h 64"/>
                <a:gd name="T16" fmla="*/ 41 w 45"/>
                <a:gd name="T17" fmla="*/ 26 h 64"/>
                <a:gd name="T18" fmla="*/ 41 w 45"/>
                <a:gd name="T19" fmla="*/ 36 h 64"/>
                <a:gd name="T20" fmla="*/ 15 w 45"/>
                <a:gd name="T21" fmla="*/ 36 h 64"/>
                <a:gd name="T22" fmla="*/ 15 w 45"/>
                <a:gd name="T23" fmla="*/ 52 h 64"/>
                <a:gd name="T24" fmla="*/ 45 w 45"/>
                <a:gd name="T25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64">
                  <a:moveTo>
                    <a:pt x="45" y="52"/>
                  </a:moveTo>
                  <a:lnTo>
                    <a:pt x="45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12"/>
                  </a:lnTo>
                  <a:lnTo>
                    <a:pt x="15" y="12"/>
                  </a:lnTo>
                  <a:lnTo>
                    <a:pt x="15" y="26"/>
                  </a:lnTo>
                  <a:lnTo>
                    <a:pt x="41" y="26"/>
                  </a:lnTo>
                  <a:lnTo>
                    <a:pt x="41" y="36"/>
                  </a:lnTo>
                  <a:lnTo>
                    <a:pt x="15" y="36"/>
                  </a:lnTo>
                  <a:lnTo>
                    <a:pt x="15" y="52"/>
                  </a:lnTo>
                  <a:lnTo>
                    <a:pt x="45" y="52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53" name="Freeform 22"/>
            <p:cNvSpPr>
              <a:spLocks/>
            </p:cNvSpPr>
            <p:nvPr/>
          </p:nvSpPr>
          <p:spPr bwMode="auto">
            <a:xfrm>
              <a:off x="6527801" y="3668713"/>
              <a:ext cx="107950" cy="101600"/>
            </a:xfrm>
            <a:custGeom>
              <a:avLst/>
              <a:gdLst>
                <a:gd name="T0" fmla="*/ 29 w 29"/>
                <a:gd name="T1" fmla="*/ 0 h 27"/>
                <a:gd name="T2" fmla="*/ 29 w 29"/>
                <a:gd name="T3" fmla="*/ 27 h 27"/>
                <a:gd name="T4" fmla="*/ 24 w 29"/>
                <a:gd name="T5" fmla="*/ 27 h 27"/>
                <a:gd name="T6" fmla="*/ 24 w 29"/>
                <a:gd name="T7" fmla="*/ 17 h 27"/>
                <a:gd name="T8" fmla="*/ 24 w 29"/>
                <a:gd name="T9" fmla="*/ 6 h 27"/>
                <a:gd name="T10" fmla="*/ 20 w 29"/>
                <a:gd name="T11" fmla="*/ 17 h 27"/>
                <a:gd name="T12" fmla="*/ 16 w 29"/>
                <a:gd name="T13" fmla="*/ 27 h 27"/>
                <a:gd name="T14" fmla="*/ 12 w 29"/>
                <a:gd name="T15" fmla="*/ 27 h 27"/>
                <a:gd name="T16" fmla="*/ 9 w 29"/>
                <a:gd name="T17" fmla="*/ 17 h 27"/>
                <a:gd name="T18" fmla="*/ 5 w 29"/>
                <a:gd name="T19" fmla="*/ 6 h 27"/>
                <a:gd name="T20" fmla="*/ 5 w 29"/>
                <a:gd name="T21" fmla="*/ 17 h 27"/>
                <a:gd name="T22" fmla="*/ 5 w 29"/>
                <a:gd name="T23" fmla="*/ 27 h 27"/>
                <a:gd name="T24" fmla="*/ 0 w 29"/>
                <a:gd name="T25" fmla="*/ 27 h 27"/>
                <a:gd name="T26" fmla="*/ 0 w 29"/>
                <a:gd name="T27" fmla="*/ 0 h 27"/>
                <a:gd name="T28" fmla="*/ 7 w 29"/>
                <a:gd name="T29" fmla="*/ 0 h 27"/>
                <a:gd name="T30" fmla="*/ 11 w 29"/>
                <a:gd name="T31" fmla="*/ 11 h 27"/>
                <a:gd name="T32" fmla="*/ 14 w 29"/>
                <a:gd name="T33" fmla="*/ 19 h 27"/>
                <a:gd name="T34" fmla="*/ 17 w 29"/>
                <a:gd name="T35" fmla="*/ 11 h 27"/>
                <a:gd name="T36" fmla="*/ 21 w 29"/>
                <a:gd name="T37" fmla="*/ 0 h 27"/>
                <a:gd name="T38" fmla="*/ 29 w 29"/>
                <a:gd name="T3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27">
                  <a:moveTo>
                    <a:pt x="29" y="0"/>
                  </a:moveTo>
                  <a:cubicBezTo>
                    <a:pt x="29" y="27"/>
                    <a:pt x="29" y="27"/>
                    <a:pt x="29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4"/>
                    <a:pt x="24" y="10"/>
                    <a:pt x="24" y="6"/>
                  </a:cubicBezTo>
                  <a:cubicBezTo>
                    <a:pt x="22" y="10"/>
                    <a:pt x="21" y="14"/>
                    <a:pt x="20" y="1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7" y="14"/>
                    <a:pt x="6" y="10"/>
                    <a:pt x="5" y="6"/>
                  </a:cubicBezTo>
                  <a:cubicBezTo>
                    <a:pt x="5" y="10"/>
                    <a:pt x="5" y="14"/>
                    <a:pt x="5" y="1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3"/>
                    <a:pt x="13" y="16"/>
                    <a:pt x="14" y="19"/>
                  </a:cubicBezTo>
                  <a:cubicBezTo>
                    <a:pt x="15" y="16"/>
                    <a:pt x="16" y="13"/>
                    <a:pt x="17" y="11"/>
                  </a:cubicBezTo>
                  <a:cubicBezTo>
                    <a:pt x="21" y="0"/>
                    <a:pt x="21" y="0"/>
                    <a:pt x="2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54" name="Freeform 23"/>
            <p:cNvSpPr>
              <a:spLocks/>
            </p:cNvSpPr>
            <p:nvPr/>
          </p:nvSpPr>
          <p:spPr bwMode="auto">
            <a:xfrm>
              <a:off x="6678613" y="3668713"/>
              <a:ext cx="71438" cy="101600"/>
            </a:xfrm>
            <a:custGeom>
              <a:avLst/>
              <a:gdLst>
                <a:gd name="T0" fmla="*/ 45 w 45"/>
                <a:gd name="T1" fmla="*/ 52 h 64"/>
                <a:gd name="T2" fmla="*/ 45 w 45"/>
                <a:gd name="T3" fmla="*/ 64 h 64"/>
                <a:gd name="T4" fmla="*/ 0 w 45"/>
                <a:gd name="T5" fmla="*/ 64 h 64"/>
                <a:gd name="T6" fmla="*/ 0 w 45"/>
                <a:gd name="T7" fmla="*/ 0 h 64"/>
                <a:gd name="T8" fmla="*/ 45 w 45"/>
                <a:gd name="T9" fmla="*/ 0 h 64"/>
                <a:gd name="T10" fmla="*/ 45 w 45"/>
                <a:gd name="T11" fmla="*/ 12 h 64"/>
                <a:gd name="T12" fmla="*/ 14 w 45"/>
                <a:gd name="T13" fmla="*/ 12 h 64"/>
                <a:gd name="T14" fmla="*/ 14 w 45"/>
                <a:gd name="T15" fmla="*/ 26 h 64"/>
                <a:gd name="T16" fmla="*/ 42 w 45"/>
                <a:gd name="T17" fmla="*/ 26 h 64"/>
                <a:gd name="T18" fmla="*/ 42 w 45"/>
                <a:gd name="T19" fmla="*/ 36 h 64"/>
                <a:gd name="T20" fmla="*/ 14 w 45"/>
                <a:gd name="T21" fmla="*/ 36 h 64"/>
                <a:gd name="T22" fmla="*/ 14 w 45"/>
                <a:gd name="T23" fmla="*/ 52 h 64"/>
                <a:gd name="T24" fmla="*/ 45 w 45"/>
                <a:gd name="T25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64">
                  <a:moveTo>
                    <a:pt x="45" y="52"/>
                  </a:moveTo>
                  <a:lnTo>
                    <a:pt x="45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12"/>
                  </a:lnTo>
                  <a:lnTo>
                    <a:pt x="14" y="12"/>
                  </a:lnTo>
                  <a:lnTo>
                    <a:pt x="14" y="26"/>
                  </a:lnTo>
                  <a:lnTo>
                    <a:pt x="42" y="26"/>
                  </a:lnTo>
                  <a:lnTo>
                    <a:pt x="42" y="36"/>
                  </a:lnTo>
                  <a:lnTo>
                    <a:pt x="14" y="36"/>
                  </a:lnTo>
                  <a:lnTo>
                    <a:pt x="14" y="52"/>
                  </a:lnTo>
                  <a:lnTo>
                    <a:pt x="45" y="52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55" name="Freeform 24"/>
            <p:cNvSpPr>
              <a:spLocks/>
            </p:cNvSpPr>
            <p:nvPr/>
          </p:nvSpPr>
          <p:spPr bwMode="auto">
            <a:xfrm>
              <a:off x="6791326" y="3668713"/>
              <a:ext cx="85725" cy="101600"/>
            </a:xfrm>
            <a:custGeom>
              <a:avLst/>
              <a:gdLst>
                <a:gd name="T0" fmla="*/ 23 w 23"/>
                <a:gd name="T1" fmla="*/ 0 h 27"/>
                <a:gd name="T2" fmla="*/ 23 w 23"/>
                <a:gd name="T3" fmla="*/ 27 h 27"/>
                <a:gd name="T4" fmla="*/ 18 w 23"/>
                <a:gd name="T5" fmla="*/ 27 h 27"/>
                <a:gd name="T6" fmla="*/ 11 w 23"/>
                <a:gd name="T7" fmla="*/ 17 h 27"/>
                <a:gd name="T8" fmla="*/ 5 w 23"/>
                <a:gd name="T9" fmla="*/ 8 h 27"/>
                <a:gd name="T10" fmla="*/ 5 w 23"/>
                <a:gd name="T11" fmla="*/ 27 h 27"/>
                <a:gd name="T12" fmla="*/ 0 w 23"/>
                <a:gd name="T13" fmla="*/ 27 h 27"/>
                <a:gd name="T14" fmla="*/ 0 w 23"/>
                <a:gd name="T15" fmla="*/ 0 h 27"/>
                <a:gd name="T16" fmla="*/ 6 w 23"/>
                <a:gd name="T17" fmla="*/ 0 h 27"/>
                <a:gd name="T18" fmla="*/ 12 w 23"/>
                <a:gd name="T19" fmla="*/ 9 h 27"/>
                <a:gd name="T20" fmla="*/ 17 w 23"/>
                <a:gd name="T21" fmla="*/ 17 h 27"/>
                <a:gd name="T22" fmla="*/ 17 w 23"/>
                <a:gd name="T23" fmla="*/ 0 h 27"/>
                <a:gd name="T24" fmla="*/ 23 w 23"/>
                <a:gd name="T2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27">
                  <a:moveTo>
                    <a:pt x="23" y="0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9" y="13"/>
                    <a:pt x="7" y="10"/>
                    <a:pt x="5" y="8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4" y="12"/>
                    <a:pt x="16" y="15"/>
                    <a:pt x="17" y="17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56" name="Freeform 25"/>
            <p:cNvSpPr>
              <a:spLocks/>
            </p:cNvSpPr>
            <p:nvPr/>
          </p:nvSpPr>
          <p:spPr bwMode="auto">
            <a:xfrm>
              <a:off x="6907213" y="3668713"/>
              <a:ext cx="79375" cy="101600"/>
            </a:xfrm>
            <a:custGeom>
              <a:avLst/>
              <a:gdLst>
                <a:gd name="T0" fmla="*/ 19 w 50"/>
                <a:gd name="T1" fmla="*/ 12 h 64"/>
                <a:gd name="T2" fmla="*/ 0 w 50"/>
                <a:gd name="T3" fmla="*/ 12 h 64"/>
                <a:gd name="T4" fmla="*/ 0 w 50"/>
                <a:gd name="T5" fmla="*/ 0 h 64"/>
                <a:gd name="T6" fmla="*/ 50 w 50"/>
                <a:gd name="T7" fmla="*/ 0 h 64"/>
                <a:gd name="T8" fmla="*/ 50 w 50"/>
                <a:gd name="T9" fmla="*/ 12 h 64"/>
                <a:gd name="T10" fmla="*/ 34 w 50"/>
                <a:gd name="T11" fmla="*/ 12 h 64"/>
                <a:gd name="T12" fmla="*/ 34 w 50"/>
                <a:gd name="T13" fmla="*/ 64 h 64"/>
                <a:gd name="T14" fmla="*/ 19 w 50"/>
                <a:gd name="T15" fmla="*/ 64 h 64"/>
                <a:gd name="T16" fmla="*/ 19 w 50"/>
                <a:gd name="T17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64">
                  <a:moveTo>
                    <a:pt x="19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50" y="0"/>
                  </a:lnTo>
                  <a:lnTo>
                    <a:pt x="50" y="12"/>
                  </a:lnTo>
                  <a:lnTo>
                    <a:pt x="34" y="12"/>
                  </a:lnTo>
                  <a:lnTo>
                    <a:pt x="34" y="64"/>
                  </a:lnTo>
                  <a:lnTo>
                    <a:pt x="19" y="64"/>
                  </a:lnTo>
                  <a:lnTo>
                    <a:pt x="19" y="12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</p:grpSp>
    </p:spTree>
    <p:extLst>
      <p:ext uri="{BB962C8B-B14F-4D97-AF65-F5344CB8AC3E}">
        <p14:creationId xmlns:p14="http://schemas.microsoft.com/office/powerpoint/2010/main" val="277312980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1" y="939383"/>
            <a:ext cx="12190025" cy="38151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82" tIns="38391" rIns="76782" bIns="38391" rtlCol="0" anchor="ctr"/>
          <a:lstStyle/>
          <a:p>
            <a:pPr algn="ctr"/>
            <a:endParaRPr lang="en-GB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4782649"/>
            <a:ext cx="7198125" cy="626705"/>
          </a:xfrm>
        </p:spPr>
        <p:txBody>
          <a:bodyPr>
            <a:noAutofit/>
          </a:bodyPr>
          <a:lstStyle>
            <a:lvl1pPr>
              <a:defRPr sz="2400">
                <a:solidFill>
                  <a:srgbClr val="FBD9CA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5434742"/>
            <a:ext cx="7198125" cy="360000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  <a:lvl2pPr marL="457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5912753"/>
            <a:ext cx="7198125" cy="21595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chemeClr val="bg1"/>
                </a:solidFill>
              </a:defRPr>
            </a:lvl1pPr>
            <a:lvl2pPr marL="215963" indent="0">
              <a:buNone/>
              <a:defRPr>
                <a:solidFill>
                  <a:schemeClr val="accent2"/>
                </a:solidFill>
              </a:defRPr>
            </a:lvl2pPr>
            <a:lvl3pPr marL="431927" indent="0">
              <a:buNone/>
              <a:defRPr>
                <a:solidFill>
                  <a:schemeClr val="accent2"/>
                </a:solidFill>
              </a:defRPr>
            </a:lvl3pPr>
            <a:lvl4pPr marL="647891" indent="0">
              <a:buNone/>
              <a:defRPr>
                <a:solidFill>
                  <a:schemeClr val="accent2"/>
                </a:solidFill>
              </a:defRPr>
            </a:lvl4pPr>
            <a:lvl5pPr marL="863854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/>
              <a:t>Name, title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6164695"/>
            <a:ext cx="7198125" cy="21595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chemeClr val="bg1"/>
                </a:solidFill>
              </a:defRPr>
            </a:lvl1pPr>
            <a:lvl2pPr marL="215963" indent="0">
              <a:buNone/>
              <a:defRPr>
                <a:solidFill>
                  <a:schemeClr val="accent2"/>
                </a:solidFill>
              </a:defRPr>
            </a:lvl2pPr>
            <a:lvl3pPr marL="431927" indent="0">
              <a:buNone/>
              <a:defRPr>
                <a:solidFill>
                  <a:schemeClr val="accent2"/>
                </a:solidFill>
              </a:defRPr>
            </a:lvl3pPr>
            <a:lvl4pPr marL="647891" indent="0">
              <a:buNone/>
              <a:defRPr>
                <a:solidFill>
                  <a:schemeClr val="accent2"/>
                </a:solidFill>
              </a:defRPr>
            </a:lvl4pPr>
            <a:lvl5pPr marL="863854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-1" y="939383"/>
            <a:ext cx="12200823" cy="3815467"/>
          </a:xfrm>
          <a:noFill/>
        </p:spPr>
        <p:txBody>
          <a:bodyPr anchor="ctr" anchorCtr="0"/>
          <a:lstStyle>
            <a:lvl1pPr marL="0" marR="0" indent="0" algn="ctr" defTabSz="914245" rtl="0" eaLnBrk="1" fontAlgn="auto" latinLnBrk="0" hangingPunct="1">
              <a:lnSpc>
                <a:spcPct val="100000"/>
              </a:lnSpc>
              <a:spcBef>
                <a:spcPts val="1008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picture</a:t>
            </a:r>
            <a:r>
              <a:rPr lang="sv-SE" dirty="0"/>
              <a:t> by </a:t>
            </a:r>
            <a:r>
              <a:rPr lang="sv-SE" dirty="0" err="1"/>
              <a:t>using</a:t>
            </a:r>
            <a:r>
              <a:rPr lang="sv-SE" dirty="0"/>
              <a:t> Nordea Image Bank </a:t>
            </a:r>
            <a:r>
              <a:rPr lang="sv-SE" dirty="0" err="1"/>
              <a:t>button</a:t>
            </a:r>
            <a:endParaRPr lang="en-GB" dirty="0"/>
          </a:p>
        </p:txBody>
      </p:sp>
      <p:grpSp>
        <p:nvGrpSpPr>
          <p:cNvPr id="40" name="Pulse"/>
          <p:cNvGrpSpPr/>
          <p:nvPr userDrawn="1"/>
        </p:nvGrpSpPr>
        <p:grpSpPr>
          <a:xfrm>
            <a:off x="8432786" y="2994841"/>
            <a:ext cx="3762841" cy="3430428"/>
            <a:chOff x="6324589" y="2994841"/>
            <a:chExt cx="2822131" cy="3430428"/>
          </a:xfrm>
        </p:grpSpPr>
        <p:sp>
          <p:nvSpPr>
            <p:cNvPr id="41" name="Freeform 5"/>
            <p:cNvSpPr>
              <a:spLocks/>
            </p:cNvSpPr>
            <p:nvPr userDrawn="1"/>
          </p:nvSpPr>
          <p:spPr bwMode="auto">
            <a:xfrm>
              <a:off x="6766422" y="3853615"/>
              <a:ext cx="440278" cy="1099915"/>
            </a:xfrm>
            <a:custGeom>
              <a:avLst/>
              <a:gdLst>
                <a:gd name="T0" fmla="*/ 70 w 141"/>
                <a:gd name="T1" fmla="*/ 353 h 353"/>
                <a:gd name="T2" fmla="*/ 70 w 141"/>
                <a:gd name="T3" fmla="*/ 353 h 353"/>
                <a:gd name="T4" fmla="*/ 0 w 141"/>
                <a:gd name="T5" fmla="*/ 282 h 353"/>
                <a:gd name="T6" fmla="*/ 0 w 141"/>
                <a:gd name="T7" fmla="*/ 70 h 353"/>
                <a:gd name="T8" fmla="*/ 70 w 141"/>
                <a:gd name="T9" fmla="*/ 0 h 353"/>
                <a:gd name="T10" fmla="*/ 70 w 141"/>
                <a:gd name="T11" fmla="*/ 0 h 353"/>
                <a:gd name="T12" fmla="*/ 141 w 141"/>
                <a:gd name="T13" fmla="*/ 70 h 353"/>
                <a:gd name="T14" fmla="*/ 141 w 141"/>
                <a:gd name="T15" fmla="*/ 282 h 353"/>
                <a:gd name="T16" fmla="*/ 70 w 141"/>
                <a:gd name="T17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" h="353">
                  <a:moveTo>
                    <a:pt x="70" y="353"/>
                  </a:moveTo>
                  <a:cubicBezTo>
                    <a:pt x="70" y="353"/>
                    <a:pt x="70" y="353"/>
                    <a:pt x="70" y="353"/>
                  </a:cubicBezTo>
                  <a:cubicBezTo>
                    <a:pt x="31" y="353"/>
                    <a:pt x="0" y="321"/>
                    <a:pt x="0" y="282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31"/>
                    <a:pt x="31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09" y="0"/>
                    <a:pt x="141" y="31"/>
                    <a:pt x="141" y="70"/>
                  </a:cubicBezTo>
                  <a:cubicBezTo>
                    <a:pt x="141" y="282"/>
                    <a:pt x="141" y="282"/>
                    <a:pt x="141" y="282"/>
                  </a:cubicBezTo>
                  <a:cubicBezTo>
                    <a:pt x="141" y="321"/>
                    <a:pt x="109" y="353"/>
                    <a:pt x="70" y="353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FF"/>
                </a:solidFill>
              </a:endParaRPr>
            </a:p>
          </p:txBody>
        </p:sp>
        <p:sp>
          <p:nvSpPr>
            <p:cNvPr id="42" name="Freeform 6"/>
            <p:cNvSpPr>
              <a:spLocks/>
            </p:cNvSpPr>
            <p:nvPr userDrawn="1"/>
          </p:nvSpPr>
          <p:spPr bwMode="auto">
            <a:xfrm>
              <a:off x="6324589" y="4488361"/>
              <a:ext cx="264478" cy="443388"/>
            </a:xfrm>
            <a:custGeom>
              <a:avLst/>
              <a:gdLst>
                <a:gd name="T0" fmla="*/ 43 w 85"/>
                <a:gd name="T1" fmla="*/ 142 h 142"/>
                <a:gd name="T2" fmla="*/ 43 w 85"/>
                <a:gd name="T3" fmla="*/ 142 h 142"/>
                <a:gd name="T4" fmla="*/ 0 w 85"/>
                <a:gd name="T5" fmla="*/ 99 h 142"/>
                <a:gd name="T6" fmla="*/ 0 w 85"/>
                <a:gd name="T7" fmla="*/ 43 h 142"/>
                <a:gd name="T8" fmla="*/ 43 w 85"/>
                <a:gd name="T9" fmla="*/ 0 h 142"/>
                <a:gd name="T10" fmla="*/ 43 w 85"/>
                <a:gd name="T11" fmla="*/ 0 h 142"/>
                <a:gd name="T12" fmla="*/ 85 w 85"/>
                <a:gd name="T13" fmla="*/ 43 h 142"/>
                <a:gd name="T14" fmla="*/ 85 w 85"/>
                <a:gd name="T15" fmla="*/ 99 h 142"/>
                <a:gd name="T16" fmla="*/ 43 w 85"/>
                <a:gd name="T17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142">
                  <a:moveTo>
                    <a:pt x="43" y="142"/>
                  </a:moveTo>
                  <a:cubicBezTo>
                    <a:pt x="43" y="142"/>
                    <a:pt x="43" y="142"/>
                    <a:pt x="43" y="142"/>
                  </a:cubicBezTo>
                  <a:cubicBezTo>
                    <a:pt x="19" y="142"/>
                    <a:pt x="0" y="123"/>
                    <a:pt x="0" y="9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9"/>
                    <a:pt x="19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0"/>
                    <a:pt x="85" y="19"/>
                    <a:pt x="85" y="43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5" y="123"/>
                    <a:pt x="66" y="142"/>
                    <a:pt x="43" y="142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FF"/>
                </a:solidFill>
              </a:endParaRPr>
            </a:p>
          </p:txBody>
        </p:sp>
        <p:sp>
          <p:nvSpPr>
            <p:cNvPr id="43" name="Freeform 7"/>
            <p:cNvSpPr>
              <a:spLocks/>
            </p:cNvSpPr>
            <p:nvPr userDrawn="1"/>
          </p:nvSpPr>
          <p:spPr bwMode="auto">
            <a:xfrm>
              <a:off x="7424505" y="2994841"/>
              <a:ext cx="550736" cy="2462752"/>
            </a:xfrm>
            <a:custGeom>
              <a:avLst/>
              <a:gdLst>
                <a:gd name="T0" fmla="*/ 89 w 177"/>
                <a:gd name="T1" fmla="*/ 791 h 791"/>
                <a:gd name="T2" fmla="*/ 89 w 177"/>
                <a:gd name="T3" fmla="*/ 791 h 791"/>
                <a:gd name="T4" fmla="*/ 0 w 177"/>
                <a:gd name="T5" fmla="*/ 703 h 791"/>
                <a:gd name="T6" fmla="*/ 0 w 177"/>
                <a:gd name="T7" fmla="*/ 89 h 791"/>
                <a:gd name="T8" fmla="*/ 89 w 177"/>
                <a:gd name="T9" fmla="*/ 0 h 791"/>
                <a:gd name="T10" fmla="*/ 89 w 177"/>
                <a:gd name="T11" fmla="*/ 0 h 791"/>
                <a:gd name="T12" fmla="*/ 177 w 177"/>
                <a:gd name="T13" fmla="*/ 89 h 791"/>
                <a:gd name="T14" fmla="*/ 177 w 177"/>
                <a:gd name="T15" fmla="*/ 703 h 791"/>
                <a:gd name="T16" fmla="*/ 89 w 177"/>
                <a:gd name="T17" fmla="*/ 791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791">
                  <a:moveTo>
                    <a:pt x="89" y="791"/>
                  </a:moveTo>
                  <a:cubicBezTo>
                    <a:pt x="89" y="791"/>
                    <a:pt x="89" y="791"/>
                    <a:pt x="89" y="791"/>
                  </a:cubicBezTo>
                  <a:cubicBezTo>
                    <a:pt x="40" y="791"/>
                    <a:pt x="0" y="752"/>
                    <a:pt x="0" y="70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137" y="0"/>
                    <a:pt x="177" y="40"/>
                    <a:pt x="177" y="89"/>
                  </a:cubicBezTo>
                  <a:cubicBezTo>
                    <a:pt x="177" y="703"/>
                    <a:pt x="177" y="703"/>
                    <a:pt x="177" y="703"/>
                  </a:cubicBezTo>
                  <a:cubicBezTo>
                    <a:pt x="177" y="752"/>
                    <a:pt x="137" y="791"/>
                    <a:pt x="89" y="791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FF"/>
                </a:solidFill>
              </a:endParaRPr>
            </a:p>
          </p:txBody>
        </p:sp>
        <p:sp>
          <p:nvSpPr>
            <p:cNvPr id="44" name="Freeform 8"/>
            <p:cNvSpPr>
              <a:spLocks/>
            </p:cNvSpPr>
            <p:nvPr userDrawn="1"/>
          </p:nvSpPr>
          <p:spPr bwMode="auto">
            <a:xfrm>
              <a:off x="8196157" y="3962517"/>
              <a:ext cx="549180" cy="2462752"/>
            </a:xfrm>
            <a:custGeom>
              <a:avLst/>
              <a:gdLst>
                <a:gd name="T0" fmla="*/ 88 w 176"/>
                <a:gd name="T1" fmla="*/ 791 h 791"/>
                <a:gd name="T2" fmla="*/ 88 w 176"/>
                <a:gd name="T3" fmla="*/ 791 h 791"/>
                <a:gd name="T4" fmla="*/ 0 w 176"/>
                <a:gd name="T5" fmla="*/ 702 h 791"/>
                <a:gd name="T6" fmla="*/ 0 w 176"/>
                <a:gd name="T7" fmla="*/ 88 h 791"/>
                <a:gd name="T8" fmla="*/ 88 w 176"/>
                <a:gd name="T9" fmla="*/ 0 h 791"/>
                <a:gd name="T10" fmla="*/ 88 w 176"/>
                <a:gd name="T11" fmla="*/ 0 h 791"/>
                <a:gd name="T12" fmla="*/ 176 w 176"/>
                <a:gd name="T13" fmla="*/ 88 h 791"/>
                <a:gd name="T14" fmla="*/ 176 w 176"/>
                <a:gd name="T15" fmla="*/ 702 h 791"/>
                <a:gd name="T16" fmla="*/ 88 w 176"/>
                <a:gd name="T17" fmla="*/ 791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6" h="791">
                  <a:moveTo>
                    <a:pt x="88" y="791"/>
                  </a:moveTo>
                  <a:cubicBezTo>
                    <a:pt x="88" y="791"/>
                    <a:pt x="88" y="791"/>
                    <a:pt x="88" y="791"/>
                  </a:cubicBezTo>
                  <a:cubicBezTo>
                    <a:pt x="39" y="791"/>
                    <a:pt x="0" y="751"/>
                    <a:pt x="0" y="702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39"/>
                    <a:pt x="39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37" y="0"/>
                    <a:pt x="176" y="39"/>
                    <a:pt x="176" y="88"/>
                  </a:cubicBezTo>
                  <a:cubicBezTo>
                    <a:pt x="176" y="702"/>
                    <a:pt x="176" y="702"/>
                    <a:pt x="176" y="702"/>
                  </a:cubicBezTo>
                  <a:cubicBezTo>
                    <a:pt x="176" y="751"/>
                    <a:pt x="137" y="791"/>
                    <a:pt x="88" y="791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FF"/>
                </a:solidFill>
              </a:endParaRPr>
            </a:p>
          </p:txBody>
        </p:sp>
        <p:sp>
          <p:nvSpPr>
            <p:cNvPr id="45" name="Freeform 9"/>
            <p:cNvSpPr>
              <a:spLocks/>
            </p:cNvSpPr>
            <p:nvPr userDrawn="1"/>
          </p:nvSpPr>
          <p:spPr bwMode="auto">
            <a:xfrm>
              <a:off x="8966253" y="4472803"/>
              <a:ext cx="180467" cy="1090580"/>
            </a:xfrm>
            <a:custGeom>
              <a:avLst/>
              <a:gdLst>
                <a:gd name="T0" fmla="*/ 0 w 58"/>
                <a:gd name="T1" fmla="*/ 69 h 350"/>
                <a:gd name="T2" fmla="*/ 0 w 58"/>
                <a:gd name="T3" fmla="*/ 281 h 350"/>
                <a:gd name="T4" fmla="*/ 58 w 58"/>
                <a:gd name="T5" fmla="*/ 350 h 350"/>
                <a:gd name="T6" fmla="*/ 58 w 58"/>
                <a:gd name="T7" fmla="*/ 0 h 350"/>
                <a:gd name="T8" fmla="*/ 0 w 58"/>
                <a:gd name="T9" fmla="*/ 69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0">
                  <a:moveTo>
                    <a:pt x="0" y="6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0" y="315"/>
                    <a:pt x="25" y="344"/>
                    <a:pt x="58" y="35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25" y="5"/>
                    <a:pt x="0" y="34"/>
                    <a:pt x="0" y="69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FF"/>
                </a:solidFill>
              </a:endParaRPr>
            </a:p>
          </p:txBody>
        </p:sp>
      </p:grpSp>
      <p:grpSp>
        <p:nvGrpSpPr>
          <p:cNvPr id="23" name="Logotype"/>
          <p:cNvGrpSpPr>
            <a:grpSpLocks noChangeAspect="1"/>
          </p:cNvGrpSpPr>
          <p:nvPr userDrawn="1"/>
        </p:nvGrpSpPr>
        <p:grpSpPr>
          <a:xfrm>
            <a:off x="5164801" y="298800"/>
            <a:ext cx="1845385" cy="455276"/>
            <a:chOff x="5072063" y="3095625"/>
            <a:chExt cx="2051050" cy="674688"/>
          </a:xfrm>
        </p:grpSpPr>
        <p:sp>
          <p:nvSpPr>
            <p:cNvPr id="24" name="Freeform 5"/>
            <p:cNvSpPr>
              <a:spLocks noEditPoints="1"/>
            </p:cNvSpPr>
            <p:nvPr/>
          </p:nvSpPr>
          <p:spPr bwMode="auto">
            <a:xfrm>
              <a:off x="6783388" y="3184525"/>
              <a:ext cx="339725" cy="346075"/>
            </a:xfrm>
            <a:custGeom>
              <a:avLst/>
              <a:gdLst>
                <a:gd name="T0" fmla="*/ 42 w 90"/>
                <a:gd name="T1" fmla="*/ 2 h 91"/>
                <a:gd name="T2" fmla="*/ 1 w 90"/>
                <a:gd name="T3" fmla="*/ 43 h 91"/>
                <a:gd name="T4" fmla="*/ 46 w 90"/>
                <a:gd name="T5" fmla="*/ 91 h 91"/>
                <a:gd name="T6" fmla="*/ 73 w 90"/>
                <a:gd name="T7" fmla="*/ 76 h 91"/>
                <a:gd name="T8" fmla="*/ 73 w 90"/>
                <a:gd name="T9" fmla="*/ 89 h 91"/>
                <a:gd name="T10" fmla="*/ 90 w 90"/>
                <a:gd name="T11" fmla="*/ 89 h 91"/>
                <a:gd name="T12" fmla="*/ 90 w 90"/>
                <a:gd name="T13" fmla="*/ 47 h 91"/>
                <a:gd name="T14" fmla="*/ 42 w 90"/>
                <a:gd name="T15" fmla="*/ 2 h 91"/>
                <a:gd name="T16" fmla="*/ 71 w 90"/>
                <a:gd name="T17" fmla="*/ 47 h 91"/>
                <a:gd name="T18" fmla="*/ 42 w 90"/>
                <a:gd name="T19" fmla="*/ 72 h 91"/>
                <a:gd name="T20" fmla="*/ 20 w 90"/>
                <a:gd name="T21" fmla="*/ 49 h 91"/>
                <a:gd name="T22" fmla="*/ 46 w 90"/>
                <a:gd name="T23" fmla="*/ 20 h 91"/>
                <a:gd name="T24" fmla="*/ 71 w 90"/>
                <a:gd name="T25" fmla="*/ 45 h 91"/>
                <a:gd name="T26" fmla="*/ 71 w 90"/>
                <a:gd name="T27" fmla="*/ 4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91">
                  <a:moveTo>
                    <a:pt x="42" y="2"/>
                  </a:moveTo>
                  <a:cubicBezTo>
                    <a:pt x="20" y="3"/>
                    <a:pt x="3" y="21"/>
                    <a:pt x="1" y="43"/>
                  </a:cubicBezTo>
                  <a:cubicBezTo>
                    <a:pt x="0" y="69"/>
                    <a:pt x="20" y="91"/>
                    <a:pt x="46" y="91"/>
                  </a:cubicBezTo>
                  <a:cubicBezTo>
                    <a:pt x="55" y="91"/>
                    <a:pt x="68" y="86"/>
                    <a:pt x="73" y="76"/>
                  </a:cubicBezTo>
                  <a:cubicBezTo>
                    <a:pt x="73" y="89"/>
                    <a:pt x="73" y="89"/>
                    <a:pt x="73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90" y="47"/>
                    <a:pt x="90" y="47"/>
                    <a:pt x="90" y="47"/>
                  </a:cubicBezTo>
                  <a:cubicBezTo>
                    <a:pt x="90" y="19"/>
                    <a:pt x="68" y="0"/>
                    <a:pt x="42" y="2"/>
                  </a:cubicBezTo>
                  <a:moveTo>
                    <a:pt x="71" y="47"/>
                  </a:moveTo>
                  <a:cubicBezTo>
                    <a:pt x="71" y="62"/>
                    <a:pt x="58" y="73"/>
                    <a:pt x="42" y="72"/>
                  </a:cubicBezTo>
                  <a:cubicBezTo>
                    <a:pt x="31" y="70"/>
                    <a:pt x="22" y="61"/>
                    <a:pt x="20" y="49"/>
                  </a:cubicBezTo>
                  <a:cubicBezTo>
                    <a:pt x="18" y="33"/>
                    <a:pt x="31" y="20"/>
                    <a:pt x="46" y="20"/>
                  </a:cubicBezTo>
                  <a:cubicBezTo>
                    <a:pt x="59" y="20"/>
                    <a:pt x="71" y="31"/>
                    <a:pt x="71" y="45"/>
                  </a:cubicBezTo>
                  <a:lnTo>
                    <a:pt x="71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28" name="Freeform 6"/>
            <p:cNvSpPr>
              <a:spLocks noEditPoints="1"/>
            </p:cNvSpPr>
            <p:nvPr/>
          </p:nvSpPr>
          <p:spPr bwMode="auto">
            <a:xfrm>
              <a:off x="6421438" y="3187700"/>
              <a:ext cx="334963" cy="342900"/>
            </a:xfrm>
            <a:custGeom>
              <a:avLst/>
              <a:gdLst>
                <a:gd name="T0" fmla="*/ 44 w 89"/>
                <a:gd name="T1" fmla="*/ 0 h 90"/>
                <a:gd name="T2" fmla="*/ 0 w 89"/>
                <a:gd name="T3" fmla="*/ 45 h 90"/>
                <a:gd name="T4" fmla="*/ 45 w 89"/>
                <a:gd name="T5" fmla="*/ 90 h 90"/>
                <a:gd name="T6" fmla="*/ 86 w 89"/>
                <a:gd name="T7" fmla="*/ 62 h 90"/>
                <a:gd name="T8" fmla="*/ 69 w 89"/>
                <a:gd name="T9" fmla="*/ 57 h 90"/>
                <a:gd name="T10" fmla="*/ 50 w 89"/>
                <a:gd name="T11" fmla="*/ 72 h 90"/>
                <a:gd name="T12" fmla="*/ 22 w 89"/>
                <a:gd name="T13" fmla="*/ 58 h 90"/>
                <a:gd name="T14" fmla="*/ 89 w 89"/>
                <a:gd name="T15" fmla="*/ 40 h 90"/>
                <a:gd name="T16" fmla="*/ 44 w 89"/>
                <a:gd name="T17" fmla="*/ 0 h 90"/>
                <a:gd name="T18" fmla="*/ 19 w 89"/>
                <a:gd name="T19" fmla="*/ 43 h 90"/>
                <a:gd name="T20" fmla="*/ 36 w 89"/>
                <a:gd name="T21" fmla="*/ 19 h 90"/>
                <a:gd name="T22" fmla="*/ 67 w 89"/>
                <a:gd name="T23" fmla="*/ 30 h 90"/>
                <a:gd name="T24" fmla="*/ 19 w 89"/>
                <a:gd name="T25" fmla="*/ 4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0"/>
                  </a:moveTo>
                  <a:cubicBezTo>
                    <a:pt x="20" y="1"/>
                    <a:pt x="0" y="19"/>
                    <a:pt x="0" y="45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80" y="79"/>
                    <a:pt x="86" y="62"/>
                  </a:cubicBezTo>
                  <a:cubicBezTo>
                    <a:pt x="69" y="57"/>
                    <a:pt x="69" y="57"/>
                    <a:pt x="69" y="57"/>
                  </a:cubicBezTo>
                  <a:cubicBezTo>
                    <a:pt x="66" y="64"/>
                    <a:pt x="58" y="70"/>
                    <a:pt x="50" y="72"/>
                  </a:cubicBezTo>
                  <a:cubicBezTo>
                    <a:pt x="38" y="74"/>
                    <a:pt x="27" y="67"/>
                    <a:pt x="22" y="58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7" y="23"/>
                    <a:pt x="72" y="0"/>
                    <a:pt x="44" y="0"/>
                  </a:cubicBezTo>
                  <a:moveTo>
                    <a:pt x="19" y="43"/>
                  </a:moveTo>
                  <a:cubicBezTo>
                    <a:pt x="19" y="34"/>
                    <a:pt x="24" y="23"/>
                    <a:pt x="36" y="19"/>
                  </a:cubicBezTo>
                  <a:cubicBezTo>
                    <a:pt x="50" y="13"/>
                    <a:pt x="62" y="20"/>
                    <a:pt x="67" y="30"/>
                  </a:cubicBezTo>
                  <a:lnTo>
                    <a:pt x="19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5867401" y="3187700"/>
              <a:ext cx="166688" cy="334963"/>
            </a:xfrm>
            <a:custGeom>
              <a:avLst/>
              <a:gdLst>
                <a:gd name="T0" fmla="*/ 44 w 44"/>
                <a:gd name="T1" fmla="*/ 19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19 w 44"/>
                <a:gd name="T15" fmla="*/ 88 h 88"/>
                <a:gd name="T16" fmla="*/ 19 w 44"/>
                <a:gd name="T17" fmla="*/ 47 h 88"/>
                <a:gd name="T18" fmla="*/ 44 w 44"/>
                <a:gd name="T19" fmla="*/ 1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9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7" y="0"/>
                    <a:pt x="21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19" y="62"/>
                    <a:pt x="19" y="62"/>
                    <a:pt x="19" y="47"/>
                  </a:cubicBezTo>
                  <a:cubicBezTo>
                    <a:pt x="19" y="27"/>
                    <a:pt x="30" y="19"/>
                    <a:pt x="44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30" name="Freeform 8"/>
            <p:cNvSpPr>
              <a:spLocks/>
            </p:cNvSpPr>
            <p:nvPr/>
          </p:nvSpPr>
          <p:spPr bwMode="auto">
            <a:xfrm>
              <a:off x="5072063" y="3130550"/>
              <a:ext cx="369888" cy="392113"/>
            </a:xfrm>
            <a:custGeom>
              <a:avLst/>
              <a:gdLst>
                <a:gd name="T0" fmla="*/ 186 w 233"/>
                <a:gd name="T1" fmla="*/ 166 h 247"/>
                <a:gd name="T2" fmla="*/ 48 w 233"/>
                <a:gd name="T3" fmla="*/ 0 h 247"/>
                <a:gd name="T4" fmla="*/ 0 w 233"/>
                <a:gd name="T5" fmla="*/ 0 h 247"/>
                <a:gd name="T6" fmla="*/ 0 w 233"/>
                <a:gd name="T7" fmla="*/ 247 h 247"/>
                <a:gd name="T8" fmla="*/ 50 w 233"/>
                <a:gd name="T9" fmla="*/ 247 h 247"/>
                <a:gd name="T10" fmla="*/ 50 w 233"/>
                <a:gd name="T11" fmla="*/ 84 h 247"/>
                <a:gd name="T12" fmla="*/ 190 w 233"/>
                <a:gd name="T13" fmla="*/ 247 h 247"/>
                <a:gd name="T14" fmla="*/ 233 w 233"/>
                <a:gd name="T15" fmla="*/ 247 h 247"/>
                <a:gd name="T16" fmla="*/ 233 w 233"/>
                <a:gd name="T17" fmla="*/ 0 h 247"/>
                <a:gd name="T18" fmla="*/ 186 w 233"/>
                <a:gd name="T19" fmla="*/ 0 h 247"/>
                <a:gd name="T20" fmla="*/ 186 w 233"/>
                <a:gd name="T21" fmla="*/ 16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7">
                  <a:moveTo>
                    <a:pt x="186" y="166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7"/>
                  </a:lnTo>
                  <a:lnTo>
                    <a:pt x="50" y="247"/>
                  </a:lnTo>
                  <a:lnTo>
                    <a:pt x="50" y="84"/>
                  </a:lnTo>
                  <a:lnTo>
                    <a:pt x="190" y="247"/>
                  </a:lnTo>
                  <a:lnTo>
                    <a:pt x="233" y="247"/>
                  </a:lnTo>
                  <a:lnTo>
                    <a:pt x="233" y="0"/>
                  </a:lnTo>
                  <a:lnTo>
                    <a:pt x="186" y="0"/>
                  </a:lnTo>
                  <a:lnTo>
                    <a:pt x="186" y="1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31" name="Freeform 9"/>
            <p:cNvSpPr>
              <a:spLocks noEditPoints="1"/>
            </p:cNvSpPr>
            <p:nvPr/>
          </p:nvSpPr>
          <p:spPr bwMode="auto">
            <a:xfrm>
              <a:off x="6034088" y="3095625"/>
              <a:ext cx="342900" cy="434975"/>
            </a:xfrm>
            <a:custGeom>
              <a:avLst/>
              <a:gdLst>
                <a:gd name="T0" fmla="*/ 91 w 91"/>
                <a:gd name="T1" fmla="*/ 0 h 114"/>
                <a:gd name="T2" fmla="*/ 73 w 91"/>
                <a:gd name="T3" fmla="*/ 0 h 114"/>
                <a:gd name="T4" fmla="*/ 73 w 91"/>
                <a:gd name="T5" fmla="*/ 34 h 114"/>
                <a:gd name="T6" fmla="*/ 43 w 91"/>
                <a:gd name="T7" fmla="*/ 25 h 114"/>
                <a:gd name="T8" fmla="*/ 2 w 91"/>
                <a:gd name="T9" fmla="*/ 66 h 114"/>
                <a:gd name="T10" fmla="*/ 47 w 91"/>
                <a:gd name="T11" fmla="*/ 114 h 114"/>
                <a:gd name="T12" fmla="*/ 74 w 91"/>
                <a:gd name="T13" fmla="*/ 101 h 114"/>
                <a:gd name="T14" fmla="*/ 74 w 91"/>
                <a:gd name="T15" fmla="*/ 112 h 114"/>
                <a:gd name="T16" fmla="*/ 91 w 91"/>
                <a:gd name="T17" fmla="*/ 112 h 114"/>
                <a:gd name="T18" fmla="*/ 91 w 91"/>
                <a:gd name="T19" fmla="*/ 70 h 114"/>
                <a:gd name="T20" fmla="*/ 91 w 91"/>
                <a:gd name="T21" fmla="*/ 69 h 114"/>
                <a:gd name="T22" fmla="*/ 91 w 91"/>
                <a:gd name="T23" fmla="*/ 68 h 114"/>
                <a:gd name="T24" fmla="*/ 91 w 91"/>
                <a:gd name="T25" fmla="*/ 0 h 114"/>
                <a:gd name="T26" fmla="*/ 72 w 91"/>
                <a:gd name="T27" fmla="*/ 70 h 114"/>
                <a:gd name="T28" fmla="*/ 43 w 91"/>
                <a:gd name="T29" fmla="*/ 95 h 114"/>
                <a:gd name="T30" fmla="*/ 21 w 91"/>
                <a:gd name="T31" fmla="*/ 72 h 114"/>
                <a:gd name="T32" fmla="*/ 47 w 91"/>
                <a:gd name="T33" fmla="*/ 43 h 114"/>
                <a:gd name="T34" fmla="*/ 72 w 91"/>
                <a:gd name="T35" fmla="*/ 68 h 114"/>
                <a:gd name="T36" fmla="*/ 72 w 91"/>
                <a:gd name="T37" fmla="*/ 7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4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4"/>
                    <a:pt x="43" y="25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4"/>
                    <a:pt x="47" y="114"/>
                  </a:cubicBezTo>
                  <a:cubicBezTo>
                    <a:pt x="56" y="114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70"/>
                    <a:pt x="91" y="70"/>
                    <a:pt x="91" y="70"/>
                  </a:cubicBezTo>
                  <a:cubicBezTo>
                    <a:pt x="91" y="70"/>
                    <a:pt x="91" y="69"/>
                    <a:pt x="91" y="69"/>
                  </a:cubicBezTo>
                  <a:cubicBezTo>
                    <a:pt x="91" y="69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2" y="85"/>
                    <a:pt x="59" y="96"/>
                    <a:pt x="43" y="95"/>
                  </a:cubicBezTo>
                  <a:cubicBezTo>
                    <a:pt x="32" y="93"/>
                    <a:pt x="22" y="84"/>
                    <a:pt x="21" y="72"/>
                  </a:cubicBezTo>
                  <a:cubicBezTo>
                    <a:pt x="19" y="56"/>
                    <a:pt x="31" y="43"/>
                    <a:pt x="47" y="43"/>
                  </a:cubicBezTo>
                  <a:cubicBezTo>
                    <a:pt x="60" y="43"/>
                    <a:pt x="72" y="54"/>
                    <a:pt x="72" y="68"/>
                  </a:cubicBezTo>
                  <a:lnTo>
                    <a:pt x="72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32" name="Freeform 10"/>
            <p:cNvSpPr>
              <a:spLocks noEditPoints="1"/>
            </p:cNvSpPr>
            <p:nvPr/>
          </p:nvSpPr>
          <p:spPr bwMode="auto">
            <a:xfrm>
              <a:off x="5487988" y="3187700"/>
              <a:ext cx="334963" cy="342900"/>
            </a:xfrm>
            <a:custGeom>
              <a:avLst/>
              <a:gdLst>
                <a:gd name="T0" fmla="*/ 44 w 89"/>
                <a:gd name="T1" fmla="*/ 0 h 90"/>
                <a:gd name="T2" fmla="*/ 0 w 89"/>
                <a:gd name="T3" fmla="*/ 45 h 90"/>
                <a:gd name="T4" fmla="*/ 44 w 89"/>
                <a:gd name="T5" fmla="*/ 90 h 90"/>
                <a:gd name="T6" fmla="*/ 89 w 89"/>
                <a:gd name="T7" fmla="*/ 45 h 90"/>
                <a:gd name="T8" fmla="*/ 44 w 89"/>
                <a:gd name="T9" fmla="*/ 0 h 90"/>
                <a:gd name="T10" fmla="*/ 44 w 89"/>
                <a:gd name="T11" fmla="*/ 71 h 90"/>
                <a:gd name="T12" fmla="*/ 19 w 89"/>
                <a:gd name="T13" fmla="*/ 45 h 90"/>
                <a:gd name="T14" fmla="*/ 44 w 89"/>
                <a:gd name="T15" fmla="*/ 19 h 90"/>
                <a:gd name="T16" fmla="*/ 70 w 89"/>
                <a:gd name="T17" fmla="*/ 45 h 90"/>
                <a:gd name="T18" fmla="*/ 44 w 89"/>
                <a:gd name="T19" fmla="*/ 7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90">
                  <a:moveTo>
                    <a:pt x="44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0"/>
                    <a:pt x="44" y="90"/>
                  </a:cubicBezTo>
                  <a:cubicBezTo>
                    <a:pt x="69" y="90"/>
                    <a:pt x="89" y="70"/>
                    <a:pt x="89" y="45"/>
                  </a:cubicBezTo>
                  <a:cubicBezTo>
                    <a:pt x="89" y="20"/>
                    <a:pt x="69" y="0"/>
                    <a:pt x="44" y="0"/>
                  </a:cubicBezTo>
                  <a:moveTo>
                    <a:pt x="44" y="71"/>
                  </a:moveTo>
                  <a:cubicBezTo>
                    <a:pt x="30" y="71"/>
                    <a:pt x="19" y="59"/>
                    <a:pt x="19" y="45"/>
                  </a:cubicBezTo>
                  <a:cubicBezTo>
                    <a:pt x="19" y="31"/>
                    <a:pt x="30" y="19"/>
                    <a:pt x="44" y="19"/>
                  </a:cubicBezTo>
                  <a:cubicBezTo>
                    <a:pt x="58" y="19"/>
                    <a:pt x="70" y="31"/>
                    <a:pt x="70" y="45"/>
                  </a:cubicBezTo>
                  <a:cubicBezTo>
                    <a:pt x="70" y="59"/>
                    <a:pt x="58" y="71"/>
                    <a:pt x="44" y="7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33" name="Freeform 11"/>
            <p:cNvSpPr>
              <a:spLocks noEditPoints="1"/>
            </p:cNvSpPr>
            <p:nvPr/>
          </p:nvSpPr>
          <p:spPr bwMode="auto">
            <a:xfrm>
              <a:off x="5186363" y="3668713"/>
              <a:ext cx="96838" cy="101600"/>
            </a:xfrm>
            <a:custGeom>
              <a:avLst/>
              <a:gdLst>
                <a:gd name="T0" fmla="*/ 18 w 26"/>
                <a:gd name="T1" fmla="*/ 21 h 27"/>
                <a:gd name="T2" fmla="*/ 7 w 26"/>
                <a:gd name="T3" fmla="*/ 21 h 27"/>
                <a:gd name="T4" fmla="*/ 5 w 26"/>
                <a:gd name="T5" fmla="*/ 27 h 27"/>
                <a:gd name="T6" fmla="*/ 0 w 26"/>
                <a:gd name="T7" fmla="*/ 27 h 27"/>
                <a:gd name="T8" fmla="*/ 10 w 26"/>
                <a:gd name="T9" fmla="*/ 0 h 27"/>
                <a:gd name="T10" fmla="*/ 16 w 26"/>
                <a:gd name="T11" fmla="*/ 0 h 27"/>
                <a:gd name="T12" fmla="*/ 26 w 26"/>
                <a:gd name="T13" fmla="*/ 27 h 27"/>
                <a:gd name="T14" fmla="*/ 20 w 26"/>
                <a:gd name="T15" fmla="*/ 27 h 27"/>
                <a:gd name="T16" fmla="*/ 18 w 26"/>
                <a:gd name="T17" fmla="*/ 21 h 27"/>
                <a:gd name="T18" fmla="*/ 17 w 26"/>
                <a:gd name="T19" fmla="*/ 16 h 27"/>
                <a:gd name="T20" fmla="*/ 16 w 26"/>
                <a:gd name="T21" fmla="*/ 15 h 27"/>
                <a:gd name="T22" fmla="*/ 13 w 26"/>
                <a:gd name="T23" fmla="*/ 5 h 27"/>
                <a:gd name="T24" fmla="*/ 9 w 26"/>
                <a:gd name="T25" fmla="*/ 15 h 27"/>
                <a:gd name="T26" fmla="*/ 9 w 26"/>
                <a:gd name="T27" fmla="*/ 16 h 27"/>
                <a:gd name="T28" fmla="*/ 17 w 26"/>
                <a:gd name="T29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27">
                  <a:moveTo>
                    <a:pt x="18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0" y="27"/>
                    <a:pt x="20" y="27"/>
                    <a:pt x="20" y="27"/>
                  </a:cubicBezTo>
                  <a:lnTo>
                    <a:pt x="18" y="21"/>
                  </a:lnTo>
                  <a:close/>
                  <a:moveTo>
                    <a:pt x="17" y="16"/>
                  </a:moveTo>
                  <a:cubicBezTo>
                    <a:pt x="16" y="15"/>
                    <a:pt x="16" y="15"/>
                    <a:pt x="16" y="15"/>
                  </a:cubicBezTo>
                  <a:cubicBezTo>
                    <a:pt x="15" y="12"/>
                    <a:pt x="14" y="9"/>
                    <a:pt x="13" y="5"/>
                  </a:cubicBezTo>
                  <a:cubicBezTo>
                    <a:pt x="12" y="9"/>
                    <a:pt x="11" y="12"/>
                    <a:pt x="9" y="15"/>
                  </a:cubicBezTo>
                  <a:cubicBezTo>
                    <a:pt x="9" y="16"/>
                    <a:pt x="9" y="16"/>
                    <a:pt x="9" y="16"/>
                  </a:cubicBezTo>
                  <a:lnTo>
                    <a:pt x="17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34" name="Freeform 12"/>
            <p:cNvSpPr>
              <a:spLocks/>
            </p:cNvSpPr>
            <p:nvPr/>
          </p:nvSpPr>
          <p:spPr bwMode="auto">
            <a:xfrm>
              <a:off x="5302251" y="3663950"/>
              <a:ext cx="79375" cy="106363"/>
            </a:xfrm>
            <a:custGeom>
              <a:avLst/>
              <a:gdLst>
                <a:gd name="T0" fmla="*/ 0 w 21"/>
                <a:gd name="T1" fmla="*/ 24 h 28"/>
                <a:gd name="T2" fmla="*/ 3 w 21"/>
                <a:gd name="T3" fmla="*/ 20 h 28"/>
                <a:gd name="T4" fmla="*/ 10 w 21"/>
                <a:gd name="T5" fmla="*/ 23 h 28"/>
                <a:gd name="T6" fmla="*/ 15 w 21"/>
                <a:gd name="T7" fmla="*/ 20 h 28"/>
                <a:gd name="T8" fmla="*/ 10 w 21"/>
                <a:gd name="T9" fmla="*/ 16 h 28"/>
                <a:gd name="T10" fmla="*/ 1 w 21"/>
                <a:gd name="T11" fmla="*/ 8 h 28"/>
                <a:gd name="T12" fmla="*/ 11 w 21"/>
                <a:gd name="T13" fmla="*/ 0 h 28"/>
                <a:gd name="T14" fmla="*/ 20 w 21"/>
                <a:gd name="T15" fmla="*/ 3 h 28"/>
                <a:gd name="T16" fmla="*/ 17 w 21"/>
                <a:gd name="T17" fmla="*/ 7 h 28"/>
                <a:gd name="T18" fmla="*/ 11 w 21"/>
                <a:gd name="T19" fmla="*/ 5 h 28"/>
                <a:gd name="T20" fmla="*/ 7 w 21"/>
                <a:gd name="T21" fmla="*/ 8 h 28"/>
                <a:gd name="T22" fmla="*/ 12 w 21"/>
                <a:gd name="T23" fmla="*/ 12 h 28"/>
                <a:gd name="T24" fmla="*/ 21 w 21"/>
                <a:gd name="T25" fmla="*/ 20 h 28"/>
                <a:gd name="T26" fmla="*/ 11 w 21"/>
                <a:gd name="T27" fmla="*/ 28 h 28"/>
                <a:gd name="T28" fmla="*/ 0 w 21"/>
                <a:gd name="T2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8">
                  <a:moveTo>
                    <a:pt x="0" y="24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4" y="22"/>
                    <a:pt x="7" y="23"/>
                    <a:pt x="10" y="23"/>
                  </a:cubicBezTo>
                  <a:cubicBezTo>
                    <a:pt x="13" y="23"/>
                    <a:pt x="15" y="22"/>
                    <a:pt x="15" y="20"/>
                  </a:cubicBezTo>
                  <a:cubicBezTo>
                    <a:pt x="15" y="18"/>
                    <a:pt x="13" y="17"/>
                    <a:pt x="10" y="16"/>
                  </a:cubicBezTo>
                  <a:cubicBezTo>
                    <a:pt x="4" y="15"/>
                    <a:pt x="1" y="13"/>
                    <a:pt x="1" y="8"/>
                  </a:cubicBezTo>
                  <a:cubicBezTo>
                    <a:pt x="1" y="4"/>
                    <a:pt x="4" y="0"/>
                    <a:pt x="11" y="0"/>
                  </a:cubicBezTo>
                  <a:cubicBezTo>
                    <a:pt x="15" y="0"/>
                    <a:pt x="19" y="2"/>
                    <a:pt x="20" y="3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6"/>
                    <a:pt x="14" y="5"/>
                    <a:pt x="11" y="5"/>
                  </a:cubicBezTo>
                  <a:cubicBezTo>
                    <a:pt x="8" y="5"/>
                    <a:pt x="7" y="6"/>
                    <a:pt x="7" y="8"/>
                  </a:cubicBezTo>
                  <a:cubicBezTo>
                    <a:pt x="7" y="10"/>
                    <a:pt x="9" y="10"/>
                    <a:pt x="12" y="12"/>
                  </a:cubicBezTo>
                  <a:cubicBezTo>
                    <a:pt x="18" y="13"/>
                    <a:pt x="21" y="16"/>
                    <a:pt x="21" y="20"/>
                  </a:cubicBezTo>
                  <a:cubicBezTo>
                    <a:pt x="21" y="25"/>
                    <a:pt x="17" y="28"/>
                    <a:pt x="11" y="28"/>
                  </a:cubicBezTo>
                  <a:cubicBezTo>
                    <a:pt x="6" y="28"/>
                    <a:pt x="2" y="26"/>
                    <a:pt x="0" y="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6" name="Freeform 13"/>
            <p:cNvSpPr>
              <a:spLocks/>
            </p:cNvSpPr>
            <p:nvPr/>
          </p:nvSpPr>
          <p:spPr bwMode="auto">
            <a:xfrm>
              <a:off x="5403851" y="3663950"/>
              <a:ext cx="76200" cy="106363"/>
            </a:xfrm>
            <a:custGeom>
              <a:avLst/>
              <a:gdLst>
                <a:gd name="T0" fmla="*/ 0 w 20"/>
                <a:gd name="T1" fmla="*/ 24 h 28"/>
                <a:gd name="T2" fmla="*/ 2 w 20"/>
                <a:gd name="T3" fmla="*/ 20 h 28"/>
                <a:gd name="T4" fmla="*/ 10 w 20"/>
                <a:gd name="T5" fmla="*/ 23 h 28"/>
                <a:gd name="T6" fmla="*/ 14 w 20"/>
                <a:gd name="T7" fmla="*/ 20 h 28"/>
                <a:gd name="T8" fmla="*/ 9 w 20"/>
                <a:gd name="T9" fmla="*/ 16 h 28"/>
                <a:gd name="T10" fmla="*/ 0 w 20"/>
                <a:gd name="T11" fmla="*/ 8 h 28"/>
                <a:gd name="T12" fmla="*/ 11 w 20"/>
                <a:gd name="T13" fmla="*/ 0 h 28"/>
                <a:gd name="T14" fmla="*/ 20 w 20"/>
                <a:gd name="T15" fmla="*/ 3 h 28"/>
                <a:gd name="T16" fmla="*/ 17 w 20"/>
                <a:gd name="T17" fmla="*/ 7 h 28"/>
                <a:gd name="T18" fmla="*/ 10 w 20"/>
                <a:gd name="T19" fmla="*/ 5 h 28"/>
                <a:gd name="T20" fmla="*/ 6 w 20"/>
                <a:gd name="T21" fmla="*/ 8 h 28"/>
                <a:gd name="T22" fmla="*/ 12 w 20"/>
                <a:gd name="T23" fmla="*/ 12 h 28"/>
                <a:gd name="T24" fmla="*/ 20 w 20"/>
                <a:gd name="T25" fmla="*/ 20 h 28"/>
                <a:gd name="T26" fmla="*/ 10 w 20"/>
                <a:gd name="T27" fmla="*/ 28 h 28"/>
                <a:gd name="T28" fmla="*/ 0 w 20"/>
                <a:gd name="T2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8">
                  <a:moveTo>
                    <a:pt x="0" y="24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4" y="22"/>
                    <a:pt x="7" y="23"/>
                    <a:pt x="10" y="23"/>
                  </a:cubicBezTo>
                  <a:cubicBezTo>
                    <a:pt x="13" y="23"/>
                    <a:pt x="14" y="22"/>
                    <a:pt x="14" y="20"/>
                  </a:cubicBezTo>
                  <a:cubicBezTo>
                    <a:pt x="14" y="18"/>
                    <a:pt x="13" y="17"/>
                    <a:pt x="9" y="16"/>
                  </a:cubicBezTo>
                  <a:cubicBezTo>
                    <a:pt x="3" y="15"/>
                    <a:pt x="0" y="13"/>
                    <a:pt x="0" y="8"/>
                  </a:cubicBezTo>
                  <a:cubicBezTo>
                    <a:pt x="0" y="4"/>
                    <a:pt x="4" y="0"/>
                    <a:pt x="11" y="0"/>
                  </a:cubicBezTo>
                  <a:cubicBezTo>
                    <a:pt x="15" y="0"/>
                    <a:pt x="18" y="2"/>
                    <a:pt x="20" y="3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5" y="6"/>
                    <a:pt x="13" y="5"/>
                    <a:pt x="10" y="5"/>
                  </a:cubicBezTo>
                  <a:cubicBezTo>
                    <a:pt x="8" y="5"/>
                    <a:pt x="6" y="6"/>
                    <a:pt x="6" y="8"/>
                  </a:cubicBezTo>
                  <a:cubicBezTo>
                    <a:pt x="6" y="10"/>
                    <a:pt x="8" y="10"/>
                    <a:pt x="12" y="12"/>
                  </a:cubicBezTo>
                  <a:cubicBezTo>
                    <a:pt x="18" y="13"/>
                    <a:pt x="20" y="16"/>
                    <a:pt x="20" y="20"/>
                  </a:cubicBezTo>
                  <a:cubicBezTo>
                    <a:pt x="20" y="25"/>
                    <a:pt x="16" y="28"/>
                    <a:pt x="10" y="28"/>
                  </a:cubicBezTo>
                  <a:cubicBezTo>
                    <a:pt x="5" y="28"/>
                    <a:pt x="2" y="26"/>
                    <a:pt x="0" y="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7" name="Freeform 14"/>
            <p:cNvSpPr>
              <a:spLocks/>
            </p:cNvSpPr>
            <p:nvPr/>
          </p:nvSpPr>
          <p:spPr bwMode="auto">
            <a:xfrm>
              <a:off x="5510213" y="3668713"/>
              <a:ext cx="71438" cy="101600"/>
            </a:xfrm>
            <a:custGeom>
              <a:avLst/>
              <a:gdLst>
                <a:gd name="T0" fmla="*/ 45 w 45"/>
                <a:gd name="T1" fmla="*/ 52 h 64"/>
                <a:gd name="T2" fmla="*/ 45 w 45"/>
                <a:gd name="T3" fmla="*/ 64 h 64"/>
                <a:gd name="T4" fmla="*/ 0 w 45"/>
                <a:gd name="T5" fmla="*/ 64 h 64"/>
                <a:gd name="T6" fmla="*/ 0 w 45"/>
                <a:gd name="T7" fmla="*/ 0 h 64"/>
                <a:gd name="T8" fmla="*/ 42 w 45"/>
                <a:gd name="T9" fmla="*/ 0 h 64"/>
                <a:gd name="T10" fmla="*/ 42 w 45"/>
                <a:gd name="T11" fmla="*/ 12 h 64"/>
                <a:gd name="T12" fmla="*/ 14 w 45"/>
                <a:gd name="T13" fmla="*/ 12 h 64"/>
                <a:gd name="T14" fmla="*/ 14 w 45"/>
                <a:gd name="T15" fmla="*/ 26 h 64"/>
                <a:gd name="T16" fmla="*/ 40 w 45"/>
                <a:gd name="T17" fmla="*/ 26 h 64"/>
                <a:gd name="T18" fmla="*/ 40 w 45"/>
                <a:gd name="T19" fmla="*/ 36 h 64"/>
                <a:gd name="T20" fmla="*/ 14 w 45"/>
                <a:gd name="T21" fmla="*/ 36 h 64"/>
                <a:gd name="T22" fmla="*/ 14 w 45"/>
                <a:gd name="T23" fmla="*/ 52 h 64"/>
                <a:gd name="T24" fmla="*/ 45 w 45"/>
                <a:gd name="T25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64">
                  <a:moveTo>
                    <a:pt x="45" y="52"/>
                  </a:moveTo>
                  <a:lnTo>
                    <a:pt x="45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42" y="12"/>
                  </a:lnTo>
                  <a:lnTo>
                    <a:pt x="14" y="12"/>
                  </a:lnTo>
                  <a:lnTo>
                    <a:pt x="14" y="26"/>
                  </a:lnTo>
                  <a:lnTo>
                    <a:pt x="40" y="26"/>
                  </a:lnTo>
                  <a:lnTo>
                    <a:pt x="40" y="36"/>
                  </a:lnTo>
                  <a:lnTo>
                    <a:pt x="14" y="36"/>
                  </a:lnTo>
                  <a:lnTo>
                    <a:pt x="14" y="52"/>
                  </a:lnTo>
                  <a:lnTo>
                    <a:pt x="45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8" name="Freeform 15"/>
            <p:cNvSpPr>
              <a:spLocks/>
            </p:cNvSpPr>
            <p:nvPr/>
          </p:nvSpPr>
          <p:spPr bwMode="auto">
            <a:xfrm>
              <a:off x="5611813" y="3668713"/>
              <a:ext cx="79375" cy="101600"/>
            </a:xfrm>
            <a:custGeom>
              <a:avLst/>
              <a:gdLst>
                <a:gd name="T0" fmla="*/ 16 w 50"/>
                <a:gd name="T1" fmla="*/ 12 h 64"/>
                <a:gd name="T2" fmla="*/ 0 w 50"/>
                <a:gd name="T3" fmla="*/ 12 h 64"/>
                <a:gd name="T4" fmla="*/ 0 w 50"/>
                <a:gd name="T5" fmla="*/ 0 h 64"/>
                <a:gd name="T6" fmla="*/ 50 w 50"/>
                <a:gd name="T7" fmla="*/ 0 h 64"/>
                <a:gd name="T8" fmla="*/ 50 w 50"/>
                <a:gd name="T9" fmla="*/ 12 h 64"/>
                <a:gd name="T10" fmla="*/ 31 w 50"/>
                <a:gd name="T11" fmla="*/ 12 h 64"/>
                <a:gd name="T12" fmla="*/ 31 w 50"/>
                <a:gd name="T13" fmla="*/ 64 h 64"/>
                <a:gd name="T14" fmla="*/ 16 w 50"/>
                <a:gd name="T15" fmla="*/ 64 h 64"/>
                <a:gd name="T16" fmla="*/ 16 w 50"/>
                <a:gd name="T17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64">
                  <a:moveTo>
                    <a:pt x="16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50" y="0"/>
                  </a:lnTo>
                  <a:lnTo>
                    <a:pt x="50" y="12"/>
                  </a:lnTo>
                  <a:lnTo>
                    <a:pt x="31" y="12"/>
                  </a:lnTo>
                  <a:lnTo>
                    <a:pt x="31" y="64"/>
                  </a:lnTo>
                  <a:lnTo>
                    <a:pt x="16" y="64"/>
                  </a:lnTo>
                  <a:lnTo>
                    <a:pt x="16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9" name="Freeform 16"/>
            <p:cNvSpPr>
              <a:spLocks/>
            </p:cNvSpPr>
            <p:nvPr/>
          </p:nvSpPr>
          <p:spPr bwMode="auto">
            <a:xfrm>
              <a:off x="5781676" y="3668713"/>
              <a:ext cx="112713" cy="101600"/>
            </a:xfrm>
            <a:custGeom>
              <a:avLst/>
              <a:gdLst>
                <a:gd name="T0" fmla="*/ 30 w 30"/>
                <a:gd name="T1" fmla="*/ 0 h 27"/>
                <a:gd name="T2" fmla="*/ 30 w 30"/>
                <a:gd name="T3" fmla="*/ 27 h 27"/>
                <a:gd name="T4" fmla="*/ 24 w 30"/>
                <a:gd name="T5" fmla="*/ 27 h 27"/>
                <a:gd name="T6" fmla="*/ 24 w 30"/>
                <a:gd name="T7" fmla="*/ 17 h 27"/>
                <a:gd name="T8" fmla="*/ 24 w 30"/>
                <a:gd name="T9" fmla="*/ 6 h 27"/>
                <a:gd name="T10" fmla="*/ 20 w 30"/>
                <a:gd name="T11" fmla="*/ 17 h 27"/>
                <a:gd name="T12" fmla="*/ 17 w 30"/>
                <a:gd name="T13" fmla="*/ 27 h 27"/>
                <a:gd name="T14" fmla="*/ 13 w 30"/>
                <a:gd name="T15" fmla="*/ 27 h 27"/>
                <a:gd name="T16" fmla="*/ 9 w 30"/>
                <a:gd name="T17" fmla="*/ 17 h 27"/>
                <a:gd name="T18" fmla="*/ 5 w 30"/>
                <a:gd name="T19" fmla="*/ 6 h 27"/>
                <a:gd name="T20" fmla="*/ 6 w 30"/>
                <a:gd name="T21" fmla="*/ 17 h 27"/>
                <a:gd name="T22" fmla="*/ 6 w 30"/>
                <a:gd name="T23" fmla="*/ 27 h 27"/>
                <a:gd name="T24" fmla="*/ 0 w 30"/>
                <a:gd name="T25" fmla="*/ 27 h 27"/>
                <a:gd name="T26" fmla="*/ 0 w 30"/>
                <a:gd name="T27" fmla="*/ 0 h 27"/>
                <a:gd name="T28" fmla="*/ 8 w 30"/>
                <a:gd name="T29" fmla="*/ 0 h 27"/>
                <a:gd name="T30" fmla="*/ 12 w 30"/>
                <a:gd name="T31" fmla="*/ 11 h 27"/>
                <a:gd name="T32" fmla="*/ 15 w 30"/>
                <a:gd name="T33" fmla="*/ 19 h 27"/>
                <a:gd name="T34" fmla="*/ 18 w 30"/>
                <a:gd name="T35" fmla="*/ 11 h 27"/>
                <a:gd name="T36" fmla="*/ 22 w 30"/>
                <a:gd name="T37" fmla="*/ 0 h 27"/>
                <a:gd name="T38" fmla="*/ 30 w 30"/>
                <a:gd name="T3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" h="27">
                  <a:moveTo>
                    <a:pt x="30" y="0"/>
                  </a:moveTo>
                  <a:cubicBezTo>
                    <a:pt x="30" y="27"/>
                    <a:pt x="30" y="27"/>
                    <a:pt x="30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4"/>
                    <a:pt x="24" y="10"/>
                    <a:pt x="24" y="6"/>
                  </a:cubicBezTo>
                  <a:cubicBezTo>
                    <a:pt x="23" y="10"/>
                    <a:pt x="22" y="14"/>
                    <a:pt x="20" y="1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8" y="14"/>
                    <a:pt x="7" y="10"/>
                    <a:pt x="5" y="6"/>
                  </a:cubicBezTo>
                  <a:cubicBezTo>
                    <a:pt x="6" y="10"/>
                    <a:pt x="6" y="14"/>
                    <a:pt x="6" y="1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3"/>
                    <a:pt x="14" y="16"/>
                    <a:pt x="15" y="19"/>
                  </a:cubicBezTo>
                  <a:cubicBezTo>
                    <a:pt x="16" y="16"/>
                    <a:pt x="17" y="13"/>
                    <a:pt x="18" y="11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50" name="Freeform 17"/>
            <p:cNvSpPr>
              <a:spLocks noEditPoints="1"/>
            </p:cNvSpPr>
            <p:nvPr/>
          </p:nvSpPr>
          <p:spPr bwMode="auto">
            <a:xfrm>
              <a:off x="5919788" y="3668713"/>
              <a:ext cx="103188" cy="101600"/>
            </a:xfrm>
            <a:custGeom>
              <a:avLst/>
              <a:gdLst>
                <a:gd name="T0" fmla="*/ 19 w 27"/>
                <a:gd name="T1" fmla="*/ 21 h 27"/>
                <a:gd name="T2" fmla="*/ 8 w 27"/>
                <a:gd name="T3" fmla="*/ 21 h 27"/>
                <a:gd name="T4" fmla="*/ 6 w 27"/>
                <a:gd name="T5" fmla="*/ 27 h 27"/>
                <a:gd name="T6" fmla="*/ 0 w 27"/>
                <a:gd name="T7" fmla="*/ 27 h 27"/>
                <a:gd name="T8" fmla="*/ 10 w 27"/>
                <a:gd name="T9" fmla="*/ 0 h 27"/>
                <a:gd name="T10" fmla="*/ 17 w 27"/>
                <a:gd name="T11" fmla="*/ 0 h 27"/>
                <a:gd name="T12" fmla="*/ 27 w 27"/>
                <a:gd name="T13" fmla="*/ 27 h 27"/>
                <a:gd name="T14" fmla="*/ 21 w 27"/>
                <a:gd name="T15" fmla="*/ 27 h 27"/>
                <a:gd name="T16" fmla="*/ 19 w 27"/>
                <a:gd name="T17" fmla="*/ 21 h 27"/>
                <a:gd name="T18" fmla="*/ 17 w 27"/>
                <a:gd name="T19" fmla="*/ 16 h 27"/>
                <a:gd name="T20" fmla="*/ 17 w 27"/>
                <a:gd name="T21" fmla="*/ 15 h 27"/>
                <a:gd name="T22" fmla="*/ 14 w 27"/>
                <a:gd name="T23" fmla="*/ 5 h 27"/>
                <a:gd name="T24" fmla="*/ 10 w 27"/>
                <a:gd name="T25" fmla="*/ 15 h 27"/>
                <a:gd name="T26" fmla="*/ 10 w 27"/>
                <a:gd name="T27" fmla="*/ 16 h 27"/>
                <a:gd name="T28" fmla="*/ 17 w 27"/>
                <a:gd name="T29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27">
                  <a:moveTo>
                    <a:pt x="19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1" y="27"/>
                    <a:pt x="21" y="27"/>
                    <a:pt x="21" y="27"/>
                  </a:cubicBezTo>
                  <a:lnTo>
                    <a:pt x="19" y="21"/>
                  </a:lnTo>
                  <a:close/>
                  <a:moveTo>
                    <a:pt x="17" y="16"/>
                  </a:moveTo>
                  <a:cubicBezTo>
                    <a:pt x="17" y="15"/>
                    <a:pt x="17" y="15"/>
                    <a:pt x="17" y="15"/>
                  </a:cubicBezTo>
                  <a:cubicBezTo>
                    <a:pt x="16" y="12"/>
                    <a:pt x="15" y="9"/>
                    <a:pt x="14" y="5"/>
                  </a:cubicBezTo>
                  <a:cubicBezTo>
                    <a:pt x="13" y="9"/>
                    <a:pt x="11" y="12"/>
                    <a:pt x="10" y="15"/>
                  </a:cubicBezTo>
                  <a:cubicBezTo>
                    <a:pt x="10" y="16"/>
                    <a:pt x="10" y="16"/>
                    <a:pt x="10" y="16"/>
                  </a:cubicBezTo>
                  <a:lnTo>
                    <a:pt x="17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51" name="Freeform 18"/>
            <p:cNvSpPr>
              <a:spLocks/>
            </p:cNvSpPr>
            <p:nvPr/>
          </p:nvSpPr>
          <p:spPr bwMode="auto">
            <a:xfrm>
              <a:off x="6053138" y="3668713"/>
              <a:ext cx="85725" cy="101600"/>
            </a:xfrm>
            <a:custGeom>
              <a:avLst/>
              <a:gdLst>
                <a:gd name="T0" fmla="*/ 23 w 23"/>
                <a:gd name="T1" fmla="*/ 0 h 27"/>
                <a:gd name="T2" fmla="*/ 23 w 23"/>
                <a:gd name="T3" fmla="*/ 27 h 27"/>
                <a:gd name="T4" fmla="*/ 18 w 23"/>
                <a:gd name="T5" fmla="*/ 27 h 27"/>
                <a:gd name="T6" fmla="*/ 11 w 23"/>
                <a:gd name="T7" fmla="*/ 17 h 27"/>
                <a:gd name="T8" fmla="*/ 5 w 23"/>
                <a:gd name="T9" fmla="*/ 8 h 27"/>
                <a:gd name="T10" fmla="*/ 5 w 23"/>
                <a:gd name="T11" fmla="*/ 27 h 27"/>
                <a:gd name="T12" fmla="*/ 0 w 23"/>
                <a:gd name="T13" fmla="*/ 27 h 27"/>
                <a:gd name="T14" fmla="*/ 0 w 23"/>
                <a:gd name="T15" fmla="*/ 0 h 27"/>
                <a:gd name="T16" fmla="*/ 6 w 23"/>
                <a:gd name="T17" fmla="*/ 0 h 27"/>
                <a:gd name="T18" fmla="*/ 12 w 23"/>
                <a:gd name="T19" fmla="*/ 9 h 27"/>
                <a:gd name="T20" fmla="*/ 17 w 23"/>
                <a:gd name="T21" fmla="*/ 17 h 27"/>
                <a:gd name="T22" fmla="*/ 17 w 23"/>
                <a:gd name="T23" fmla="*/ 0 h 27"/>
                <a:gd name="T24" fmla="*/ 23 w 23"/>
                <a:gd name="T2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27">
                  <a:moveTo>
                    <a:pt x="23" y="0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8" y="13"/>
                    <a:pt x="7" y="10"/>
                    <a:pt x="5" y="8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4" y="12"/>
                    <a:pt x="16" y="15"/>
                    <a:pt x="17" y="17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52" name="Freeform 19"/>
            <p:cNvSpPr>
              <a:spLocks noEditPoints="1"/>
            </p:cNvSpPr>
            <p:nvPr/>
          </p:nvSpPr>
          <p:spPr bwMode="auto">
            <a:xfrm>
              <a:off x="6165851" y="3668713"/>
              <a:ext cx="101600" cy="101600"/>
            </a:xfrm>
            <a:custGeom>
              <a:avLst/>
              <a:gdLst>
                <a:gd name="T0" fmla="*/ 19 w 27"/>
                <a:gd name="T1" fmla="*/ 21 h 27"/>
                <a:gd name="T2" fmla="*/ 8 w 27"/>
                <a:gd name="T3" fmla="*/ 21 h 27"/>
                <a:gd name="T4" fmla="*/ 6 w 27"/>
                <a:gd name="T5" fmla="*/ 27 h 27"/>
                <a:gd name="T6" fmla="*/ 0 w 27"/>
                <a:gd name="T7" fmla="*/ 27 h 27"/>
                <a:gd name="T8" fmla="*/ 10 w 27"/>
                <a:gd name="T9" fmla="*/ 0 h 27"/>
                <a:gd name="T10" fmla="*/ 17 w 27"/>
                <a:gd name="T11" fmla="*/ 0 h 27"/>
                <a:gd name="T12" fmla="*/ 27 w 27"/>
                <a:gd name="T13" fmla="*/ 27 h 27"/>
                <a:gd name="T14" fmla="*/ 21 w 27"/>
                <a:gd name="T15" fmla="*/ 27 h 27"/>
                <a:gd name="T16" fmla="*/ 19 w 27"/>
                <a:gd name="T17" fmla="*/ 21 h 27"/>
                <a:gd name="T18" fmla="*/ 17 w 27"/>
                <a:gd name="T19" fmla="*/ 16 h 27"/>
                <a:gd name="T20" fmla="*/ 17 w 27"/>
                <a:gd name="T21" fmla="*/ 15 h 27"/>
                <a:gd name="T22" fmla="*/ 14 w 27"/>
                <a:gd name="T23" fmla="*/ 5 h 27"/>
                <a:gd name="T24" fmla="*/ 10 w 27"/>
                <a:gd name="T25" fmla="*/ 15 h 27"/>
                <a:gd name="T26" fmla="*/ 10 w 27"/>
                <a:gd name="T27" fmla="*/ 16 h 27"/>
                <a:gd name="T28" fmla="*/ 17 w 27"/>
                <a:gd name="T29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27">
                  <a:moveTo>
                    <a:pt x="19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1" y="27"/>
                    <a:pt x="21" y="27"/>
                    <a:pt x="21" y="27"/>
                  </a:cubicBezTo>
                  <a:lnTo>
                    <a:pt x="19" y="21"/>
                  </a:lnTo>
                  <a:close/>
                  <a:moveTo>
                    <a:pt x="17" y="16"/>
                  </a:moveTo>
                  <a:cubicBezTo>
                    <a:pt x="17" y="15"/>
                    <a:pt x="17" y="15"/>
                    <a:pt x="17" y="15"/>
                  </a:cubicBezTo>
                  <a:cubicBezTo>
                    <a:pt x="16" y="12"/>
                    <a:pt x="15" y="9"/>
                    <a:pt x="14" y="5"/>
                  </a:cubicBezTo>
                  <a:cubicBezTo>
                    <a:pt x="12" y="9"/>
                    <a:pt x="11" y="12"/>
                    <a:pt x="10" y="15"/>
                  </a:cubicBezTo>
                  <a:cubicBezTo>
                    <a:pt x="10" y="16"/>
                    <a:pt x="10" y="16"/>
                    <a:pt x="10" y="16"/>
                  </a:cubicBezTo>
                  <a:lnTo>
                    <a:pt x="17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53" name="Freeform 20"/>
            <p:cNvSpPr>
              <a:spLocks/>
            </p:cNvSpPr>
            <p:nvPr/>
          </p:nvSpPr>
          <p:spPr bwMode="auto">
            <a:xfrm>
              <a:off x="6286501" y="3663950"/>
              <a:ext cx="85725" cy="106363"/>
            </a:xfrm>
            <a:custGeom>
              <a:avLst/>
              <a:gdLst>
                <a:gd name="T0" fmla="*/ 23 w 23"/>
                <a:gd name="T1" fmla="*/ 12 h 28"/>
                <a:gd name="T2" fmla="*/ 23 w 23"/>
                <a:gd name="T3" fmla="*/ 24 h 28"/>
                <a:gd name="T4" fmla="*/ 14 w 23"/>
                <a:gd name="T5" fmla="*/ 28 h 28"/>
                <a:gd name="T6" fmla="*/ 0 w 23"/>
                <a:gd name="T7" fmla="*/ 14 h 28"/>
                <a:gd name="T8" fmla="*/ 14 w 23"/>
                <a:gd name="T9" fmla="*/ 0 h 28"/>
                <a:gd name="T10" fmla="*/ 22 w 23"/>
                <a:gd name="T11" fmla="*/ 3 h 28"/>
                <a:gd name="T12" fmla="*/ 19 w 23"/>
                <a:gd name="T13" fmla="*/ 7 h 28"/>
                <a:gd name="T14" fmla="*/ 14 w 23"/>
                <a:gd name="T15" fmla="*/ 5 h 28"/>
                <a:gd name="T16" fmla="*/ 6 w 23"/>
                <a:gd name="T17" fmla="*/ 14 h 28"/>
                <a:gd name="T18" fmla="*/ 14 w 23"/>
                <a:gd name="T19" fmla="*/ 23 h 28"/>
                <a:gd name="T20" fmla="*/ 18 w 23"/>
                <a:gd name="T21" fmla="*/ 22 h 28"/>
                <a:gd name="T22" fmla="*/ 18 w 23"/>
                <a:gd name="T23" fmla="*/ 17 h 28"/>
                <a:gd name="T24" fmla="*/ 12 w 23"/>
                <a:gd name="T25" fmla="*/ 17 h 28"/>
                <a:gd name="T26" fmla="*/ 12 w 23"/>
                <a:gd name="T27" fmla="*/ 12 h 28"/>
                <a:gd name="T28" fmla="*/ 23 w 23"/>
                <a:gd name="T2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" h="28">
                  <a:moveTo>
                    <a:pt x="23" y="12"/>
                  </a:moveTo>
                  <a:cubicBezTo>
                    <a:pt x="23" y="24"/>
                    <a:pt x="23" y="24"/>
                    <a:pt x="23" y="24"/>
                  </a:cubicBezTo>
                  <a:cubicBezTo>
                    <a:pt x="21" y="27"/>
                    <a:pt x="18" y="28"/>
                    <a:pt x="14" y="28"/>
                  </a:cubicBezTo>
                  <a:cubicBezTo>
                    <a:pt x="5" y="28"/>
                    <a:pt x="0" y="23"/>
                    <a:pt x="0" y="14"/>
                  </a:cubicBezTo>
                  <a:cubicBezTo>
                    <a:pt x="0" y="5"/>
                    <a:pt x="6" y="0"/>
                    <a:pt x="14" y="0"/>
                  </a:cubicBezTo>
                  <a:cubicBezTo>
                    <a:pt x="17" y="0"/>
                    <a:pt x="21" y="1"/>
                    <a:pt x="22" y="3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6"/>
                    <a:pt x="16" y="5"/>
                    <a:pt x="14" y="5"/>
                  </a:cubicBezTo>
                  <a:cubicBezTo>
                    <a:pt x="8" y="5"/>
                    <a:pt x="6" y="10"/>
                    <a:pt x="6" y="14"/>
                  </a:cubicBezTo>
                  <a:cubicBezTo>
                    <a:pt x="6" y="19"/>
                    <a:pt x="8" y="23"/>
                    <a:pt x="14" y="23"/>
                  </a:cubicBezTo>
                  <a:cubicBezTo>
                    <a:pt x="16" y="23"/>
                    <a:pt x="17" y="23"/>
                    <a:pt x="18" y="22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23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54" name="Freeform 21"/>
            <p:cNvSpPr>
              <a:spLocks/>
            </p:cNvSpPr>
            <p:nvPr/>
          </p:nvSpPr>
          <p:spPr bwMode="auto">
            <a:xfrm>
              <a:off x="6413501" y="3668713"/>
              <a:ext cx="71438" cy="101600"/>
            </a:xfrm>
            <a:custGeom>
              <a:avLst/>
              <a:gdLst>
                <a:gd name="T0" fmla="*/ 45 w 45"/>
                <a:gd name="T1" fmla="*/ 52 h 64"/>
                <a:gd name="T2" fmla="*/ 45 w 45"/>
                <a:gd name="T3" fmla="*/ 64 h 64"/>
                <a:gd name="T4" fmla="*/ 0 w 45"/>
                <a:gd name="T5" fmla="*/ 64 h 64"/>
                <a:gd name="T6" fmla="*/ 0 w 45"/>
                <a:gd name="T7" fmla="*/ 0 h 64"/>
                <a:gd name="T8" fmla="*/ 43 w 45"/>
                <a:gd name="T9" fmla="*/ 0 h 64"/>
                <a:gd name="T10" fmla="*/ 43 w 45"/>
                <a:gd name="T11" fmla="*/ 12 h 64"/>
                <a:gd name="T12" fmla="*/ 15 w 45"/>
                <a:gd name="T13" fmla="*/ 12 h 64"/>
                <a:gd name="T14" fmla="*/ 15 w 45"/>
                <a:gd name="T15" fmla="*/ 26 h 64"/>
                <a:gd name="T16" fmla="*/ 41 w 45"/>
                <a:gd name="T17" fmla="*/ 26 h 64"/>
                <a:gd name="T18" fmla="*/ 41 w 45"/>
                <a:gd name="T19" fmla="*/ 36 h 64"/>
                <a:gd name="T20" fmla="*/ 15 w 45"/>
                <a:gd name="T21" fmla="*/ 36 h 64"/>
                <a:gd name="T22" fmla="*/ 15 w 45"/>
                <a:gd name="T23" fmla="*/ 52 h 64"/>
                <a:gd name="T24" fmla="*/ 45 w 45"/>
                <a:gd name="T25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64">
                  <a:moveTo>
                    <a:pt x="45" y="52"/>
                  </a:moveTo>
                  <a:lnTo>
                    <a:pt x="45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12"/>
                  </a:lnTo>
                  <a:lnTo>
                    <a:pt x="15" y="12"/>
                  </a:lnTo>
                  <a:lnTo>
                    <a:pt x="15" y="26"/>
                  </a:lnTo>
                  <a:lnTo>
                    <a:pt x="41" y="26"/>
                  </a:lnTo>
                  <a:lnTo>
                    <a:pt x="41" y="36"/>
                  </a:lnTo>
                  <a:lnTo>
                    <a:pt x="15" y="36"/>
                  </a:lnTo>
                  <a:lnTo>
                    <a:pt x="15" y="52"/>
                  </a:lnTo>
                  <a:lnTo>
                    <a:pt x="45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55" name="Freeform 22"/>
            <p:cNvSpPr>
              <a:spLocks/>
            </p:cNvSpPr>
            <p:nvPr/>
          </p:nvSpPr>
          <p:spPr bwMode="auto">
            <a:xfrm>
              <a:off x="6527801" y="3668713"/>
              <a:ext cx="107950" cy="101600"/>
            </a:xfrm>
            <a:custGeom>
              <a:avLst/>
              <a:gdLst>
                <a:gd name="T0" fmla="*/ 29 w 29"/>
                <a:gd name="T1" fmla="*/ 0 h 27"/>
                <a:gd name="T2" fmla="*/ 29 w 29"/>
                <a:gd name="T3" fmla="*/ 27 h 27"/>
                <a:gd name="T4" fmla="*/ 24 w 29"/>
                <a:gd name="T5" fmla="*/ 27 h 27"/>
                <a:gd name="T6" fmla="*/ 24 w 29"/>
                <a:gd name="T7" fmla="*/ 17 h 27"/>
                <a:gd name="T8" fmla="*/ 24 w 29"/>
                <a:gd name="T9" fmla="*/ 6 h 27"/>
                <a:gd name="T10" fmla="*/ 20 w 29"/>
                <a:gd name="T11" fmla="*/ 17 h 27"/>
                <a:gd name="T12" fmla="*/ 16 w 29"/>
                <a:gd name="T13" fmla="*/ 27 h 27"/>
                <a:gd name="T14" fmla="*/ 12 w 29"/>
                <a:gd name="T15" fmla="*/ 27 h 27"/>
                <a:gd name="T16" fmla="*/ 9 w 29"/>
                <a:gd name="T17" fmla="*/ 17 h 27"/>
                <a:gd name="T18" fmla="*/ 5 w 29"/>
                <a:gd name="T19" fmla="*/ 6 h 27"/>
                <a:gd name="T20" fmla="*/ 5 w 29"/>
                <a:gd name="T21" fmla="*/ 17 h 27"/>
                <a:gd name="T22" fmla="*/ 5 w 29"/>
                <a:gd name="T23" fmla="*/ 27 h 27"/>
                <a:gd name="T24" fmla="*/ 0 w 29"/>
                <a:gd name="T25" fmla="*/ 27 h 27"/>
                <a:gd name="T26" fmla="*/ 0 w 29"/>
                <a:gd name="T27" fmla="*/ 0 h 27"/>
                <a:gd name="T28" fmla="*/ 7 w 29"/>
                <a:gd name="T29" fmla="*/ 0 h 27"/>
                <a:gd name="T30" fmla="*/ 11 w 29"/>
                <a:gd name="T31" fmla="*/ 11 h 27"/>
                <a:gd name="T32" fmla="*/ 14 w 29"/>
                <a:gd name="T33" fmla="*/ 19 h 27"/>
                <a:gd name="T34" fmla="*/ 17 w 29"/>
                <a:gd name="T35" fmla="*/ 11 h 27"/>
                <a:gd name="T36" fmla="*/ 21 w 29"/>
                <a:gd name="T37" fmla="*/ 0 h 27"/>
                <a:gd name="T38" fmla="*/ 29 w 29"/>
                <a:gd name="T3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27">
                  <a:moveTo>
                    <a:pt x="29" y="0"/>
                  </a:moveTo>
                  <a:cubicBezTo>
                    <a:pt x="29" y="27"/>
                    <a:pt x="29" y="27"/>
                    <a:pt x="29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4"/>
                    <a:pt x="24" y="10"/>
                    <a:pt x="24" y="6"/>
                  </a:cubicBezTo>
                  <a:cubicBezTo>
                    <a:pt x="22" y="10"/>
                    <a:pt x="21" y="14"/>
                    <a:pt x="20" y="1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7" y="14"/>
                    <a:pt x="6" y="10"/>
                    <a:pt x="5" y="6"/>
                  </a:cubicBezTo>
                  <a:cubicBezTo>
                    <a:pt x="5" y="10"/>
                    <a:pt x="5" y="14"/>
                    <a:pt x="5" y="1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3"/>
                    <a:pt x="13" y="16"/>
                    <a:pt x="14" y="19"/>
                  </a:cubicBezTo>
                  <a:cubicBezTo>
                    <a:pt x="15" y="16"/>
                    <a:pt x="16" y="13"/>
                    <a:pt x="17" y="11"/>
                  </a:cubicBezTo>
                  <a:cubicBezTo>
                    <a:pt x="21" y="0"/>
                    <a:pt x="21" y="0"/>
                    <a:pt x="2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56" name="Freeform 23"/>
            <p:cNvSpPr>
              <a:spLocks/>
            </p:cNvSpPr>
            <p:nvPr/>
          </p:nvSpPr>
          <p:spPr bwMode="auto">
            <a:xfrm>
              <a:off x="6678613" y="3668713"/>
              <a:ext cx="71438" cy="101600"/>
            </a:xfrm>
            <a:custGeom>
              <a:avLst/>
              <a:gdLst>
                <a:gd name="T0" fmla="*/ 45 w 45"/>
                <a:gd name="T1" fmla="*/ 52 h 64"/>
                <a:gd name="T2" fmla="*/ 45 w 45"/>
                <a:gd name="T3" fmla="*/ 64 h 64"/>
                <a:gd name="T4" fmla="*/ 0 w 45"/>
                <a:gd name="T5" fmla="*/ 64 h 64"/>
                <a:gd name="T6" fmla="*/ 0 w 45"/>
                <a:gd name="T7" fmla="*/ 0 h 64"/>
                <a:gd name="T8" fmla="*/ 45 w 45"/>
                <a:gd name="T9" fmla="*/ 0 h 64"/>
                <a:gd name="T10" fmla="*/ 45 w 45"/>
                <a:gd name="T11" fmla="*/ 12 h 64"/>
                <a:gd name="T12" fmla="*/ 14 w 45"/>
                <a:gd name="T13" fmla="*/ 12 h 64"/>
                <a:gd name="T14" fmla="*/ 14 w 45"/>
                <a:gd name="T15" fmla="*/ 26 h 64"/>
                <a:gd name="T16" fmla="*/ 42 w 45"/>
                <a:gd name="T17" fmla="*/ 26 h 64"/>
                <a:gd name="T18" fmla="*/ 42 w 45"/>
                <a:gd name="T19" fmla="*/ 36 h 64"/>
                <a:gd name="T20" fmla="*/ 14 w 45"/>
                <a:gd name="T21" fmla="*/ 36 h 64"/>
                <a:gd name="T22" fmla="*/ 14 w 45"/>
                <a:gd name="T23" fmla="*/ 52 h 64"/>
                <a:gd name="T24" fmla="*/ 45 w 45"/>
                <a:gd name="T25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64">
                  <a:moveTo>
                    <a:pt x="45" y="52"/>
                  </a:moveTo>
                  <a:lnTo>
                    <a:pt x="45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12"/>
                  </a:lnTo>
                  <a:lnTo>
                    <a:pt x="14" y="12"/>
                  </a:lnTo>
                  <a:lnTo>
                    <a:pt x="14" y="26"/>
                  </a:lnTo>
                  <a:lnTo>
                    <a:pt x="42" y="26"/>
                  </a:lnTo>
                  <a:lnTo>
                    <a:pt x="42" y="36"/>
                  </a:lnTo>
                  <a:lnTo>
                    <a:pt x="14" y="36"/>
                  </a:lnTo>
                  <a:lnTo>
                    <a:pt x="14" y="52"/>
                  </a:lnTo>
                  <a:lnTo>
                    <a:pt x="45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57" name="Freeform 24"/>
            <p:cNvSpPr>
              <a:spLocks/>
            </p:cNvSpPr>
            <p:nvPr/>
          </p:nvSpPr>
          <p:spPr bwMode="auto">
            <a:xfrm>
              <a:off x="6791326" y="3668713"/>
              <a:ext cx="85725" cy="101600"/>
            </a:xfrm>
            <a:custGeom>
              <a:avLst/>
              <a:gdLst>
                <a:gd name="T0" fmla="*/ 23 w 23"/>
                <a:gd name="T1" fmla="*/ 0 h 27"/>
                <a:gd name="T2" fmla="*/ 23 w 23"/>
                <a:gd name="T3" fmla="*/ 27 h 27"/>
                <a:gd name="T4" fmla="*/ 18 w 23"/>
                <a:gd name="T5" fmla="*/ 27 h 27"/>
                <a:gd name="T6" fmla="*/ 11 w 23"/>
                <a:gd name="T7" fmla="*/ 17 h 27"/>
                <a:gd name="T8" fmla="*/ 5 w 23"/>
                <a:gd name="T9" fmla="*/ 8 h 27"/>
                <a:gd name="T10" fmla="*/ 5 w 23"/>
                <a:gd name="T11" fmla="*/ 27 h 27"/>
                <a:gd name="T12" fmla="*/ 0 w 23"/>
                <a:gd name="T13" fmla="*/ 27 h 27"/>
                <a:gd name="T14" fmla="*/ 0 w 23"/>
                <a:gd name="T15" fmla="*/ 0 h 27"/>
                <a:gd name="T16" fmla="*/ 6 w 23"/>
                <a:gd name="T17" fmla="*/ 0 h 27"/>
                <a:gd name="T18" fmla="*/ 12 w 23"/>
                <a:gd name="T19" fmla="*/ 9 h 27"/>
                <a:gd name="T20" fmla="*/ 17 w 23"/>
                <a:gd name="T21" fmla="*/ 17 h 27"/>
                <a:gd name="T22" fmla="*/ 17 w 23"/>
                <a:gd name="T23" fmla="*/ 0 h 27"/>
                <a:gd name="T24" fmla="*/ 23 w 23"/>
                <a:gd name="T2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27">
                  <a:moveTo>
                    <a:pt x="23" y="0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9" y="13"/>
                    <a:pt x="7" y="10"/>
                    <a:pt x="5" y="8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4" y="12"/>
                    <a:pt x="16" y="15"/>
                    <a:pt x="17" y="17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58" name="Freeform 25"/>
            <p:cNvSpPr>
              <a:spLocks/>
            </p:cNvSpPr>
            <p:nvPr/>
          </p:nvSpPr>
          <p:spPr bwMode="auto">
            <a:xfrm>
              <a:off x="6907213" y="3668713"/>
              <a:ext cx="79375" cy="101600"/>
            </a:xfrm>
            <a:custGeom>
              <a:avLst/>
              <a:gdLst>
                <a:gd name="T0" fmla="*/ 19 w 50"/>
                <a:gd name="T1" fmla="*/ 12 h 64"/>
                <a:gd name="T2" fmla="*/ 0 w 50"/>
                <a:gd name="T3" fmla="*/ 12 h 64"/>
                <a:gd name="T4" fmla="*/ 0 w 50"/>
                <a:gd name="T5" fmla="*/ 0 h 64"/>
                <a:gd name="T6" fmla="*/ 50 w 50"/>
                <a:gd name="T7" fmla="*/ 0 h 64"/>
                <a:gd name="T8" fmla="*/ 50 w 50"/>
                <a:gd name="T9" fmla="*/ 12 h 64"/>
                <a:gd name="T10" fmla="*/ 34 w 50"/>
                <a:gd name="T11" fmla="*/ 12 h 64"/>
                <a:gd name="T12" fmla="*/ 34 w 50"/>
                <a:gd name="T13" fmla="*/ 64 h 64"/>
                <a:gd name="T14" fmla="*/ 19 w 50"/>
                <a:gd name="T15" fmla="*/ 64 h 64"/>
                <a:gd name="T16" fmla="*/ 19 w 50"/>
                <a:gd name="T17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64">
                  <a:moveTo>
                    <a:pt x="19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50" y="0"/>
                  </a:lnTo>
                  <a:lnTo>
                    <a:pt x="50" y="12"/>
                  </a:lnTo>
                  <a:lnTo>
                    <a:pt x="34" y="12"/>
                  </a:lnTo>
                  <a:lnTo>
                    <a:pt x="34" y="64"/>
                  </a:lnTo>
                  <a:lnTo>
                    <a:pt x="19" y="64"/>
                  </a:lnTo>
                  <a:lnTo>
                    <a:pt x="19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</p:grpSp>
    </p:spTree>
    <p:extLst>
      <p:ext uri="{BB962C8B-B14F-4D97-AF65-F5344CB8AC3E}">
        <p14:creationId xmlns:p14="http://schemas.microsoft.com/office/powerpoint/2010/main" val="902565756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 Pi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0"/>
            <a:ext cx="12190025" cy="6858000"/>
          </a:xfrm>
          <a:prstGeom prst="rect">
            <a:avLst/>
          </a:prstGeom>
          <a:solidFill>
            <a:srgbClr val="FDEC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82" tIns="38391" rIns="76782" bIns="38391" rtlCol="0" anchor="ctr"/>
          <a:lstStyle/>
          <a:p>
            <a:pPr algn="ctr"/>
            <a:endParaRPr lang="en-GB" sz="180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" y="939383"/>
            <a:ext cx="12190025" cy="38151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82" tIns="38391" rIns="76782" bIns="38391" rtlCol="0" anchor="ctr"/>
          <a:lstStyle/>
          <a:p>
            <a:pPr algn="ctr"/>
            <a:endParaRPr lang="en-GB" sz="180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-1" y="940197"/>
            <a:ext cx="12200823" cy="3815467"/>
          </a:xfrm>
          <a:noFill/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picture</a:t>
            </a:r>
            <a:r>
              <a:rPr lang="sv-SE" dirty="0"/>
              <a:t> by </a:t>
            </a:r>
            <a:r>
              <a:rPr lang="sv-SE" dirty="0" err="1"/>
              <a:t>using</a:t>
            </a:r>
            <a:r>
              <a:rPr lang="sv-SE" dirty="0"/>
              <a:t> Nordea Image Bank </a:t>
            </a:r>
            <a:r>
              <a:rPr lang="sv-SE" dirty="0" err="1"/>
              <a:t>button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4774889"/>
            <a:ext cx="7198125" cy="634465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5434742"/>
            <a:ext cx="7198125" cy="360000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tx2"/>
                </a:solidFill>
              </a:defRPr>
            </a:lvl1pPr>
            <a:lvl2pPr marL="457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5912753"/>
            <a:ext cx="7198125" cy="21595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rgbClr val="000040"/>
                </a:solidFill>
              </a:defRPr>
            </a:lvl1pPr>
            <a:lvl2pPr marL="215963" indent="0">
              <a:buNone/>
              <a:defRPr>
                <a:solidFill>
                  <a:schemeClr val="accent2"/>
                </a:solidFill>
              </a:defRPr>
            </a:lvl2pPr>
            <a:lvl3pPr marL="431927" indent="0">
              <a:buNone/>
              <a:defRPr>
                <a:solidFill>
                  <a:schemeClr val="accent2"/>
                </a:solidFill>
              </a:defRPr>
            </a:lvl3pPr>
            <a:lvl4pPr marL="647891" indent="0">
              <a:buNone/>
              <a:defRPr>
                <a:solidFill>
                  <a:schemeClr val="accent2"/>
                </a:solidFill>
              </a:defRPr>
            </a:lvl4pPr>
            <a:lvl5pPr marL="863854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/>
              <a:t>Name, title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6164695"/>
            <a:ext cx="7198125" cy="21595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rgbClr val="000040"/>
                </a:solidFill>
              </a:defRPr>
            </a:lvl1pPr>
            <a:lvl2pPr marL="215963" indent="0">
              <a:buNone/>
              <a:defRPr>
                <a:solidFill>
                  <a:schemeClr val="accent2"/>
                </a:solidFill>
              </a:defRPr>
            </a:lvl2pPr>
            <a:lvl3pPr marL="431927" indent="0">
              <a:buNone/>
              <a:defRPr>
                <a:solidFill>
                  <a:schemeClr val="accent2"/>
                </a:solidFill>
              </a:defRPr>
            </a:lvl3pPr>
            <a:lvl4pPr marL="647891" indent="0">
              <a:buNone/>
              <a:defRPr>
                <a:solidFill>
                  <a:schemeClr val="accent2"/>
                </a:solidFill>
              </a:defRPr>
            </a:lvl4pPr>
            <a:lvl5pPr marL="863854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grpSp>
        <p:nvGrpSpPr>
          <p:cNvPr id="32" name="Pulse"/>
          <p:cNvGrpSpPr/>
          <p:nvPr userDrawn="1"/>
        </p:nvGrpSpPr>
        <p:grpSpPr>
          <a:xfrm>
            <a:off x="8432786" y="2994841"/>
            <a:ext cx="3762841" cy="3430428"/>
            <a:chOff x="6324589" y="2994841"/>
            <a:chExt cx="2822131" cy="3430428"/>
          </a:xfrm>
        </p:grpSpPr>
        <p:sp>
          <p:nvSpPr>
            <p:cNvPr id="40" name="Freeform 5"/>
            <p:cNvSpPr>
              <a:spLocks/>
            </p:cNvSpPr>
            <p:nvPr userDrawn="1"/>
          </p:nvSpPr>
          <p:spPr bwMode="auto">
            <a:xfrm>
              <a:off x="6766422" y="3853615"/>
              <a:ext cx="440278" cy="1099915"/>
            </a:xfrm>
            <a:custGeom>
              <a:avLst/>
              <a:gdLst>
                <a:gd name="T0" fmla="*/ 70 w 141"/>
                <a:gd name="T1" fmla="*/ 353 h 353"/>
                <a:gd name="T2" fmla="*/ 70 w 141"/>
                <a:gd name="T3" fmla="*/ 353 h 353"/>
                <a:gd name="T4" fmla="*/ 0 w 141"/>
                <a:gd name="T5" fmla="*/ 282 h 353"/>
                <a:gd name="T6" fmla="*/ 0 w 141"/>
                <a:gd name="T7" fmla="*/ 70 h 353"/>
                <a:gd name="T8" fmla="*/ 70 w 141"/>
                <a:gd name="T9" fmla="*/ 0 h 353"/>
                <a:gd name="T10" fmla="*/ 70 w 141"/>
                <a:gd name="T11" fmla="*/ 0 h 353"/>
                <a:gd name="T12" fmla="*/ 141 w 141"/>
                <a:gd name="T13" fmla="*/ 70 h 353"/>
                <a:gd name="T14" fmla="*/ 141 w 141"/>
                <a:gd name="T15" fmla="*/ 282 h 353"/>
                <a:gd name="T16" fmla="*/ 70 w 141"/>
                <a:gd name="T17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" h="353">
                  <a:moveTo>
                    <a:pt x="70" y="353"/>
                  </a:moveTo>
                  <a:cubicBezTo>
                    <a:pt x="70" y="353"/>
                    <a:pt x="70" y="353"/>
                    <a:pt x="70" y="353"/>
                  </a:cubicBezTo>
                  <a:cubicBezTo>
                    <a:pt x="31" y="353"/>
                    <a:pt x="0" y="321"/>
                    <a:pt x="0" y="282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31"/>
                    <a:pt x="31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09" y="0"/>
                    <a:pt x="141" y="31"/>
                    <a:pt x="141" y="70"/>
                  </a:cubicBezTo>
                  <a:cubicBezTo>
                    <a:pt x="141" y="282"/>
                    <a:pt x="141" y="282"/>
                    <a:pt x="141" y="282"/>
                  </a:cubicBezTo>
                  <a:cubicBezTo>
                    <a:pt x="141" y="321"/>
                    <a:pt x="109" y="353"/>
                    <a:pt x="70" y="353"/>
                  </a:cubicBez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FF"/>
                </a:solidFill>
              </a:endParaRPr>
            </a:p>
          </p:txBody>
        </p:sp>
        <p:sp>
          <p:nvSpPr>
            <p:cNvPr id="41" name="Freeform 6"/>
            <p:cNvSpPr>
              <a:spLocks/>
            </p:cNvSpPr>
            <p:nvPr userDrawn="1"/>
          </p:nvSpPr>
          <p:spPr bwMode="auto">
            <a:xfrm>
              <a:off x="6324589" y="4488361"/>
              <a:ext cx="264478" cy="443388"/>
            </a:xfrm>
            <a:custGeom>
              <a:avLst/>
              <a:gdLst>
                <a:gd name="T0" fmla="*/ 43 w 85"/>
                <a:gd name="T1" fmla="*/ 142 h 142"/>
                <a:gd name="T2" fmla="*/ 43 w 85"/>
                <a:gd name="T3" fmla="*/ 142 h 142"/>
                <a:gd name="T4" fmla="*/ 0 w 85"/>
                <a:gd name="T5" fmla="*/ 99 h 142"/>
                <a:gd name="T6" fmla="*/ 0 w 85"/>
                <a:gd name="T7" fmla="*/ 43 h 142"/>
                <a:gd name="T8" fmla="*/ 43 w 85"/>
                <a:gd name="T9" fmla="*/ 0 h 142"/>
                <a:gd name="T10" fmla="*/ 43 w 85"/>
                <a:gd name="T11" fmla="*/ 0 h 142"/>
                <a:gd name="T12" fmla="*/ 85 w 85"/>
                <a:gd name="T13" fmla="*/ 43 h 142"/>
                <a:gd name="T14" fmla="*/ 85 w 85"/>
                <a:gd name="T15" fmla="*/ 99 h 142"/>
                <a:gd name="T16" fmla="*/ 43 w 85"/>
                <a:gd name="T17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142">
                  <a:moveTo>
                    <a:pt x="43" y="142"/>
                  </a:moveTo>
                  <a:cubicBezTo>
                    <a:pt x="43" y="142"/>
                    <a:pt x="43" y="142"/>
                    <a:pt x="43" y="142"/>
                  </a:cubicBezTo>
                  <a:cubicBezTo>
                    <a:pt x="19" y="142"/>
                    <a:pt x="0" y="123"/>
                    <a:pt x="0" y="9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9"/>
                    <a:pt x="19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0"/>
                    <a:pt x="85" y="19"/>
                    <a:pt x="85" y="43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5" y="123"/>
                    <a:pt x="66" y="142"/>
                    <a:pt x="43" y="142"/>
                  </a:cubicBez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FF"/>
                </a:solidFill>
              </a:endParaRPr>
            </a:p>
          </p:txBody>
        </p:sp>
        <p:sp>
          <p:nvSpPr>
            <p:cNvPr id="42" name="Freeform 7"/>
            <p:cNvSpPr>
              <a:spLocks/>
            </p:cNvSpPr>
            <p:nvPr userDrawn="1"/>
          </p:nvSpPr>
          <p:spPr bwMode="auto">
            <a:xfrm>
              <a:off x="7424505" y="2994841"/>
              <a:ext cx="550736" cy="2462752"/>
            </a:xfrm>
            <a:custGeom>
              <a:avLst/>
              <a:gdLst>
                <a:gd name="T0" fmla="*/ 89 w 177"/>
                <a:gd name="T1" fmla="*/ 791 h 791"/>
                <a:gd name="T2" fmla="*/ 89 w 177"/>
                <a:gd name="T3" fmla="*/ 791 h 791"/>
                <a:gd name="T4" fmla="*/ 0 w 177"/>
                <a:gd name="T5" fmla="*/ 703 h 791"/>
                <a:gd name="T6" fmla="*/ 0 w 177"/>
                <a:gd name="T7" fmla="*/ 89 h 791"/>
                <a:gd name="T8" fmla="*/ 89 w 177"/>
                <a:gd name="T9" fmla="*/ 0 h 791"/>
                <a:gd name="T10" fmla="*/ 89 w 177"/>
                <a:gd name="T11" fmla="*/ 0 h 791"/>
                <a:gd name="T12" fmla="*/ 177 w 177"/>
                <a:gd name="T13" fmla="*/ 89 h 791"/>
                <a:gd name="T14" fmla="*/ 177 w 177"/>
                <a:gd name="T15" fmla="*/ 703 h 791"/>
                <a:gd name="T16" fmla="*/ 89 w 177"/>
                <a:gd name="T17" fmla="*/ 791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791">
                  <a:moveTo>
                    <a:pt x="89" y="791"/>
                  </a:moveTo>
                  <a:cubicBezTo>
                    <a:pt x="89" y="791"/>
                    <a:pt x="89" y="791"/>
                    <a:pt x="89" y="791"/>
                  </a:cubicBezTo>
                  <a:cubicBezTo>
                    <a:pt x="40" y="791"/>
                    <a:pt x="0" y="752"/>
                    <a:pt x="0" y="70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137" y="0"/>
                    <a:pt x="177" y="40"/>
                    <a:pt x="177" y="89"/>
                  </a:cubicBezTo>
                  <a:cubicBezTo>
                    <a:pt x="177" y="703"/>
                    <a:pt x="177" y="703"/>
                    <a:pt x="177" y="703"/>
                  </a:cubicBezTo>
                  <a:cubicBezTo>
                    <a:pt x="177" y="752"/>
                    <a:pt x="137" y="791"/>
                    <a:pt x="89" y="791"/>
                  </a:cubicBez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FF"/>
                </a:solidFill>
              </a:endParaRPr>
            </a:p>
          </p:txBody>
        </p:sp>
        <p:sp>
          <p:nvSpPr>
            <p:cNvPr id="43" name="Freeform 8"/>
            <p:cNvSpPr>
              <a:spLocks/>
            </p:cNvSpPr>
            <p:nvPr userDrawn="1"/>
          </p:nvSpPr>
          <p:spPr bwMode="auto">
            <a:xfrm>
              <a:off x="8196157" y="3962517"/>
              <a:ext cx="549180" cy="2462752"/>
            </a:xfrm>
            <a:custGeom>
              <a:avLst/>
              <a:gdLst>
                <a:gd name="T0" fmla="*/ 88 w 176"/>
                <a:gd name="T1" fmla="*/ 791 h 791"/>
                <a:gd name="T2" fmla="*/ 88 w 176"/>
                <a:gd name="T3" fmla="*/ 791 h 791"/>
                <a:gd name="T4" fmla="*/ 0 w 176"/>
                <a:gd name="T5" fmla="*/ 702 h 791"/>
                <a:gd name="T6" fmla="*/ 0 w 176"/>
                <a:gd name="T7" fmla="*/ 88 h 791"/>
                <a:gd name="T8" fmla="*/ 88 w 176"/>
                <a:gd name="T9" fmla="*/ 0 h 791"/>
                <a:gd name="T10" fmla="*/ 88 w 176"/>
                <a:gd name="T11" fmla="*/ 0 h 791"/>
                <a:gd name="T12" fmla="*/ 176 w 176"/>
                <a:gd name="T13" fmla="*/ 88 h 791"/>
                <a:gd name="T14" fmla="*/ 176 w 176"/>
                <a:gd name="T15" fmla="*/ 702 h 791"/>
                <a:gd name="T16" fmla="*/ 88 w 176"/>
                <a:gd name="T17" fmla="*/ 791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6" h="791">
                  <a:moveTo>
                    <a:pt x="88" y="791"/>
                  </a:moveTo>
                  <a:cubicBezTo>
                    <a:pt x="88" y="791"/>
                    <a:pt x="88" y="791"/>
                    <a:pt x="88" y="791"/>
                  </a:cubicBezTo>
                  <a:cubicBezTo>
                    <a:pt x="39" y="791"/>
                    <a:pt x="0" y="751"/>
                    <a:pt x="0" y="702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39"/>
                    <a:pt x="39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37" y="0"/>
                    <a:pt x="176" y="39"/>
                    <a:pt x="176" y="88"/>
                  </a:cubicBezTo>
                  <a:cubicBezTo>
                    <a:pt x="176" y="702"/>
                    <a:pt x="176" y="702"/>
                    <a:pt x="176" y="702"/>
                  </a:cubicBezTo>
                  <a:cubicBezTo>
                    <a:pt x="176" y="751"/>
                    <a:pt x="137" y="791"/>
                    <a:pt x="88" y="791"/>
                  </a:cubicBez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FF"/>
                </a:solidFill>
              </a:endParaRPr>
            </a:p>
          </p:txBody>
        </p:sp>
        <p:sp>
          <p:nvSpPr>
            <p:cNvPr id="44" name="Freeform 9"/>
            <p:cNvSpPr>
              <a:spLocks/>
            </p:cNvSpPr>
            <p:nvPr userDrawn="1"/>
          </p:nvSpPr>
          <p:spPr bwMode="auto">
            <a:xfrm>
              <a:off x="8966253" y="4472803"/>
              <a:ext cx="180467" cy="1090580"/>
            </a:xfrm>
            <a:custGeom>
              <a:avLst/>
              <a:gdLst>
                <a:gd name="T0" fmla="*/ 0 w 58"/>
                <a:gd name="T1" fmla="*/ 69 h 350"/>
                <a:gd name="T2" fmla="*/ 0 w 58"/>
                <a:gd name="T3" fmla="*/ 281 h 350"/>
                <a:gd name="T4" fmla="*/ 58 w 58"/>
                <a:gd name="T5" fmla="*/ 350 h 350"/>
                <a:gd name="T6" fmla="*/ 58 w 58"/>
                <a:gd name="T7" fmla="*/ 0 h 350"/>
                <a:gd name="T8" fmla="*/ 0 w 58"/>
                <a:gd name="T9" fmla="*/ 69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0">
                  <a:moveTo>
                    <a:pt x="0" y="6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0" y="315"/>
                    <a:pt x="25" y="344"/>
                    <a:pt x="58" y="35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25" y="5"/>
                    <a:pt x="0" y="34"/>
                    <a:pt x="0" y="69"/>
                  </a:cubicBez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FF"/>
                </a:solidFill>
              </a:endParaRPr>
            </a:p>
          </p:txBody>
        </p:sp>
      </p:grpSp>
      <p:grpSp>
        <p:nvGrpSpPr>
          <p:cNvPr id="23" name="Logotype"/>
          <p:cNvGrpSpPr>
            <a:grpSpLocks noChangeAspect="1"/>
          </p:cNvGrpSpPr>
          <p:nvPr userDrawn="1"/>
        </p:nvGrpSpPr>
        <p:grpSpPr>
          <a:xfrm>
            <a:off x="5165962" y="297930"/>
            <a:ext cx="1845385" cy="455276"/>
            <a:chOff x="5072063" y="3095625"/>
            <a:chExt cx="2051050" cy="674688"/>
          </a:xfrm>
        </p:grpSpPr>
        <p:sp>
          <p:nvSpPr>
            <p:cNvPr id="24" name="Freeform 5"/>
            <p:cNvSpPr>
              <a:spLocks noEditPoints="1"/>
            </p:cNvSpPr>
            <p:nvPr/>
          </p:nvSpPr>
          <p:spPr bwMode="auto">
            <a:xfrm>
              <a:off x="6783388" y="3184525"/>
              <a:ext cx="339725" cy="346075"/>
            </a:xfrm>
            <a:custGeom>
              <a:avLst/>
              <a:gdLst>
                <a:gd name="T0" fmla="*/ 42 w 90"/>
                <a:gd name="T1" fmla="*/ 2 h 91"/>
                <a:gd name="T2" fmla="*/ 1 w 90"/>
                <a:gd name="T3" fmla="*/ 43 h 91"/>
                <a:gd name="T4" fmla="*/ 46 w 90"/>
                <a:gd name="T5" fmla="*/ 91 h 91"/>
                <a:gd name="T6" fmla="*/ 73 w 90"/>
                <a:gd name="T7" fmla="*/ 76 h 91"/>
                <a:gd name="T8" fmla="*/ 73 w 90"/>
                <a:gd name="T9" fmla="*/ 89 h 91"/>
                <a:gd name="T10" fmla="*/ 90 w 90"/>
                <a:gd name="T11" fmla="*/ 89 h 91"/>
                <a:gd name="T12" fmla="*/ 90 w 90"/>
                <a:gd name="T13" fmla="*/ 47 h 91"/>
                <a:gd name="T14" fmla="*/ 42 w 90"/>
                <a:gd name="T15" fmla="*/ 2 h 91"/>
                <a:gd name="T16" fmla="*/ 71 w 90"/>
                <a:gd name="T17" fmla="*/ 47 h 91"/>
                <a:gd name="T18" fmla="*/ 42 w 90"/>
                <a:gd name="T19" fmla="*/ 72 h 91"/>
                <a:gd name="T20" fmla="*/ 20 w 90"/>
                <a:gd name="T21" fmla="*/ 49 h 91"/>
                <a:gd name="T22" fmla="*/ 46 w 90"/>
                <a:gd name="T23" fmla="*/ 20 h 91"/>
                <a:gd name="T24" fmla="*/ 71 w 90"/>
                <a:gd name="T25" fmla="*/ 45 h 91"/>
                <a:gd name="T26" fmla="*/ 71 w 90"/>
                <a:gd name="T27" fmla="*/ 4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91">
                  <a:moveTo>
                    <a:pt x="42" y="2"/>
                  </a:moveTo>
                  <a:cubicBezTo>
                    <a:pt x="20" y="3"/>
                    <a:pt x="3" y="21"/>
                    <a:pt x="1" y="43"/>
                  </a:cubicBezTo>
                  <a:cubicBezTo>
                    <a:pt x="0" y="69"/>
                    <a:pt x="20" y="91"/>
                    <a:pt x="46" y="91"/>
                  </a:cubicBezTo>
                  <a:cubicBezTo>
                    <a:pt x="55" y="91"/>
                    <a:pt x="68" y="86"/>
                    <a:pt x="73" y="76"/>
                  </a:cubicBezTo>
                  <a:cubicBezTo>
                    <a:pt x="73" y="89"/>
                    <a:pt x="73" y="89"/>
                    <a:pt x="73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90" y="47"/>
                    <a:pt x="90" y="47"/>
                    <a:pt x="90" y="47"/>
                  </a:cubicBezTo>
                  <a:cubicBezTo>
                    <a:pt x="90" y="19"/>
                    <a:pt x="68" y="0"/>
                    <a:pt x="42" y="2"/>
                  </a:cubicBezTo>
                  <a:moveTo>
                    <a:pt x="71" y="47"/>
                  </a:moveTo>
                  <a:cubicBezTo>
                    <a:pt x="71" y="62"/>
                    <a:pt x="58" y="73"/>
                    <a:pt x="42" y="72"/>
                  </a:cubicBezTo>
                  <a:cubicBezTo>
                    <a:pt x="31" y="70"/>
                    <a:pt x="22" y="61"/>
                    <a:pt x="20" y="49"/>
                  </a:cubicBezTo>
                  <a:cubicBezTo>
                    <a:pt x="18" y="33"/>
                    <a:pt x="31" y="20"/>
                    <a:pt x="46" y="20"/>
                  </a:cubicBezTo>
                  <a:cubicBezTo>
                    <a:pt x="59" y="20"/>
                    <a:pt x="71" y="31"/>
                    <a:pt x="71" y="45"/>
                  </a:cubicBezTo>
                  <a:lnTo>
                    <a:pt x="71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33" name="Freeform 6"/>
            <p:cNvSpPr>
              <a:spLocks noEditPoints="1"/>
            </p:cNvSpPr>
            <p:nvPr/>
          </p:nvSpPr>
          <p:spPr bwMode="auto">
            <a:xfrm>
              <a:off x="6421438" y="3187700"/>
              <a:ext cx="334963" cy="342900"/>
            </a:xfrm>
            <a:custGeom>
              <a:avLst/>
              <a:gdLst>
                <a:gd name="T0" fmla="*/ 44 w 89"/>
                <a:gd name="T1" fmla="*/ 0 h 90"/>
                <a:gd name="T2" fmla="*/ 0 w 89"/>
                <a:gd name="T3" fmla="*/ 45 h 90"/>
                <a:gd name="T4" fmla="*/ 45 w 89"/>
                <a:gd name="T5" fmla="*/ 90 h 90"/>
                <a:gd name="T6" fmla="*/ 86 w 89"/>
                <a:gd name="T7" fmla="*/ 62 h 90"/>
                <a:gd name="T8" fmla="*/ 69 w 89"/>
                <a:gd name="T9" fmla="*/ 57 h 90"/>
                <a:gd name="T10" fmla="*/ 50 w 89"/>
                <a:gd name="T11" fmla="*/ 72 h 90"/>
                <a:gd name="T12" fmla="*/ 22 w 89"/>
                <a:gd name="T13" fmla="*/ 58 h 90"/>
                <a:gd name="T14" fmla="*/ 89 w 89"/>
                <a:gd name="T15" fmla="*/ 40 h 90"/>
                <a:gd name="T16" fmla="*/ 44 w 89"/>
                <a:gd name="T17" fmla="*/ 0 h 90"/>
                <a:gd name="T18" fmla="*/ 19 w 89"/>
                <a:gd name="T19" fmla="*/ 43 h 90"/>
                <a:gd name="T20" fmla="*/ 36 w 89"/>
                <a:gd name="T21" fmla="*/ 19 h 90"/>
                <a:gd name="T22" fmla="*/ 67 w 89"/>
                <a:gd name="T23" fmla="*/ 30 h 90"/>
                <a:gd name="T24" fmla="*/ 19 w 89"/>
                <a:gd name="T25" fmla="*/ 4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0"/>
                  </a:moveTo>
                  <a:cubicBezTo>
                    <a:pt x="20" y="1"/>
                    <a:pt x="0" y="19"/>
                    <a:pt x="0" y="45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80" y="79"/>
                    <a:pt x="86" y="62"/>
                  </a:cubicBezTo>
                  <a:cubicBezTo>
                    <a:pt x="69" y="57"/>
                    <a:pt x="69" y="57"/>
                    <a:pt x="69" y="57"/>
                  </a:cubicBezTo>
                  <a:cubicBezTo>
                    <a:pt x="66" y="64"/>
                    <a:pt x="58" y="70"/>
                    <a:pt x="50" y="72"/>
                  </a:cubicBezTo>
                  <a:cubicBezTo>
                    <a:pt x="38" y="74"/>
                    <a:pt x="27" y="67"/>
                    <a:pt x="22" y="58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7" y="23"/>
                    <a:pt x="72" y="0"/>
                    <a:pt x="44" y="0"/>
                  </a:cubicBezTo>
                  <a:moveTo>
                    <a:pt x="19" y="43"/>
                  </a:moveTo>
                  <a:cubicBezTo>
                    <a:pt x="19" y="34"/>
                    <a:pt x="24" y="23"/>
                    <a:pt x="36" y="19"/>
                  </a:cubicBezTo>
                  <a:cubicBezTo>
                    <a:pt x="50" y="13"/>
                    <a:pt x="62" y="20"/>
                    <a:pt x="67" y="30"/>
                  </a:cubicBezTo>
                  <a:lnTo>
                    <a:pt x="19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34" name="Freeform 7"/>
            <p:cNvSpPr>
              <a:spLocks/>
            </p:cNvSpPr>
            <p:nvPr/>
          </p:nvSpPr>
          <p:spPr bwMode="auto">
            <a:xfrm>
              <a:off x="5867401" y="3187700"/>
              <a:ext cx="166688" cy="334963"/>
            </a:xfrm>
            <a:custGeom>
              <a:avLst/>
              <a:gdLst>
                <a:gd name="T0" fmla="*/ 44 w 44"/>
                <a:gd name="T1" fmla="*/ 19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19 w 44"/>
                <a:gd name="T15" fmla="*/ 88 h 88"/>
                <a:gd name="T16" fmla="*/ 19 w 44"/>
                <a:gd name="T17" fmla="*/ 47 h 88"/>
                <a:gd name="T18" fmla="*/ 44 w 44"/>
                <a:gd name="T19" fmla="*/ 1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9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7" y="0"/>
                    <a:pt x="21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19" y="62"/>
                    <a:pt x="19" y="62"/>
                    <a:pt x="19" y="47"/>
                  </a:cubicBezTo>
                  <a:cubicBezTo>
                    <a:pt x="19" y="27"/>
                    <a:pt x="30" y="19"/>
                    <a:pt x="44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35" name="Freeform 8"/>
            <p:cNvSpPr>
              <a:spLocks/>
            </p:cNvSpPr>
            <p:nvPr/>
          </p:nvSpPr>
          <p:spPr bwMode="auto">
            <a:xfrm>
              <a:off x="5072063" y="3130550"/>
              <a:ext cx="369888" cy="392113"/>
            </a:xfrm>
            <a:custGeom>
              <a:avLst/>
              <a:gdLst>
                <a:gd name="T0" fmla="*/ 186 w 233"/>
                <a:gd name="T1" fmla="*/ 166 h 247"/>
                <a:gd name="T2" fmla="*/ 48 w 233"/>
                <a:gd name="T3" fmla="*/ 0 h 247"/>
                <a:gd name="T4" fmla="*/ 0 w 233"/>
                <a:gd name="T5" fmla="*/ 0 h 247"/>
                <a:gd name="T6" fmla="*/ 0 w 233"/>
                <a:gd name="T7" fmla="*/ 247 h 247"/>
                <a:gd name="T8" fmla="*/ 50 w 233"/>
                <a:gd name="T9" fmla="*/ 247 h 247"/>
                <a:gd name="T10" fmla="*/ 50 w 233"/>
                <a:gd name="T11" fmla="*/ 84 h 247"/>
                <a:gd name="T12" fmla="*/ 190 w 233"/>
                <a:gd name="T13" fmla="*/ 247 h 247"/>
                <a:gd name="T14" fmla="*/ 233 w 233"/>
                <a:gd name="T15" fmla="*/ 247 h 247"/>
                <a:gd name="T16" fmla="*/ 233 w 233"/>
                <a:gd name="T17" fmla="*/ 0 h 247"/>
                <a:gd name="T18" fmla="*/ 186 w 233"/>
                <a:gd name="T19" fmla="*/ 0 h 247"/>
                <a:gd name="T20" fmla="*/ 186 w 233"/>
                <a:gd name="T21" fmla="*/ 16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7">
                  <a:moveTo>
                    <a:pt x="186" y="166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7"/>
                  </a:lnTo>
                  <a:lnTo>
                    <a:pt x="50" y="247"/>
                  </a:lnTo>
                  <a:lnTo>
                    <a:pt x="50" y="84"/>
                  </a:lnTo>
                  <a:lnTo>
                    <a:pt x="190" y="247"/>
                  </a:lnTo>
                  <a:lnTo>
                    <a:pt x="233" y="247"/>
                  </a:lnTo>
                  <a:lnTo>
                    <a:pt x="233" y="0"/>
                  </a:lnTo>
                  <a:lnTo>
                    <a:pt x="186" y="0"/>
                  </a:lnTo>
                  <a:lnTo>
                    <a:pt x="186" y="1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36" name="Freeform 9"/>
            <p:cNvSpPr>
              <a:spLocks noEditPoints="1"/>
            </p:cNvSpPr>
            <p:nvPr/>
          </p:nvSpPr>
          <p:spPr bwMode="auto">
            <a:xfrm>
              <a:off x="6034088" y="3095625"/>
              <a:ext cx="342900" cy="434975"/>
            </a:xfrm>
            <a:custGeom>
              <a:avLst/>
              <a:gdLst>
                <a:gd name="T0" fmla="*/ 91 w 91"/>
                <a:gd name="T1" fmla="*/ 0 h 114"/>
                <a:gd name="T2" fmla="*/ 73 w 91"/>
                <a:gd name="T3" fmla="*/ 0 h 114"/>
                <a:gd name="T4" fmla="*/ 73 w 91"/>
                <a:gd name="T5" fmla="*/ 34 h 114"/>
                <a:gd name="T6" fmla="*/ 43 w 91"/>
                <a:gd name="T7" fmla="*/ 25 h 114"/>
                <a:gd name="T8" fmla="*/ 2 w 91"/>
                <a:gd name="T9" fmla="*/ 66 h 114"/>
                <a:gd name="T10" fmla="*/ 47 w 91"/>
                <a:gd name="T11" fmla="*/ 114 h 114"/>
                <a:gd name="T12" fmla="*/ 74 w 91"/>
                <a:gd name="T13" fmla="*/ 101 h 114"/>
                <a:gd name="T14" fmla="*/ 74 w 91"/>
                <a:gd name="T15" fmla="*/ 112 h 114"/>
                <a:gd name="T16" fmla="*/ 91 w 91"/>
                <a:gd name="T17" fmla="*/ 112 h 114"/>
                <a:gd name="T18" fmla="*/ 91 w 91"/>
                <a:gd name="T19" fmla="*/ 70 h 114"/>
                <a:gd name="T20" fmla="*/ 91 w 91"/>
                <a:gd name="T21" fmla="*/ 69 h 114"/>
                <a:gd name="T22" fmla="*/ 91 w 91"/>
                <a:gd name="T23" fmla="*/ 68 h 114"/>
                <a:gd name="T24" fmla="*/ 91 w 91"/>
                <a:gd name="T25" fmla="*/ 0 h 114"/>
                <a:gd name="T26" fmla="*/ 72 w 91"/>
                <a:gd name="T27" fmla="*/ 70 h 114"/>
                <a:gd name="T28" fmla="*/ 43 w 91"/>
                <a:gd name="T29" fmla="*/ 95 h 114"/>
                <a:gd name="T30" fmla="*/ 21 w 91"/>
                <a:gd name="T31" fmla="*/ 72 h 114"/>
                <a:gd name="T32" fmla="*/ 47 w 91"/>
                <a:gd name="T33" fmla="*/ 43 h 114"/>
                <a:gd name="T34" fmla="*/ 72 w 91"/>
                <a:gd name="T35" fmla="*/ 68 h 114"/>
                <a:gd name="T36" fmla="*/ 72 w 91"/>
                <a:gd name="T37" fmla="*/ 7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4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4"/>
                    <a:pt x="43" y="25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4"/>
                    <a:pt x="47" y="114"/>
                  </a:cubicBezTo>
                  <a:cubicBezTo>
                    <a:pt x="56" y="114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70"/>
                    <a:pt x="91" y="70"/>
                    <a:pt x="91" y="70"/>
                  </a:cubicBezTo>
                  <a:cubicBezTo>
                    <a:pt x="91" y="70"/>
                    <a:pt x="91" y="69"/>
                    <a:pt x="91" y="69"/>
                  </a:cubicBezTo>
                  <a:cubicBezTo>
                    <a:pt x="91" y="69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2" y="85"/>
                    <a:pt x="59" y="96"/>
                    <a:pt x="43" y="95"/>
                  </a:cubicBezTo>
                  <a:cubicBezTo>
                    <a:pt x="32" y="93"/>
                    <a:pt x="22" y="84"/>
                    <a:pt x="21" y="72"/>
                  </a:cubicBezTo>
                  <a:cubicBezTo>
                    <a:pt x="19" y="56"/>
                    <a:pt x="31" y="43"/>
                    <a:pt x="47" y="43"/>
                  </a:cubicBezTo>
                  <a:cubicBezTo>
                    <a:pt x="60" y="43"/>
                    <a:pt x="72" y="54"/>
                    <a:pt x="72" y="68"/>
                  </a:cubicBezTo>
                  <a:lnTo>
                    <a:pt x="72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37" name="Freeform 10"/>
            <p:cNvSpPr>
              <a:spLocks noEditPoints="1"/>
            </p:cNvSpPr>
            <p:nvPr/>
          </p:nvSpPr>
          <p:spPr bwMode="auto">
            <a:xfrm>
              <a:off x="5487988" y="3187700"/>
              <a:ext cx="334963" cy="342900"/>
            </a:xfrm>
            <a:custGeom>
              <a:avLst/>
              <a:gdLst>
                <a:gd name="T0" fmla="*/ 44 w 89"/>
                <a:gd name="T1" fmla="*/ 0 h 90"/>
                <a:gd name="T2" fmla="*/ 0 w 89"/>
                <a:gd name="T3" fmla="*/ 45 h 90"/>
                <a:gd name="T4" fmla="*/ 44 w 89"/>
                <a:gd name="T5" fmla="*/ 90 h 90"/>
                <a:gd name="T6" fmla="*/ 89 w 89"/>
                <a:gd name="T7" fmla="*/ 45 h 90"/>
                <a:gd name="T8" fmla="*/ 44 w 89"/>
                <a:gd name="T9" fmla="*/ 0 h 90"/>
                <a:gd name="T10" fmla="*/ 44 w 89"/>
                <a:gd name="T11" fmla="*/ 71 h 90"/>
                <a:gd name="T12" fmla="*/ 19 w 89"/>
                <a:gd name="T13" fmla="*/ 45 h 90"/>
                <a:gd name="T14" fmla="*/ 44 w 89"/>
                <a:gd name="T15" fmla="*/ 19 h 90"/>
                <a:gd name="T16" fmla="*/ 70 w 89"/>
                <a:gd name="T17" fmla="*/ 45 h 90"/>
                <a:gd name="T18" fmla="*/ 44 w 89"/>
                <a:gd name="T19" fmla="*/ 7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90">
                  <a:moveTo>
                    <a:pt x="44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0"/>
                    <a:pt x="44" y="90"/>
                  </a:cubicBezTo>
                  <a:cubicBezTo>
                    <a:pt x="69" y="90"/>
                    <a:pt x="89" y="70"/>
                    <a:pt x="89" y="45"/>
                  </a:cubicBezTo>
                  <a:cubicBezTo>
                    <a:pt x="89" y="20"/>
                    <a:pt x="69" y="0"/>
                    <a:pt x="44" y="0"/>
                  </a:cubicBezTo>
                  <a:moveTo>
                    <a:pt x="44" y="71"/>
                  </a:moveTo>
                  <a:cubicBezTo>
                    <a:pt x="30" y="71"/>
                    <a:pt x="19" y="59"/>
                    <a:pt x="19" y="45"/>
                  </a:cubicBezTo>
                  <a:cubicBezTo>
                    <a:pt x="19" y="31"/>
                    <a:pt x="30" y="19"/>
                    <a:pt x="44" y="19"/>
                  </a:cubicBezTo>
                  <a:cubicBezTo>
                    <a:pt x="58" y="19"/>
                    <a:pt x="70" y="31"/>
                    <a:pt x="70" y="45"/>
                  </a:cubicBezTo>
                  <a:cubicBezTo>
                    <a:pt x="70" y="59"/>
                    <a:pt x="58" y="71"/>
                    <a:pt x="44" y="7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38" name="Freeform 11"/>
            <p:cNvSpPr>
              <a:spLocks noEditPoints="1"/>
            </p:cNvSpPr>
            <p:nvPr/>
          </p:nvSpPr>
          <p:spPr bwMode="auto">
            <a:xfrm>
              <a:off x="5186363" y="3668713"/>
              <a:ext cx="96838" cy="101600"/>
            </a:xfrm>
            <a:custGeom>
              <a:avLst/>
              <a:gdLst>
                <a:gd name="T0" fmla="*/ 18 w 26"/>
                <a:gd name="T1" fmla="*/ 21 h 27"/>
                <a:gd name="T2" fmla="*/ 7 w 26"/>
                <a:gd name="T3" fmla="*/ 21 h 27"/>
                <a:gd name="T4" fmla="*/ 5 w 26"/>
                <a:gd name="T5" fmla="*/ 27 h 27"/>
                <a:gd name="T6" fmla="*/ 0 w 26"/>
                <a:gd name="T7" fmla="*/ 27 h 27"/>
                <a:gd name="T8" fmla="*/ 10 w 26"/>
                <a:gd name="T9" fmla="*/ 0 h 27"/>
                <a:gd name="T10" fmla="*/ 16 w 26"/>
                <a:gd name="T11" fmla="*/ 0 h 27"/>
                <a:gd name="T12" fmla="*/ 26 w 26"/>
                <a:gd name="T13" fmla="*/ 27 h 27"/>
                <a:gd name="T14" fmla="*/ 20 w 26"/>
                <a:gd name="T15" fmla="*/ 27 h 27"/>
                <a:gd name="T16" fmla="*/ 18 w 26"/>
                <a:gd name="T17" fmla="*/ 21 h 27"/>
                <a:gd name="T18" fmla="*/ 17 w 26"/>
                <a:gd name="T19" fmla="*/ 16 h 27"/>
                <a:gd name="T20" fmla="*/ 16 w 26"/>
                <a:gd name="T21" fmla="*/ 15 h 27"/>
                <a:gd name="T22" fmla="*/ 13 w 26"/>
                <a:gd name="T23" fmla="*/ 5 h 27"/>
                <a:gd name="T24" fmla="*/ 9 w 26"/>
                <a:gd name="T25" fmla="*/ 15 h 27"/>
                <a:gd name="T26" fmla="*/ 9 w 26"/>
                <a:gd name="T27" fmla="*/ 16 h 27"/>
                <a:gd name="T28" fmla="*/ 17 w 26"/>
                <a:gd name="T29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27">
                  <a:moveTo>
                    <a:pt x="18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0" y="27"/>
                    <a:pt x="20" y="27"/>
                    <a:pt x="20" y="27"/>
                  </a:cubicBezTo>
                  <a:lnTo>
                    <a:pt x="18" y="21"/>
                  </a:lnTo>
                  <a:close/>
                  <a:moveTo>
                    <a:pt x="17" y="16"/>
                  </a:moveTo>
                  <a:cubicBezTo>
                    <a:pt x="16" y="15"/>
                    <a:pt x="16" y="15"/>
                    <a:pt x="16" y="15"/>
                  </a:cubicBezTo>
                  <a:cubicBezTo>
                    <a:pt x="15" y="12"/>
                    <a:pt x="14" y="9"/>
                    <a:pt x="13" y="5"/>
                  </a:cubicBezTo>
                  <a:cubicBezTo>
                    <a:pt x="12" y="9"/>
                    <a:pt x="11" y="12"/>
                    <a:pt x="9" y="15"/>
                  </a:cubicBezTo>
                  <a:cubicBezTo>
                    <a:pt x="9" y="16"/>
                    <a:pt x="9" y="16"/>
                    <a:pt x="9" y="16"/>
                  </a:cubicBezTo>
                  <a:lnTo>
                    <a:pt x="17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39" name="Freeform 12"/>
            <p:cNvSpPr>
              <a:spLocks/>
            </p:cNvSpPr>
            <p:nvPr/>
          </p:nvSpPr>
          <p:spPr bwMode="auto">
            <a:xfrm>
              <a:off x="5302251" y="3663950"/>
              <a:ext cx="79375" cy="106363"/>
            </a:xfrm>
            <a:custGeom>
              <a:avLst/>
              <a:gdLst>
                <a:gd name="T0" fmla="*/ 0 w 21"/>
                <a:gd name="T1" fmla="*/ 24 h 28"/>
                <a:gd name="T2" fmla="*/ 3 w 21"/>
                <a:gd name="T3" fmla="*/ 20 h 28"/>
                <a:gd name="T4" fmla="*/ 10 w 21"/>
                <a:gd name="T5" fmla="*/ 23 h 28"/>
                <a:gd name="T6" fmla="*/ 15 w 21"/>
                <a:gd name="T7" fmla="*/ 20 h 28"/>
                <a:gd name="T8" fmla="*/ 10 w 21"/>
                <a:gd name="T9" fmla="*/ 16 h 28"/>
                <a:gd name="T10" fmla="*/ 1 w 21"/>
                <a:gd name="T11" fmla="*/ 8 h 28"/>
                <a:gd name="T12" fmla="*/ 11 w 21"/>
                <a:gd name="T13" fmla="*/ 0 h 28"/>
                <a:gd name="T14" fmla="*/ 20 w 21"/>
                <a:gd name="T15" fmla="*/ 3 h 28"/>
                <a:gd name="T16" fmla="*/ 17 w 21"/>
                <a:gd name="T17" fmla="*/ 7 h 28"/>
                <a:gd name="T18" fmla="*/ 11 w 21"/>
                <a:gd name="T19" fmla="*/ 5 h 28"/>
                <a:gd name="T20" fmla="*/ 7 w 21"/>
                <a:gd name="T21" fmla="*/ 8 h 28"/>
                <a:gd name="T22" fmla="*/ 12 w 21"/>
                <a:gd name="T23" fmla="*/ 12 h 28"/>
                <a:gd name="T24" fmla="*/ 21 w 21"/>
                <a:gd name="T25" fmla="*/ 20 h 28"/>
                <a:gd name="T26" fmla="*/ 11 w 21"/>
                <a:gd name="T27" fmla="*/ 28 h 28"/>
                <a:gd name="T28" fmla="*/ 0 w 21"/>
                <a:gd name="T2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8">
                  <a:moveTo>
                    <a:pt x="0" y="24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4" y="22"/>
                    <a:pt x="7" y="23"/>
                    <a:pt x="10" y="23"/>
                  </a:cubicBezTo>
                  <a:cubicBezTo>
                    <a:pt x="13" y="23"/>
                    <a:pt x="15" y="22"/>
                    <a:pt x="15" y="20"/>
                  </a:cubicBezTo>
                  <a:cubicBezTo>
                    <a:pt x="15" y="18"/>
                    <a:pt x="13" y="17"/>
                    <a:pt x="10" y="16"/>
                  </a:cubicBezTo>
                  <a:cubicBezTo>
                    <a:pt x="4" y="15"/>
                    <a:pt x="1" y="13"/>
                    <a:pt x="1" y="8"/>
                  </a:cubicBezTo>
                  <a:cubicBezTo>
                    <a:pt x="1" y="4"/>
                    <a:pt x="4" y="0"/>
                    <a:pt x="11" y="0"/>
                  </a:cubicBezTo>
                  <a:cubicBezTo>
                    <a:pt x="15" y="0"/>
                    <a:pt x="19" y="2"/>
                    <a:pt x="20" y="3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6"/>
                    <a:pt x="14" y="5"/>
                    <a:pt x="11" y="5"/>
                  </a:cubicBezTo>
                  <a:cubicBezTo>
                    <a:pt x="8" y="5"/>
                    <a:pt x="7" y="6"/>
                    <a:pt x="7" y="8"/>
                  </a:cubicBezTo>
                  <a:cubicBezTo>
                    <a:pt x="7" y="10"/>
                    <a:pt x="9" y="10"/>
                    <a:pt x="12" y="12"/>
                  </a:cubicBezTo>
                  <a:cubicBezTo>
                    <a:pt x="18" y="13"/>
                    <a:pt x="21" y="16"/>
                    <a:pt x="21" y="20"/>
                  </a:cubicBezTo>
                  <a:cubicBezTo>
                    <a:pt x="21" y="25"/>
                    <a:pt x="17" y="28"/>
                    <a:pt x="11" y="28"/>
                  </a:cubicBezTo>
                  <a:cubicBezTo>
                    <a:pt x="6" y="28"/>
                    <a:pt x="2" y="26"/>
                    <a:pt x="0" y="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5" name="Freeform 13"/>
            <p:cNvSpPr>
              <a:spLocks/>
            </p:cNvSpPr>
            <p:nvPr/>
          </p:nvSpPr>
          <p:spPr bwMode="auto">
            <a:xfrm>
              <a:off x="5403851" y="3663950"/>
              <a:ext cx="76200" cy="106363"/>
            </a:xfrm>
            <a:custGeom>
              <a:avLst/>
              <a:gdLst>
                <a:gd name="T0" fmla="*/ 0 w 20"/>
                <a:gd name="T1" fmla="*/ 24 h 28"/>
                <a:gd name="T2" fmla="*/ 2 w 20"/>
                <a:gd name="T3" fmla="*/ 20 h 28"/>
                <a:gd name="T4" fmla="*/ 10 w 20"/>
                <a:gd name="T5" fmla="*/ 23 h 28"/>
                <a:gd name="T6" fmla="*/ 14 w 20"/>
                <a:gd name="T7" fmla="*/ 20 h 28"/>
                <a:gd name="T8" fmla="*/ 9 w 20"/>
                <a:gd name="T9" fmla="*/ 16 h 28"/>
                <a:gd name="T10" fmla="*/ 0 w 20"/>
                <a:gd name="T11" fmla="*/ 8 h 28"/>
                <a:gd name="T12" fmla="*/ 11 w 20"/>
                <a:gd name="T13" fmla="*/ 0 h 28"/>
                <a:gd name="T14" fmla="*/ 20 w 20"/>
                <a:gd name="T15" fmla="*/ 3 h 28"/>
                <a:gd name="T16" fmla="*/ 17 w 20"/>
                <a:gd name="T17" fmla="*/ 7 h 28"/>
                <a:gd name="T18" fmla="*/ 10 w 20"/>
                <a:gd name="T19" fmla="*/ 5 h 28"/>
                <a:gd name="T20" fmla="*/ 6 w 20"/>
                <a:gd name="T21" fmla="*/ 8 h 28"/>
                <a:gd name="T22" fmla="*/ 12 w 20"/>
                <a:gd name="T23" fmla="*/ 12 h 28"/>
                <a:gd name="T24" fmla="*/ 20 w 20"/>
                <a:gd name="T25" fmla="*/ 20 h 28"/>
                <a:gd name="T26" fmla="*/ 10 w 20"/>
                <a:gd name="T27" fmla="*/ 28 h 28"/>
                <a:gd name="T28" fmla="*/ 0 w 20"/>
                <a:gd name="T2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8">
                  <a:moveTo>
                    <a:pt x="0" y="24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4" y="22"/>
                    <a:pt x="7" y="23"/>
                    <a:pt x="10" y="23"/>
                  </a:cubicBezTo>
                  <a:cubicBezTo>
                    <a:pt x="13" y="23"/>
                    <a:pt x="14" y="22"/>
                    <a:pt x="14" y="20"/>
                  </a:cubicBezTo>
                  <a:cubicBezTo>
                    <a:pt x="14" y="18"/>
                    <a:pt x="13" y="17"/>
                    <a:pt x="9" y="16"/>
                  </a:cubicBezTo>
                  <a:cubicBezTo>
                    <a:pt x="3" y="15"/>
                    <a:pt x="0" y="13"/>
                    <a:pt x="0" y="8"/>
                  </a:cubicBezTo>
                  <a:cubicBezTo>
                    <a:pt x="0" y="4"/>
                    <a:pt x="4" y="0"/>
                    <a:pt x="11" y="0"/>
                  </a:cubicBezTo>
                  <a:cubicBezTo>
                    <a:pt x="15" y="0"/>
                    <a:pt x="18" y="2"/>
                    <a:pt x="20" y="3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5" y="6"/>
                    <a:pt x="13" y="5"/>
                    <a:pt x="10" y="5"/>
                  </a:cubicBezTo>
                  <a:cubicBezTo>
                    <a:pt x="8" y="5"/>
                    <a:pt x="6" y="6"/>
                    <a:pt x="6" y="8"/>
                  </a:cubicBezTo>
                  <a:cubicBezTo>
                    <a:pt x="6" y="10"/>
                    <a:pt x="8" y="10"/>
                    <a:pt x="12" y="12"/>
                  </a:cubicBezTo>
                  <a:cubicBezTo>
                    <a:pt x="18" y="13"/>
                    <a:pt x="20" y="16"/>
                    <a:pt x="20" y="20"/>
                  </a:cubicBezTo>
                  <a:cubicBezTo>
                    <a:pt x="20" y="25"/>
                    <a:pt x="16" y="28"/>
                    <a:pt x="10" y="28"/>
                  </a:cubicBezTo>
                  <a:cubicBezTo>
                    <a:pt x="5" y="28"/>
                    <a:pt x="2" y="26"/>
                    <a:pt x="0" y="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6" name="Freeform 14"/>
            <p:cNvSpPr>
              <a:spLocks/>
            </p:cNvSpPr>
            <p:nvPr/>
          </p:nvSpPr>
          <p:spPr bwMode="auto">
            <a:xfrm>
              <a:off x="5510213" y="3668713"/>
              <a:ext cx="71438" cy="101600"/>
            </a:xfrm>
            <a:custGeom>
              <a:avLst/>
              <a:gdLst>
                <a:gd name="T0" fmla="*/ 45 w 45"/>
                <a:gd name="T1" fmla="*/ 52 h 64"/>
                <a:gd name="T2" fmla="*/ 45 w 45"/>
                <a:gd name="T3" fmla="*/ 64 h 64"/>
                <a:gd name="T4" fmla="*/ 0 w 45"/>
                <a:gd name="T5" fmla="*/ 64 h 64"/>
                <a:gd name="T6" fmla="*/ 0 w 45"/>
                <a:gd name="T7" fmla="*/ 0 h 64"/>
                <a:gd name="T8" fmla="*/ 42 w 45"/>
                <a:gd name="T9" fmla="*/ 0 h 64"/>
                <a:gd name="T10" fmla="*/ 42 w 45"/>
                <a:gd name="T11" fmla="*/ 12 h 64"/>
                <a:gd name="T12" fmla="*/ 14 w 45"/>
                <a:gd name="T13" fmla="*/ 12 h 64"/>
                <a:gd name="T14" fmla="*/ 14 w 45"/>
                <a:gd name="T15" fmla="*/ 26 h 64"/>
                <a:gd name="T16" fmla="*/ 40 w 45"/>
                <a:gd name="T17" fmla="*/ 26 h 64"/>
                <a:gd name="T18" fmla="*/ 40 w 45"/>
                <a:gd name="T19" fmla="*/ 36 h 64"/>
                <a:gd name="T20" fmla="*/ 14 w 45"/>
                <a:gd name="T21" fmla="*/ 36 h 64"/>
                <a:gd name="T22" fmla="*/ 14 w 45"/>
                <a:gd name="T23" fmla="*/ 52 h 64"/>
                <a:gd name="T24" fmla="*/ 45 w 45"/>
                <a:gd name="T25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64">
                  <a:moveTo>
                    <a:pt x="45" y="52"/>
                  </a:moveTo>
                  <a:lnTo>
                    <a:pt x="45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42" y="12"/>
                  </a:lnTo>
                  <a:lnTo>
                    <a:pt x="14" y="12"/>
                  </a:lnTo>
                  <a:lnTo>
                    <a:pt x="14" y="26"/>
                  </a:lnTo>
                  <a:lnTo>
                    <a:pt x="40" y="26"/>
                  </a:lnTo>
                  <a:lnTo>
                    <a:pt x="40" y="36"/>
                  </a:lnTo>
                  <a:lnTo>
                    <a:pt x="14" y="36"/>
                  </a:lnTo>
                  <a:lnTo>
                    <a:pt x="14" y="52"/>
                  </a:lnTo>
                  <a:lnTo>
                    <a:pt x="45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7" name="Freeform 15"/>
            <p:cNvSpPr>
              <a:spLocks/>
            </p:cNvSpPr>
            <p:nvPr/>
          </p:nvSpPr>
          <p:spPr bwMode="auto">
            <a:xfrm>
              <a:off x="5611813" y="3668713"/>
              <a:ext cx="79375" cy="101600"/>
            </a:xfrm>
            <a:custGeom>
              <a:avLst/>
              <a:gdLst>
                <a:gd name="T0" fmla="*/ 16 w 50"/>
                <a:gd name="T1" fmla="*/ 12 h 64"/>
                <a:gd name="T2" fmla="*/ 0 w 50"/>
                <a:gd name="T3" fmla="*/ 12 h 64"/>
                <a:gd name="T4" fmla="*/ 0 w 50"/>
                <a:gd name="T5" fmla="*/ 0 h 64"/>
                <a:gd name="T6" fmla="*/ 50 w 50"/>
                <a:gd name="T7" fmla="*/ 0 h 64"/>
                <a:gd name="T8" fmla="*/ 50 w 50"/>
                <a:gd name="T9" fmla="*/ 12 h 64"/>
                <a:gd name="T10" fmla="*/ 31 w 50"/>
                <a:gd name="T11" fmla="*/ 12 h 64"/>
                <a:gd name="T12" fmla="*/ 31 w 50"/>
                <a:gd name="T13" fmla="*/ 64 h 64"/>
                <a:gd name="T14" fmla="*/ 16 w 50"/>
                <a:gd name="T15" fmla="*/ 64 h 64"/>
                <a:gd name="T16" fmla="*/ 16 w 50"/>
                <a:gd name="T17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64">
                  <a:moveTo>
                    <a:pt x="16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50" y="0"/>
                  </a:lnTo>
                  <a:lnTo>
                    <a:pt x="50" y="12"/>
                  </a:lnTo>
                  <a:lnTo>
                    <a:pt x="31" y="12"/>
                  </a:lnTo>
                  <a:lnTo>
                    <a:pt x="31" y="64"/>
                  </a:lnTo>
                  <a:lnTo>
                    <a:pt x="16" y="64"/>
                  </a:lnTo>
                  <a:lnTo>
                    <a:pt x="16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8" name="Freeform 16"/>
            <p:cNvSpPr>
              <a:spLocks/>
            </p:cNvSpPr>
            <p:nvPr/>
          </p:nvSpPr>
          <p:spPr bwMode="auto">
            <a:xfrm>
              <a:off x="5781676" y="3668713"/>
              <a:ext cx="112713" cy="101600"/>
            </a:xfrm>
            <a:custGeom>
              <a:avLst/>
              <a:gdLst>
                <a:gd name="T0" fmla="*/ 30 w 30"/>
                <a:gd name="T1" fmla="*/ 0 h 27"/>
                <a:gd name="T2" fmla="*/ 30 w 30"/>
                <a:gd name="T3" fmla="*/ 27 h 27"/>
                <a:gd name="T4" fmla="*/ 24 w 30"/>
                <a:gd name="T5" fmla="*/ 27 h 27"/>
                <a:gd name="T6" fmla="*/ 24 w 30"/>
                <a:gd name="T7" fmla="*/ 17 h 27"/>
                <a:gd name="T8" fmla="*/ 24 w 30"/>
                <a:gd name="T9" fmla="*/ 6 h 27"/>
                <a:gd name="T10" fmla="*/ 20 w 30"/>
                <a:gd name="T11" fmla="*/ 17 h 27"/>
                <a:gd name="T12" fmla="*/ 17 w 30"/>
                <a:gd name="T13" fmla="*/ 27 h 27"/>
                <a:gd name="T14" fmla="*/ 13 w 30"/>
                <a:gd name="T15" fmla="*/ 27 h 27"/>
                <a:gd name="T16" fmla="*/ 9 w 30"/>
                <a:gd name="T17" fmla="*/ 17 h 27"/>
                <a:gd name="T18" fmla="*/ 5 w 30"/>
                <a:gd name="T19" fmla="*/ 6 h 27"/>
                <a:gd name="T20" fmla="*/ 6 w 30"/>
                <a:gd name="T21" fmla="*/ 17 h 27"/>
                <a:gd name="T22" fmla="*/ 6 w 30"/>
                <a:gd name="T23" fmla="*/ 27 h 27"/>
                <a:gd name="T24" fmla="*/ 0 w 30"/>
                <a:gd name="T25" fmla="*/ 27 h 27"/>
                <a:gd name="T26" fmla="*/ 0 w 30"/>
                <a:gd name="T27" fmla="*/ 0 h 27"/>
                <a:gd name="T28" fmla="*/ 8 w 30"/>
                <a:gd name="T29" fmla="*/ 0 h 27"/>
                <a:gd name="T30" fmla="*/ 12 w 30"/>
                <a:gd name="T31" fmla="*/ 11 h 27"/>
                <a:gd name="T32" fmla="*/ 15 w 30"/>
                <a:gd name="T33" fmla="*/ 19 h 27"/>
                <a:gd name="T34" fmla="*/ 18 w 30"/>
                <a:gd name="T35" fmla="*/ 11 h 27"/>
                <a:gd name="T36" fmla="*/ 22 w 30"/>
                <a:gd name="T37" fmla="*/ 0 h 27"/>
                <a:gd name="T38" fmla="*/ 30 w 30"/>
                <a:gd name="T3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" h="27">
                  <a:moveTo>
                    <a:pt x="30" y="0"/>
                  </a:moveTo>
                  <a:cubicBezTo>
                    <a:pt x="30" y="27"/>
                    <a:pt x="30" y="27"/>
                    <a:pt x="30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4"/>
                    <a:pt x="24" y="10"/>
                    <a:pt x="24" y="6"/>
                  </a:cubicBezTo>
                  <a:cubicBezTo>
                    <a:pt x="23" y="10"/>
                    <a:pt x="22" y="14"/>
                    <a:pt x="20" y="1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8" y="14"/>
                    <a:pt x="7" y="10"/>
                    <a:pt x="5" y="6"/>
                  </a:cubicBezTo>
                  <a:cubicBezTo>
                    <a:pt x="6" y="10"/>
                    <a:pt x="6" y="14"/>
                    <a:pt x="6" y="1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3"/>
                    <a:pt x="14" y="16"/>
                    <a:pt x="15" y="19"/>
                  </a:cubicBezTo>
                  <a:cubicBezTo>
                    <a:pt x="16" y="16"/>
                    <a:pt x="17" y="13"/>
                    <a:pt x="18" y="11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9" name="Freeform 17"/>
            <p:cNvSpPr>
              <a:spLocks noEditPoints="1"/>
            </p:cNvSpPr>
            <p:nvPr/>
          </p:nvSpPr>
          <p:spPr bwMode="auto">
            <a:xfrm>
              <a:off x="5919788" y="3668713"/>
              <a:ext cx="103188" cy="101600"/>
            </a:xfrm>
            <a:custGeom>
              <a:avLst/>
              <a:gdLst>
                <a:gd name="T0" fmla="*/ 19 w 27"/>
                <a:gd name="T1" fmla="*/ 21 h 27"/>
                <a:gd name="T2" fmla="*/ 8 w 27"/>
                <a:gd name="T3" fmla="*/ 21 h 27"/>
                <a:gd name="T4" fmla="*/ 6 w 27"/>
                <a:gd name="T5" fmla="*/ 27 h 27"/>
                <a:gd name="T6" fmla="*/ 0 w 27"/>
                <a:gd name="T7" fmla="*/ 27 h 27"/>
                <a:gd name="T8" fmla="*/ 10 w 27"/>
                <a:gd name="T9" fmla="*/ 0 h 27"/>
                <a:gd name="T10" fmla="*/ 17 w 27"/>
                <a:gd name="T11" fmla="*/ 0 h 27"/>
                <a:gd name="T12" fmla="*/ 27 w 27"/>
                <a:gd name="T13" fmla="*/ 27 h 27"/>
                <a:gd name="T14" fmla="*/ 21 w 27"/>
                <a:gd name="T15" fmla="*/ 27 h 27"/>
                <a:gd name="T16" fmla="*/ 19 w 27"/>
                <a:gd name="T17" fmla="*/ 21 h 27"/>
                <a:gd name="T18" fmla="*/ 17 w 27"/>
                <a:gd name="T19" fmla="*/ 16 h 27"/>
                <a:gd name="T20" fmla="*/ 17 w 27"/>
                <a:gd name="T21" fmla="*/ 15 h 27"/>
                <a:gd name="T22" fmla="*/ 14 w 27"/>
                <a:gd name="T23" fmla="*/ 5 h 27"/>
                <a:gd name="T24" fmla="*/ 10 w 27"/>
                <a:gd name="T25" fmla="*/ 15 h 27"/>
                <a:gd name="T26" fmla="*/ 10 w 27"/>
                <a:gd name="T27" fmla="*/ 16 h 27"/>
                <a:gd name="T28" fmla="*/ 17 w 27"/>
                <a:gd name="T29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27">
                  <a:moveTo>
                    <a:pt x="19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1" y="27"/>
                    <a:pt x="21" y="27"/>
                    <a:pt x="21" y="27"/>
                  </a:cubicBezTo>
                  <a:lnTo>
                    <a:pt x="19" y="21"/>
                  </a:lnTo>
                  <a:close/>
                  <a:moveTo>
                    <a:pt x="17" y="16"/>
                  </a:moveTo>
                  <a:cubicBezTo>
                    <a:pt x="17" y="15"/>
                    <a:pt x="17" y="15"/>
                    <a:pt x="17" y="15"/>
                  </a:cubicBezTo>
                  <a:cubicBezTo>
                    <a:pt x="16" y="12"/>
                    <a:pt x="15" y="9"/>
                    <a:pt x="14" y="5"/>
                  </a:cubicBezTo>
                  <a:cubicBezTo>
                    <a:pt x="13" y="9"/>
                    <a:pt x="11" y="12"/>
                    <a:pt x="10" y="15"/>
                  </a:cubicBezTo>
                  <a:cubicBezTo>
                    <a:pt x="10" y="16"/>
                    <a:pt x="10" y="16"/>
                    <a:pt x="10" y="16"/>
                  </a:cubicBezTo>
                  <a:lnTo>
                    <a:pt x="17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50" name="Freeform 18"/>
            <p:cNvSpPr>
              <a:spLocks/>
            </p:cNvSpPr>
            <p:nvPr/>
          </p:nvSpPr>
          <p:spPr bwMode="auto">
            <a:xfrm>
              <a:off x="6053138" y="3668713"/>
              <a:ext cx="85725" cy="101600"/>
            </a:xfrm>
            <a:custGeom>
              <a:avLst/>
              <a:gdLst>
                <a:gd name="T0" fmla="*/ 23 w 23"/>
                <a:gd name="T1" fmla="*/ 0 h 27"/>
                <a:gd name="T2" fmla="*/ 23 w 23"/>
                <a:gd name="T3" fmla="*/ 27 h 27"/>
                <a:gd name="T4" fmla="*/ 18 w 23"/>
                <a:gd name="T5" fmla="*/ 27 h 27"/>
                <a:gd name="T6" fmla="*/ 11 w 23"/>
                <a:gd name="T7" fmla="*/ 17 h 27"/>
                <a:gd name="T8" fmla="*/ 5 w 23"/>
                <a:gd name="T9" fmla="*/ 8 h 27"/>
                <a:gd name="T10" fmla="*/ 5 w 23"/>
                <a:gd name="T11" fmla="*/ 27 h 27"/>
                <a:gd name="T12" fmla="*/ 0 w 23"/>
                <a:gd name="T13" fmla="*/ 27 h 27"/>
                <a:gd name="T14" fmla="*/ 0 w 23"/>
                <a:gd name="T15" fmla="*/ 0 h 27"/>
                <a:gd name="T16" fmla="*/ 6 w 23"/>
                <a:gd name="T17" fmla="*/ 0 h 27"/>
                <a:gd name="T18" fmla="*/ 12 w 23"/>
                <a:gd name="T19" fmla="*/ 9 h 27"/>
                <a:gd name="T20" fmla="*/ 17 w 23"/>
                <a:gd name="T21" fmla="*/ 17 h 27"/>
                <a:gd name="T22" fmla="*/ 17 w 23"/>
                <a:gd name="T23" fmla="*/ 0 h 27"/>
                <a:gd name="T24" fmla="*/ 23 w 23"/>
                <a:gd name="T2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27">
                  <a:moveTo>
                    <a:pt x="23" y="0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8" y="13"/>
                    <a:pt x="7" y="10"/>
                    <a:pt x="5" y="8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4" y="12"/>
                    <a:pt x="16" y="15"/>
                    <a:pt x="17" y="17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51" name="Freeform 19"/>
            <p:cNvSpPr>
              <a:spLocks noEditPoints="1"/>
            </p:cNvSpPr>
            <p:nvPr/>
          </p:nvSpPr>
          <p:spPr bwMode="auto">
            <a:xfrm>
              <a:off x="6165851" y="3668713"/>
              <a:ext cx="101600" cy="101600"/>
            </a:xfrm>
            <a:custGeom>
              <a:avLst/>
              <a:gdLst>
                <a:gd name="T0" fmla="*/ 19 w 27"/>
                <a:gd name="T1" fmla="*/ 21 h 27"/>
                <a:gd name="T2" fmla="*/ 8 w 27"/>
                <a:gd name="T3" fmla="*/ 21 h 27"/>
                <a:gd name="T4" fmla="*/ 6 w 27"/>
                <a:gd name="T5" fmla="*/ 27 h 27"/>
                <a:gd name="T6" fmla="*/ 0 w 27"/>
                <a:gd name="T7" fmla="*/ 27 h 27"/>
                <a:gd name="T8" fmla="*/ 10 w 27"/>
                <a:gd name="T9" fmla="*/ 0 h 27"/>
                <a:gd name="T10" fmla="*/ 17 w 27"/>
                <a:gd name="T11" fmla="*/ 0 h 27"/>
                <a:gd name="T12" fmla="*/ 27 w 27"/>
                <a:gd name="T13" fmla="*/ 27 h 27"/>
                <a:gd name="T14" fmla="*/ 21 w 27"/>
                <a:gd name="T15" fmla="*/ 27 h 27"/>
                <a:gd name="T16" fmla="*/ 19 w 27"/>
                <a:gd name="T17" fmla="*/ 21 h 27"/>
                <a:gd name="T18" fmla="*/ 17 w 27"/>
                <a:gd name="T19" fmla="*/ 16 h 27"/>
                <a:gd name="T20" fmla="*/ 17 w 27"/>
                <a:gd name="T21" fmla="*/ 15 h 27"/>
                <a:gd name="T22" fmla="*/ 14 w 27"/>
                <a:gd name="T23" fmla="*/ 5 h 27"/>
                <a:gd name="T24" fmla="*/ 10 w 27"/>
                <a:gd name="T25" fmla="*/ 15 h 27"/>
                <a:gd name="T26" fmla="*/ 10 w 27"/>
                <a:gd name="T27" fmla="*/ 16 h 27"/>
                <a:gd name="T28" fmla="*/ 17 w 27"/>
                <a:gd name="T29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27">
                  <a:moveTo>
                    <a:pt x="19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1" y="27"/>
                    <a:pt x="21" y="27"/>
                    <a:pt x="21" y="27"/>
                  </a:cubicBezTo>
                  <a:lnTo>
                    <a:pt x="19" y="21"/>
                  </a:lnTo>
                  <a:close/>
                  <a:moveTo>
                    <a:pt x="17" y="16"/>
                  </a:moveTo>
                  <a:cubicBezTo>
                    <a:pt x="17" y="15"/>
                    <a:pt x="17" y="15"/>
                    <a:pt x="17" y="15"/>
                  </a:cubicBezTo>
                  <a:cubicBezTo>
                    <a:pt x="16" y="12"/>
                    <a:pt x="15" y="9"/>
                    <a:pt x="14" y="5"/>
                  </a:cubicBezTo>
                  <a:cubicBezTo>
                    <a:pt x="12" y="9"/>
                    <a:pt x="11" y="12"/>
                    <a:pt x="10" y="15"/>
                  </a:cubicBezTo>
                  <a:cubicBezTo>
                    <a:pt x="10" y="16"/>
                    <a:pt x="10" y="16"/>
                    <a:pt x="10" y="16"/>
                  </a:cubicBezTo>
                  <a:lnTo>
                    <a:pt x="17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52" name="Freeform 20"/>
            <p:cNvSpPr>
              <a:spLocks/>
            </p:cNvSpPr>
            <p:nvPr/>
          </p:nvSpPr>
          <p:spPr bwMode="auto">
            <a:xfrm>
              <a:off x="6286501" y="3663950"/>
              <a:ext cx="85725" cy="106363"/>
            </a:xfrm>
            <a:custGeom>
              <a:avLst/>
              <a:gdLst>
                <a:gd name="T0" fmla="*/ 23 w 23"/>
                <a:gd name="T1" fmla="*/ 12 h 28"/>
                <a:gd name="T2" fmla="*/ 23 w 23"/>
                <a:gd name="T3" fmla="*/ 24 h 28"/>
                <a:gd name="T4" fmla="*/ 14 w 23"/>
                <a:gd name="T5" fmla="*/ 28 h 28"/>
                <a:gd name="T6" fmla="*/ 0 w 23"/>
                <a:gd name="T7" fmla="*/ 14 h 28"/>
                <a:gd name="T8" fmla="*/ 14 w 23"/>
                <a:gd name="T9" fmla="*/ 0 h 28"/>
                <a:gd name="T10" fmla="*/ 22 w 23"/>
                <a:gd name="T11" fmla="*/ 3 h 28"/>
                <a:gd name="T12" fmla="*/ 19 w 23"/>
                <a:gd name="T13" fmla="*/ 7 h 28"/>
                <a:gd name="T14" fmla="*/ 14 w 23"/>
                <a:gd name="T15" fmla="*/ 5 h 28"/>
                <a:gd name="T16" fmla="*/ 6 w 23"/>
                <a:gd name="T17" fmla="*/ 14 h 28"/>
                <a:gd name="T18" fmla="*/ 14 w 23"/>
                <a:gd name="T19" fmla="*/ 23 h 28"/>
                <a:gd name="T20" fmla="*/ 18 w 23"/>
                <a:gd name="T21" fmla="*/ 22 h 28"/>
                <a:gd name="T22" fmla="*/ 18 w 23"/>
                <a:gd name="T23" fmla="*/ 17 h 28"/>
                <a:gd name="T24" fmla="*/ 12 w 23"/>
                <a:gd name="T25" fmla="*/ 17 h 28"/>
                <a:gd name="T26" fmla="*/ 12 w 23"/>
                <a:gd name="T27" fmla="*/ 12 h 28"/>
                <a:gd name="T28" fmla="*/ 23 w 23"/>
                <a:gd name="T2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" h="28">
                  <a:moveTo>
                    <a:pt x="23" y="12"/>
                  </a:moveTo>
                  <a:cubicBezTo>
                    <a:pt x="23" y="24"/>
                    <a:pt x="23" y="24"/>
                    <a:pt x="23" y="24"/>
                  </a:cubicBezTo>
                  <a:cubicBezTo>
                    <a:pt x="21" y="27"/>
                    <a:pt x="18" y="28"/>
                    <a:pt x="14" y="28"/>
                  </a:cubicBezTo>
                  <a:cubicBezTo>
                    <a:pt x="5" y="28"/>
                    <a:pt x="0" y="23"/>
                    <a:pt x="0" y="14"/>
                  </a:cubicBezTo>
                  <a:cubicBezTo>
                    <a:pt x="0" y="5"/>
                    <a:pt x="6" y="0"/>
                    <a:pt x="14" y="0"/>
                  </a:cubicBezTo>
                  <a:cubicBezTo>
                    <a:pt x="17" y="0"/>
                    <a:pt x="21" y="1"/>
                    <a:pt x="22" y="3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6"/>
                    <a:pt x="16" y="5"/>
                    <a:pt x="14" y="5"/>
                  </a:cubicBezTo>
                  <a:cubicBezTo>
                    <a:pt x="8" y="5"/>
                    <a:pt x="6" y="10"/>
                    <a:pt x="6" y="14"/>
                  </a:cubicBezTo>
                  <a:cubicBezTo>
                    <a:pt x="6" y="19"/>
                    <a:pt x="8" y="23"/>
                    <a:pt x="14" y="23"/>
                  </a:cubicBezTo>
                  <a:cubicBezTo>
                    <a:pt x="16" y="23"/>
                    <a:pt x="17" y="23"/>
                    <a:pt x="18" y="22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23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53" name="Freeform 21"/>
            <p:cNvSpPr>
              <a:spLocks/>
            </p:cNvSpPr>
            <p:nvPr/>
          </p:nvSpPr>
          <p:spPr bwMode="auto">
            <a:xfrm>
              <a:off x="6413501" y="3668713"/>
              <a:ext cx="71438" cy="101600"/>
            </a:xfrm>
            <a:custGeom>
              <a:avLst/>
              <a:gdLst>
                <a:gd name="T0" fmla="*/ 45 w 45"/>
                <a:gd name="T1" fmla="*/ 52 h 64"/>
                <a:gd name="T2" fmla="*/ 45 w 45"/>
                <a:gd name="T3" fmla="*/ 64 h 64"/>
                <a:gd name="T4" fmla="*/ 0 w 45"/>
                <a:gd name="T5" fmla="*/ 64 h 64"/>
                <a:gd name="T6" fmla="*/ 0 w 45"/>
                <a:gd name="T7" fmla="*/ 0 h 64"/>
                <a:gd name="T8" fmla="*/ 43 w 45"/>
                <a:gd name="T9" fmla="*/ 0 h 64"/>
                <a:gd name="T10" fmla="*/ 43 w 45"/>
                <a:gd name="T11" fmla="*/ 12 h 64"/>
                <a:gd name="T12" fmla="*/ 15 w 45"/>
                <a:gd name="T13" fmla="*/ 12 h 64"/>
                <a:gd name="T14" fmla="*/ 15 w 45"/>
                <a:gd name="T15" fmla="*/ 26 h 64"/>
                <a:gd name="T16" fmla="*/ 41 w 45"/>
                <a:gd name="T17" fmla="*/ 26 h 64"/>
                <a:gd name="T18" fmla="*/ 41 w 45"/>
                <a:gd name="T19" fmla="*/ 36 h 64"/>
                <a:gd name="T20" fmla="*/ 15 w 45"/>
                <a:gd name="T21" fmla="*/ 36 h 64"/>
                <a:gd name="T22" fmla="*/ 15 w 45"/>
                <a:gd name="T23" fmla="*/ 52 h 64"/>
                <a:gd name="T24" fmla="*/ 45 w 45"/>
                <a:gd name="T25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64">
                  <a:moveTo>
                    <a:pt x="45" y="52"/>
                  </a:moveTo>
                  <a:lnTo>
                    <a:pt x="45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12"/>
                  </a:lnTo>
                  <a:lnTo>
                    <a:pt x="15" y="12"/>
                  </a:lnTo>
                  <a:lnTo>
                    <a:pt x="15" y="26"/>
                  </a:lnTo>
                  <a:lnTo>
                    <a:pt x="41" y="26"/>
                  </a:lnTo>
                  <a:lnTo>
                    <a:pt x="41" y="36"/>
                  </a:lnTo>
                  <a:lnTo>
                    <a:pt x="15" y="36"/>
                  </a:lnTo>
                  <a:lnTo>
                    <a:pt x="15" y="52"/>
                  </a:lnTo>
                  <a:lnTo>
                    <a:pt x="45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54" name="Freeform 22"/>
            <p:cNvSpPr>
              <a:spLocks/>
            </p:cNvSpPr>
            <p:nvPr/>
          </p:nvSpPr>
          <p:spPr bwMode="auto">
            <a:xfrm>
              <a:off x="6527801" y="3668713"/>
              <a:ext cx="107950" cy="101600"/>
            </a:xfrm>
            <a:custGeom>
              <a:avLst/>
              <a:gdLst>
                <a:gd name="T0" fmla="*/ 29 w 29"/>
                <a:gd name="T1" fmla="*/ 0 h 27"/>
                <a:gd name="T2" fmla="*/ 29 w 29"/>
                <a:gd name="T3" fmla="*/ 27 h 27"/>
                <a:gd name="T4" fmla="*/ 24 w 29"/>
                <a:gd name="T5" fmla="*/ 27 h 27"/>
                <a:gd name="T6" fmla="*/ 24 w 29"/>
                <a:gd name="T7" fmla="*/ 17 h 27"/>
                <a:gd name="T8" fmla="*/ 24 w 29"/>
                <a:gd name="T9" fmla="*/ 6 h 27"/>
                <a:gd name="T10" fmla="*/ 20 w 29"/>
                <a:gd name="T11" fmla="*/ 17 h 27"/>
                <a:gd name="T12" fmla="*/ 16 w 29"/>
                <a:gd name="T13" fmla="*/ 27 h 27"/>
                <a:gd name="T14" fmla="*/ 12 w 29"/>
                <a:gd name="T15" fmla="*/ 27 h 27"/>
                <a:gd name="T16" fmla="*/ 9 w 29"/>
                <a:gd name="T17" fmla="*/ 17 h 27"/>
                <a:gd name="T18" fmla="*/ 5 w 29"/>
                <a:gd name="T19" fmla="*/ 6 h 27"/>
                <a:gd name="T20" fmla="*/ 5 w 29"/>
                <a:gd name="T21" fmla="*/ 17 h 27"/>
                <a:gd name="T22" fmla="*/ 5 w 29"/>
                <a:gd name="T23" fmla="*/ 27 h 27"/>
                <a:gd name="T24" fmla="*/ 0 w 29"/>
                <a:gd name="T25" fmla="*/ 27 h 27"/>
                <a:gd name="T26" fmla="*/ 0 w 29"/>
                <a:gd name="T27" fmla="*/ 0 h 27"/>
                <a:gd name="T28" fmla="*/ 7 w 29"/>
                <a:gd name="T29" fmla="*/ 0 h 27"/>
                <a:gd name="T30" fmla="*/ 11 w 29"/>
                <a:gd name="T31" fmla="*/ 11 h 27"/>
                <a:gd name="T32" fmla="*/ 14 w 29"/>
                <a:gd name="T33" fmla="*/ 19 h 27"/>
                <a:gd name="T34" fmla="*/ 17 w 29"/>
                <a:gd name="T35" fmla="*/ 11 h 27"/>
                <a:gd name="T36" fmla="*/ 21 w 29"/>
                <a:gd name="T37" fmla="*/ 0 h 27"/>
                <a:gd name="T38" fmla="*/ 29 w 29"/>
                <a:gd name="T3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27">
                  <a:moveTo>
                    <a:pt x="29" y="0"/>
                  </a:moveTo>
                  <a:cubicBezTo>
                    <a:pt x="29" y="27"/>
                    <a:pt x="29" y="27"/>
                    <a:pt x="29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4"/>
                    <a:pt x="24" y="10"/>
                    <a:pt x="24" y="6"/>
                  </a:cubicBezTo>
                  <a:cubicBezTo>
                    <a:pt x="22" y="10"/>
                    <a:pt x="21" y="14"/>
                    <a:pt x="20" y="1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7" y="14"/>
                    <a:pt x="6" y="10"/>
                    <a:pt x="5" y="6"/>
                  </a:cubicBezTo>
                  <a:cubicBezTo>
                    <a:pt x="5" y="10"/>
                    <a:pt x="5" y="14"/>
                    <a:pt x="5" y="1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3"/>
                    <a:pt x="13" y="16"/>
                    <a:pt x="14" y="19"/>
                  </a:cubicBezTo>
                  <a:cubicBezTo>
                    <a:pt x="15" y="16"/>
                    <a:pt x="16" y="13"/>
                    <a:pt x="17" y="11"/>
                  </a:cubicBezTo>
                  <a:cubicBezTo>
                    <a:pt x="21" y="0"/>
                    <a:pt x="21" y="0"/>
                    <a:pt x="2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55" name="Freeform 23"/>
            <p:cNvSpPr>
              <a:spLocks/>
            </p:cNvSpPr>
            <p:nvPr/>
          </p:nvSpPr>
          <p:spPr bwMode="auto">
            <a:xfrm>
              <a:off x="6678613" y="3668713"/>
              <a:ext cx="71438" cy="101600"/>
            </a:xfrm>
            <a:custGeom>
              <a:avLst/>
              <a:gdLst>
                <a:gd name="T0" fmla="*/ 45 w 45"/>
                <a:gd name="T1" fmla="*/ 52 h 64"/>
                <a:gd name="T2" fmla="*/ 45 w 45"/>
                <a:gd name="T3" fmla="*/ 64 h 64"/>
                <a:gd name="T4" fmla="*/ 0 w 45"/>
                <a:gd name="T5" fmla="*/ 64 h 64"/>
                <a:gd name="T6" fmla="*/ 0 w 45"/>
                <a:gd name="T7" fmla="*/ 0 h 64"/>
                <a:gd name="T8" fmla="*/ 45 w 45"/>
                <a:gd name="T9" fmla="*/ 0 h 64"/>
                <a:gd name="T10" fmla="*/ 45 w 45"/>
                <a:gd name="T11" fmla="*/ 12 h 64"/>
                <a:gd name="T12" fmla="*/ 14 w 45"/>
                <a:gd name="T13" fmla="*/ 12 h 64"/>
                <a:gd name="T14" fmla="*/ 14 w 45"/>
                <a:gd name="T15" fmla="*/ 26 h 64"/>
                <a:gd name="T16" fmla="*/ 42 w 45"/>
                <a:gd name="T17" fmla="*/ 26 h 64"/>
                <a:gd name="T18" fmla="*/ 42 w 45"/>
                <a:gd name="T19" fmla="*/ 36 h 64"/>
                <a:gd name="T20" fmla="*/ 14 w 45"/>
                <a:gd name="T21" fmla="*/ 36 h 64"/>
                <a:gd name="T22" fmla="*/ 14 w 45"/>
                <a:gd name="T23" fmla="*/ 52 h 64"/>
                <a:gd name="T24" fmla="*/ 45 w 45"/>
                <a:gd name="T25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64">
                  <a:moveTo>
                    <a:pt x="45" y="52"/>
                  </a:moveTo>
                  <a:lnTo>
                    <a:pt x="45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12"/>
                  </a:lnTo>
                  <a:lnTo>
                    <a:pt x="14" y="12"/>
                  </a:lnTo>
                  <a:lnTo>
                    <a:pt x="14" y="26"/>
                  </a:lnTo>
                  <a:lnTo>
                    <a:pt x="42" y="26"/>
                  </a:lnTo>
                  <a:lnTo>
                    <a:pt x="42" y="36"/>
                  </a:lnTo>
                  <a:lnTo>
                    <a:pt x="14" y="36"/>
                  </a:lnTo>
                  <a:lnTo>
                    <a:pt x="14" y="52"/>
                  </a:lnTo>
                  <a:lnTo>
                    <a:pt x="45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56" name="Freeform 24"/>
            <p:cNvSpPr>
              <a:spLocks/>
            </p:cNvSpPr>
            <p:nvPr/>
          </p:nvSpPr>
          <p:spPr bwMode="auto">
            <a:xfrm>
              <a:off x="6791326" y="3668713"/>
              <a:ext cx="85725" cy="101600"/>
            </a:xfrm>
            <a:custGeom>
              <a:avLst/>
              <a:gdLst>
                <a:gd name="T0" fmla="*/ 23 w 23"/>
                <a:gd name="T1" fmla="*/ 0 h 27"/>
                <a:gd name="T2" fmla="*/ 23 w 23"/>
                <a:gd name="T3" fmla="*/ 27 h 27"/>
                <a:gd name="T4" fmla="*/ 18 w 23"/>
                <a:gd name="T5" fmla="*/ 27 h 27"/>
                <a:gd name="T6" fmla="*/ 11 w 23"/>
                <a:gd name="T7" fmla="*/ 17 h 27"/>
                <a:gd name="T8" fmla="*/ 5 w 23"/>
                <a:gd name="T9" fmla="*/ 8 h 27"/>
                <a:gd name="T10" fmla="*/ 5 w 23"/>
                <a:gd name="T11" fmla="*/ 27 h 27"/>
                <a:gd name="T12" fmla="*/ 0 w 23"/>
                <a:gd name="T13" fmla="*/ 27 h 27"/>
                <a:gd name="T14" fmla="*/ 0 w 23"/>
                <a:gd name="T15" fmla="*/ 0 h 27"/>
                <a:gd name="T16" fmla="*/ 6 w 23"/>
                <a:gd name="T17" fmla="*/ 0 h 27"/>
                <a:gd name="T18" fmla="*/ 12 w 23"/>
                <a:gd name="T19" fmla="*/ 9 h 27"/>
                <a:gd name="T20" fmla="*/ 17 w 23"/>
                <a:gd name="T21" fmla="*/ 17 h 27"/>
                <a:gd name="T22" fmla="*/ 17 w 23"/>
                <a:gd name="T23" fmla="*/ 0 h 27"/>
                <a:gd name="T24" fmla="*/ 23 w 23"/>
                <a:gd name="T2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27">
                  <a:moveTo>
                    <a:pt x="23" y="0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9" y="13"/>
                    <a:pt x="7" y="10"/>
                    <a:pt x="5" y="8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4" y="12"/>
                    <a:pt x="16" y="15"/>
                    <a:pt x="17" y="17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57" name="Freeform 25"/>
            <p:cNvSpPr>
              <a:spLocks/>
            </p:cNvSpPr>
            <p:nvPr/>
          </p:nvSpPr>
          <p:spPr bwMode="auto">
            <a:xfrm>
              <a:off x="6907213" y="3668713"/>
              <a:ext cx="79375" cy="101600"/>
            </a:xfrm>
            <a:custGeom>
              <a:avLst/>
              <a:gdLst>
                <a:gd name="T0" fmla="*/ 19 w 50"/>
                <a:gd name="T1" fmla="*/ 12 h 64"/>
                <a:gd name="T2" fmla="*/ 0 w 50"/>
                <a:gd name="T3" fmla="*/ 12 h 64"/>
                <a:gd name="T4" fmla="*/ 0 w 50"/>
                <a:gd name="T5" fmla="*/ 0 h 64"/>
                <a:gd name="T6" fmla="*/ 50 w 50"/>
                <a:gd name="T7" fmla="*/ 0 h 64"/>
                <a:gd name="T8" fmla="*/ 50 w 50"/>
                <a:gd name="T9" fmla="*/ 12 h 64"/>
                <a:gd name="T10" fmla="*/ 34 w 50"/>
                <a:gd name="T11" fmla="*/ 12 h 64"/>
                <a:gd name="T12" fmla="*/ 34 w 50"/>
                <a:gd name="T13" fmla="*/ 64 h 64"/>
                <a:gd name="T14" fmla="*/ 19 w 50"/>
                <a:gd name="T15" fmla="*/ 64 h 64"/>
                <a:gd name="T16" fmla="*/ 19 w 50"/>
                <a:gd name="T17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64">
                  <a:moveTo>
                    <a:pt x="19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50" y="0"/>
                  </a:lnTo>
                  <a:lnTo>
                    <a:pt x="50" y="12"/>
                  </a:lnTo>
                  <a:lnTo>
                    <a:pt x="34" y="12"/>
                  </a:lnTo>
                  <a:lnTo>
                    <a:pt x="34" y="64"/>
                  </a:lnTo>
                  <a:lnTo>
                    <a:pt x="19" y="64"/>
                  </a:lnTo>
                  <a:lnTo>
                    <a:pt x="19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</p:grpSp>
    </p:spTree>
    <p:extLst>
      <p:ext uri="{BB962C8B-B14F-4D97-AF65-F5344CB8AC3E}">
        <p14:creationId xmlns:p14="http://schemas.microsoft.com/office/powerpoint/2010/main" val="3595303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ivid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531" y="1342800"/>
            <a:ext cx="8400000" cy="745200"/>
          </a:xfrm>
        </p:spPr>
        <p:txBody>
          <a:bodyPr anchor="b" anchorCtr="0">
            <a:noAutofit/>
          </a:bodyPr>
          <a:lstStyle>
            <a:lvl1pPr algn="ctr">
              <a:defRPr sz="2400" b="1" cap="none" baseline="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1531" y="2160000"/>
            <a:ext cx="8400000" cy="72000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1600" b="1">
                <a:solidFill>
                  <a:schemeClr val="accent2"/>
                </a:solidFill>
              </a:defRPr>
            </a:lvl1pPr>
            <a:lvl2pPr marL="4571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grpSp>
        <p:nvGrpSpPr>
          <p:cNvPr id="18" name="Pulse"/>
          <p:cNvGrpSpPr/>
          <p:nvPr userDrawn="1"/>
        </p:nvGrpSpPr>
        <p:grpSpPr>
          <a:xfrm>
            <a:off x="8432786" y="2994841"/>
            <a:ext cx="3762841" cy="3430428"/>
            <a:chOff x="6324589" y="2994841"/>
            <a:chExt cx="2822131" cy="3430428"/>
          </a:xfrm>
        </p:grpSpPr>
        <p:sp>
          <p:nvSpPr>
            <p:cNvPr id="19" name="Freeform 5"/>
            <p:cNvSpPr>
              <a:spLocks/>
            </p:cNvSpPr>
            <p:nvPr userDrawn="1"/>
          </p:nvSpPr>
          <p:spPr bwMode="auto">
            <a:xfrm>
              <a:off x="6766422" y="3853615"/>
              <a:ext cx="440278" cy="1099915"/>
            </a:xfrm>
            <a:custGeom>
              <a:avLst/>
              <a:gdLst>
                <a:gd name="T0" fmla="*/ 70 w 141"/>
                <a:gd name="T1" fmla="*/ 353 h 353"/>
                <a:gd name="T2" fmla="*/ 70 w 141"/>
                <a:gd name="T3" fmla="*/ 353 h 353"/>
                <a:gd name="T4" fmla="*/ 0 w 141"/>
                <a:gd name="T5" fmla="*/ 282 h 353"/>
                <a:gd name="T6" fmla="*/ 0 w 141"/>
                <a:gd name="T7" fmla="*/ 70 h 353"/>
                <a:gd name="T8" fmla="*/ 70 w 141"/>
                <a:gd name="T9" fmla="*/ 0 h 353"/>
                <a:gd name="T10" fmla="*/ 70 w 141"/>
                <a:gd name="T11" fmla="*/ 0 h 353"/>
                <a:gd name="T12" fmla="*/ 141 w 141"/>
                <a:gd name="T13" fmla="*/ 70 h 353"/>
                <a:gd name="T14" fmla="*/ 141 w 141"/>
                <a:gd name="T15" fmla="*/ 282 h 353"/>
                <a:gd name="T16" fmla="*/ 70 w 141"/>
                <a:gd name="T17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" h="353">
                  <a:moveTo>
                    <a:pt x="70" y="353"/>
                  </a:moveTo>
                  <a:cubicBezTo>
                    <a:pt x="70" y="353"/>
                    <a:pt x="70" y="353"/>
                    <a:pt x="70" y="353"/>
                  </a:cubicBezTo>
                  <a:cubicBezTo>
                    <a:pt x="31" y="353"/>
                    <a:pt x="0" y="321"/>
                    <a:pt x="0" y="282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31"/>
                    <a:pt x="31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09" y="0"/>
                    <a:pt x="141" y="31"/>
                    <a:pt x="141" y="70"/>
                  </a:cubicBezTo>
                  <a:cubicBezTo>
                    <a:pt x="141" y="282"/>
                    <a:pt x="141" y="282"/>
                    <a:pt x="141" y="282"/>
                  </a:cubicBezTo>
                  <a:cubicBezTo>
                    <a:pt x="141" y="321"/>
                    <a:pt x="109" y="353"/>
                    <a:pt x="70" y="353"/>
                  </a:cubicBez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FF"/>
                </a:solidFill>
              </a:endParaRPr>
            </a:p>
          </p:txBody>
        </p:sp>
        <p:sp>
          <p:nvSpPr>
            <p:cNvPr id="20" name="Freeform 6"/>
            <p:cNvSpPr>
              <a:spLocks/>
            </p:cNvSpPr>
            <p:nvPr userDrawn="1"/>
          </p:nvSpPr>
          <p:spPr bwMode="auto">
            <a:xfrm>
              <a:off x="6324589" y="4488361"/>
              <a:ext cx="264478" cy="443388"/>
            </a:xfrm>
            <a:custGeom>
              <a:avLst/>
              <a:gdLst>
                <a:gd name="T0" fmla="*/ 43 w 85"/>
                <a:gd name="T1" fmla="*/ 142 h 142"/>
                <a:gd name="T2" fmla="*/ 43 w 85"/>
                <a:gd name="T3" fmla="*/ 142 h 142"/>
                <a:gd name="T4" fmla="*/ 0 w 85"/>
                <a:gd name="T5" fmla="*/ 99 h 142"/>
                <a:gd name="T6" fmla="*/ 0 w 85"/>
                <a:gd name="T7" fmla="*/ 43 h 142"/>
                <a:gd name="T8" fmla="*/ 43 w 85"/>
                <a:gd name="T9" fmla="*/ 0 h 142"/>
                <a:gd name="T10" fmla="*/ 43 w 85"/>
                <a:gd name="T11" fmla="*/ 0 h 142"/>
                <a:gd name="T12" fmla="*/ 85 w 85"/>
                <a:gd name="T13" fmla="*/ 43 h 142"/>
                <a:gd name="T14" fmla="*/ 85 w 85"/>
                <a:gd name="T15" fmla="*/ 99 h 142"/>
                <a:gd name="T16" fmla="*/ 43 w 85"/>
                <a:gd name="T17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142">
                  <a:moveTo>
                    <a:pt x="43" y="142"/>
                  </a:moveTo>
                  <a:cubicBezTo>
                    <a:pt x="43" y="142"/>
                    <a:pt x="43" y="142"/>
                    <a:pt x="43" y="142"/>
                  </a:cubicBezTo>
                  <a:cubicBezTo>
                    <a:pt x="19" y="142"/>
                    <a:pt x="0" y="123"/>
                    <a:pt x="0" y="9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9"/>
                    <a:pt x="19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0"/>
                    <a:pt x="85" y="19"/>
                    <a:pt x="85" y="43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5" y="123"/>
                    <a:pt x="66" y="142"/>
                    <a:pt x="43" y="142"/>
                  </a:cubicBez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FF"/>
                </a:solidFill>
              </a:endParaRPr>
            </a:p>
          </p:txBody>
        </p:sp>
        <p:sp>
          <p:nvSpPr>
            <p:cNvPr id="21" name="Freeform 7"/>
            <p:cNvSpPr>
              <a:spLocks/>
            </p:cNvSpPr>
            <p:nvPr userDrawn="1"/>
          </p:nvSpPr>
          <p:spPr bwMode="auto">
            <a:xfrm>
              <a:off x="7424505" y="2994841"/>
              <a:ext cx="550736" cy="2462752"/>
            </a:xfrm>
            <a:custGeom>
              <a:avLst/>
              <a:gdLst>
                <a:gd name="T0" fmla="*/ 89 w 177"/>
                <a:gd name="T1" fmla="*/ 791 h 791"/>
                <a:gd name="T2" fmla="*/ 89 w 177"/>
                <a:gd name="T3" fmla="*/ 791 h 791"/>
                <a:gd name="T4" fmla="*/ 0 w 177"/>
                <a:gd name="T5" fmla="*/ 703 h 791"/>
                <a:gd name="T6" fmla="*/ 0 w 177"/>
                <a:gd name="T7" fmla="*/ 89 h 791"/>
                <a:gd name="T8" fmla="*/ 89 w 177"/>
                <a:gd name="T9" fmla="*/ 0 h 791"/>
                <a:gd name="T10" fmla="*/ 89 w 177"/>
                <a:gd name="T11" fmla="*/ 0 h 791"/>
                <a:gd name="T12" fmla="*/ 177 w 177"/>
                <a:gd name="T13" fmla="*/ 89 h 791"/>
                <a:gd name="T14" fmla="*/ 177 w 177"/>
                <a:gd name="T15" fmla="*/ 703 h 791"/>
                <a:gd name="T16" fmla="*/ 89 w 177"/>
                <a:gd name="T17" fmla="*/ 791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791">
                  <a:moveTo>
                    <a:pt x="89" y="791"/>
                  </a:moveTo>
                  <a:cubicBezTo>
                    <a:pt x="89" y="791"/>
                    <a:pt x="89" y="791"/>
                    <a:pt x="89" y="791"/>
                  </a:cubicBezTo>
                  <a:cubicBezTo>
                    <a:pt x="40" y="791"/>
                    <a:pt x="0" y="752"/>
                    <a:pt x="0" y="70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137" y="0"/>
                    <a:pt x="177" y="40"/>
                    <a:pt x="177" y="89"/>
                  </a:cubicBezTo>
                  <a:cubicBezTo>
                    <a:pt x="177" y="703"/>
                    <a:pt x="177" y="703"/>
                    <a:pt x="177" y="703"/>
                  </a:cubicBezTo>
                  <a:cubicBezTo>
                    <a:pt x="177" y="752"/>
                    <a:pt x="137" y="791"/>
                    <a:pt x="89" y="791"/>
                  </a:cubicBez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FF"/>
                </a:solidFill>
              </a:endParaRPr>
            </a:p>
          </p:txBody>
        </p:sp>
        <p:sp>
          <p:nvSpPr>
            <p:cNvPr id="22" name="Freeform 8"/>
            <p:cNvSpPr>
              <a:spLocks/>
            </p:cNvSpPr>
            <p:nvPr userDrawn="1"/>
          </p:nvSpPr>
          <p:spPr bwMode="auto">
            <a:xfrm>
              <a:off x="8196157" y="3962517"/>
              <a:ext cx="549180" cy="2462752"/>
            </a:xfrm>
            <a:custGeom>
              <a:avLst/>
              <a:gdLst>
                <a:gd name="T0" fmla="*/ 88 w 176"/>
                <a:gd name="T1" fmla="*/ 791 h 791"/>
                <a:gd name="T2" fmla="*/ 88 w 176"/>
                <a:gd name="T3" fmla="*/ 791 h 791"/>
                <a:gd name="T4" fmla="*/ 0 w 176"/>
                <a:gd name="T5" fmla="*/ 702 h 791"/>
                <a:gd name="T6" fmla="*/ 0 w 176"/>
                <a:gd name="T7" fmla="*/ 88 h 791"/>
                <a:gd name="T8" fmla="*/ 88 w 176"/>
                <a:gd name="T9" fmla="*/ 0 h 791"/>
                <a:gd name="T10" fmla="*/ 88 w 176"/>
                <a:gd name="T11" fmla="*/ 0 h 791"/>
                <a:gd name="T12" fmla="*/ 176 w 176"/>
                <a:gd name="T13" fmla="*/ 88 h 791"/>
                <a:gd name="T14" fmla="*/ 176 w 176"/>
                <a:gd name="T15" fmla="*/ 702 h 791"/>
                <a:gd name="T16" fmla="*/ 88 w 176"/>
                <a:gd name="T17" fmla="*/ 791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6" h="791">
                  <a:moveTo>
                    <a:pt x="88" y="791"/>
                  </a:moveTo>
                  <a:cubicBezTo>
                    <a:pt x="88" y="791"/>
                    <a:pt x="88" y="791"/>
                    <a:pt x="88" y="791"/>
                  </a:cubicBezTo>
                  <a:cubicBezTo>
                    <a:pt x="39" y="791"/>
                    <a:pt x="0" y="751"/>
                    <a:pt x="0" y="702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39"/>
                    <a:pt x="39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37" y="0"/>
                    <a:pt x="176" y="39"/>
                    <a:pt x="176" y="88"/>
                  </a:cubicBezTo>
                  <a:cubicBezTo>
                    <a:pt x="176" y="702"/>
                    <a:pt x="176" y="702"/>
                    <a:pt x="176" y="702"/>
                  </a:cubicBezTo>
                  <a:cubicBezTo>
                    <a:pt x="176" y="751"/>
                    <a:pt x="137" y="791"/>
                    <a:pt x="88" y="791"/>
                  </a:cubicBez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FF"/>
                </a:solidFill>
              </a:endParaRPr>
            </a:p>
          </p:txBody>
        </p:sp>
        <p:sp>
          <p:nvSpPr>
            <p:cNvPr id="23" name="Freeform 9"/>
            <p:cNvSpPr>
              <a:spLocks/>
            </p:cNvSpPr>
            <p:nvPr userDrawn="1"/>
          </p:nvSpPr>
          <p:spPr bwMode="auto">
            <a:xfrm>
              <a:off x="8966253" y="4472803"/>
              <a:ext cx="180467" cy="1090580"/>
            </a:xfrm>
            <a:custGeom>
              <a:avLst/>
              <a:gdLst>
                <a:gd name="T0" fmla="*/ 0 w 58"/>
                <a:gd name="T1" fmla="*/ 69 h 350"/>
                <a:gd name="T2" fmla="*/ 0 w 58"/>
                <a:gd name="T3" fmla="*/ 281 h 350"/>
                <a:gd name="T4" fmla="*/ 58 w 58"/>
                <a:gd name="T5" fmla="*/ 350 h 350"/>
                <a:gd name="T6" fmla="*/ 58 w 58"/>
                <a:gd name="T7" fmla="*/ 0 h 350"/>
                <a:gd name="T8" fmla="*/ 0 w 58"/>
                <a:gd name="T9" fmla="*/ 69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0">
                  <a:moveTo>
                    <a:pt x="0" y="6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0" y="315"/>
                    <a:pt x="25" y="344"/>
                    <a:pt x="58" y="35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25" y="5"/>
                    <a:pt x="0" y="34"/>
                    <a:pt x="0" y="69"/>
                  </a:cubicBez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3566269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ivider Pulse Pattern">
    <p:bg>
      <p:bgPr>
        <a:solidFill>
          <a:srgbClr val="FDEC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-20389" y="0"/>
            <a:ext cx="12192000" cy="6858000"/>
          </a:xfrm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picture</a:t>
            </a:r>
            <a:r>
              <a:rPr lang="sv-SE" dirty="0"/>
              <a:t> by </a:t>
            </a:r>
            <a:r>
              <a:rPr lang="sv-SE" dirty="0" err="1"/>
              <a:t>using</a:t>
            </a:r>
            <a:r>
              <a:rPr lang="sv-SE" dirty="0"/>
              <a:t> Nordea Image Bank </a:t>
            </a:r>
            <a:r>
              <a:rPr lang="sv-SE" dirty="0" err="1"/>
              <a:t>button</a:t>
            </a:r>
            <a:r>
              <a:rPr lang="sv-SE" dirty="0"/>
              <a:t> or </a:t>
            </a:r>
            <a:r>
              <a:rPr lang="sv-SE" dirty="0" err="1"/>
              <a:t>use</a:t>
            </a:r>
            <a:r>
              <a:rPr lang="sv-SE" dirty="0"/>
              <a:t> as </a:t>
            </a:r>
            <a:r>
              <a:rPr lang="sv-SE" dirty="0" err="1"/>
              <a:t>pink</a:t>
            </a:r>
            <a:r>
              <a:rPr lang="sv-SE" dirty="0"/>
              <a:t> </a:t>
            </a:r>
            <a:r>
              <a:rPr lang="sv-SE" dirty="0" err="1"/>
              <a:t>slide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531" y="1342800"/>
            <a:ext cx="8400000" cy="745200"/>
          </a:xfrm>
        </p:spPr>
        <p:txBody>
          <a:bodyPr anchor="b" anchorCtr="0">
            <a:noAutofit/>
          </a:bodyPr>
          <a:lstStyle>
            <a:lvl1pPr algn="ctr">
              <a:defRPr sz="2400" b="1" cap="none" baseline="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1531" y="2160000"/>
            <a:ext cx="8400000" cy="72000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1600" b="1">
                <a:solidFill>
                  <a:schemeClr val="tx2"/>
                </a:solidFill>
              </a:defRPr>
            </a:lvl1pPr>
            <a:lvl2pPr marL="4571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grpSp>
        <p:nvGrpSpPr>
          <p:cNvPr id="26" name="Pulse"/>
          <p:cNvGrpSpPr/>
          <p:nvPr userDrawn="1"/>
        </p:nvGrpSpPr>
        <p:grpSpPr>
          <a:xfrm>
            <a:off x="0" y="2749716"/>
            <a:ext cx="12192000" cy="3498851"/>
            <a:chOff x="0" y="1681163"/>
            <a:chExt cx="9144000" cy="3498851"/>
          </a:xfrm>
          <a:solidFill>
            <a:srgbClr val="0000A0"/>
          </a:solidFill>
        </p:grpSpPr>
        <p:sp>
          <p:nvSpPr>
            <p:cNvPr id="8" name="Freeform 5"/>
            <p:cNvSpPr>
              <a:spLocks/>
            </p:cNvSpPr>
            <p:nvPr userDrawn="1"/>
          </p:nvSpPr>
          <p:spPr bwMode="auto">
            <a:xfrm>
              <a:off x="409575" y="3290888"/>
              <a:ext cx="257175" cy="428625"/>
            </a:xfrm>
            <a:custGeom>
              <a:avLst/>
              <a:gdLst>
                <a:gd name="T0" fmla="*/ 41 w 81"/>
                <a:gd name="T1" fmla="*/ 135 h 135"/>
                <a:gd name="T2" fmla="*/ 41 w 81"/>
                <a:gd name="T3" fmla="*/ 135 h 135"/>
                <a:gd name="T4" fmla="*/ 0 w 81"/>
                <a:gd name="T5" fmla="*/ 95 h 135"/>
                <a:gd name="T6" fmla="*/ 0 w 81"/>
                <a:gd name="T7" fmla="*/ 40 h 135"/>
                <a:gd name="T8" fmla="*/ 41 w 81"/>
                <a:gd name="T9" fmla="*/ 0 h 135"/>
                <a:gd name="T10" fmla="*/ 81 w 81"/>
                <a:gd name="T11" fmla="*/ 40 h 135"/>
                <a:gd name="T12" fmla="*/ 81 w 81"/>
                <a:gd name="T13" fmla="*/ 95 h 135"/>
                <a:gd name="T14" fmla="*/ 41 w 81"/>
                <a:gd name="T15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135">
                  <a:moveTo>
                    <a:pt x="41" y="135"/>
                  </a:moveTo>
                  <a:cubicBezTo>
                    <a:pt x="41" y="135"/>
                    <a:pt x="41" y="135"/>
                    <a:pt x="41" y="135"/>
                  </a:cubicBezTo>
                  <a:cubicBezTo>
                    <a:pt x="18" y="135"/>
                    <a:pt x="0" y="117"/>
                    <a:pt x="0" y="95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1" y="0"/>
                  </a:cubicBezTo>
                  <a:cubicBezTo>
                    <a:pt x="63" y="0"/>
                    <a:pt x="81" y="18"/>
                    <a:pt x="81" y="40"/>
                  </a:cubicBezTo>
                  <a:cubicBezTo>
                    <a:pt x="81" y="95"/>
                    <a:pt x="81" y="95"/>
                    <a:pt x="81" y="95"/>
                  </a:cubicBezTo>
                  <a:cubicBezTo>
                    <a:pt x="81" y="117"/>
                    <a:pt x="63" y="135"/>
                    <a:pt x="41" y="1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8537575" y="3290888"/>
              <a:ext cx="254000" cy="428625"/>
            </a:xfrm>
            <a:custGeom>
              <a:avLst/>
              <a:gdLst>
                <a:gd name="T0" fmla="*/ 40 w 80"/>
                <a:gd name="T1" fmla="*/ 135 h 135"/>
                <a:gd name="T2" fmla="*/ 40 w 80"/>
                <a:gd name="T3" fmla="*/ 135 h 135"/>
                <a:gd name="T4" fmla="*/ 0 w 80"/>
                <a:gd name="T5" fmla="*/ 95 h 135"/>
                <a:gd name="T6" fmla="*/ 0 w 80"/>
                <a:gd name="T7" fmla="*/ 40 h 135"/>
                <a:gd name="T8" fmla="*/ 40 w 80"/>
                <a:gd name="T9" fmla="*/ 0 h 135"/>
                <a:gd name="T10" fmla="*/ 80 w 80"/>
                <a:gd name="T11" fmla="*/ 40 h 135"/>
                <a:gd name="T12" fmla="*/ 80 w 80"/>
                <a:gd name="T13" fmla="*/ 95 h 135"/>
                <a:gd name="T14" fmla="*/ 40 w 80"/>
                <a:gd name="T15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135">
                  <a:moveTo>
                    <a:pt x="40" y="135"/>
                  </a:moveTo>
                  <a:cubicBezTo>
                    <a:pt x="40" y="135"/>
                    <a:pt x="40" y="135"/>
                    <a:pt x="40" y="135"/>
                  </a:cubicBezTo>
                  <a:cubicBezTo>
                    <a:pt x="18" y="135"/>
                    <a:pt x="0" y="117"/>
                    <a:pt x="0" y="95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62" y="0"/>
                    <a:pt x="80" y="18"/>
                    <a:pt x="80" y="40"/>
                  </a:cubicBezTo>
                  <a:cubicBezTo>
                    <a:pt x="80" y="95"/>
                    <a:pt x="80" y="95"/>
                    <a:pt x="80" y="95"/>
                  </a:cubicBezTo>
                  <a:cubicBezTo>
                    <a:pt x="80" y="117"/>
                    <a:pt x="62" y="135"/>
                    <a:pt x="40" y="1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6226175" y="2752726"/>
              <a:ext cx="428625" cy="1076325"/>
            </a:xfrm>
            <a:custGeom>
              <a:avLst/>
              <a:gdLst>
                <a:gd name="T0" fmla="*/ 68 w 135"/>
                <a:gd name="T1" fmla="*/ 14 h 338"/>
                <a:gd name="T2" fmla="*/ 122 w 135"/>
                <a:gd name="T3" fmla="*/ 68 h 338"/>
                <a:gd name="T4" fmla="*/ 122 w 135"/>
                <a:gd name="T5" fmla="*/ 270 h 338"/>
                <a:gd name="T6" fmla="*/ 68 w 135"/>
                <a:gd name="T7" fmla="*/ 324 h 338"/>
                <a:gd name="T8" fmla="*/ 14 w 135"/>
                <a:gd name="T9" fmla="*/ 270 h 338"/>
                <a:gd name="T10" fmla="*/ 14 w 135"/>
                <a:gd name="T11" fmla="*/ 68 h 338"/>
                <a:gd name="T12" fmla="*/ 68 w 135"/>
                <a:gd name="T13" fmla="*/ 14 h 338"/>
                <a:gd name="T14" fmla="*/ 68 w 135"/>
                <a:gd name="T15" fmla="*/ 0 h 338"/>
                <a:gd name="T16" fmla="*/ 68 w 135"/>
                <a:gd name="T17" fmla="*/ 0 h 338"/>
                <a:gd name="T18" fmla="*/ 0 w 135"/>
                <a:gd name="T19" fmla="*/ 68 h 338"/>
                <a:gd name="T20" fmla="*/ 0 w 135"/>
                <a:gd name="T21" fmla="*/ 270 h 338"/>
                <a:gd name="T22" fmla="*/ 68 w 135"/>
                <a:gd name="T23" fmla="*/ 338 h 338"/>
                <a:gd name="T24" fmla="*/ 135 w 135"/>
                <a:gd name="T25" fmla="*/ 270 h 338"/>
                <a:gd name="T26" fmla="*/ 135 w 135"/>
                <a:gd name="T27" fmla="*/ 68 h 338"/>
                <a:gd name="T28" fmla="*/ 68 w 135"/>
                <a:gd name="T29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5" h="338">
                  <a:moveTo>
                    <a:pt x="68" y="14"/>
                  </a:moveTo>
                  <a:cubicBezTo>
                    <a:pt x="98" y="14"/>
                    <a:pt x="122" y="38"/>
                    <a:pt x="122" y="68"/>
                  </a:cubicBezTo>
                  <a:cubicBezTo>
                    <a:pt x="122" y="270"/>
                    <a:pt x="122" y="270"/>
                    <a:pt x="122" y="270"/>
                  </a:cubicBezTo>
                  <a:cubicBezTo>
                    <a:pt x="122" y="300"/>
                    <a:pt x="98" y="324"/>
                    <a:pt x="68" y="324"/>
                  </a:cubicBezTo>
                  <a:cubicBezTo>
                    <a:pt x="38" y="324"/>
                    <a:pt x="14" y="300"/>
                    <a:pt x="14" y="270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38"/>
                    <a:pt x="38" y="14"/>
                    <a:pt x="68" y="14"/>
                  </a:cubicBezTo>
                  <a:moveTo>
                    <a:pt x="68" y="0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31" y="0"/>
                    <a:pt x="0" y="31"/>
                    <a:pt x="0" y="68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308"/>
                    <a:pt x="31" y="338"/>
                    <a:pt x="68" y="338"/>
                  </a:cubicBezTo>
                  <a:cubicBezTo>
                    <a:pt x="105" y="338"/>
                    <a:pt x="135" y="308"/>
                    <a:pt x="135" y="270"/>
                  </a:cubicBezTo>
                  <a:cubicBezTo>
                    <a:pt x="135" y="68"/>
                    <a:pt x="135" y="68"/>
                    <a:pt x="135" y="68"/>
                  </a:cubicBezTo>
                  <a:cubicBezTo>
                    <a:pt x="135" y="31"/>
                    <a:pt x="105" y="0"/>
                    <a:pt x="6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7934325" y="3268663"/>
              <a:ext cx="428625" cy="1074738"/>
            </a:xfrm>
            <a:custGeom>
              <a:avLst/>
              <a:gdLst>
                <a:gd name="T0" fmla="*/ 68 w 135"/>
                <a:gd name="T1" fmla="*/ 338 h 338"/>
                <a:gd name="T2" fmla="*/ 68 w 135"/>
                <a:gd name="T3" fmla="*/ 338 h 338"/>
                <a:gd name="T4" fmla="*/ 0 w 135"/>
                <a:gd name="T5" fmla="*/ 270 h 338"/>
                <a:gd name="T6" fmla="*/ 0 w 135"/>
                <a:gd name="T7" fmla="*/ 68 h 338"/>
                <a:gd name="T8" fmla="*/ 68 w 135"/>
                <a:gd name="T9" fmla="*/ 0 h 338"/>
                <a:gd name="T10" fmla="*/ 135 w 135"/>
                <a:gd name="T11" fmla="*/ 68 h 338"/>
                <a:gd name="T12" fmla="*/ 135 w 135"/>
                <a:gd name="T13" fmla="*/ 270 h 338"/>
                <a:gd name="T14" fmla="*/ 68 w 135"/>
                <a:gd name="T15" fmla="*/ 33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5" h="338">
                  <a:moveTo>
                    <a:pt x="68" y="338"/>
                  </a:moveTo>
                  <a:cubicBezTo>
                    <a:pt x="68" y="338"/>
                    <a:pt x="68" y="338"/>
                    <a:pt x="68" y="338"/>
                  </a:cubicBezTo>
                  <a:cubicBezTo>
                    <a:pt x="31" y="338"/>
                    <a:pt x="0" y="308"/>
                    <a:pt x="0" y="27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31"/>
                    <a:pt x="31" y="0"/>
                    <a:pt x="68" y="0"/>
                  </a:cubicBezTo>
                  <a:cubicBezTo>
                    <a:pt x="105" y="0"/>
                    <a:pt x="135" y="31"/>
                    <a:pt x="135" y="68"/>
                  </a:cubicBezTo>
                  <a:cubicBezTo>
                    <a:pt x="135" y="270"/>
                    <a:pt x="135" y="270"/>
                    <a:pt x="135" y="270"/>
                  </a:cubicBezTo>
                  <a:cubicBezTo>
                    <a:pt x="135" y="308"/>
                    <a:pt x="105" y="338"/>
                    <a:pt x="68" y="33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6870700" y="1916113"/>
              <a:ext cx="533400" cy="2405063"/>
            </a:xfrm>
            <a:custGeom>
              <a:avLst/>
              <a:gdLst>
                <a:gd name="T0" fmla="*/ 84 w 168"/>
                <a:gd name="T1" fmla="*/ 14 h 756"/>
                <a:gd name="T2" fmla="*/ 155 w 168"/>
                <a:gd name="T3" fmla="*/ 85 h 756"/>
                <a:gd name="T4" fmla="*/ 155 w 168"/>
                <a:gd name="T5" fmla="*/ 672 h 756"/>
                <a:gd name="T6" fmla="*/ 84 w 168"/>
                <a:gd name="T7" fmla="*/ 743 h 756"/>
                <a:gd name="T8" fmla="*/ 13 w 168"/>
                <a:gd name="T9" fmla="*/ 672 h 756"/>
                <a:gd name="T10" fmla="*/ 13 w 168"/>
                <a:gd name="T11" fmla="*/ 85 h 756"/>
                <a:gd name="T12" fmla="*/ 84 w 168"/>
                <a:gd name="T13" fmla="*/ 14 h 756"/>
                <a:gd name="T14" fmla="*/ 84 w 168"/>
                <a:gd name="T15" fmla="*/ 0 h 756"/>
                <a:gd name="T16" fmla="*/ 0 w 168"/>
                <a:gd name="T17" fmla="*/ 85 h 756"/>
                <a:gd name="T18" fmla="*/ 0 w 168"/>
                <a:gd name="T19" fmla="*/ 672 h 756"/>
                <a:gd name="T20" fmla="*/ 84 w 168"/>
                <a:gd name="T21" fmla="*/ 756 h 756"/>
                <a:gd name="T22" fmla="*/ 168 w 168"/>
                <a:gd name="T23" fmla="*/ 672 h 756"/>
                <a:gd name="T24" fmla="*/ 168 w 168"/>
                <a:gd name="T25" fmla="*/ 85 h 756"/>
                <a:gd name="T26" fmla="*/ 84 w 168"/>
                <a:gd name="T27" fmla="*/ 0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8" h="756">
                  <a:moveTo>
                    <a:pt x="84" y="14"/>
                  </a:moveTo>
                  <a:cubicBezTo>
                    <a:pt x="123" y="14"/>
                    <a:pt x="155" y="46"/>
                    <a:pt x="155" y="85"/>
                  </a:cubicBezTo>
                  <a:cubicBezTo>
                    <a:pt x="155" y="672"/>
                    <a:pt x="155" y="672"/>
                    <a:pt x="155" y="672"/>
                  </a:cubicBezTo>
                  <a:cubicBezTo>
                    <a:pt x="155" y="711"/>
                    <a:pt x="123" y="743"/>
                    <a:pt x="84" y="743"/>
                  </a:cubicBezTo>
                  <a:cubicBezTo>
                    <a:pt x="45" y="743"/>
                    <a:pt x="13" y="711"/>
                    <a:pt x="13" y="672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13" y="46"/>
                    <a:pt x="45" y="14"/>
                    <a:pt x="84" y="14"/>
                  </a:cubicBezTo>
                  <a:moveTo>
                    <a:pt x="84" y="0"/>
                  </a:moveTo>
                  <a:cubicBezTo>
                    <a:pt x="38" y="0"/>
                    <a:pt x="0" y="38"/>
                    <a:pt x="0" y="85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0" y="718"/>
                    <a:pt x="38" y="756"/>
                    <a:pt x="84" y="756"/>
                  </a:cubicBezTo>
                  <a:cubicBezTo>
                    <a:pt x="131" y="756"/>
                    <a:pt x="168" y="718"/>
                    <a:pt x="168" y="672"/>
                  </a:cubicBezTo>
                  <a:cubicBezTo>
                    <a:pt x="168" y="85"/>
                    <a:pt x="168" y="85"/>
                    <a:pt x="168" y="85"/>
                  </a:cubicBezTo>
                  <a:cubicBezTo>
                    <a:pt x="168" y="38"/>
                    <a:pt x="131" y="0"/>
                    <a:pt x="8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13" name="Freeform 10"/>
            <p:cNvSpPr>
              <a:spLocks noEditPoints="1"/>
            </p:cNvSpPr>
            <p:nvPr userDrawn="1"/>
          </p:nvSpPr>
          <p:spPr bwMode="auto">
            <a:xfrm>
              <a:off x="539750" y="2752726"/>
              <a:ext cx="428625" cy="1076325"/>
            </a:xfrm>
            <a:custGeom>
              <a:avLst/>
              <a:gdLst>
                <a:gd name="T0" fmla="*/ 67 w 135"/>
                <a:gd name="T1" fmla="*/ 14 h 338"/>
                <a:gd name="T2" fmla="*/ 121 w 135"/>
                <a:gd name="T3" fmla="*/ 68 h 338"/>
                <a:gd name="T4" fmla="*/ 121 w 135"/>
                <a:gd name="T5" fmla="*/ 270 h 338"/>
                <a:gd name="T6" fmla="*/ 67 w 135"/>
                <a:gd name="T7" fmla="*/ 324 h 338"/>
                <a:gd name="T8" fmla="*/ 13 w 135"/>
                <a:gd name="T9" fmla="*/ 270 h 338"/>
                <a:gd name="T10" fmla="*/ 13 w 135"/>
                <a:gd name="T11" fmla="*/ 68 h 338"/>
                <a:gd name="T12" fmla="*/ 67 w 135"/>
                <a:gd name="T13" fmla="*/ 14 h 338"/>
                <a:gd name="T14" fmla="*/ 67 w 135"/>
                <a:gd name="T15" fmla="*/ 0 h 338"/>
                <a:gd name="T16" fmla="*/ 0 w 135"/>
                <a:gd name="T17" fmla="*/ 68 h 338"/>
                <a:gd name="T18" fmla="*/ 0 w 135"/>
                <a:gd name="T19" fmla="*/ 270 h 338"/>
                <a:gd name="T20" fmla="*/ 67 w 135"/>
                <a:gd name="T21" fmla="*/ 338 h 338"/>
                <a:gd name="T22" fmla="*/ 135 w 135"/>
                <a:gd name="T23" fmla="*/ 270 h 338"/>
                <a:gd name="T24" fmla="*/ 135 w 135"/>
                <a:gd name="T25" fmla="*/ 68 h 338"/>
                <a:gd name="T26" fmla="*/ 67 w 135"/>
                <a:gd name="T27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5" h="338">
                  <a:moveTo>
                    <a:pt x="67" y="14"/>
                  </a:moveTo>
                  <a:cubicBezTo>
                    <a:pt x="97" y="14"/>
                    <a:pt x="121" y="38"/>
                    <a:pt x="121" y="68"/>
                  </a:cubicBezTo>
                  <a:cubicBezTo>
                    <a:pt x="121" y="270"/>
                    <a:pt x="121" y="270"/>
                    <a:pt x="121" y="270"/>
                  </a:cubicBezTo>
                  <a:cubicBezTo>
                    <a:pt x="121" y="300"/>
                    <a:pt x="97" y="324"/>
                    <a:pt x="67" y="324"/>
                  </a:cubicBezTo>
                  <a:cubicBezTo>
                    <a:pt x="37" y="324"/>
                    <a:pt x="13" y="300"/>
                    <a:pt x="13" y="270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3" y="38"/>
                    <a:pt x="37" y="14"/>
                    <a:pt x="67" y="14"/>
                  </a:cubicBezTo>
                  <a:moveTo>
                    <a:pt x="67" y="0"/>
                  </a:moveTo>
                  <a:cubicBezTo>
                    <a:pt x="30" y="0"/>
                    <a:pt x="0" y="31"/>
                    <a:pt x="0" y="68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308"/>
                    <a:pt x="30" y="338"/>
                    <a:pt x="67" y="338"/>
                  </a:cubicBezTo>
                  <a:cubicBezTo>
                    <a:pt x="104" y="338"/>
                    <a:pt x="135" y="308"/>
                    <a:pt x="135" y="270"/>
                  </a:cubicBezTo>
                  <a:cubicBezTo>
                    <a:pt x="135" y="68"/>
                    <a:pt x="135" y="68"/>
                    <a:pt x="135" y="68"/>
                  </a:cubicBezTo>
                  <a:cubicBezTo>
                    <a:pt x="135" y="31"/>
                    <a:pt x="104" y="0"/>
                    <a:pt x="6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14" name="Freeform 11"/>
            <p:cNvSpPr>
              <a:spLocks noEditPoints="1"/>
            </p:cNvSpPr>
            <p:nvPr userDrawn="1"/>
          </p:nvSpPr>
          <p:spPr bwMode="auto">
            <a:xfrm>
              <a:off x="1181100" y="1916113"/>
              <a:ext cx="536575" cy="2405063"/>
            </a:xfrm>
            <a:custGeom>
              <a:avLst/>
              <a:gdLst>
                <a:gd name="T0" fmla="*/ 84 w 169"/>
                <a:gd name="T1" fmla="*/ 14 h 756"/>
                <a:gd name="T2" fmla="*/ 155 w 169"/>
                <a:gd name="T3" fmla="*/ 85 h 756"/>
                <a:gd name="T4" fmla="*/ 155 w 169"/>
                <a:gd name="T5" fmla="*/ 672 h 756"/>
                <a:gd name="T6" fmla="*/ 84 w 169"/>
                <a:gd name="T7" fmla="*/ 743 h 756"/>
                <a:gd name="T8" fmla="*/ 14 w 169"/>
                <a:gd name="T9" fmla="*/ 672 h 756"/>
                <a:gd name="T10" fmla="*/ 14 w 169"/>
                <a:gd name="T11" fmla="*/ 85 h 756"/>
                <a:gd name="T12" fmla="*/ 84 w 169"/>
                <a:gd name="T13" fmla="*/ 14 h 756"/>
                <a:gd name="T14" fmla="*/ 84 w 169"/>
                <a:gd name="T15" fmla="*/ 0 h 756"/>
                <a:gd name="T16" fmla="*/ 0 w 169"/>
                <a:gd name="T17" fmla="*/ 85 h 756"/>
                <a:gd name="T18" fmla="*/ 0 w 169"/>
                <a:gd name="T19" fmla="*/ 672 h 756"/>
                <a:gd name="T20" fmla="*/ 84 w 169"/>
                <a:gd name="T21" fmla="*/ 756 h 756"/>
                <a:gd name="T22" fmla="*/ 169 w 169"/>
                <a:gd name="T23" fmla="*/ 672 h 756"/>
                <a:gd name="T24" fmla="*/ 169 w 169"/>
                <a:gd name="T25" fmla="*/ 85 h 756"/>
                <a:gd name="T26" fmla="*/ 84 w 169"/>
                <a:gd name="T27" fmla="*/ 0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756">
                  <a:moveTo>
                    <a:pt x="84" y="14"/>
                  </a:moveTo>
                  <a:cubicBezTo>
                    <a:pt x="123" y="14"/>
                    <a:pt x="155" y="46"/>
                    <a:pt x="155" y="85"/>
                  </a:cubicBezTo>
                  <a:cubicBezTo>
                    <a:pt x="155" y="672"/>
                    <a:pt x="155" y="672"/>
                    <a:pt x="155" y="672"/>
                  </a:cubicBezTo>
                  <a:cubicBezTo>
                    <a:pt x="155" y="711"/>
                    <a:pt x="123" y="743"/>
                    <a:pt x="84" y="743"/>
                  </a:cubicBezTo>
                  <a:cubicBezTo>
                    <a:pt x="45" y="743"/>
                    <a:pt x="14" y="711"/>
                    <a:pt x="14" y="672"/>
                  </a:cubicBezTo>
                  <a:cubicBezTo>
                    <a:pt x="14" y="85"/>
                    <a:pt x="14" y="85"/>
                    <a:pt x="14" y="85"/>
                  </a:cubicBezTo>
                  <a:cubicBezTo>
                    <a:pt x="14" y="46"/>
                    <a:pt x="45" y="14"/>
                    <a:pt x="84" y="14"/>
                  </a:cubicBezTo>
                  <a:moveTo>
                    <a:pt x="84" y="0"/>
                  </a:moveTo>
                  <a:cubicBezTo>
                    <a:pt x="38" y="0"/>
                    <a:pt x="0" y="38"/>
                    <a:pt x="0" y="85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0" y="718"/>
                    <a:pt x="38" y="756"/>
                    <a:pt x="84" y="756"/>
                  </a:cubicBezTo>
                  <a:cubicBezTo>
                    <a:pt x="131" y="756"/>
                    <a:pt x="169" y="718"/>
                    <a:pt x="169" y="672"/>
                  </a:cubicBezTo>
                  <a:cubicBezTo>
                    <a:pt x="169" y="85"/>
                    <a:pt x="169" y="85"/>
                    <a:pt x="169" y="85"/>
                  </a:cubicBezTo>
                  <a:cubicBezTo>
                    <a:pt x="169" y="38"/>
                    <a:pt x="131" y="0"/>
                    <a:pt x="8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7185025" y="2774951"/>
              <a:ext cx="536575" cy="2405063"/>
            </a:xfrm>
            <a:custGeom>
              <a:avLst/>
              <a:gdLst>
                <a:gd name="T0" fmla="*/ 85 w 169"/>
                <a:gd name="T1" fmla="*/ 756 h 756"/>
                <a:gd name="T2" fmla="*/ 85 w 169"/>
                <a:gd name="T3" fmla="*/ 756 h 756"/>
                <a:gd name="T4" fmla="*/ 0 w 169"/>
                <a:gd name="T5" fmla="*/ 672 h 756"/>
                <a:gd name="T6" fmla="*/ 0 w 169"/>
                <a:gd name="T7" fmla="*/ 85 h 756"/>
                <a:gd name="T8" fmla="*/ 85 w 169"/>
                <a:gd name="T9" fmla="*/ 0 h 756"/>
                <a:gd name="T10" fmla="*/ 169 w 169"/>
                <a:gd name="T11" fmla="*/ 85 h 756"/>
                <a:gd name="T12" fmla="*/ 169 w 169"/>
                <a:gd name="T13" fmla="*/ 672 h 756"/>
                <a:gd name="T14" fmla="*/ 85 w 169"/>
                <a:gd name="T15" fmla="*/ 756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" h="756">
                  <a:moveTo>
                    <a:pt x="85" y="756"/>
                  </a:moveTo>
                  <a:cubicBezTo>
                    <a:pt x="85" y="756"/>
                    <a:pt x="85" y="756"/>
                    <a:pt x="85" y="756"/>
                  </a:cubicBezTo>
                  <a:cubicBezTo>
                    <a:pt x="38" y="756"/>
                    <a:pt x="0" y="718"/>
                    <a:pt x="0" y="67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8" y="0"/>
                    <a:pt x="85" y="0"/>
                  </a:cubicBezTo>
                  <a:cubicBezTo>
                    <a:pt x="131" y="0"/>
                    <a:pt x="169" y="38"/>
                    <a:pt x="169" y="85"/>
                  </a:cubicBezTo>
                  <a:cubicBezTo>
                    <a:pt x="169" y="672"/>
                    <a:pt x="169" y="672"/>
                    <a:pt x="169" y="672"/>
                  </a:cubicBezTo>
                  <a:cubicBezTo>
                    <a:pt x="169" y="718"/>
                    <a:pt x="131" y="756"/>
                    <a:pt x="85" y="7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16" name="Freeform 13"/>
            <p:cNvSpPr>
              <a:spLocks noEditPoints="1"/>
            </p:cNvSpPr>
            <p:nvPr userDrawn="1"/>
          </p:nvSpPr>
          <p:spPr bwMode="auto">
            <a:xfrm>
              <a:off x="3009900" y="2517776"/>
              <a:ext cx="428625" cy="1074738"/>
            </a:xfrm>
            <a:custGeom>
              <a:avLst/>
              <a:gdLst>
                <a:gd name="T0" fmla="*/ 67 w 135"/>
                <a:gd name="T1" fmla="*/ 14 h 338"/>
                <a:gd name="T2" fmla="*/ 121 w 135"/>
                <a:gd name="T3" fmla="*/ 68 h 338"/>
                <a:gd name="T4" fmla="*/ 121 w 135"/>
                <a:gd name="T5" fmla="*/ 270 h 338"/>
                <a:gd name="T6" fmla="*/ 67 w 135"/>
                <a:gd name="T7" fmla="*/ 324 h 338"/>
                <a:gd name="T8" fmla="*/ 13 w 135"/>
                <a:gd name="T9" fmla="*/ 270 h 338"/>
                <a:gd name="T10" fmla="*/ 13 w 135"/>
                <a:gd name="T11" fmla="*/ 68 h 338"/>
                <a:gd name="T12" fmla="*/ 67 w 135"/>
                <a:gd name="T13" fmla="*/ 14 h 338"/>
                <a:gd name="T14" fmla="*/ 67 w 135"/>
                <a:gd name="T15" fmla="*/ 0 h 338"/>
                <a:gd name="T16" fmla="*/ 0 w 135"/>
                <a:gd name="T17" fmla="*/ 68 h 338"/>
                <a:gd name="T18" fmla="*/ 0 w 135"/>
                <a:gd name="T19" fmla="*/ 270 h 338"/>
                <a:gd name="T20" fmla="*/ 67 w 135"/>
                <a:gd name="T21" fmla="*/ 338 h 338"/>
                <a:gd name="T22" fmla="*/ 135 w 135"/>
                <a:gd name="T23" fmla="*/ 270 h 338"/>
                <a:gd name="T24" fmla="*/ 135 w 135"/>
                <a:gd name="T25" fmla="*/ 68 h 338"/>
                <a:gd name="T26" fmla="*/ 67 w 135"/>
                <a:gd name="T27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5" h="338">
                  <a:moveTo>
                    <a:pt x="67" y="14"/>
                  </a:moveTo>
                  <a:cubicBezTo>
                    <a:pt x="97" y="14"/>
                    <a:pt x="121" y="38"/>
                    <a:pt x="121" y="68"/>
                  </a:cubicBezTo>
                  <a:cubicBezTo>
                    <a:pt x="121" y="270"/>
                    <a:pt x="121" y="270"/>
                    <a:pt x="121" y="270"/>
                  </a:cubicBezTo>
                  <a:cubicBezTo>
                    <a:pt x="121" y="300"/>
                    <a:pt x="97" y="324"/>
                    <a:pt x="67" y="324"/>
                  </a:cubicBezTo>
                  <a:cubicBezTo>
                    <a:pt x="37" y="324"/>
                    <a:pt x="13" y="300"/>
                    <a:pt x="13" y="270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3" y="38"/>
                    <a:pt x="37" y="14"/>
                    <a:pt x="67" y="14"/>
                  </a:cubicBezTo>
                  <a:moveTo>
                    <a:pt x="67" y="0"/>
                  </a:moveTo>
                  <a:cubicBezTo>
                    <a:pt x="30" y="0"/>
                    <a:pt x="0" y="30"/>
                    <a:pt x="0" y="68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307"/>
                    <a:pt x="30" y="338"/>
                    <a:pt x="67" y="338"/>
                  </a:cubicBezTo>
                  <a:cubicBezTo>
                    <a:pt x="104" y="338"/>
                    <a:pt x="135" y="307"/>
                    <a:pt x="135" y="270"/>
                  </a:cubicBezTo>
                  <a:cubicBezTo>
                    <a:pt x="135" y="68"/>
                    <a:pt x="135" y="68"/>
                    <a:pt x="135" y="68"/>
                  </a:cubicBezTo>
                  <a:cubicBezTo>
                    <a:pt x="135" y="30"/>
                    <a:pt x="104" y="0"/>
                    <a:pt x="6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5753100" y="3141663"/>
              <a:ext cx="254000" cy="428625"/>
            </a:xfrm>
            <a:custGeom>
              <a:avLst/>
              <a:gdLst>
                <a:gd name="T0" fmla="*/ 40 w 80"/>
                <a:gd name="T1" fmla="*/ 135 h 135"/>
                <a:gd name="T2" fmla="*/ 40 w 80"/>
                <a:gd name="T3" fmla="*/ 135 h 135"/>
                <a:gd name="T4" fmla="*/ 0 w 80"/>
                <a:gd name="T5" fmla="*/ 95 h 135"/>
                <a:gd name="T6" fmla="*/ 0 w 80"/>
                <a:gd name="T7" fmla="*/ 40 h 135"/>
                <a:gd name="T8" fmla="*/ 40 w 80"/>
                <a:gd name="T9" fmla="*/ 0 h 135"/>
                <a:gd name="T10" fmla="*/ 80 w 80"/>
                <a:gd name="T11" fmla="*/ 40 h 135"/>
                <a:gd name="T12" fmla="*/ 80 w 80"/>
                <a:gd name="T13" fmla="*/ 95 h 135"/>
                <a:gd name="T14" fmla="*/ 40 w 80"/>
                <a:gd name="T15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135">
                  <a:moveTo>
                    <a:pt x="40" y="135"/>
                  </a:moveTo>
                  <a:cubicBezTo>
                    <a:pt x="40" y="135"/>
                    <a:pt x="40" y="135"/>
                    <a:pt x="40" y="135"/>
                  </a:cubicBezTo>
                  <a:cubicBezTo>
                    <a:pt x="18" y="135"/>
                    <a:pt x="0" y="117"/>
                    <a:pt x="0" y="95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62" y="0"/>
                    <a:pt x="80" y="18"/>
                    <a:pt x="80" y="40"/>
                  </a:cubicBezTo>
                  <a:cubicBezTo>
                    <a:pt x="80" y="95"/>
                    <a:pt x="80" y="95"/>
                    <a:pt x="80" y="95"/>
                  </a:cubicBezTo>
                  <a:cubicBezTo>
                    <a:pt x="80" y="117"/>
                    <a:pt x="62" y="135"/>
                    <a:pt x="40" y="1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18" name="Freeform 15"/>
            <p:cNvSpPr>
              <a:spLocks noEditPoints="1"/>
            </p:cNvSpPr>
            <p:nvPr userDrawn="1"/>
          </p:nvSpPr>
          <p:spPr bwMode="auto">
            <a:xfrm>
              <a:off x="2581275" y="3141663"/>
              <a:ext cx="254000" cy="428625"/>
            </a:xfrm>
            <a:custGeom>
              <a:avLst/>
              <a:gdLst>
                <a:gd name="T0" fmla="*/ 40 w 80"/>
                <a:gd name="T1" fmla="*/ 13 h 135"/>
                <a:gd name="T2" fmla="*/ 67 w 80"/>
                <a:gd name="T3" fmla="*/ 40 h 135"/>
                <a:gd name="T4" fmla="*/ 67 w 80"/>
                <a:gd name="T5" fmla="*/ 95 h 135"/>
                <a:gd name="T6" fmla="*/ 40 w 80"/>
                <a:gd name="T7" fmla="*/ 121 h 135"/>
                <a:gd name="T8" fmla="*/ 13 w 80"/>
                <a:gd name="T9" fmla="*/ 95 h 135"/>
                <a:gd name="T10" fmla="*/ 13 w 80"/>
                <a:gd name="T11" fmla="*/ 40 h 135"/>
                <a:gd name="T12" fmla="*/ 40 w 80"/>
                <a:gd name="T13" fmla="*/ 13 h 135"/>
                <a:gd name="T14" fmla="*/ 40 w 80"/>
                <a:gd name="T15" fmla="*/ 0 h 135"/>
                <a:gd name="T16" fmla="*/ 0 w 80"/>
                <a:gd name="T17" fmla="*/ 40 h 135"/>
                <a:gd name="T18" fmla="*/ 0 w 80"/>
                <a:gd name="T19" fmla="*/ 95 h 135"/>
                <a:gd name="T20" fmla="*/ 40 w 80"/>
                <a:gd name="T21" fmla="*/ 135 h 135"/>
                <a:gd name="T22" fmla="*/ 80 w 80"/>
                <a:gd name="T23" fmla="*/ 95 h 135"/>
                <a:gd name="T24" fmla="*/ 80 w 80"/>
                <a:gd name="T25" fmla="*/ 40 h 135"/>
                <a:gd name="T26" fmla="*/ 40 w 80"/>
                <a:gd name="T2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135">
                  <a:moveTo>
                    <a:pt x="40" y="13"/>
                  </a:moveTo>
                  <a:cubicBezTo>
                    <a:pt x="55" y="13"/>
                    <a:pt x="67" y="25"/>
                    <a:pt x="67" y="40"/>
                  </a:cubicBezTo>
                  <a:cubicBezTo>
                    <a:pt x="67" y="95"/>
                    <a:pt x="67" y="95"/>
                    <a:pt x="67" y="95"/>
                  </a:cubicBezTo>
                  <a:cubicBezTo>
                    <a:pt x="67" y="109"/>
                    <a:pt x="55" y="121"/>
                    <a:pt x="40" y="121"/>
                  </a:cubicBezTo>
                  <a:cubicBezTo>
                    <a:pt x="25" y="121"/>
                    <a:pt x="13" y="109"/>
                    <a:pt x="13" y="95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25"/>
                    <a:pt x="25" y="13"/>
                    <a:pt x="40" y="13"/>
                  </a:cubicBezTo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117"/>
                    <a:pt x="18" y="135"/>
                    <a:pt x="40" y="135"/>
                  </a:cubicBezTo>
                  <a:cubicBezTo>
                    <a:pt x="62" y="135"/>
                    <a:pt x="80" y="117"/>
                    <a:pt x="80" y="95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18"/>
                    <a:pt x="62" y="0"/>
                    <a:pt x="4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19" name="Freeform 16"/>
            <p:cNvSpPr>
              <a:spLocks/>
            </p:cNvSpPr>
            <p:nvPr userDrawn="1"/>
          </p:nvSpPr>
          <p:spPr bwMode="auto">
            <a:xfrm>
              <a:off x="5149850" y="3119438"/>
              <a:ext cx="428625" cy="1074738"/>
            </a:xfrm>
            <a:custGeom>
              <a:avLst/>
              <a:gdLst>
                <a:gd name="T0" fmla="*/ 68 w 135"/>
                <a:gd name="T1" fmla="*/ 338 h 338"/>
                <a:gd name="T2" fmla="*/ 68 w 135"/>
                <a:gd name="T3" fmla="*/ 338 h 338"/>
                <a:gd name="T4" fmla="*/ 0 w 135"/>
                <a:gd name="T5" fmla="*/ 270 h 338"/>
                <a:gd name="T6" fmla="*/ 0 w 135"/>
                <a:gd name="T7" fmla="*/ 68 h 338"/>
                <a:gd name="T8" fmla="*/ 68 w 135"/>
                <a:gd name="T9" fmla="*/ 0 h 338"/>
                <a:gd name="T10" fmla="*/ 135 w 135"/>
                <a:gd name="T11" fmla="*/ 68 h 338"/>
                <a:gd name="T12" fmla="*/ 135 w 135"/>
                <a:gd name="T13" fmla="*/ 270 h 338"/>
                <a:gd name="T14" fmla="*/ 68 w 135"/>
                <a:gd name="T15" fmla="*/ 33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5" h="338">
                  <a:moveTo>
                    <a:pt x="68" y="338"/>
                  </a:moveTo>
                  <a:cubicBezTo>
                    <a:pt x="68" y="338"/>
                    <a:pt x="68" y="338"/>
                    <a:pt x="68" y="338"/>
                  </a:cubicBezTo>
                  <a:cubicBezTo>
                    <a:pt x="31" y="338"/>
                    <a:pt x="0" y="307"/>
                    <a:pt x="0" y="27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30"/>
                    <a:pt x="31" y="0"/>
                    <a:pt x="68" y="0"/>
                  </a:cubicBezTo>
                  <a:cubicBezTo>
                    <a:pt x="105" y="0"/>
                    <a:pt x="135" y="30"/>
                    <a:pt x="135" y="68"/>
                  </a:cubicBezTo>
                  <a:cubicBezTo>
                    <a:pt x="135" y="270"/>
                    <a:pt x="135" y="270"/>
                    <a:pt x="135" y="270"/>
                  </a:cubicBezTo>
                  <a:cubicBezTo>
                    <a:pt x="135" y="307"/>
                    <a:pt x="105" y="338"/>
                    <a:pt x="68" y="33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20" name="Freeform 17"/>
            <p:cNvSpPr>
              <a:spLocks/>
            </p:cNvSpPr>
            <p:nvPr userDrawn="1"/>
          </p:nvSpPr>
          <p:spPr bwMode="auto">
            <a:xfrm>
              <a:off x="3651250" y="1681163"/>
              <a:ext cx="536575" cy="2405063"/>
            </a:xfrm>
            <a:custGeom>
              <a:avLst/>
              <a:gdLst>
                <a:gd name="T0" fmla="*/ 84 w 169"/>
                <a:gd name="T1" fmla="*/ 756 h 756"/>
                <a:gd name="T2" fmla="*/ 84 w 169"/>
                <a:gd name="T3" fmla="*/ 756 h 756"/>
                <a:gd name="T4" fmla="*/ 0 w 169"/>
                <a:gd name="T5" fmla="*/ 671 h 756"/>
                <a:gd name="T6" fmla="*/ 0 w 169"/>
                <a:gd name="T7" fmla="*/ 84 h 756"/>
                <a:gd name="T8" fmla="*/ 84 w 169"/>
                <a:gd name="T9" fmla="*/ 0 h 756"/>
                <a:gd name="T10" fmla="*/ 169 w 169"/>
                <a:gd name="T11" fmla="*/ 84 h 756"/>
                <a:gd name="T12" fmla="*/ 169 w 169"/>
                <a:gd name="T13" fmla="*/ 671 h 756"/>
                <a:gd name="T14" fmla="*/ 84 w 169"/>
                <a:gd name="T15" fmla="*/ 756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" h="756">
                  <a:moveTo>
                    <a:pt x="84" y="756"/>
                  </a:moveTo>
                  <a:cubicBezTo>
                    <a:pt x="84" y="756"/>
                    <a:pt x="84" y="756"/>
                    <a:pt x="84" y="756"/>
                  </a:cubicBezTo>
                  <a:cubicBezTo>
                    <a:pt x="38" y="756"/>
                    <a:pt x="0" y="718"/>
                    <a:pt x="0" y="671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38"/>
                    <a:pt x="38" y="0"/>
                    <a:pt x="84" y="0"/>
                  </a:cubicBezTo>
                  <a:cubicBezTo>
                    <a:pt x="131" y="0"/>
                    <a:pt x="169" y="38"/>
                    <a:pt x="169" y="84"/>
                  </a:cubicBezTo>
                  <a:cubicBezTo>
                    <a:pt x="169" y="671"/>
                    <a:pt x="169" y="671"/>
                    <a:pt x="169" y="671"/>
                  </a:cubicBezTo>
                  <a:cubicBezTo>
                    <a:pt x="169" y="718"/>
                    <a:pt x="131" y="756"/>
                    <a:pt x="84" y="7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21" name="Freeform 18"/>
            <p:cNvSpPr>
              <a:spLocks/>
            </p:cNvSpPr>
            <p:nvPr userDrawn="1"/>
          </p:nvSpPr>
          <p:spPr bwMode="auto">
            <a:xfrm>
              <a:off x="4400550" y="2625726"/>
              <a:ext cx="536575" cy="2405063"/>
            </a:xfrm>
            <a:custGeom>
              <a:avLst/>
              <a:gdLst>
                <a:gd name="T0" fmla="*/ 85 w 169"/>
                <a:gd name="T1" fmla="*/ 756 h 756"/>
                <a:gd name="T2" fmla="*/ 85 w 169"/>
                <a:gd name="T3" fmla="*/ 756 h 756"/>
                <a:gd name="T4" fmla="*/ 0 w 169"/>
                <a:gd name="T5" fmla="*/ 671 h 756"/>
                <a:gd name="T6" fmla="*/ 0 w 169"/>
                <a:gd name="T7" fmla="*/ 84 h 756"/>
                <a:gd name="T8" fmla="*/ 85 w 169"/>
                <a:gd name="T9" fmla="*/ 0 h 756"/>
                <a:gd name="T10" fmla="*/ 169 w 169"/>
                <a:gd name="T11" fmla="*/ 84 h 756"/>
                <a:gd name="T12" fmla="*/ 169 w 169"/>
                <a:gd name="T13" fmla="*/ 671 h 756"/>
                <a:gd name="T14" fmla="*/ 85 w 169"/>
                <a:gd name="T15" fmla="*/ 756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" h="756">
                  <a:moveTo>
                    <a:pt x="85" y="756"/>
                  </a:moveTo>
                  <a:cubicBezTo>
                    <a:pt x="85" y="756"/>
                    <a:pt x="85" y="756"/>
                    <a:pt x="85" y="756"/>
                  </a:cubicBezTo>
                  <a:cubicBezTo>
                    <a:pt x="38" y="756"/>
                    <a:pt x="0" y="718"/>
                    <a:pt x="0" y="671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38"/>
                    <a:pt x="38" y="0"/>
                    <a:pt x="85" y="0"/>
                  </a:cubicBezTo>
                  <a:cubicBezTo>
                    <a:pt x="131" y="0"/>
                    <a:pt x="169" y="38"/>
                    <a:pt x="169" y="84"/>
                  </a:cubicBezTo>
                  <a:cubicBezTo>
                    <a:pt x="169" y="671"/>
                    <a:pt x="169" y="671"/>
                    <a:pt x="169" y="671"/>
                  </a:cubicBezTo>
                  <a:cubicBezTo>
                    <a:pt x="169" y="718"/>
                    <a:pt x="131" y="756"/>
                    <a:pt x="85" y="7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22" name="Freeform 19"/>
            <p:cNvSpPr>
              <a:spLocks/>
            </p:cNvSpPr>
            <p:nvPr userDrawn="1"/>
          </p:nvSpPr>
          <p:spPr bwMode="auto">
            <a:xfrm>
              <a:off x="2343150" y="3376613"/>
              <a:ext cx="428625" cy="1074738"/>
            </a:xfrm>
            <a:custGeom>
              <a:avLst/>
              <a:gdLst>
                <a:gd name="T0" fmla="*/ 68 w 135"/>
                <a:gd name="T1" fmla="*/ 338 h 338"/>
                <a:gd name="T2" fmla="*/ 68 w 135"/>
                <a:gd name="T3" fmla="*/ 338 h 338"/>
                <a:gd name="T4" fmla="*/ 0 w 135"/>
                <a:gd name="T5" fmla="*/ 270 h 338"/>
                <a:gd name="T6" fmla="*/ 0 w 135"/>
                <a:gd name="T7" fmla="*/ 68 h 338"/>
                <a:gd name="T8" fmla="*/ 68 w 135"/>
                <a:gd name="T9" fmla="*/ 0 h 338"/>
                <a:gd name="T10" fmla="*/ 135 w 135"/>
                <a:gd name="T11" fmla="*/ 68 h 338"/>
                <a:gd name="T12" fmla="*/ 135 w 135"/>
                <a:gd name="T13" fmla="*/ 270 h 338"/>
                <a:gd name="T14" fmla="*/ 68 w 135"/>
                <a:gd name="T15" fmla="*/ 33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5" h="338">
                  <a:moveTo>
                    <a:pt x="68" y="338"/>
                  </a:moveTo>
                  <a:cubicBezTo>
                    <a:pt x="68" y="338"/>
                    <a:pt x="68" y="338"/>
                    <a:pt x="68" y="338"/>
                  </a:cubicBezTo>
                  <a:cubicBezTo>
                    <a:pt x="31" y="338"/>
                    <a:pt x="0" y="307"/>
                    <a:pt x="0" y="27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30"/>
                    <a:pt x="31" y="0"/>
                    <a:pt x="68" y="0"/>
                  </a:cubicBezTo>
                  <a:cubicBezTo>
                    <a:pt x="105" y="0"/>
                    <a:pt x="135" y="30"/>
                    <a:pt x="135" y="68"/>
                  </a:cubicBezTo>
                  <a:cubicBezTo>
                    <a:pt x="135" y="270"/>
                    <a:pt x="135" y="270"/>
                    <a:pt x="135" y="270"/>
                  </a:cubicBezTo>
                  <a:cubicBezTo>
                    <a:pt x="135" y="307"/>
                    <a:pt x="105" y="338"/>
                    <a:pt x="68" y="33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23" name="Freeform 20"/>
            <p:cNvSpPr>
              <a:spLocks/>
            </p:cNvSpPr>
            <p:nvPr userDrawn="1"/>
          </p:nvSpPr>
          <p:spPr bwMode="auto">
            <a:xfrm>
              <a:off x="1593850" y="2517776"/>
              <a:ext cx="536575" cy="2405063"/>
            </a:xfrm>
            <a:custGeom>
              <a:avLst/>
              <a:gdLst>
                <a:gd name="T0" fmla="*/ 85 w 169"/>
                <a:gd name="T1" fmla="*/ 756 h 756"/>
                <a:gd name="T2" fmla="*/ 85 w 169"/>
                <a:gd name="T3" fmla="*/ 756 h 756"/>
                <a:gd name="T4" fmla="*/ 0 w 169"/>
                <a:gd name="T5" fmla="*/ 672 h 756"/>
                <a:gd name="T6" fmla="*/ 0 w 169"/>
                <a:gd name="T7" fmla="*/ 85 h 756"/>
                <a:gd name="T8" fmla="*/ 85 w 169"/>
                <a:gd name="T9" fmla="*/ 0 h 756"/>
                <a:gd name="T10" fmla="*/ 169 w 169"/>
                <a:gd name="T11" fmla="*/ 85 h 756"/>
                <a:gd name="T12" fmla="*/ 169 w 169"/>
                <a:gd name="T13" fmla="*/ 672 h 756"/>
                <a:gd name="T14" fmla="*/ 85 w 169"/>
                <a:gd name="T15" fmla="*/ 756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" h="756">
                  <a:moveTo>
                    <a:pt x="85" y="756"/>
                  </a:moveTo>
                  <a:cubicBezTo>
                    <a:pt x="85" y="756"/>
                    <a:pt x="85" y="756"/>
                    <a:pt x="85" y="756"/>
                  </a:cubicBezTo>
                  <a:cubicBezTo>
                    <a:pt x="38" y="756"/>
                    <a:pt x="0" y="718"/>
                    <a:pt x="0" y="67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8" y="0"/>
                    <a:pt x="85" y="0"/>
                  </a:cubicBezTo>
                  <a:cubicBezTo>
                    <a:pt x="131" y="0"/>
                    <a:pt x="169" y="38"/>
                    <a:pt x="169" y="85"/>
                  </a:cubicBezTo>
                  <a:cubicBezTo>
                    <a:pt x="169" y="672"/>
                    <a:pt x="169" y="672"/>
                    <a:pt x="169" y="672"/>
                  </a:cubicBezTo>
                  <a:cubicBezTo>
                    <a:pt x="169" y="718"/>
                    <a:pt x="131" y="756"/>
                    <a:pt x="85" y="7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24" name="Freeform 21"/>
            <p:cNvSpPr>
              <a:spLocks/>
            </p:cNvSpPr>
            <p:nvPr userDrawn="1"/>
          </p:nvSpPr>
          <p:spPr bwMode="auto">
            <a:xfrm>
              <a:off x="0" y="3268663"/>
              <a:ext cx="241300" cy="1074738"/>
            </a:xfrm>
            <a:custGeom>
              <a:avLst/>
              <a:gdLst>
                <a:gd name="T0" fmla="*/ 8 w 76"/>
                <a:gd name="T1" fmla="*/ 0 h 338"/>
                <a:gd name="T2" fmla="*/ 0 w 76"/>
                <a:gd name="T3" fmla="*/ 1 h 338"/>
                <a:gd name="T4" fmla="*/ 0 w 76"/>
                <a:gd name="T5" fmla="*/ 337 h 338"/>
                <a:gd name="T6" fmla="*/ 8 w 76"/>
                <a:gd name="T7" fmla="*/ 338 h 338"/>
                <a:gd name="T8" fmla="*/ 76 w 76"/>
                <a:gd name="T9" fmla="*/ 270 h 338"/>
                <a:gd name="T10" fmla="*/ 76 w 76"/>
                <a:gd name="T11" fmla="*/ 68 h 338"/>
                <a:gd name="T12" fmla="*/ 8 w 76"/>
                <a:gd name="T13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338">
                  <a:moveTo>
                    <a:pt x="8" y="0"/>
                  </a:moveTo>
                  <a:cubicBezTo>
                    <a:pt x="5" y="0"/>
                    <a:pt x="2" y="1"/>
                    <a:pt x="0" y="1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2" y="338"/>
                    <a:pt x="5" y="338"/>
                    <a:pt x="8" y="338"/>
                  </a:cubicBezTo>
                  <a:cubicBezTo>
                    <a:pt x="45" y="338"/>
                    <a:pt x="76" y="308"/>
                    <a:pt x="76" y="270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76" y="31"/>
                    <a:pt x="45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auto">
            <a:xfrm>
              <a:off x="8966200" y="2670176"/>
              <a:ext cx="177800" cy="1068388"/>
            </a:xfrm>
            <a:custGeom>
              <a:avLst/>
              <a:gdLst>
                <a:gd name="T0" fmla="*/ 56 w 56"/>
                <a:gd name="T1" fmla="*/ 0 h 336"/>
                <a:gd name="T2" fmla="*/ 0 w 56"/>
                <a:gd name="T3" fmla="*/ 67 h 336"/>
                <a:gd name="T4" fmla="*/ 0 w 56"/>
                <a:gd name="T5" fmla="*/ 269 h 336"/>
                <a:gd name="T6" fmla="*/ 56 w 56"/>
                <a:gd name="T7" fmla="*/ 336 h 336"/>
                <a:gd name="T8" fmla="*/ 56 w 56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36">
                  <a:moveTo>
                    <a:pt x="56" y="0"/>
                  </a:moveTo>
                  <a:cubicBezTo>
                    <a:pt x="24" y="6"/>
                    <a:pt x="0" y="33"/>
                    <a:pt x="0" y="67"/>
                  </a:cubicBezTo>
                  <a:cubicBezTo>
                    <a:pt x="0" y="269"/>
                    <a:pt x="0" y="269"/>
                    <a:pt x="0" y="269"/>
                  </a:cubicBezTo>
                  <a:cubicBezTo>
                    <a:pt x="0" y="303"/>
                    <a:pt x="24" y="331"/>
                    <a:pt x="56" y="336"/>
                  </a:cubicBez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</p:grpSp>
    </p:spTree>
    <p:extLst>
      <p:ext uri="{BB962C8B-B14F-4D97-AF65-F5344CB8AC3E}">
        <p14:creationId xmlns:p14="http://schemas.microsoft.com/office/powerpoint/2010/main" val="220236643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 algn="r"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10668000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D691-BD66-2E4B-8D57-803DD8FB4034}" type="datetimeFigureOut">
              <a:rPr lang="nb-NO" smtClean="0"/>
              <a:t>08.04.2020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51417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20000" y="1092200"/>
            <a:ext cx="8352000" cy="2268000"/>
          </a:xfrm>
        </p:spPr>
        <p:txBody>
          <a:bodyPr>
            <a:noAutofit/>
          </a:bodyPr>
          <a:lstStyle>
            <a:lvl1pPr algn="ctr">
              <a:defRPr sz="3000">
                <a:solidFill>
                  <a:srgbClr val="0000A0"/>
                </a:solidFill>
              </a:defRPr>
            </a:lvl1pPr>
          </a:lstStyle>
          <a:p>
            <a:r>
              <a:rPr lang="en-GB" dirty="0"/>
              <a:t>Click and type quote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B8A8D"/>
                </a:solidFill>
              </a:defRPr>
            </a:lvl1pPr>
          </a:lstStyle>
          <a:p>
            <a:fld id="{D14BCCD3-0010-4FBA-B965-2126ADC319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664851" y="3572695"/>
            <a:ext cx="6862299" cy="539875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600" b="1">
                <a:solidFill>
                  <a:srgbClr val="8B8A8D"/>
                </a:solidFill>
              </a:defRPr>
            </a:lvl1pPr>
            <a:lvl2pPr marL="215963" indent="0">
              <a:buFontTx/>
              <a:buNone/>
              <a:defRPr b="1">
                <a:solidFill>
                  <a:schemeClr val="accent4"/>
                </a:solidFill>
              </a:defRPr>
            </a:lvl2pPr>
            <a:lvl3pPr marL="431927" indent="0">
              <a:buFontTx/>
              <a:buNone/>
              <a:defRPr b="1">
                <a:solidFill>
                  <a:schemeClr val="accent4"/>
                </a:solidFill>
              </a:defRPr>
            </a:lvl3pPr>
            <a:lvl4pPr marL="647891" indent="0">
              <a:buFontTx/>
              <a:buNone/>
              <a:defRPr b="1">
                <a:solidFill>
                  <a:schemeClr val="accent4"/>
                </a:solidFill>
              </a:defRPr>
            </a:lvl4pPr>
            <a:lvl5pPr marL="863854" indent="0">
              <a:buFontTx/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8B8A8D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0753343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20000" y="1090800"/>
            <a:ext cx="8352000" cy="2268000"/>
          </a:xfrm>
        </p:spPr>
        <p:txBody>
          <a:bodyPr>
            <a:noAutofit/>
          </a:bodyPr>
          <a:lstStyle>
            <a:lvl1pPr algn="ctr">
              <a:defRPr sz="3000">
                <a:solidFill>
                  <a:srgbClr val="FBD9CA"/>
                </a:solidFill>
              </a:defRPr>
            </a:lvl1pPr>
          </a:lstStyle>
          <a:p>
            <a:r>
              <a:rPr lang="en-GB" dirty="0"/>
              <a:t>Click and type quote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4BCCD3-0010-4FBA-B965-2126ADC319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664851" y="3572695"/>
            <a:ext cx="6862299" cy="539875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600" b="1">
                <a:solidFill>
                  <a:srgbClr val="FFFFFF"/>
                </a:solidFill>
              </a:defRPr>
            </a:lvl1pPr>
            <a:lvl2pPr marL="215963" indent="0">
              <a:buFontTx/>
              <a:buNone/>
              <a:defRPr b="1">
                <a:solidFill>
                  <a:schemeClr val="accent4"/>
                </a:solidFill>
              </a:defRPr>
            </a:lvl2pPr>
            <a:lvl3pPr marL="431927" indent="0">
              <a:buFontTx/>
              <a:buNone/>
              <a:defRPr b="1">
                <a:solidFill>
                  <a:schemeClr val="accent4"/>
                </a:solidFill>
              </a:defRPr>
            </a:lvl3pPr>
            <a:lvl4pPr marL="647891" indent="0">
              <a:buFontTx/>
              <a:buNone/>
              <a:defRPr b="1">
                <a:solidFill>
                  <a:schemeClr val="accent4"/>
                </a:solidFill>
              </a:defRPr>
            </a:lvl4pPr>
            <a:lvl5pPr marL="863854" indent="0">
              <a:buFontTx/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Name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20000" y="6316537"/>
            <a:ext cx="10752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Logotype, static"/>
          <p:cNvGrpSpPr/>
          <p:nvPr userDrawn="1"/>
        </p:nvGrpSpPr>
        <p:grpSpPr>
          <a:xfrm>
            <a:off x="10248001" y="6397200"/>
            <a:ext cx="1151583" cy="180102"/>
            <a:chOff x="9501453" y="6148765"/>
            <a:chExt cx="2047875" cy="427037"/>
          </a:xfrm>
          <a:solidFill>
            <a:schemeClr val="bg1"/>
          </a:solidFill>
        </p:grpSpPr>
        <p:sp>
          <p:nvSpPr>
            <p:cNvPr id="15" name="Freeform 5"/>
            <p:cNvSpPr>
              <a:spLocks noEditPoints="1"/>
            </p:cNvSpPr>
            <p:nvPr userDrawn="1"/>
          </p:nvSpPr>
          <p:spPr bwMode="auto">
            <a:xfrm>
              <a:off x="11206428" y="6231315"/>
              <a:ext cx="342900" cy="344487"/>
            </a:xfrm>
            <a:custGeom>
              <a:avLst/>
              <a:gdLst>
                <a:gd name="T0" fmla="*/ 43 w 91"/>
                <a:gd name="T1" fmla="*/ 2 h 91"/>
                <a:gd name="T2" fmla="*/ 2 w 91"/>
                <a:gd name="T3" fmla="*/ 44 h 91"/>
                <a:gd name="T4" fmla="*/ 46 w 91"/>
                <a:gd name="T5" fmla="*/ 91 h 91"/>
                <a:gd name="T6" fmla="*/ 74 w 91"/>
                <a:gd name="T7" fmla="*/ 77 h 91"/>
                <a:gd name="T8" fmla="*/ 74 w 91"/>
                <a:gd name="T9" fmla="*/ 90 h 91"/>
                <a:gd name="T10" fmla="*/ 91 w 91"/>
                <a:gd name="T11" fmla="*/ 90 h 91"/>
                <a:gd name="T12" fmla="*/ 91 w 91"/>
                <a:gd name="T13" fmla="*/ 47 h 91"/>
                <a:gd name="T14" fmla="*/ 43 w 91"/>
                <a:gd name="T15" fmla="*/ 2 h 91"/>
                <a:gd name="T16" fmla="*/ 72 w 91"/>
                <a:gd name="T17" fmla="*/ 48 h 91"/>
                <a:gd name="T18" fmla="*/ 43 w 91"/>
                <a:gd name="T19" fmla="*/ 72 h 91"/>
                <a:gd name="T20" fmla="*/ 21 w 91"/>
                <a:gd name="T21" fmla="*/ 50 h 91"/>
                <a:gd name="T22" fmla="*/ 46 w 91"/>
                <a:gd name="T23" fmla="*/ 21 h 91"/>
                <a:gd name="T24" fmla="*/ 72 w 91"/>
                <a:gd name="T25" fmla="*/ 45 h 91"/>
                <a:gd name="T26" fmla="*/ 72 w 91"/>
                <a:gd name="T27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91">
                  <a:moveTo>
                    <a:pt x="43" y="2"/>
                  </a:moveTo>
                  <a:cubicBezTo>
                    <a:pt x="21" y="4"/>
                    <a:pt x="3" y="22"/>
                    <a:pt x="2" y="44"/>
                  </a:cubicBezTo>
                  <a:cubicBezTo>
                    <a:pt x="0" y="70"/>
                    <a:pt x="21" y="91"/>
                    <a:pt x="46" y="91"/>
                  </a:cubicBezTo>
                  <a:cubicBezTo>
                    <a:pt x="56" y="91"/>
                    <a:pt x="68" y="87"/>
                    <a:pt x="74" y="77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20"/>
                    <a:pt x="69" y="0"/>
                    <a:pt x="43" y="2"/>
                  </a:cubicBezTo>
                  <a:close/>
                  <a:moveTo>
                    <a:pt x="72" y="48"/>
                  </a:moveTo>
                  <a:cubicBezTo>
                    <a:pt x="71" y="63"/>
                    <a:pt x="58" y="74"/>
                    <a:pt x="43" y="72"/>
                  </a:cubicBezTo>
                  <a:cubicBezTo>
                    <a:pt x="32" y="71"/>
                    <a:pt x="22" y="61"/>
                    <a:pt x="21" y="50"/>
                  </a:cubicBezTo>
                  <a:cubicBezTo>
                    <a:pt x="19" y="34"/>
                    <a:pt x="31" y="21"/>
                    <a:pt x="46" y="21"/>
                  </a:cubicBezTo>
                  <a:cubicBezTo>
                    <a:pt x="60" y="21"/>
                    <a:pt x="71" y="32"/>
                    <a:pt x="72" y="45"/>
                  </a:cubicBezTo>
                  <a:lnTo>
                    <a:pt x="7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" name="Freeform 6"/>
            <p:cNvSpPr>
              <a:spLocks noEditPoints="1"/>
            </p:cNvSpPr>
            <p:nvPr userDrawn="1"/>
          </p:nvSpPr>
          <p:spPr bwMode="auto">
            <a:xfrm>
              <a:off x="10849241" y="6236077"/>
              <a:ext cx="334963" cy="339725"/>
            </a:xfrm>
            <a:custGeom>
              <a:avLst/>
              <a:gdLst>
                <a:gd name="T0" fmla="*/ 44 w 89"/>
                <a:gd name="T1" fmla="*/ 1 h 90"/>
                <a:gd name="T2" fmla="*/ 0 w 89"/>
                <a:gd name="T3" fmla="*/ 46 h 90"/>
                <a:gd name="T4" fmla="*/ 45 w 89"/>
                <a:gd name="T5" fmla="*/ 90 h 90"/>
                <a:gd name="T6" fmla="*/ 86 w 89"/>
                <a:gd name="T7" fmla="*/ 63 h 90"/>
                <a:gd name="T8" fmla="*/ 69 w 89"/>
                <a:gd name="T9" fmla="*/ 58 h 90"/>
                <a:gd name="T10" fmla="*/ 50 w 89"/>
                <a:gd name="T11" fmla="*/ 72 h 90"/>
                <a:gd name="T12" fmla="*/ 22 w 89"/>
                <a:gd name="T13" fmla="*/ 59 h 90"/>
                <a:gd name="T14" fmla="*/ 89 w 89"/>
                <a:gd name="T15" fmla="*/ 41 h 90"/>
                <a:gd name="T16" fmla="*/ 44 w 89"/>
                <a:gd name="T17" fmla="*/ 1 h 90"/>
                <a:gd name="T18" fmla="*/ 19 w 89"/>
                <a:gd name="T19" fmla="*/ 44 h 90"/>
                <a:gd name="T20" fmla="*/ 36 w 89"/>
                <a:gd name="T21" fmla="*/ 19 h 90"/>
                <a:gd name="T22" fmla="*/ 67 w 89"/>
                <a:gd name="T23" fmla="*/ 31 h 90"/>
                <a:gd name="T24" fmla="*/ 19 w 89"/>
                <a:gd name="T25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1"/>
                  </a:moveTo>
                  <a:cubicBezTo>
                    <a:pt x="20" y="2"/>
                    <a:pt x="0" y="20"/>
                    <a:pt x="0" y="46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79" y="80"/>
                    <a:pt x="86" y="63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6" y="65"/>
                    <a:pt x="58" y="71"/>
                    <a:pt x="50" y="72"/>
                  </a:cubicBezTo>
                  <a:cubicBezTo>
                    <a:pt x="38" y="75"/>
                    <a:pt x="26" y="67"/>
                    <a:pt x="22" y="59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7" y="24"/>
                    <a:pt x="72" y="0"/>
                    <a:pt x="44" y="1"/>
                  </a:cubicBezTo>
                  <a:close/>
                  <a:moveTo>
                    <a:pt x="19" y="44"/>
                  </a:moveTo>
                  <a:cubicBezTo>
                    <a:pt x="19" y="34"/>
                    <a:pt x="24" y="24"/>
                    <a:pt x="36" y="19"/>
                  </a:cubicBezTo>
                  <a:cubicBezTo>
                    <a:pt x="50" y="14"/>
                    <a:pt x="62" y="21"/>
                    <a:pt x="67" y="31"/>
                  </a:cubicBezTo>
                  <a:lnTo>
                    <a:pt x="19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Freeform 7"/>
            <p:cNvSpPr>
              <a:spLocks/>
            </p:cNvSpPr>
            <p:nvPr userDrawn="1"/>
          </p:nvSpPr>
          <p:spPr bwMode="auto">
            <a:xfrm>
              <a:off x="10292028" y="6239252"/>
              <a:ext cx="166688" cy="333375"/>
            </a:xfrm>
            <a:custGeom>
              <a:avLst/>
              <a:gdLst>
                <a:gd name="T0" fmla="*/ 44 w 44"/>
                <a:gd name="T1" fmla="*/ 18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20 w 44"/>
                <a:gd name="T15" fmla="*/ 88 h 88"/>
                <a:gd name="T16" fmla="*/ 20 w 44"/>
                <a:gd name="T17" fmla="*/ 46 h 88"/>
                <a:gd name="T18" fmla="*/ 44 w 44"/>
                <a:gd name="T19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8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8" y="0"/>
                    <a:pt x="22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62"/>
                    <a:pt x="20" y="62"/>
                    <a:pt x="20" y="46"/>
                  </a:cubicBezTo>
                  <a:cubicBezTo>
                    <a:pt x="20" y="26"/>
                    <a:pt x="31" y="19"/>
                    <a:pt x="4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8"/>
            <p:cNvSpPr>
              <a:spLocks/>
            </p:cNvSpPr>
            <p:nvPr userDrawn="1"/>
          </p:nvSpPr>
          <p:spPr bwMode="auto">
            <a:xfrm>
              <a:off x="9501453" y="6182102"/>
              <a:ext cx="369888" cy="390525"/>
            </a:xfrm>
            <a:custGeom>
              <a:avLst/>
              <a:gdLst>
                <a:gd name="T0" fmla="*/ 185 w 233"/>
                <a:gd name="T1" fmla="*/ 165 h 246"/>
                <a:gd name="T2" fmla="*/ 48 w 233"/>
                <a:gd name="T3" fmla="*/ 0 h 246"/>
                <a:gd name="T4" fmla="*/ 0 w 233"/>
                <a:gd name="T5" fmla="*/ 0 h 246"/>
                <a:gd name="T6" fmla="*/ 0 w 233"/>
                <a:gd name="T7" fmla="*/ 246 h 246"/>
                <a:gd name="T8" fmla="*/ 50 w 233"/>
                <a:gd name="T9" fmla="*/ 246 h 246"/>
                <a:gd name="T10" fmla="*/ 50 w 233"/>
                <a:gd name="T11" fmla="*/ 81 h 246"/>
                <a:gd name="T12" fmla="*/ 190 w 233"/>
                <a:gd name="T13" fmla="*/ 246 h 246"/>
                <a:gd name="T14" fmla="*/ 233 w 233"/>
                <a:gd name="T15" fmla="*/ 246 h 246"/>
                <a:gd name="T16" fmla="*/ 233 w 233"/>
                <a:gd name="T17" fmla="*/ 0 h 246"/>
                <a:gd name="T18" fmla="*/ 185 w 233"/>
                <a:gd name="T19" fmla="*/ 0 h 246"/>
                <a:gd name="T20" fmla="*/ 185 w 233"/>
                <a:gd name="T21" fmla="*/ 16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6">
                  <a:moveTo>
                    <a:pt x="185" y="165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6"/>
                  </a:lnTo>
                  <a:lnTo>
                    <a:pt x="50" y="246"/>
                  </a:lnTo>
                  <a:lnTo>
                    <a:pt x="50" y="81"/>
                  </a:lnTo>
                  <a:lnTo>
                    <a:pt x="190" y="246"/>
                  </a:lnTo>
                  <a:lnTo>
                    <a:pt x="233" y="246"/>
                  </a:lnTo>
                  <a:lnTo>
                    <a:pt x="233" y="0"/>
                  </a:lnTo>
                  <a:lnTo>
                    <a:pt x="185" y="0"/>
                  </a:lnTo>
                  <a:lnTo>
                    <a:pt x="185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9"/>
            <p:cNvSpPr>
              <a:spLocks noEditPoints="1"/>
            </p:cNvSpPr>
            <p:nvPr userDrawn="1"/>
          </p:nvSpPr>
          <p:spPr bwMode="auto">
            <a:xfrm>
              <a:off x="10461891" y="6148765"/>
              <a:ext cx="342900" cy="427037"/>
            </a:xfrm>
            <a:custGeom>
              <a:avLst/>
              <a:gdLst>
                <a:gd name="T0" fmla="*/ 91 w 91"/>
                <a:gd name="T1" fmla="*/ 0 h 113"/>
                <a:gd name="T2" fmla="*/ 73 w 91"/>
                <a:gd name="T3" fmla="*/ 0 h 113"/>
                <a:gd name="T4" fmla="*/ 73 w 91"/>
                <a:gd name="T5" fmla="*/ 34 h 113"/>
                <a:gd name="T6" fmla="*/ 43 w 91"/>
                <a:gd name="T7" fmla="*/ 24 h 113"/>
                <a:gd name="T8" fmla="*/ 2 w 91"/>
                <a:gd name="T9" fmla="*/ 66 h 113"/>
                <a:gd name="T10" fmla="*/ 46 w 91"/>
                <a:gd name="T11" fmla="*/ 113 h 113"/>
                <a:gd name="T12" fmla="*/ 74 w 91"/>
                <a:gd name="T13" fmla="*/ 101 h 113"/>
                <a:gd name="T14" fmla="*/ 74 w 91"/>
                <a:gd name="T15" fmla="*/ 112 h 113"/>
                <a:gd name="T16" fmla="*/ 91 w 91"/>
                <a:gd name="T17" fmla="*/ 112 h 113"/>
                <a:gd name="T18" fmla="*/ 91 w 91"/>
                <a:gd name="T19" fmla="*/ 69 h 113"/>
                <a:gd name="T20" fmla="*/ 91 w 91"/>
                <a:gd name="T21" fmla="*/ 69 h 113"/>
                <a:gd name="T22" fmla="*/ 91 w 91"/>
                <a:gd name="T23" fmla="*/ 68 h 113"/>
                <a:gd name="T24" fmla="*/ 91 w 91"/>
                <a:gd name="T25" fmla="*/ 0 h 113"/>
                <a:gd name="T26" fmla="*/ 72 w 91"/>
                <a:gd name="T27" fmla="*/ 70 h 113"/>
                <a:gd name="T28" fmla="*/ 43 w 91"/>
                <a:gd name="T29" fmla="*/ 94 h 113"/>
                <a:gd name="T30" fmla="*/ 21 w 91"/>
                <a:gd name="T31" fmla="*/ 72 h 113"/>
                <a:gd name="T32" fmla="*/ 46 w 91"/>
                <a:gd name="T33" fmla="*/ 43 h 113"/>
                <a:gd name="T34" fmla="*/ 72 w 91"/>
                <a:gd name="T35" fmla="*/ 67 h 113"/>
                <a:gd name="T36" fmla="*/ 72 w 91"/>
                <a:gd name="T37" fmla="*/ 7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3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3"/>
                    <a:pt x="43" y="24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3"/>
                    <a:pt x="46" y="113"/>
                  </a:cubicBezTo>
                  <a:cubicBezTo>
                    <a:pt x="56" y="113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8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1" y="85"/>
                    <a:pt x="58" y="96"/>
                    <a:pt x="43" y="94"/>
                  </a:cubicBezTo>
                  <a:cubicBezTo>
                    <a:pt x="32" y="93"/>
                    <a:pt x="22" y="83"/>
                    <a:pt x="21" y="72"/>
                  </a:cubicBezTo>
                  <a:cubicBezTo>
                    <a:pt x="19" y="56"/>
                    <a:pt x="31" y="43"/>
                    <a:pt x="46" y="43"/>
                  </a:cubicBezTo>
                  <a:cubicBezTo>
                    <a:pt x="60" y="43"/>
                    <a:pt x="71" y="54"/>
                    <a:pt x="72" y="67"/>
                  </a:cubicBezTo>
                  <a:lnTo>
                    <a:pt x="7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10"/>
            <p:cNvSpPr>
              <a:spLocks noEditPoints="1"/>
            </p:cNvSpPr>
            <p:nvPr userDrawn="1"/>
          </p:nvSpPr>
          <p:spPr bwMode="auto">
            <a:xfrm>
              <a:off x="9912616" y="6239252"/>
              <a:ext cx="338138" cy="336550"/>
            </a:xfrm>
            <a:custGeom>
              <a:avLst/>
              <a:gdLst>
                <a:gd name="T0" fmla="*/ 45 w 90"/>
                <a:gd name="T1" fmla="*/ 0 h 89"/>
                <a:gd name="T2" fmla="*/ 0 w 90"/>
                <a:gd name="T3" fmla="*/ 45 h 89"/>
                <a:gd name="T4" fmla="*/ 45 w 90"/>
                <a:gd name="T5" fmla="*/ 89 h 89"/>
                <a:gd name="T6" fmla="*/ 90 w 90"/>
                <a:gd name="T7" fmla="*/ 45 h 89"/>
                <a:gd name="T8" fmla="*/ 45 w 90"/>
                <a:gd name="T9" fmla="*/ 0 h 89"/>
                <a:gd name="T10" fmla="*/ 45 w 90"/>
                <a:gd name="T11" fmla="*/ 70 h 89"/>
                <a:gd name="T12" fmla="*/ 19 w 90"/>
                <a:gd name="T13" fmla="*/ 45 h 89"/>
                <a:gd name="T14" fmla="*/ 45 w 90"/>
                <a:gd name="T15" fmla="*/ 19 h 89"/>
                <a:gd name="T16" fmla="*/ 71 w 90"/>
                <a:gd name="T17" fmla="*/ 45 h 89"/>
                <a:gd name="T18" fmla="*/ 45 w 90"/>
                <a:gd name="T19" fmla="*/ 7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9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69"/>
                    <a:pt x="20" y="89"/>
                    <a:pt x="45" y="89"/>
                  </a:cubicBezTo>
                  <a:cubicBezTo>
                    <a:pt x="70" y="89"/>
                    <a:pt x="90" y="69"/>
                    <a:pt x="90" y="45"/>
                  </a:cubicBezTo>
                  <a:cubicBezTo>
                    <a:pt x="90" y="20"/>
                    <a:pt x="70" y="0"/>
                    <a:pt x="45" y="0"/>
                  </a:cubicBezTo>
                  <a:close/>
                  <a:moveTo>
                    <a:pt x="45" y="70"/>
                  </a:moveTo>
                  <a:cubicBezTo>
                    <a:pt x="31" y="70"/>
                    <a:pt x="19" y="59"/>
                    <a:pt x="19" y="45"/>
                  </a:cubicBezTo>
                  <a:cubicBezTo>
                    <a:pt x="19" y="30"/>
                    <a:pt x="31" y="19"/>
                    <a:pt x="45" y="19"/>
                  </a:cubicBezTo>
                  <a:cubicBezTo>
                    <a:pt x="59" y="19"/>
                    <a:pt x="71" y="30"/>
                    <a:pt x="71" y="45"/>
                  </a:cubicBezTo>
                  <a:cubicBezTo>
                    <a:pt x="71" y="59"/>
                    <a:pt x="59" y="70"/>
                    <a:pt x="45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4003615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Pulse Patter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Pulse"/>
          <p:cNvGrpSpPr/>
          <p:nvPr userDrawn="1"/>
        </p:nvGrpSpPr>
        <p:grpSpPr>
          <a:xfrm>
            <a:off x="0" y="3751998"/>
            <a:ext cx="12192000" cy="2203451"/>
            <a:chOff x="0" y="2468633"/>
            <a:chExt cx="9144000" cy="2203451"/>
          </a:xfrm>
        </p:grpSpPr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1917700" y="3089346"/>
              <a:ext cx="269875" cy="674688"/>
            </a:xfrm>
            <a:custGeom>
              <a:avLst/>
              <a:gdLst>
                <a:gd name="T0" fmla="*/ 44 w 85"/>
                <a:gd name="T1" fmla="*/ 212 h 212"/>
                <a:gd name="T2" fmla="*/ 41 w 85"/>
                <a:gd name="T3" fmla="*/ 212 h 212"/>
                <a:gd name="T4" fmla="*/ 0 w 85"/>
                <a:gd name="T5" fmla="*/ 171 h 212"/>
                <a:gd name="T6" fmla="*/ 0 w 85"/>
                <a:gd name="T7" fmla="*/ 41 h 212"/>
                <a:gd name="T8" fmla="*/ 41 w 85"/>
                <a:gd name="T9" fmla="*/ 0 h 212"/>
                <a:gd name="T10" fmla="*/ 44 w 85"/>
                <a:gd name="T11" fmla="*/ 0 h 212"/>
                <a:gd name="T12" fmla="*/ 85 w 85"/>
                <a:gd name="T13" fmla="*/ 41 h 212"/>
                <a:gd name="T14" fmla="*/ 85 w 85"/>
                <a:gd name="T15" fmla="*/ 171 h 212"/>
                <a:gd name="T16" fmla="*/ 44 w 85"/>
                <a:gd name="T17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212">
                  <a:moveTo>
                    <a:pt x="44" y="212"/>
                  </a:moveTo>
                  <a:cubicBezTo>
                    <a:pt x="41" y="212"/>
                    <a:pt x="41" y="212"/>
                    <a:pt x="41" y="212"/>
                  </a:cubicBezTo>
                  <a:cubicBezTo>
                    <a:pt x="19" y="212"/>
                    <a:pt x="0" y="194"/>
                    <a:pt x="0" y="17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9"/>
                    <a:pt x="19" y="0"/>
                    <a:pt x="41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66" y="0"/>
                    <a:pt x="85" y="19"/>
                    <a:pt x="85" y="41"/>
                  </a:cubicBezTo>
                  <a:cubicBezTo>
                    <a:pt x="85" y="171"/>
                    <a:pt x="85" y="171"/>
                    <a:pt x="85" y="171"/>
                  </a:cubicBezTo>
                  <a:cubicBezTo>
                    <a:pt x="85" y="194"/>
                    <a:pt x="66" y="212"/>
                    <a:pt x="44" y="212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3644900" y="3481458"/>
              <a:ext cx="158750" cy="269875"/>
            </a:xfrm>
            <a:custGeom>
              <a:avLst/>
              <a:gdLst>
                <a:gd name="T0" fmla="*/ 26 w 50"/>
                <a:gd name="T1" fmla="*/ 85 h 85"/>
                <a:gd name="T2" fmla="*/ 24 w 50"/>
                <a:gd name="T3" fmla="*/ 85 h 85"/>
                <a:gd name="T4" fmla="*/ 0 w 50"/>
                <a:gd name="T5" fmla="*/ 60 h 85"/>
                <a:gd name="T6" fmla="*/ 0 w 50"/>
                <a:gd name="T7" fmla="*/ 25 h 85"/>
                <a:gd name="T8" fmla="*/ 24 w 50"/>
                <a:gd name="T9" fmla="*/ 0 h 85"/>
                <a:gd name="T10" fmla="*/ 26 w 50"/>
                <a:gd name="T11" fmla="*/ 0 h 85"/>
                <a:gd name="T12" fmla="*/ 50 w 50"/>
                <a:gd name="T13" fmla="*/ 25 h 85"/>
                <a:gd name="T14" fmla="*/ 50 w 50"/>
                <a:gd name="T15" fmla="*/ 60 h 85"/>
                <a:gd name="T16" fmla="*/ 26 w 50"/>
                <a:gd name="T1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85">
                  <a:moveTo>
                    <a:pt x="26" y="85"/>
                  </a:moveTo>
                  <a:cubicBezTo>
                    <a:pt x="24" y="85"/>
                    <a:pt x="24" y="85"/>
                    <a:pt x="24" y="85"/>
                  </a:cubicBezTo>
                  <a:cubicBezTo>
                    <a:pt x="11" y="85"/>
                    <a:pt x="0" y="74"/>
                    <a:pt x="0" y="6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9" y="0"/>
                    <a:pt x="50" y="11"/>
                    <a:pt x="50" y="25"/>
                  </a:cubicBezTo>
                  <a:cubicBezTo>
                    <a:pt x="50" y="60"/>
                    <a:pt x="50" y="60"/>
                    <a:pt x="50" y="60"/>
                  </a:cubicBezTo>
                  <a:cubicBezTo>
                    <a:pt x="50" y="74"/>
                    <a:pt x="39" y="85"/>
                    <a:pt x="26" y="85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1647825" y="3481458"/>
              <a:ext cx="161925" cy="269875"/>
            </a:xfrm>
            <a:custGeom>
              <a:avLst/>
              <a:gdLst>
                <a:gd name="T0" fmla="*/ 26 w 51"/>
                <a:gd name="T1" fmla="*/ 85 h 85"/>
                <a:gd name="T2" fmla="*/ 25 w 51"/>
                <a:gd name="T3" fmla="*/ 85 h 85"/>
                <a:gd name="T4" fmla="*/ 0 w 51"/>
                <a:gd name="T5" fmla="*/ 60 h 85"/>
                <a:gd name="T6" fmla="*/ 0 w 51"/>
                <a:gd name="T7" fmla="*/ 25 h 85"/>
                <a:gd name="T8" fmla="*/ 25 w 51"/>
                <a:gd name="T9" fmla="*/ 0 h 85"/>
                <a:gd name="T10" fmla="*/ 26 w 51"/>
                <a:gd name="T11" fmla="*/ 0 h 85"/>
                <a:gd name="T12" fmla="*/ 51 w 51"/>
                <a:gd name="T13" fmla="*/ 25 h 85"/>
                <a:gd name="T14" fmla="*/ 51 w 51"/>
                <a:gd name="T15" fmla="*/ 60 h 85"/>
                <a:gd name="T16" fmla="*/ 26 w 51"/>
                <a:gd name="T1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85">
                  <a:moveTo>
                    <a:pt x="26" y="85"/>
                  </a:moveTo>
                  <a:cubicBezTo>
                    <a:pt x="25" y="85"/>
                    <a:pt x="25" y="85"/>
                    <a:pt x="25" y="85"/>
                  </a:cubicBezTo>
                  <a:cubicBezTo>
                    <a:pt x="11" y="85"/>
                    <a:pt x="0" y="74"/>
                    <a:pt x="0" y="6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0" y="0"/>
                    <a:pt x="51" y="11"/>
                    <a:pt x="51" y="25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51" y="74"/>
                    <a:pt x="40" y="85"/>
                    <a:pt x="26" y="85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3267075" y="3468758"/>
              <a:ext cx="266700" cy="674688"/>
            </a:xfrm>
            <a:custGeom>
              <a:avLst/>
              <a:gdLst>
                <a:gd name="T0" fmla="*/ 43 w 84"/>
                <a:gd name="T1" fmla="*/ 212 h 212"/>
                <a:gd name="T2" fmla="*/ 41 w 84"/>
                <a:gd name="T3" fmla="*/ 212 h 212"/>
                <a:gd name="T4" fmla="*/ 0 w 84"/>
                <a:gd name="T5" fmla="*/ 171 h 212"/>
                <a:gd name="T6" fmla="*/ 0 w 84"/>
                <a:gd name="T7" fmla="*/ 41 h 212"/>
                <a:gd name="T8" fmla="*/ 41 w 84"/>
                <a:gd name="T9" fmla="*/ 0 h 212"/>
                <a:gd name="T10" fmla="*/ 43 w 84"/>
                <a:gd name="T11" fmla="*/ 0 h 212"/>
                <a:gd name="T12" fmla="*/ 84 w 84"/>
                <a:gd name="T13" fmla="*/ 41 h 212"/>
                <a:gd name="T14" fmla="*/ 84 w 84"/>
                <a:gd name="T15" fmla="*/ 171 h 212"/>
                <a:gd name="T16" fmla="*/ 43 w 84"/>
                <a:gd name="T17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212">
                  <a:moveTo>
                    <a:pt x="43" y="212"/>
                  </a:moveTo>
                  <a:cubicBezTo>
                    <a:pt x="41" y="212"/>
                    <a:pt x="41" y="212"/>
                    <a:pt x="41" y="212"/>
                  </a:cubicBezTo>
                  <a:cubicBezTo>
                    <a:pt x="18" y="212"/>
                    <a:pt x="0" y="193"/>
                    <a:pt x="0" y="17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8"/>
                    <a:pt x="18" y="0"/>
                    <a:pt x="41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0"/>
                    <a:pt x="84" y="18"/>
                    <a:pt x="84" y="41"/>
                  </a:cubicBezTo>
                  <a:cubicBezTo>
                    <a:pt x="84" y="171"/>
                    <a:pt x="84" y="171"/>
                    <a:pt x="84" y="171"/>
                  </a:cubicBezTo>
                  <a:cubicBezTo>
                    <a:pt x="84" y="193"/>
                    <a:pt x="66" y="212"/>
                    <a:pt x="43" y="212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2320925" y="2562296"/>
              <a:ext cx="339725" cy="1514475"/>
            </a:xfrm>
            <a:custGeom>
              <a:avLst/>
              <a:gdLst>
                <a:gd name="T0" fmla="*/ 55 w 107"/>
                <a:gd name="T1" fmla="*/ 476 h 476"/>
                <a:gd name="T2" fmla="*/ 52 w 107"/>
                <a:gd name="T3" fmla="*/ 476 h 476"/>
                <a:gd name="T4" fmla="*/ 0 w 107"/>
                <a:gd name="T5" fmla="*/ 424 h 476"/>
                <a:gd name="T6" fmla="*/ 0 w 107"/>
                <a:gd name="T7" fmla="*/ 52 h 476"/>
                <a:gd name="T8" fmla="*/ 52 w 107"/>
                <a:gd name="T9" fmla="*/ 0 h 476"/>
                <a:gd name="T10" fmla="*/ 55 w 107"/>
                <a:gd name="T11" fmla="*/ 0 h 476"/>
                <a:gd name="T12" fmla="*/ 107 w 107"/>
                <a:gd name="T13" fmla="*/ 52 h 476"/>
                <a:gd name="T14" fmla="*/ 107 w 107"/>
                <a:gd name="T15" fmla="*/ 424 h 476"/>
                <a:gd name="T16" fmla="*/ 55 w 107"/>
                <a:gd name="T17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476">
                  <a:moveTo>
                    <a:pt x="55" y="476"/>
                  </a:moveTo>
                  <a:cubicBezTo>
                    <a:pt x="52" y="476"/>
                    <a:pt x="52" y="476"/>
                    <a:pt x="52" y="476"/>
                  </a:cubicBezTo>
                  <a:cubicBezTo>
                    <a:pt x="24" y="476"/>
                    <a:pt x="0" y="453"/>
                    <a:pt x="0" y="42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4"/>
                    <a:pt x="24" y="0"/>
                    <a:pt x="52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83" y="0"/>
                    <a:pt x="107" y="24"/>
                    <a:pt x="107" y="52"/>
                  </a:cubicBezTo>
                  <a:cubicBezTo>
                    <a:pt x="107" y="424"/>
                    <a:pt x="107" y="424"/>
                    <a:pt x="107" y="424"/>
                  </a:cubicBezTo>
                  <a:cubicBezTo>
                    <a:pt x="107" y="453"/>
                    <a:pt x="83" y="476"/>
                    <a:pt x="55" y="476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184150" y="3089346"/>
              <a:ext cx="269875" cy="674688"/>
            </a:xfrm>
            <a:custGeom>
              <a:avLst/>
              <a:gdLst>
                <a:gd name="T0" fmla="*/ 43 w 85"/>
                <a:gd name="T1" fmla="*/ 212 h 212"/>
                <a:gd name="T2" fmla="*/ 41 w 85"/>
                <a:gd name="T3" fmla="*/ 212 h 212"/>
                <a:gd name="T4" fmla="*/ 0 w 85"/>
                <a:gd name="T5" fmla="*/ 171 h 212"/>
                <a:gd name="T6" fmla="*/ 0 w 85"/>
                <a:gd name="T7" fmla="*/ 41 h 212"/>
                <a:gd name="T8" fmla="*/ 41 w 85"/>
                <a:gd name="T9" fmla="*/ 0 h 212"/>
                <a:gd name="T10" fmla="*/ 43 w 85"/>
                <a:gd name="T11" fmla="*/ 0 h 212"/>
                <a:gd name="T12" fmla="*/ 85 w 85"/>
                <a:gd name="T13" fmla="*/ 41 h 212"/>
                <a:gd name="T14" fmla="*/ 85 w 85"/>
                <a:gd name="T15" fmla="*/ 171 h 212"/>
                <a:gd name="T16" fmla="*/ 43 w 85"/>
                <a:gd name="T17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212">
                  <a:moveTo>
                    <a:pt x="43" y="212"/>
                  </a:moveTo>
                  <a:cubicBezTo>
                    <a:pt x="41" y="212"/>
                    <a:pt x="41" y="212"/>
                    <a:pt x="41" y="212"/>
                  </a:cubicBezTo>
                  <a:cubicBezTo>
                    <a:pt x="19" y="212"/>
                    <a:pt x="0" y="194"/>
                    <a:pt x="0" y="17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9"/>
                    <a:pt x="19" y="0"/>
                    <a:pt x="41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0"/>
                    <a:pt x="85" y="19"/>
                    <a:pt x="85" y="41"/>
                  </a:cubicBezTo>
                  <a:cubicBezTo>
                    <a:pt x="85" y="171"/>
                    <a:pt x="85" y="171"/>
                    <a:pt x="85" y="171"/>
                  </a:cubicBezTo>
                  <a:cubicBezTo>
                    <a:pt x="85" y="194"/>
                    <a:pt x="66" y="212"/>
                    <a:pt x="43" y="212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587375" y="2562296"/>
              <a:ext cx="336550" cy="1514475"/>
            </a:xfrm>
            <a:custGeom>
              <a:avLst/>
              <a:gdLst>
                <a:gd name="T0" fmla="*/ 55 w 106"/>
                <a:gd name="T1" fmla="*/ 476 h 476"/>
                <a:gd name="T2" fmla="*/ 52 w 106"/>
                <a:gd name="T3" fmla="*/ 476 h 476"/>
                <a:gd name="T4" fmla="*/ 0 w 106"/>
                <a:gd name="T5" fmla="*/ 424 h 476"/>
                <a:gd name="T6" fmla="*/ 0 w 106"/>
                <a:gd name="T7" fmla="*/ 52 h 476"/>
                <a:gd name="T8" fmla="*/ 52 w 106"/>
                <a:gd name="T9" fmla="*/ 0 h 476"/>
                <a:gd name="T10" fmla="*/ 55 w 106"/>
                <a:gd name="T11" fmla="*/ 0 h 476"/>
                <a:gd name="T12" fmla="*/ 106 w 106"/>
                <a:gd name="T13" fmla="*/ 52 h 476"/>
                <a:gd name="T14" fmla="*/ 106 w 106"/>
                <a:gd name="T15" fmla="*/ 424 h 476"/>
                <a:gd name="T16" fmla="*/ 55 w 106"/>
                <a:gd name="T17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476">
                  <a:moveTo>
                    <a:pt x="55" y="476"/>
                  </a:moveTo>
                  <a:cubicBezTo>
                    <a:pt x="52" y="476"/>
                    <a:pt x="52" y="476"/>
                    <a:pt x="52" y="476"/>
                  </a:cubicBezTo>
                  <a:cubicBezTo>
                    <a:pt x="23" y="476"/>
                    <a:pt x="0" y="453"/>
                    <a:pt x="0" y="42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4"/>
                    <a:pt x="23" y="0"/>
                    <a:pt x="52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83" y="0"/>
                    <a:pt x="106" y="24"/>
                    <a:pt x="106" y="52"/>
                  </a:cubicBezTo>
                  <a:cubicBezTo>
                    <a:pt x="106" y="424"/>
                    <a:pt x="106" y="424"/>
                    <a:pt x="106" y="424"/>
                  </a:cubicBezTo>
                  <a:cubicBezTo>
                    <a:pt x="106" y="453"/>
                    <a:pt x="83" y="476"/>
                    <a:pt x="55" y="476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>
              <a:off x="2794000" y="3156021"/>
              <a:ext cx="336550" cy="1516063"/>
            </a:xfrm>
            <a:custGeom>
              <a:avLst/>
              <a:gdLst>
                <a:gd name="T0" fmla="*/ 54 w 106"/>
                <a:gd name="T1" fmla="*/ 476 h 476"/>
                <a:gd name="T2" fmla="*/ 52 w 106"/>
                <a:gd name="T3" fmla="*/ 476 h 476"/>
                <a:gd name="T4" fmla="*/ 0 w 106"/>
                <a:gd name="T5" fmla="*/ 424 h 476"/>
                <a:gd name="T6" fmla="*/ 0 w 106"/>
                <a:gd name="T7" fmla="*/ 52 h 476"/>
                <a:gd name="T8" fmla="*/ 52 w 106"/>
                <a:gd name="T9" fmla="*/ 0 h 476"/>
                <a:gd name="T10" fmla="*/ 54 w 106"/>
                <a:gd name="T11" fmla="*/ 0 h 476"/>
                <a:gd name="T12" fmla="*/ 106 w 106"/>
                <a:gd name="T13" fmla="*/ 52 h 476"/>
                <a:gd name="T14" fmla="*/ 106 w 106"/>
                <a:gd name="T15" fmla="*/ 424 h 476"/>
                <a:gd name="T16" fmla="*/ 54 w 106"/>
                <a:gd name="T17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476">
                  <a:moveTo>
                    <a:pt x="54" y="476"/>
                  </a:moveTo>
                  <a:cubicBezTo>
                    <a:pt x="52" y="476"/>
                    <a:pt x="52" y="476"/>
                    <a:pt x="52" y="476"/>
                  </a:cubicBezTo>
                  <a:cubicBezTo>
                    <a:pt x="23" y="476"/>
                    <a:pt x="0" y="452"/>
                    <a:pt x="0" y="42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3"/>
                    <a:pt x="23" y="0"/>
                    <a:pt x="52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83" y="0"/>
                    <a:pt x="106" y="23"/>
                    <a:pt x="106" y="52"/>
                  </a:cubicBezTo>
                  <a:cubicBezTo>
                    <a:pt x="106" y="424"/>
                    <a:pt x="106" y="424"/>
                    <a:pt x="106" y="424"/>
                  </a:cubicBezTo>
                  <a:cubicBezTo>
                    <a:pt x="106" y="452"/>
                    <a:pt x="83" y="476"/>
                    <a:pt x="54" y="476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18" name="Freeform 13"/>
            <p:cNvSpPr>
              <a:spLocks noEditPoints="1"/>
            </p:cNvSpPr>
            <p:nvPr userDrawn="1"/>
          </p:nvSpPr>
          <p:spPr bwMode="auto">
            <a:xfrm>
              <a:off x="1270000" y="3468758"/>
              <a:ext cx="269875" cy="674688"/>
            </a:xfrm>
            <a:custGeom>
              <a:avLst/>
              <a:gdLst>
                <a:gd name="T0" fmla="*/ 43 w 85"/>
                <a:gd name="T1" fmla="*/ 8 h 212"/>
                <a:gd name="T2" fmla="*/ 77 w 85"/>
                <a:gd name="T3" fmla="*/ 42 h 212"/>
                <a:gd name="T4" fmla="*/ 77 w 85"/>
                <a:gd name="T5" fmla="*/ 170 h 212"/>
                <a:gd name="T6" fmla="*/ 43 w 85"/>
                <a:gd name="T7" fmla="*/ 204 h 212"/>
                <a:gd name="T8" fmla="*/ 9 w 85"/>
                <a:gd name="T9" fmla="*/ 170 h 212"/>
                <a:gd name="T10" fmla="*/ 9 w 85"/>
                <a:gd name="T11" fmla="*/ 42 h 212"/>
                <a:gd name="T12" fmla="*/ 43 w 85"/>
                <a:gd name="T13" fmla="*/ 8 h 212"/>
                <a:gd name="T14" fmla="*/ 43 w 85"/>
                <a:gd name="T15" fmla="*/ 0 h 212"/>
                <a:gd name="T16" fmla="*/ 0 w 85"/>
                <a:gd name="T17" fmla="*/ 42 h 212"/>
                <a:gd name="T18" fmla="*/ 0 w 85"/>
                <a:gd name="T19" fmla="*/ 170 h 212"/>
                <a:gd name="T20" fmla="*/ 43 w 85"/>
                <a:gd name="T21" fmla="*/ 212 h 212"/>
                <a:gd name="T22" fmla="*/ 85 w 85"/>
                <a:gd name="T23" fmla="*/ 170 h 212"/>
                <a:gd name="T24" fmla="*/ 85 w 85"/>
                <a:gd name="T25" fmla="*/ 42 h 212"/>
                <a:gd name="T26" fmla="*/ 43 w 85"/>
                <a:gd name="T27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5" h="212">
                  <a:moveTo>
                    <a:pt x="43" y="8"/>
                  </a:moveTo>
                  <a:cubicBezTo>
                    <a:pt x="62" y="8"/>
                    <a:pt x="77" y="24"/>
                    <a:pt x="77" y="42"/>
                  </a:cubicBezTo>
                  <a:cubicBezTo>
                    <a:pt x="77" y="170"/>
                    <a:pt x="77" y="170"/>
                    <a:pt x="77" y="170"/>
                  </a:cubicBezTo>
                  <a:cubicBezTo>
                    <a:pt x="77" y="188"/>
                    <a:pt x="62" y="204"/>
                    <a:pt x="43" y="204"/>
                  </a:cubicBezTo>
                  <a:cubicBezTo>
                    <a:pt x="24" y="204"/>
                    <a:pt x="9" y="188"/>
                    <a:pt x="9" y="17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24"/>
                    <a:pt x="24" y="8"/>
                    <a:pt x="43" y="8"/>
                  </a:cubicBezTo>
                  <a:moveTo>
                    <a:pt x="43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193"/>
                    <a:pt x="19" y="212"/>
                    <a:pt x="43" y="212"/>
                  </a:cubicBezTo>
                  <a:cubicBezTo>
                    <a:pt x="66" y="212"/>
                    <a:pt x="85" y="193"/>
                    <a:pt x="85" y="170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85" y="19"/>
                    <a:pt x="66" y="0"/>
                    <a:pt x="43" y="0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19" name="Freeform 14"/>
            <p:cNvSpPr>
              <a:spLocks noEditPoints="1"/>
            </p:cNvSpPr>
            <p:nvPr userDrawn="1"/>
          </p:nvSpPr>
          <p:spPr bwMode="auto">
            <a:xfrm>
              <a:off x="800100" y="3156021"/>
              <a:ext cx="336550" cy="1516063"/>
            </a:xfrm>
            <a:custGeom>
              <a:avLst/>
              <a:gdLst>
                <a:gd name="T0" fmla="*/ 53 w 106"/>
                <a:gd name="T1" fmla="*/ 9 h 476"/>
                <a:gd name="T2" fmla="*/ 97 w 106"/>
                <a:gd name="T3" fmla="*/ 53 h 476"/>
                <a:gd name="T4" fmla="*/ 97 w 106"/>
                <a:gd name="T5" fmla="*/ 422 h 476"/>
                <a:gd name="T6" fmla="*/ 53 w 106"/>
                <a:gd name="T7" fmla="*/ 467 h 476"/>
                <a:gd name="T8" fmla="*/ 8 w 106"/>
                <a:gd name="T9" fmla="*/ 422 h 476"/>
                <a:gd name="T10" fmla="*/ 8 w 106"/>
                <a:gd name="T11" fmla="*/ 53 h 476"/>
                <a:gd name="T12" fmla="*/ 53 w 106"/>
                <a:gd name="T13" fmla="*/ 9 h 476"/>
                <a:gd name="T14" fmla="*/ 53 w 106"/>
                <a:gd name="T15" fmla="*/ 0 h 476"/>
                <a:gd name="T16" fmla="*/ 0 w 106"/>
                <a:gd name="T17" fmla="*/ 53 h 476"/>
                <a:gd name="T18" fmla="*/ 0 w 106"/>
                <a:gd name="T19" fmla="*/ 422 h 476"/>
                <a:gd name="T20" fmla="*/ 53 w 106"/>
                <a:gd name="T21" fmla="*/ 476 h 476"/>
                <a:gd name="T22" fmla="*/ 106 w 106"/>
                <a:gd name="T23" fmla="*/ 422 h 476"/>
                <a:gd name="T24" fmla="*/ 106 w 106"/>
                <a:gd name="T25" fmla="*/ 53 h 476"/>
                <a:gd name="T26" fmla="*/ 53 w 106"/>
                <a:gd name="T27" fmla="*/ 0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" h="476">
                  <a:moveTo>
                    <a:pt x="53" y="9"/>
                  </a:moveTo>
                  <a:cubicBezTo>
                    <a:pt x="77" y="9"/>
                    <a:pt x="97" y="29"/>
                    <a:pt x="97" y="53"/>
                  </a:cubicBezTo>
                  <a:cubicBezTo>
                    <a:pt x="97" y="422"/>
                    <a:pt x="97" y="422"/>
                    <a:pt x="97" y="422"/>
                  </a:cubicBezTo>
                  <a:cubicBezTo>
                    <a:pt x="97" y="447"/>
                    <a:pt x="77" y="467"/>
                    <a:pt x="53" y="467"/>
                  </a:cubicBezTo>
                  <a:cubicBezTo>
                    <a:pt x="28" y="467"/>
                    <a:pt x="8" y="447"/>
                    <a:pt x="8" y="422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29"/>
                    <a:pt x="28" y="9"/>
                    <a:pt x="53" y="9"/>
                  </a:cubicBezTo>
                  <a:moveTo>
                    <a:pt x="53" y="0"/>
                  </a:moveTo>
                  <a:cubicBezTo>
                    <a:pt x="24" y="0"/>
                    <a:pt x="0" y="24"/>
                    <a:pt x="0" y="53"/>
                  </a:cubicBezTo>
                  <a:cubicBezTo>
                    <a:pt x="0" y="422"/>
                    <a:pt x="0" y="422"/>
                    <a:pt x="0" y="422"/>
                  </a:cubicBezTo>
                  <a:cubicBezTo>
                    <a:pt x="0" y="452"/>
                    <a:pt x="24" y="476"/>
                    <a:pt x="53" y="476"/>
                  </a:cubicBezTo>
                  <a:cubicBezTo>
                    <a:pt x="82" y="476"/>
                    <a:pt x="106" y="452"/>
                    <a:pt x="106" y="422"/>
                  </a:cubicBezTo>
                  <a:cubicBezTo>
                    <a:pt x="106" y="53"/>
                    <a:pt x="106" y="53"/>
                    <a:pt x="106" y="53"/>
                  </a:cubicBezTo>
                  <a:cubicBezTo>
                    <a:pt x="106" y="24"/>
                    <a:pt x="82" y="0"/>
                    <a:pt x="53" y="0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20" name="Freeform 15"/>
            <p:cNvSpPr>
              <a:spLocks/>
            </p:cNvSpPr>
            <p:nvPr userDrawn="1"/>
          </p:nvSpPr>
          <p:spPr bwMode="auto">
            <a:xfrm>
              <a:off x="8753475" y="3481458"/>
              <a:ext cx="161925" cy="269875"/>
            </a:xfrm>
            <a:custGeom>
              <a:avLst/>
              <a:gdLst>
                <a:gd name="T0" fmla="*/ 26 w 51"/>
                <a:gd name="T1" fmla="*/ 85 h 85"/>
                <a:gd name="T2" fmla="*/ 25 w 51"/>
                <a:gd name="T3" fmla="*/ 85 h 85"/>
                <a:gd name="T4" fmla="*/ 0 w 51"/>
                <a:gd name="T5" fmla="*/ 60 h 85"/>
                <a:gd name="T6" fmla="*/ 0 w 51"/>
                <a:gd name="T7" fmla="*/ 25 h 85"/>
                <a:gd name="T8" fmla="*/ 25 w 51"/>
                <a:gd name="T9" fmla="*/ 0 h 85"/>
                <a:gd name="T10" fmla="*/ 26 w 51"/>
                <a:gd name="T11" fmla="*/ 0 h 85"/>
                <a:gd name="T12" fmla="*/ 51 w 51"/>
                <a:gd name="T13" fmla="*/ 25 h 85"/>
                <a:gd name="T14" fmla="*/ 51 w 51"/>
                <a:gd name="T15" fmla="*/ 60 h 85"/>
                <a:gd name="T16" fmla="*/ 26 w 51"/>
                <a:gd name="T1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85">
                  <a:moveTo>
                    <a:pt x="26" y="85"/>
                  </a:moveTo>
                  <a:cubicBezTo>
                    <a:pt x="25" y="85"/>
                    <a:pt x="25" y="85"/>
                    <a:pt x="25" y="85"/>
                  </a:cubicBezTo>
                  <a:cubicBezTo>
                    <a:pt x="11" y="85"/>
                    <a:pt x="0" y="74"/>
                    <a:pt x="0" y="6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0" y="0"/>
                    <a:pt x="51" y="11"/>
                    <a:pt x="51" y="25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51" y="74"/>
                    <a:pt x="40" y="85"/>
                    <a:pt x="26" y="85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21" name="Freeform 16"/>
            <p:cNvSpPr>
              <a:spLocks noEditPoints="1"/>
            </p:cNvSpPr>
            <p:nvPr userDrawn="1"/>
          </p:nvSpPr>
          <p:spPr bwMode="auto">
            <a:xfrm>
              <a:off x="7302500" y="3143321"/>
              <a:ext cx="269875" cy="676275"/>
            </a:xfrm>
            <a:custGeom>
              <a:avLst/>
              <a:gdLst>
                <a:gd name="T0" fmla="*/ 42 w 85"/>
                <a:gd name="T1" fmla="*/ 8 h 212"/>
                <a:gd name="T2" fmla="*/ 76 w 85"/>
                <a:gd name="T3" fmla="*/ 42 h 212"/>
                <a:gd name="T4" fmla="*/ 76 w 85"/>
                <a:gd name="T5" fmla="*/ 170 h 212"/>
                <a:gd name="T6" fmla="*/ 42 w 85"/>
                <a:gd name="T7" fmla="*/ 204 h 212"/>
                <a:gd name="T8" fmla="*/ 8 w 85"/>
                <a:gd name="T9" fmla="*/ 170 h 212"/>
                <a:gd name="T10" fmla="*/ 8 w 85"/>
                <a:gd name="T11" fmla="*/ 42 h 212"/>
                <a:gd name="T12" fmla="*/ 42 w 85"/>
                <a:gd name="T13" fmla="*/ 8 h 212"/>
                <a:gd name="T14" fmla="*/ 42 w 85"/>
                <a:gd name="T15" fmla="*/ 0 h 212"/>
                <a:gd name="T16" fmla="*/ 42 w 85"/>
                <a:gd name="T17" fmla="*/ 0 h 212"/>
                <a:gd name="T18" fmla="*/ 0 w 85"/>
                <a:gd name="T19" fmla="*/ 42 h 212"/>
                <a:gd name="T20" fmla="*/ 0 w 85"/>
                <a:gd name="T21" fmla="*/ 170 h 212"/>
                <a:gd name="T22" fmla="*/ 42 w 85"/>
                <a:gd name="T23" fmla="*/ 212 h 212"/>
                <a:gd name="T24" fmla="*/ 85 w 85"/>
                <a:gd name="T25" fmla="*/ 170 h 212"/>
                <a:gd name="T26" fmla="*/ 85 w 85"/>
                <a:gd name="T27" fmla="*/ 42 h 212"/>
                <a:gd name="T28" fmla="*/ 42 w 85"/>
                <a:gd name="T29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" h="212">
                  <a:moveTo>
                    <a:pt x="42" y="8"/>
                  </a:moveTo>
                  <a:cubicBezTo>
                    <a:pt x="61" y="8"/>
                    <a:pt x="76" y="24"/>
                    <a:pt x="76" y="42"/>
                  </a:cubicBezTo>
                  <a:cubicBezTo>
                    <a:pt x="76" y="170"/>
                    <a:pt x="76" y="170"/>
                    <a:pt x="76" y="170"/>
                  </a:cubicBezTo>
                  <a:cubicBezTo>
                    <a:pt x="76" y="188"/>
                    <a:pt x="61" y="204"/>
                    <a:pt x="42" y="204"/>
                  </a:cubicBezTo>
                  <a:cubicBezTo>
                    <a:pt x="23" y="204"/>
                    <a:pt x="8" y="188"/>
                    <a:pt x="8" y="170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24"/>
                    <a:pt x="23" y="8"/>
                    <a:pt x="42" y="8"/>
                  </a:cubicBezTo>
                  <a:moveTo>
                    <a:pt x="42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193"/>
                    <a:pt x="19" y="212"/>
                    <a:pt x="42" y="212"/>
                  </a:cubicBezTo>
                  <a:cubicBezTo>
                    <a:pt x="66" y="212"/>
                    <a:pt x="85" y="193"/>
                    <a:pt x="85" y="170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85" y="19"/>
                    <a:pt x="66" y="0"/>
                    <a:pt x="42" y="0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22" name="Freeform 17"/>
            <p:cNvSpPr>
              <a:spLocks/>
            </p:cNvSpPr>
            <p:nvPr userDrawn="1"/>
          </p:nvSpPr>
          <p:spPr bwMode="auto">
            <a:xfrm>
              <a:off x="8375650" y="3468758"/>
              <a:ext cx="269875" cy="674688"/>
            </a:xfrm>
            <a:custGeom>
              <a:avLst/>
              <a:gdLst>
                <a:gd name="T0" fmla="*/ 44 w 85"/>
                <a:gd name="T1" fmla="*/ 212 h 212"/>
                <a:gd name="T2" fmla="*/ 42 w 85"/>
                <a:gd name="T3" fmla="*/ 212 h 212"/>
                <a:gd name="T4" fmla="*/ 0 w 85"/>
                <a:gd name="T5" fmla="*/ 171 h 212"/>
                <a:gd name="T6" fmla="*/ 0 w 85"/>
                <a:gd name="T7" fmla="*/ 41 h 212"/>
                <a:gd name="T8" fmla="*/ 42 w 85"/>
                <a:gd name="T9" fmla="*/ 0 h 212"/>
                <a:gd name="T10" fmla="*/ 44 w 85"/>
                <a:gd name="T11" fmla="*/ 0 h 212"/>
                <a:gd name="T12" fmla="*/ 85 w 85"/>
                <a:gd name="T13" fmla="*/ 41 h 212"/>
                <a:gd name="T14" fmla="*/ 85 w 85"/>
                <a:gd name="T15" fmla="*/ 171 h 212"/>
                <a:gd name="T16" fmla="*/ 44 w 85"/>
                <a:gd name="T17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212">
                  <a:moveTo>
                    <a:pt x="44" y="212"/>
                  </a:moveTo>
                  <a:cubicBezTo>
                    <a:pt x="42" y="212"/>
                    <a:pt x="42" y="212"/>
                    <a:pt x="42" y="212"/>
                  </a:cubicBezTo>
                  <a:cubicBezTo>
                    <a:pt x="19" y="212"/>
                    <a:pt x="0" y="193"/>
                    <a:pt x="0" y="17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8"/>
                    <a:pt x="1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66" y="0"/>
                    <a:pt x="85" y="18"/>
                    <a:pt x="85" y="41"/>
                  </a:cubicBezTo>
                  <a:cubicBezTo>
                    <a:pt x="85" y="171"/>
                    <a:pt x="85" y="171"/>
                    <a:pt x="85" y="171"/>
                  </a:cubicBezTo>
                  <a:cubicBezTo>
                    <a:pt x="85" y="193"/>
                    <a:pt x="66" y="212"/>
                    <a:pt x="44" y="212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23" name="Freeform 18"/>
            <p:cNvSpPr>
              <a:spLocks noEditPoints="1"/>
            </p:cNvSpPr>
            <p:nvPr userDrawn="1"/>
          </p:nvSpPr>
          <p:spPr bwMode="auto">
            <a:xfrm>
              <a:off x="7705725" y="2616271"/>
              <a:ext cx="336550" cy="1514475"/>
            </a:xfrm>
            <a:custGeom>
              <a:avLst/>
              <a:gdLst>
                <a:gd name="T0" fmla="*/ 53 w 106"/>
                <a:gd name="T1" fmla="*/ 9 h 476"/>
                <a:gd name="T2" fmla="*/ 98 w 106"/>
                <a:gd name="T3" fmla="*/ 54 h 476"/>
                <a:gd name="T4" fmla="*/ 98 w 106"/>
                <a:gd name="T5" fmla="*/ 423 h 476"/>
                <a:gd name="T6" fmla="*/ 53 w 106"/>
                <a:gd name="T7" fmla="*/ 467 h 476"/>
                <a:gd name="T8" fmla="*/ 9 w 106"/>
                <a:gd name="T9" fmla="*/ 423 h 476"/>
                <a:gd name="T10" fmla="*/ 9 w 106"/>
                <a:gd name="T11" fmla="*/ 54 h 476"/>
                <a:gd name="T12" fmla="*/ 53 w 106"/>
                <a:gd name="T13" fmla="*/ 9 h 476"/>
                <a:gd name="T14" fmla="*/ 53 w 106"/>
                <a:gd name="T15" fmla="*/ 0 h 476"/>
                <a:gd name="T16" fmla="*/ 0 w 106"/>
                <a:gd name="T17" fmla="*/ 54 h 476"/>
                <a:gd name="T18" fmla="*/ 0 w 106"/>
                <a:gd name="T19" fmla="*/ 423 h 476"/>
                <a:gd name="T20" fmla="*/ 53 w 106"/>
                <a:gd name="T21" fmla="*/ 476 h 476"/>
                <a:gd name="T22" fmla="*/ 106 w 106"/>
                <a:gd name="T23" fmla="*/ 423 h 476"/>
                <a:gd name="T24" fmla="*/ 106 w 106"/>
                <a:gd name="T25" fmla="*/ 54 h 476"/>
                <a:gd name="T26" fmla="*/ 53 w 106"/>
                <a:gd name="T27" fmla="*/ 0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" h="476">
                  <a:moveTo>
                    <a:pt x="53" y="9"/>
                  </a:moveTo>
                  <a:cubicBezTo>
                    <a:pt x="78" y="9"/>
                    <a:pt x="98" y="29"/>
                    <a:pt x="98" y="54"/>
                  </a:cubicBezTo>
                  <a:cubicBezTo>
                    <a:pt x="98" y="423"/>
                    <a:pt x="98" y="423"/>
                    <a:pt x="98" y="423"/>
                  </a:cubicBezTo>
                  <a:cubicBezTo>
                    <a:pt x="98" y="447"/>
                    <a:pt x="78" y="467"/>
                    <a:pt x="53" y="467"/>
                  </a:cubicBezTo>
                  <a:cubicBezTo>
                    <a:pt x="28" y="467"/>
                    <a:pt x="9" y="447"/>
                    <a:pt x="9" y="423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29"/>
                    <a:pt x="28" y="9"/>
                    <a:pt x="53" y="9"/>
                  </a:cubicBezTo>
                  <a:moveTo>
                    <a:pt x="53" y="0"/>
                  </a:moveTo>
                  <a:cubicBezTo>
                    <a:pt x="24" y="0"/>
                    <a:pt x="0" y="24"/>
                    <a:pt x="0" y="54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0" y="452"/>
                    <a:pt x="24" y="476"/>
                    <a:pt x="53" y="476"/>
                  </a:cubicBezTo>
                  <a:cubicBezTo>
                    <a:pt x="82" y="476"/>
                    <a:pt x="106" y="452"/>
                    <a:pt x="106" y="423"/>
                  </a:cubicBezTo>
                  <a:cubicBezTo>
                    <a:pt x="106" y="54"/>
                    <a:pt x="106" y="54"/>
                    <a:pt x="106" y="54"/>
                  </a:cubicBezTo>
                  <a:cubicBezTo>
                    <a:pt x="106" y="24"/>
                    <a:pt x="82" y="0"/>
                    <a:pt x="53" y="0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24" name="Freeform 19"/>
            <p:cNvSpPr>
              <a:spLocks noEditPoints="1"/>
            </p:cNvSpPr>
            <p:nvPr userDrawn="1"/>
          </p:nvSpPr>
          <p:spPr bwMode="auto">
            <a:xfrm>
              <a:off x="3724275" y="3143321"/>
              <a:ext cx="269875" cy="676275"/>
            </a:xfrm>
            <a:custGeom>
              <a:avLst/>
              <a:gdLst>
                <a:gd name="T0" fmla="*/ 42 w 85"/>
                <a:gd name="T1" fmla="*/ 8 h 212"/>
                <a:gd name="T2" fmla="*/ 76 w 85"/>
                <a:gd name="T3" fmla="*/ 42 h 212"/>
                <a:gd name="T4" fmla="*/ 76 w 85"/>
                <a:gd name="T5" fmla="*/ 170 h 212"/>
                <a:gd name="T6" fmla="*/ 42 w 85"/>
                <a:gd name="T7" fmla="*/ 204 h 212"/>
                <a:gd name="T8" fmla="*/ 8 w 85"/>
                <a:gd name="T9" fmla="*/ 170 h 212"/>
                <a:gd name="T10" fmla="*/ 8 w 85"/>
                <a:gd name="T11" fmla="*/ 42 h 212"/>
                <a:gd name="T12" fmla="*/ 42 w 85"/>
                <a:gd name="T13" fmla="*/ 8 h 212"/>
                <a:gd name="T14" fmla="*/ 42 w 85"/>
                <a:gd name="T15" fmla="*/ 0 h 212"/>
                <a:gd name="T16" fmla="*/ 0 w 85"/>
                <a:gd name="T17" fmla="*/ 42 h 212"/>
                <a:gd name="T18" fmla="*/ 0 w 85"/>
                <a:gd name="T19" fmla="*/ 170 h 212"/>
                <a:gd name="T20" fmla="*/ 42 w 85"/>
                <a:gd name="T21" fmla="*/ 212 h 212"/>
                <a:gd name="T22" fmla="*/ 85 w 85"/>
                <a:gd name="T23" fmla="*/ 170 h 212"/>
                <a:gd name="T24" fmla="*/ 85 w 85"/>
                <a:gd name="T25" fmla="*/ 42 h 212"/>
                <a:gd name="T26" fmla="*/ 42 w 85"/>
                <a:gd name="T27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5" h="212">
                  <a:moveTo>
                    <a:pt x="42" y="8"/>
                  </a:moveTo>
                  <a:cubicBezTo>
                    <a:pt x="61" y="8"/>
                    <a:pt x="76" y="24"/>
                    <a:pt x="76" y="42"/>
                  </a:cubicBezTo>
                  <a:cubicBezTo>
                    <a:pt x="76" y="170"/>
                    <a:pt x="76" y="170"/>
                    <a:pt x="76" y="170"/>
                  </a:cubicBezTo>
                  <a:cubicBezTo>
                    <a:pt x="76" y="188"/>
                    <a:pt x="61" y="204"/>
                    <a:pt x="42" y="204"/>
                  </a:cubicBezTo>
                  <a:cubicBezTo>
                    <a:pt x="24" y="204"/>
                    <a:pt x="8" y="188"/>
                    <a:pt x="8" y="170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24"/>
                    <a:pt x="24" y="8"/>
                    <a:pt x="42" y="8"/>
                  </a:cubicBezTo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193"/>
                    <a:pt x="19" y="212"/>
                    <a:pt x="42" y="212"/>
                  </a:cubicBezTo>
                  <a:cubicBezTo>
                    <a:pt x="66" y="212"/>
                    <a:pt x="85" y="193"/>
                    <a:pt x="85" y="170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85" y="19"/>
                    <a:pt x="66" y="0"/>
                    <a:pt x="42" y="0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25" name="Freeform 20"/>
            <p:cNvSpPr>
              <a:spLocks noEditPoints="1"/>
            </p:cNvSpPr>
            <p:nvPr userDrawn="1"/>
          </p:nvSpPr>
          <p:spPr bwMode="auto">
            <a:xfrm>
              <a:off x="4127500" y="2616271"/>
              <a:ext cx="336550" cy="1514475"/>
            </a:xfrm>
            <a:custGeom>
              <a:avLst/>
              <a:gdLst>
                <a:gd name="T0" fmla="*/ 53 w 106"/>
                <a:gd name="T1" fmla="*/ 9 h 476"/>
                <a:gd name="T2" fmla="*/ 98 w 106"/>
                <a:gd name="T3" fmla="*/ 54 h 476"/>
                <a:gd name="T4" fmla="*/ 98 w 106"/>
                <a:gd name="T5" fmla="*/ 423 h 476"/>
                <a:gd name="T6" fmla="*/ 53 w 106"/>
                <a:gd name="T7" fmla="*/ 467 h 476"/>
                <a:gd name="T8" fmla="*/ 9 w 106"/>
                <a:gd name="T9" fmla="*/ 423 h 476"/>
                <a:gd name="T10" fmla="*/ 9 w 106"/>
                <a:gd name="T11" fmla="*/ 54 h 476"/>
                <a:gd name="T12" fmla="*/ 53 w 106"/>
                <a:gd name="T13" fmla="*/ 9 h 476"/>
                <a:gd name="T14" fmla="*/ 53 w 106"/>
                <a:gd name="T15" fmla="*/ 0 h 476"/>
                <a:gd name="T16" fmla="*/ 0 w 106"/>
                <a:gd name="T17" fmla="*/ 54 h 476"/>
                <a:gd name="T18" fmla="*/ 0 w 106"/>
                <a:gd name="T19" fmla="*/ 423 h 476"/>
                <a:gd name="T20" fmla="*/ 53 w 106"/>
                <a:gd name="T21" fmla="*/ 476 h 476"/>
                <a:gd name="T22" fmla="*/ 106 w 106"/>
                <a:gd name="T23" fmla="*/ 423 h 476"/>
                <a:gd name="T24" fmla="*/ 106 w 106"/>
                <a:gd name="T25" fmla="*/ 54 h 476"/>
                <a:gd name="T26" fmla="*/ 53 w 106"/>
                <a:gd name="T27" fmla="*/ 0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" h="476">
                  <a:moveTo>
                    <a:pt x="53" y="9"/>
                  </a:moveTo>
                  <a:cubicBezTo>
                    <a:pt x="78" y="9"/>
                    <a:pt x="98" y="29"/>
                    <a:pt x="98" y="54"/>
                  </a:cubicBezTo>
                  <a:cubicBezTo>
                    <a:pt x="98" y="423"/>
                    <a:pt x="98" y="423"/>
                    <a:pt x="98" y="423"/>
                  </a:cubicBezTo>
                  <a:cubicBezTo>
                    <a:pt x="98" y="447"/>
                    <a:pt x="78" y="467"/>
                    <a:pt x="53" y="467"/>
                  </a:cubicBezTo>
                  <a:cubicBezTo>
                    <a:pt x="29" y="467"/>
                    <a:pt x="9" y="447"/>
                    <a:pt x="9" y="423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29"/>
                    <a:pt x="29" y="9"/>
                    <a:pt x="53" y="9"/>
                  </a:cubicBezTo>
                  <a:moveTo>
                    <a:pt x="53" y="0"/>
                  </a:moveTo>
                  <a:cubicBezTo>
                    <a:pt x="24" y="0"/>
                    <a:pt x="0" y="24"/>
                    <a:pt x="0" y="54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0" y="452"/>
                    <a:pt x="24" y="476"/>
                    <a:pt x="53" y="476"/>
                  </a:cubicBezTo>
                  <a:cubicBezTo>
                    <a:pt x="83" y="476"/>
                    <a:pt x="106" y="452"/>
                    <a:pt x="106" y="423"/>
                  </a:cubicBezTo>
                  <a:cubicBezTo>
                    <a:pt x="106" y="54"/>
                    <a:pt x="106" y="54"/>
                    <a:pt x="106" y="54"/>
                  </a:cubicBezTo>
                  <a:cubicBezTo>
                    <a:pt x="106" y="24"/>
                    <a:pt x="83" y="0"/>
                    <a:pt x="53" y="0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26" name="Freeform 21"/>
            <p:cNvSpPr>
              <a:spLocks/>
            </p:cNvSpPr>
            <p:nvPr userDrawn="1"/>
          </p:nvSpPr>
          <p:spPr bwMode="auto">
            <a:xfrm>
              <a:off x="7905750" y="3156021"/>
              <a:ext cx="336550" cy="1516063"/>
            </a:xfrm>
            <a:custGeom>
              <a:avLst/>
              <a:gdLst>
                <a:gd name="T0" fmla="*/ 54 w 106"/>
                <a:gd name="T1" fmla="*/ 476 h 476"/>
                <a:gd name="T2" fmla="*/ 51 w 106"/>
                <a:gd name="T3" fmla="*/ 476 h 476"/>
                <a:gd name="T4" fmla="*/ 0 w 106"/>
                <a:gd name="T5" fmla="*/ 424 h 476"/>
                <a:gd name="T6" fmla="*/ 0 w 106"/>
                <a:gd name="T7" fmla="*/ 52 h 476"/>
                <a:gd name="T8" fmla="*/ 51 w 106"/>
                <a:gd name="T9" fmla="*/ 0 h 476"/>
                <a:gd name="T10" fmla="*/ 54 w 106"/>
                <a:gd name="T11" fmla="*/ 0 h 476"/>
                <a:gd name="T12" fmla="*/ 106 w 106"/>
                <a:gd name="T13" fmla="*/ 52 h 476"/>
                <a:gd name="T14" fmla="*/ 106 w 106"/>
                <a:gd name="T15" fmla="*/ 424 h 476"/>
                <a:gd name="T16" fmla="*/ 54 w 106"/>
                <a:gd name="T17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476">
                  <a:moveTo>
                    <a:pt x="54" y="476"/>
                  </a:moveTo>
                  <a:cubicBezTo>
                    <a:pt x="51" y="476"/>
                    <a:pt x="51" y="476"/>
                    <a:pt x="51" y="476"/>
                  </a:cubicBezTo>
                  <a:cubicBezTo>
                    <a:pt x="23" y="476"/>
                    <a:pt x="0" y="452"/>
                    <a:pt x="0" y="42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3"/>
                    <a:pt x="23" y="0"/>
                    <a:pt x="51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83" y="0"/>
                    <a:pt x="106" y="23"/>
                    <a:pt x="106" y="52"/>
                  </a:cubicBezTo>
                  <a:cubicBezTo>
                    <a:pt x="106" y="424"/>
                    <a:pt x="106" y="424"/>
                    <a:pt x="106" y="424"/>
                  </a:cubicBezTo>
                  <a:cubicBezTo>
                    <a:pt x="106" y="452"/>
                    <a:pt x="83" y="476"/>
                    <a:pt x="54" y="476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27" name="Freeform 22"/>
            <p:cNvSpPr>
              <a:spLocks noEditPoints="1"/>
            </p:cNvSpPr>
            <p:nvPr userDrawn="1"/>
          </p:nvSpPr>
          <p:spPr bwMode="auto">
            <a:xfrm>
              <a:off x="5276850" y="2994096"/>
              <a:ext cx="269875" cy="674688"/>
            </a:xfrm>
            <a:custGeom>
              <a:avLst/>
              <a:gdLst>
                <a:gd name="T0" fmla="*/ 43 w 85"/>
                <a:gd name="T1" fmla="*/ 9 h 212"/>
                <a:gd name="T2" fmla="*/ 77 w 85"/>
                <a:gd name="T3" fmla="*/ 43 h 212"/>
                <a:gd name="T4" fmla="*/ 77 w 85"/>
                <a:gd name="T5" fmla="*/ 170 h 212"/>
                <a:gd name="T6" fmla="*/ 43 w 85"/>
                <a:gd name="T7" fmla="*/ 204 h 212"/>
                <a:gd name="T8" fmla="*/ 9 w 85"/>
                <a:gd name="T9" fmla="*/ 170 h 212"/>
                <a:gd name="T10" fmla="*/ 9 w 85"/>
                <a:gd name="T11" fmla="*/ 43 h 212"/>
                <a:gd name="T12" fmla="*/ 43 w 85"/>
                <a:gd name="T13" fmla="*/ 9 h 212"/>
                <a:gd name="T14" fmla="*/ 43 w 85"/>
                <a:gd name="T15" fmla="*/ 0 h 212"/>
                <a:gd name="T16" fmla="*/ 0 w 85"/>
                <a:gd name="T17" fmla="*/ 43 h 212"/>
                <a:gd name="T18" fmla="*/ 0 w 85"/>
                <a:gd name="T19" fmla="*/ 170 h 212"/>
                <a:gd name="T20" fmla="*/ 43 w 85"/>
                <a:gd name="T21" fmla="*/ 212 h 212"/>
                <a:gd name="T22" fmla="*/ 85 w 85"/>
                <a:gd name="T23" fmla="*/ 170 h 212"/>
                <a:gd name="T24" fmla="*/ 85 w 85"/>
                <a:gd name="T25" fmla="*/ 43 h 212"/>
                <a:gd name="T26" fmla="*/ 43 w 85"/>
                <a:gd name="T27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5" h="212">
                  <a:moveTo>
                    <a:pt x="43" y="9"/>
                  </a:moveTo>
                  <a:cubicBezTo>
                    <a:pt x="61" y="9"/>
                    <a:pt x="77" y="24"/>
                    <a:pt x="77" y="43"/>
                  </a:cubicBezTo>
                  <a:cubicBezTo>
                    <a:pt x="77" y="170"/>
                    <a:pt x="77" y="170"/>
                    <a:pt x="77" y="170"/>
                  </a:cubicBezTo>
                  <a:cubicBezTo>
                    <a:pt x="77" y="189"/>
                    <a:pt x="61" y="204"/>
                    <a:pt x="43" y="204"/>
                  </a:cubicBezTo>
                  <a:cubicBezTo>
                    <a:pt x="24" y="204"/>
                    <a:pt x="9" y="189"/>
                    <a:pt x="9" y="170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24"/>
                    <a:pt x="24" y="9"/>
                    <a:pt x="43" y="9"/>
                  </a:cubicBezTo>
                  <a:moveTo>
                    <a:pt x="43" y="0"/>
                  </a:moveTo>
                  <a:cubicBezTo>
                    <a:pt x="19" y="0"/>
                    <a:pt x="0" y="19"/>
                    <a:pt x="0" y="43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193"/>
                    <a:pt x="19" y="212"/>
                    <a:pt x="43" y="212"/>
                  </a:cubicBezTo>
                  <a:cubicBezTo>
                    <a:pt x="66" y="212"/>
                    <a:pt x="85" y="193"/>
                    <a:pt x="85" y="170"/>
                  </a:cubicBezTo>
                  <a:cubicBezTo>
                    <a:pt x="85" y="43"/>
                    <a:pt x="85" y="43"/>
                    <a:pt x="85" y="43"/>
                  </a:cubicBezTo>
                  <a:cubicBezTo>
                    <a:pt x="85" y="19"/>
                    <a:pt x="66" y="0"/>
                    <a:pt x="43" y="0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28" name="Freeform 23"/>
            <p:cNvSpPr>
              <a:spLocks/>
            </p:cNvSpPr>
            <p:nvPr userDrawn="1"/>
          </p:nvSpPr>
          <p:spPr bwMode="auto">
            <a:xfrm>
              <a:off x="7004050" y="3386208"/>
              <a:ext cx="158750" cy="269875"/>
            </a:xfrm>
            <a:custGeom>
              <a:avLst/>
              <a:gdLst>
                <a:gd name="T0" fmla="*/ 26 w 50"/>
                <a:gd name="T1" fmla="*/ 85 h 85"/>
                <a:gd name="T2" fmla="*/ 24 w 50"/>
                <a:gd name="T3" fmla="*/ 85 h 85"/>
                <a:gd name="T4" fmla="*/ 0 w 50"/>
                <a:gd name="T5" fmla="*/ 61 h 85"/>
                <a:gd name="T6" fmla="*/ 0 w 50"/>
                <a:gd name="T7" fmla="*/ 25 h 85"/>
                <a:gd name="T8" fmla="*/ 24 w 50"/>
                <a:gd name="T9" fmla="*/ 0 h 85"/>
                <a:gd name="T10" fmla="*/ 26 w 50"/>
                <a:gd name="T11" fmla="*/ 0 h 85"/>
                <a:gd name="T12" fmla="*/ 50 w 50"/>
                <a:gd name="T13" fmla="*/ 25 h 85"/>
                <a:gd name="T14" fmla="*/ 50 w 50"/>
                <a:gd name="T15" fmla="*/ 61 h 85"/>
                <a:gd name="T16" fmla="*/ 26 w 50"/>
                <a:gd name="T1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85">
                  <a:moveTo>
                    <a:pt x="26" y="85"/>
                  </a:moveTo>
                  <a:cubicBezTo>
                    <a:pt x="24" y="85"/>
                    <a:pt x="24" y="85"/>
                    <a:pt x="24" y="85"/>
                  </a:cubicBezTo>
                  <a:cubicBezTo>
                    <a:pt x="11" y="85"/>
                    <a:pt x="0" y="74"/>
                    <a:pt x="0" y="6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9" y="0"/>
                    <a:pt x="50" y="11"/>
                    <a:pt x="50" y="25"/>
                  </a:cubicBezTo>
                  <a:cubicBezTo>
                    <a:pt x="50" y="61"/>
                    <a:pt x="50" y="61"/>
                    <a:pt x="50" y="61"/>
                  </a:cubicBezTo>
                  <a:cubicBezTo>
                    <a:pt x="50" y="74"/>
                    <a:pt x="39" y="85"/>
                    <a:pt x="26" y="85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29" name="Freeform 24"/>
            <p:cNvSpPr>
              <a:spLocks noEditPoints="1"/>
            </p:cNvSpPr>
            <p:nvPr userDrawn="1"/>
          </p:nvSpPr>
          <p:spPr bwMode="auto">
            <a:xfrm>
              <a:off x="5006975" y="3386208"/>
              <a:ext cx="161925" cy="269875"/>
            </a:xfrm>
            <a:custGeom>
              <a:avLst/>
              <a:gdLst>
                <a:gd name="T0" fmla="*/ 26 w 51"/>
                <a:gd name="T1" fmla="*/ 9 h 85"/>
                <a:gd name="T2" fmla="*/ 43 w 51"/>
                <a:gd name="T3" fmla="*/ 26 h 85"/>
                <a:gd name="T4" fmla="*/ 43 w 51"/>
                <a:gd name="T5" fmla="*/ 60 h 85"/>
                <a:gd name="T6" fmla="*/ 26 w 51"/>
                <a:gd name="T7" fmla="*/ 77 h 85"/>
                <a:gd name="T8" fmla="*/ 9 w 51"/>
                <a:gd name="T9" fmla="*/ 60 h 85"/>
                <a:gd name="T10" fmla="*/ 9 w 51"/>
                <a:gd name="T11" fmla="*/ 26 h 85"/>
                <a:gd name="T12" fmla="*/ 26 w 51"/>
                <a:gd name="T13" fmla="*/ 9 h 85"/>
                <a:gd name="T14" fmla="*/ 26 w 51"/>
                <a:gd name="T15" fmla="*/ 0 h 85"/>
                <a:gd name="T16" fmla="*/ 0 w 51"/>
                <a:gd name="T17" fmla="*/ 26 h 85"/>
                <a:gd name="T18" fmla="*/ 0 w 51"/>
                <a:gd name="T19" fmla="*/ 60 h 85"/>
                <a:gd name="T20" fmla="*/ 26 w 51"/>
                <a:gd name="T21" fmla="*/ 85 h 85"/>
                <a:gd name="T22" fmla="*/ 51 w 51"/>
                <a:gd name="T23" fmla="*/ 60 h 85"/>
                <a:gd name="T24" fmla="*/ 51 w 51"/>
                <a:gd name="T25" fmla="*/ 26 h 85"/>
                <a:gd name="T26" fmla="*/ 26 w 51"/>
                <a:gd name="T2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85">
                  <a:moveTo>
                    <a:pt x="26" y="9"/>
                  </a:moveTo>
                  <a:cubicBezTo>
                    <a:pt x="35" y="9"/>
                    <a:pt x="43" y="16"/>
                    <a:pt x="43" y="26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3" y="69"/>
                    <a:pt x="35" y="77"/>
                    <a:pt x="26" y="77"/>
                  </a:cubicBezTo>
                  <a:cubicBezTo>
                    <a:pt x="16" y="77"/>
                    <a:pt x="9" y="69"/>
                    <a:pt x="9" y="60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16"/>
                    <a:pt x="16" y="9"/>
                    <a:pt x="26" y="9"/>
                  </a:cubicBezTo>
                  <a:moveTo>
                    <a:pt x="26" y="0"/>
                  </a:moveTo>
                  <a:cubicBezTo>
                    <a:pt x="12" y="0"/>
                    <a:pt x="0" y="12"/>
                    <a:pt x="0" y="26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4"/>
                    <a:pt x="12" y="85"/>
                    <a:pt x="26" y="85"/>
                  </a:cubicBezTo>
                  <a:cubicBezTo>
                    <a:pt x="40" y="85"/>
                    <a:pt x="51" y="74"/>
                    <a:pt x="51" y="60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12"/>
                    <a:pt x="40" y="0"/>
                    <a:pt x="26" y="0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30" name="Freeform 25"/>
            <p:cNvSpPr>
              <a:spLocks/>
            </p:cNvSpPr>
            <p:nvPr userDrawn="1"/>
          </p:nvSpPr>
          <p:spPr bwMode="auto">
            <a:xfrm>
              <a:off x="6626225" y="3373508"/>
              <a:ext cx="266700" cy="674688"/>
            </a:xfrm>
            <a:custGeom>
              <a:avLst/>
              <a:gdLst>
                <a:gd name="T0" fmla="*/ 43 w 84"/>
                <a:gd name="T1" fmla="*/ 212 h 212"/>
                <a:gd name="T2" fmla="*/ 41 w 84"/>
                <a:gd name="T3" fmla="*/ 212 h 212"/>
                <a:gd name="T4" fmla="*/ 0 w 84"/>
                <a:gd name="T5" fmla="*/ 171 h 212"/>
                <a:gd name="T6" fmla="*/ 0 w 84"/>
                <a:gd name="T7" fmla="*/ 42 h 212"/>
                <a:gd name="T8" fmla="*/ 41 w 84"/>
                <a:gd name="T9" fmla="*/ 0 h 212"/>
                <a:gd name="T10" fmla="*/ 43 w 84"/>
                <a:gd name="T11" fmla="*/ 0 h 212"/>
                <a:gd name="T12" fmla="*/ 84 w 84"/>
                <a:gd name="T13" fmla="*/ 42 h 212"/>
                <a:gd name="T14" fmla="*/ 84 w 84"/>
                <a:gd name="T15" fmla="*/ 171 h 212"/>
                <a:gd name="T16" fmla="*/ 43 w 84"/>
                <a:gd name="T17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212">
                  <a:moveTo>
                    <a:pt x="43" y="212"/>
                  </a:moveTo>
                  <a:cubicBezTo>
                    <a:pt x="41" y="212"/>
                    <a:pt x="41" y="212"/>
                    <a:pt x="41" y="212"/>
                  </a:cubicBezTo>
                  <a:cubicBezTo>
                    <a:pt x="18" y="212"/>
                    <a:pt x="0" y="194"/>
                    <a:pt x="0" y="17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8" y="0"/>
                    <a:pt x="41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0"/>
                    <a:pt x="84" y="19"/>
                    <a:pt x="84" y="42"/>
                  </a:cubicBezTo>
                  <a:cubicBezTo>
                    <a:pt x="84" y="171"/>
                    <a:pt x="84" y="171"/>
                    <a:pt x="84" y="171"/>
                  </a:cubicBezTo>
                  <a:cubicBezTo>
                    <a:pt x="84" y="194"/>
                    <a:pt x="66" y="212"/>
                    <a:pt x="43" y="212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31" name="Freeform 26"/>
            <p:cNvSpPr>
              <a:spLocks/>
            </p:cNvSpPr>
            <p:nvPr userDrawn="1"/>
          </p:nvSpPr>
          <p:spPr bwMode="auto">
            <a:xfrm>
              <a:off x="5683250" y="2468633"/>
              <a:ext cx="336550" cy="1512888"/>
            </a:xfrm>
            <a:custGeom>
              <a:avLst/>
              <a:gdLst>
                <a:gd name="T0" fmla="*/ 54 w 106"/>
                <a:gd name="T1" fmla="*/ 475 h 475"/>
                <a:gd name="T2" fmla="*/ 51 w 106"/>
                <a:gd name="T3" fmla="*/ 475 h 475"/>
                <a:gd name="T4" fmla="*/ 0 w 106"/>
                <a:gd name="T5" fmla="*/ 423 h 475"/>
                <a:gd name="T6" fmla="*/ 0 w 106"/>
                <a:gd name="T7" fmla="*/ 52 h 475"/>
                <a:gd name="T8" fmla="*/ 51 w 106"/>
                <a:gd name="T9" fmla="*/ 0 h 475"/>
                <a:gd name="T10" fmla="*/ 54 w 106"/>
                <a:gd name="T11" fmla="*/ 0 h 475"/>
                <a:gd name="T12" fmla="*/ 106 w 106"/>
                <a:gd name="T13" fmla="*/ 52 h 475"/>
                <a:gd name="T14" fmla="*/ 106 w 106"/>
                <a:gd name="T15" fmla="*/ 423 h 475"/>
                <a:gd name="T16" fmla="*/ 54 w 106"/>
                <a:gd name="T17" fmla="*/ 475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475">
                  <a:moveTo>
                    <a:pt x="54" y="475"/>
                  </a:moveTo>
                  <a:cubicBezTo>
                    <a:pt x="51" y="475"/>
                    <a:pt x="51" y="475"/>
                    <a:pt x="51" y="475"/>
                  </a:cubicBezTo>
                  <a:cubicBezTo>
                    <a:pt x="23" y="475"/>
                    <a:pt x="0" y="452"/>
                    <a:pt x="0" y="423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3"/>
                    <a:pt x="23" y="0"/>
                    <a:pt x="51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82" y="0"/>
                    <a:pt x="106" y="23"/>
                    <a:pt x="106" y="52"/>
                  </a:cubicBezTo>
                  <a:cubicBezTo>
                    <a:pt x="106" y="423"/>
                    <a:pt x="106" y="423"/>
                    <a:pt x="106" y="423"/>
                  </a:cubicBezTo>
                  <a:cubicBezTo>
                    <a:pt x="106" y="452"/>
                    <a:pt x="82" y="475"/>
                    <a:pt x="54" y="475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32" name="Freeform 27"/>
            <p:cNvSpPr>
              <a:spLocks/>
            </p:cNvSpPr>
            <p:nvPr userDrawn="1"/>
          </p:nvSpPr>
          <p:spPr bwMode="auto">
            <a:xfrm>
              <a:off x="6153150" y="3063946"/>
              <a:ext cx="336550" cy="1512888"/>
            </a:xfrm>
            <a:custGeom>
              <a:avLst/>
              <a:gdLst>
                <a:gd name="T0" fmla="*/ 54 w 106"/>
                <a:gd name="T1" fmla="*/ 475 h 475"/>
                <a:gd name="T2" fmla="*/ 52 w 106"/>
                <a:gd name="T3" fmla="*/ 475 h 475"/>
                <a:gd name="T4" fmla="*/ 0 w 106"/>
                <a:gd name="T5" fmla="*/ 423 h 475"/>
                <a:gd name="T6" fmla="*/ 0 w 106"/>
                <a:gd name="T7" fmla="*/ 51 h 475"/>
                <a:gd name="T8" fmla="*/ 52 w 106"/>
                <a:gd name="T9" fmla="*/ 0 h 475"/>
                <a:gd name="T10" fmla="*/ 54 w 106"/>
                <a:gd name="T11" fmla="*/ 0 h 475"/>
                <a:gd name="T12" fmla="*/ 106 w 106"/>
                <a:gd name="T13" fmla="*/ 51 h 475"/>
                <a:gd name="T14" fmla="*/ 106 w 106"/>
                <a:gd name="T15" fmla="*/ 423 h 475"/>
                <a:gd name="T16" fmla="*/ 54 w 106"/>
                <a:gd name="T17" fmla="*/ 475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475">
                  <a:moveTo>
                    <a:pt x="54" y="475"/>
                  </a:moveTo>
                  <a:cubicBezTo>
                    <a:pt x="52" y="475"/>
                    <a:pt x="52" y="475"/>
                    <a:pt x="52" y="475"/>
                  </a:cubicBezTo>
                  <a:cubicBezTo>
                    <a:pt x="23" y="475"/>
                    <a:pt x="0" y="452"/>
                    <a:pt x="0" y="42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3" y="0"/>
                    <a:pt x="52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83" y="0"/>
                    <a:pt x="106" y="23"/>
                    <a:pt x="106" y="51"/>
                  </a:cubicBezTo>
                  <a:cubicBezTo>
                    <a:pt x="106" y="423"/>
                    <a:pt x="106" y="423"/>
                    <a:pt x="106" y="423"/>
                  </a:cubicBezTo>
                  <a:cubicBezTo>
                    <a:pt x="106" y="452"/>
                    <a:pt x="83" y="475"/>
                    <a:pt x="54" y="475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33" name="Freeform 28"/>
            <p:cNvSpPr>
              <a:spLocks/>
            </p:cNvSpPr>
            <p:nvPr userDrawn="1"/>
          </p:nvSpPr>
          <p:spPr bwMode="auto">
            <a:xfrm>
              <a:off x="4860925" y="3535433"/>
              <a:ext cx="269875" cy="674688"/>
            </a:xfrm>
            <a:custGeom>
              <a:avLst/>
              <a:gdLst>
                <a:gd name="T0" fmla="*/ 43 w 85"/>
                <a:gd name="T1" fmla="*/ 212 h 212"/>
                <a:gd name="T2" fmla="*/ 41 w 85"/>
                <a:gd name="T3" fmla="*/ 212 h 212"/>
                <a:gd name="T4" fmla="*/ 0 w 85"/>
                <a:gd name="T5" fmla="*/ 171 h 212"/>
                <a:gd name="T6" fmla="*/ 0 w 85"/>
                <a:gd name="T7" fmla="*/ 41 h 212"/>
                <a:gd name="T8" fmla="*/ 41 w 85"/>
                <a:gd name="T9" fmla="*/ 0 h 212"/>
                <a:gd name="T10" fmla="*/ 43 w 85"/>
                <a:gd name="T11" fmla="*/ 0 h 212"/>
                <a:gd name="T12" fmla="*/ 85 w 85"/>
                <a:gd name="T13" fmla="*/ 41 h 212"/>
                <a:gd name="T14" fmla="*/ 85 w 85"/>
                <a:gd name="T15" fmla="*/ 171 h 212"/>
                <a:gd name="T16" fmla="*/ 43 w 85"/>
                <a:gd name="T17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212">
                  <a:moveTo>
                    <a:pt x="43" y="212"/>
                  </a:moveTo>
                  <a:cubicBezTo>
                    <a:pt x="41" y="212"/>
                    <a:pt x="41" y="212"/>
                    <a:pt x="41" y="212"/>
                  </a:cubicBezTo>
                  <a:cubicBezTo>
                    <a:pt x="18" y="212"/>
                    <a:pt x="0" y="194"/>
                    <a:pt x="0" y="17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9"/>
                    <a:pt x="18" y="0"/>
                    <a:pt x="41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0"/>
                    <a:pt x="85" y="19"/>
                    <a:pt x="85" y="41"/>
                  </a:cubicBezTo>
                  <a:cubicBezTo>
                    <a:pt x="85" y="171"/>
                    <a:pt x="85" y="171"/>
                    <a:pt x="85" y="171"/>
                  </a:cubicBezTo>
                  <a:cubicBezTo>
                    <a:pt x="85" y="194"/>
                    <a:pt x="66" y="212"/>
                    <a:pt x="43" y="212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34" name="Freeform 29"/>
            <p:cNvSpPr>
              <a:spLocks/>
            </p:cNvSpPr>
            <p:nvPr userDrawn="1"/>
          </p:nvSpPr>
          <p:spPr bwMode="auto">
            <a:xfrm>
              <a:off x="4387850" y="2994096"/>
              <a:ext cx="336550" cy="1516063"/>
            </a:xfrm>
            <a:custGeom>
              <a:avLst/>
              <a:gdLst>
                <a:gd name="T0" fmla="*/ 54 w 106"/>
                <a:gd name="T1" fmla="*/ 476 h 476"/>
                <a:gd name="T2" fmla="*/ 52 w 106"/>
                <a:gd name="T3" fmla="*/ 476 h 476"/>
                <a:gd name="T4" fmla="*/ 0 w 106"/>
                <a:gd name="T5" fmla="*/ 424 h 476"/>
                <a:gd name="T6" fmla="*/ 0 w 106"/>
                <a:gd name="T7" fmla="*/ 52 h 476"/>
                <a:gd name="T8" fmla="*/ 52 w 106"/>
                <a:gd name="T9" fmla="*/ 0 h 476"/>
                <a:gd name="T10" fmla="*/ 54 w 106"/>
                <a:gd name="T11" fmla="*/ 0 h 476"/>
                <a:gd name="T12" fmla="*/ 106 w 106"/>
                <a:gd name="T13" fmla="*/ 52 h 476"/>
                <a:gd name="T14" fmla="*/ 106 w 106"/>
                <a:gd name="T15" fmla="*/ 424 h 476"/>
                <a:gd name="T16" fmla="*/ 54 w 106"/>
                <a:gd name="T17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476">
                  <a:moveTo>
                    <a:pt x="54" y="476"/>
                  </a:moveTo>
                  <a:cubicBezTo>
                    <a:pt x="52" y="476"/>
                    <a:pt x="52" y="476"/>
                    <a:pt x="52" y="476"/>
                  </a:cubicBezTo>
                  <a:cubicBezTo>
                    <a:pt x="23" y="476"/>
                    <a:pt x="0" y="452"/>
                    <a:pt x="0" y="42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3"/>
                    <a:pt x="23" y="0"/>
                    <a:pt x="52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83" y="0"/>
                    <a:pt x="106" y="23"/>
                    <a:pt x="106" y="52"/>
                  </a:cubicBezTo>
                  <a:cubicBezTo>
                    <a:pt x="106" y="424"/>
                    <a:pt x="106" y="424"/>
                    <a:pt x="106" y="424"/>
                  </a:cubicBezTo>
                  <a:cubicBezTo>
                    <a:pt x="106" y="452"/>
                    <a:pt x="83" y="476"/>
                    <a:pt x="54" y="476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35" name="Freeform 30"/>
            <p:cNvSpPr>
              <a:spLocks/>
            </p:cNvSpPr>
            <p:nvPr userDrawn="1"/>
          </p:nvSpPr>
          <p:spPr bwMode="auto">
            <a:xfrm>
              <a:off x="0" y="3481458"/>
              <a:ext cx="76200" cy="269875"/>
            </a:xfrm>
            <a:custGeom>
              <a:avLst/>
              <a:gdLst>
                <a:gd name="T0" fmla="*/ 0 w 24"/>
                <a:gd name="T1" fmla="*/ 0 h 85"/>
                <a:gd name="T2" fmla="*/ 0 w 24"/>
                <a:gd name="T3" fmla="*/ 9 h 85"/>
                <a:gd name="T4" fmla="*/ 16 w 24"/>
                <a:gd name="T5" fmla="*/ 25 h 85"/>
                <a:gd name="T6" fmla="*/ 16 w 24"/>
                <a:gd name="T7" fmla="*/ 60 h 85"/>
                <a:gd name="T8" fmla="*/ 0 w 24"/>
                <a:gd name="T9" fmla="*/ 76 h 85"/>
                <a:gd name="T10" fmla="*/ 0 w 24"/>
                <a:gd name="T11" fmla="*/ 85 h 85"/>
                <a:gd name="T12" fmla="*/ 24 w 24"/>
                <a:gd name="T13" fmla="*/ 60 h 85"/>
                <a:gd name="T14" fmla="*/ 24 w 24"/>
                <a:gd name="T15" fmla="*/ 25 h 85"/>
                <a:gd name="T16" fmla="*/ 0 w 24"/>
                <a:gd name="T1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85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9" y="10"/>
                    <a:pt x="16" y="17"/>
                    <a:pt x="16" y="25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6" y="68"/>
                    <a:pt x="9" y="76"/>
                    <a:pt x="0" y="7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3" y="84"/>
                    <a:pt x="24" y="73"/>
                    <a:pt x="24" y="60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12"/>
                    <a:pt x="13" y="1"/>
                    <a:pt x="0" y="0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36" name="Freeform 31"/>
            <p:cNvSpPr>
              <a:spLocks/>
            </p:cNvSpPr>
            <p:nvPr userDrawn="1"/>
          </p:nvSpPr>
          <p:spPr bwMode="auto">
            <a:xfrm>
              <a:off x="9029700" y="3089346"/>
              <a:ext cx="114300" cy="674688"/>
            </a:xfrm>
            <a:custGeom>
              <a:avLst/>
              <a:gdLst>
                <a:gd name="T0" fmla="*/ 36 w 36"/>
                <a:gd name="T1" fmla="*/ 0 h 212"/>
                <a:gd name="T2" fmla="*/ 0 w 36"/>
                <a:gd name="T3" fmla="*/ 41 h 212"/>
                <a:gd name="T4" fmla="*/ 0 w 36"/>
                <a:gd name="T5" fmla="*/ 171 h 212"/>
                <a:gd name="T6" fmla="*/ 36 w 36"/>
                <a:gd name="T7" fmla="*/ 212 h 212"/>
                <a:gd name="T8" fmla="*/ 36 w 36"/>
                <a:gd name="T9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12">
                  <a:moveTo>
                    <a:pt x="36" y="0"/>
                  </a:moveTo>
                  <a:cubicBezTo>
                    <a:pt x="15" y="2"/>
                    <a:pt x="0" y="20"/>
                    <a:pt x="0" y="41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0" y="193"/>
                    <a:pt x="15" y="210"/>
                    <a:pt x="36" y="212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20000" y="166208"/>
            <a:ext cx="8352000" cy="2326704"/>
          </a:xfrm>
        </p:spPr>
        <p:txBody>
          <a:bodyPr>
            <a:noAutofit/>
          </a:bodyPr>
          <a:lstStyle>
            <a:lvl1pPr algn="ctr">
              <a:defRPr sz="3000">
                <a:solidFill>
                  <a:srgbClr val="FBD9CA"/>
                </a:solidFill>
              </a:defRPr>
            </a:lvl1pPr>
          </a:lstStyle>
          <a:p>
            <a:r>
              <a:rPr lang="en-GB" dirty="0"/>
              <a:t>Click and type quote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4BCCD3-0010-4FBA-B965-2126ADC319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664000" y="2708615"/>
            <a:ext cx="6862299" cy="539875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600" b="1">
                <a:solidFill>
                  <a:srgbClr val="FFFFFF"/>
                </a:solidFill>
              </a:defRPr>
            </a:lvl1pPr>
            <a:lvl2pPr marL="215963" indent="0">
              <a:buFontTx/>
              <a:buNone/>
              <a:defRPr b="1">
                <a:solidFill>
                  <a:schemeClr val="accent4"/>
                </a:solidFill>
              </a:defRPr>
            </a:lvl2pPr>
            <a:lvl3pPr marL="431927" indent="0">
              <a:buFontTx/>
              <a:buNone/>
              <a:defRPr b="1">
                <a:solidFill>
                  <a:schemeClr val="accent4"/>
                </a:solidFill>
              </a:defRPr>
            </a:lvl3pPr>
            <a:lvl4pPr marL="647891" indent="0">
              <a:buFontTx/>
              <a:buNone/>
              <a:defRPr b="1">
                <a:solidFill>
                  <a:schemeClr val="accent4"/>
                </a:solidFill>
              </a:defRPr>
            </a:lvl4pPr>
            <a:lvl5pPr marL="863854" indent="0">
              <a:buFontTx/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Name</a:t>
            </a:r>
          </a:p>
        </p:txBody>
      </p:sp>
      <p:cxnSp>
        <p:nvCxnSpPr>
          <p:cNvPr id="44" name="Straight Connector 43"/>
          <p:cNvCxnSpPr/>
          <p:nvPr userDrawn="1"/>
        </p:nvCxnSpPr>
        <p:spPr>
          <a:xfrm>
            <a:off x="720000" y="6316537"/>
            <a:ext cx="10752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Logotype, static"/>
          <p:cNvGrpSpPr/>
          <p:nvPr userDrawn="1"/>
        </p:nvGrpSpPr>
        <p:grpSpPr>
          <a:xfrm>
            <a:off x="10248001" y="6397200"/>
            <a:ext cx="1151583" cy="180102"/>
            <a:chOff x="9501453" y="6148765"/>
            <a:chExt cx="2047875" cy="427037"/>
          </a:xfrm>
          <a:solidFill>
            <a:schemeClr val="bg1"/>
          </a:solidFill>
        </p:grpSpPr>
        <p:sp>
          <p:nvSpPr>
            <p:cNvPr id="76" name="Freeform 5"/>
            <p:cNvSpPr>
              <a:spLocks noEditPoints="1"/>
            </p:cNvSpPr>
            <p:nvPr userDrawn="1"/>
          </p:nvSpPr>
          <p:spPr bwMode="auto">
            <a:xfrm>
              <a:off x="11206428" y="6231315"/>
              <a:ext cx="342900" cy="344487"/>
            </a:xfrm>
            <a:custGeom>
              <a:avLst/>
              <a:gdLst>
                <a:gd name="T0" fmla="*/ 43 w 91"/>
                <a:gd name="T1" fmla="*/ 2 h 91"/>
                <a:gd name="T2" fmla="*/ 2 w 91"/>
                <a:gd name="T3" fmla="*/ 44 h 91"/>
                <a:gd name="T4" fmla="*/ 46 w 91"/>
                <a:gd name="T5" fmla="*/ 91 h 91"/>
                <a:gd name="T6" fmla="*/ 74 w 91"/>
                <a:gd name="T7" fmla="*/ 77 h 91"/>
                <a:gd name="T8" fmla="*/ 74 w 91"/>
                <a:gd name="T9" fmla="*/ 90 h 91"/>
                <a:gd name="T10" fmla="*/ 91 w 91"/>
                <a:gd name="T11" fmla="*/ 90 h 91"/>
                <a:gd name="T12" fmla="*/ 91 w 91"/>
                <a:gd name="T13" fmla="*/ 47 h 91"/>
                <a:gd name="T14" fmla="*/ 43 w 91"/>
                <a:gd name="T15" fmla="*/ 2 h 91"/>
                <a:gd name="T16" fmla="*/ 72 w 91"/>
                <a:gd name="T17" fmla="*/ 48 h 91"/>
                <a:gd name="T18" fmla="*/ 43 w 91"/>
                <a:gd name="T19" fmla="*/ 72 h 91"/>
                <a:gd name="T20" fmla="*/ 21 w 91"/>
                <a:gd name="T21" fmla="*/ 50 h 91"/>
                <a:gd name="T22" fmla="*/ 46 w 91"/>
                <a:gd name="T23" fmla="*/ 21 h 91"/>
                <a:gd name="T24" fmla="*/ 72 w 91"/>
                <a:gd name="T25" fmla="*/ 45 h 91"/>
                <a:gd name="T26" fmla="*/ 72 w 91"/>
                <a:gd name="T27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91">
                  <a:moveTo>
                    <a:pt x="43" y="2"/>
                  </a:moveTo>
                  <a:cubicBezTo>
                    <a:pt x="21" y="4"/>
                    <a:pt x="3" y="22"/>
                    <a:pt x="2" y="44"/>
                  </a:cubicBezTo>
                  <a:cubicBezTo>
                    <a:pt x="0" y="70"/>
                    <a:pt x="21" y="91"/>
                    <a:pt x="46" y="91"/>
                  </a:cubicBezTo>
                  <a:cubicBezTo>
                    <a:pt x="56" y="91"/>
                    <a:pt x="68" y="87"/>
                    <a:pt x="74" y="77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20"/>
                    <a:pt x="69" y="0"/>
                    <a:pt x="43" y="2"/>
                  </a:cubicBezTo>
                  <a:close/>
                  <a:moveTo>
                    <a:pt x="72" y="48"/>
                  </a:moveTo>
                  <a:cubicBezTo>
                    <a:pt x="71" y="63"/>
                    <a:pt x="58" y="74"/>
                    <a:pt x="43" y="72"/>
                  </a:cubicBezTo>
                  <a:cubicBezTo>
                    <a:pt x="32" y="71"/>
                    <a:pt x="22" y="61"/>
                    <a:pt x="21" y="50"/>
                  </a:cubicBezTo>
                  <a:cubicBezTo>
                    <a:pt x="19" y="34"/>
                    <a:pt x="31" y="21"/>
                    <a:pt x="46" y="21"/>
                  </a:cubicBezTo>
                  <a:cubicBezTo>
                    <a:pt x="60" y="21"/>
                    <a:pt x="71" y="32"/>
                    <a:pt x="72" y="45"/>
                  </a:cubicBezTo>
                  <a:lnTo>
                    <a:pt x="7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7" name="Freeform 6"/>
            <p:cNvSpPr>
              <a:spLocks noEditPoints="1"/>
            </p:cNvSpPr>
            <p:nvPr userDrawn="1"/>
          </p:nvSpPr>
          <p:spPr bwMode="auto">
            <a:xfrm>
              <a:off x="10849241" y="6236077"/>
              <a:ext cx="334963" cy="339725"/>
            </a:xfrm>
            <a:custGeom>
              <a:avLst/>
              <a:gdLst>
                <a:gd name="T0" fmla="*/ 44 w 89"/>
                <a:gd name="T1" fmla="*/ 1 h 90"/>
                <a:gd name="T2" fmla="*/ 0 w 89"/>
                <a:gd name="T3" fmla="*/ 46 h 90"/>
                <a:gd name="T4" fmla="*/ 45 w 89"/>
                <a:gd name="T5" fmla="*/ 90 h 90"/>
                <a:gd name="T6" fmla="*/ 86 w 89"/>
                <a:gd name="T7" fmla="*/ 63 h 90"/>
                <a:gd name="T8" fmla="*/ 69 w 89"/>
                <a:gd name="T9" fmla="*/ 58 h 90"/>
                <a:gd name="T10" fmla="*/ 50 w 89"/>
                <a:gd name="T11" fmla="*/ 72 h 90"/>
                <a:gd name="T12" fmla="*/ 22 w 89"/>
                <a:gd name="T13" fmla="*/ 59 h 90"/>
                <a:gd name="T14" fmla="*/ 89 w 89"/>
                <a:gd name="T15" fmla="*/ 41 h 90"/>
                <a:gd name="T16" fmla="*/ 44 w 89"/>
                <a:gd name="T17" fmla="*/ 1 h 90"/>
                <a:gd name="T18" fmla="*/ 19 w 89"/>
                <a:gd name="T19" fmla="*/ 44 h 90"/>
                <a:gd name="T20" fmla="*/ 36 w 89"/>
                <a:gd name="T21" fmla="*/ 19 h 90"/>
                <a:gd name="T22" fmla="*/ 67 w 89"/>
                <a:gd name="T23" fmla="*/ 31 h 90"/>
                <a:gd name="T24" fmla="*/ 19 w 89"/>
                <a:gd name="T25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1"/>
                  </a:moveTo>
                  <a:cubicBezTo>
                    <a:pt x="20" y="2"/>
                    <a:pt x="0" y="20"/>
                    <a:pt x="0" y="46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79" y="80"/>
                    <a:pt x="86" y="63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6" y="65"/>
                    <a:pt x="58" y="71"/>
                    <a:pt x="50" y="72"/>
                  </a:cubicBezTo>
                  <a:cubicBezTo>
                    <a:pt x="38" y="75"/>
                    <a:pt x="26" y="67"/>
                    <a:pt x="22" y="59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7" y="24"/>
                    <a:pt x="72" y="0"/>
                    <a:pt x="44" y="1"/>
                  </a:cubicBezTo>
                  <a:close/>
                  <a:moveTo>
                    <a:pt x="19" y="44"/>
                  </a:moveTo>
                  <a:cubicBezTo>
                    <a:pt x="19" y="34"/>
                    <a:pt x="24" y="24"/>
                    <a:pt x="36" y="19"/>
                  </a:cubicBezTo>
                  <a:cubicBezTo>
                    <a:pt x="50" y="14"/>
                    <a:pt x="62" y="21"/>
                    <a:pt x="67" y="31"/>
                  </a:cubicBezTo>
                  <a:lnTo>
                    <a:pt x="19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8" name="Freeform 7"/>
            <p:cNvSpPr>
              <a:spLocks/>
            </p:cNvSpPr>
            <p:nvPr userDrawn="1"/>
          </p:nvSpPr>
          <p:spPr bwMode="auto">
            <a:xfrm>
              <a:off x="10292028" y="6239252"/>
              <a:ext cx="166688" cy="333375"/>
            </a:xfrm>
            <a:custGeom>
              <a:avLst/>
              <a:gdLst>
                <a:gd name="T0" fmla="*/ 44 w 44"/>
                <a:gd name="T1" fmla="*/ 18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20 w 44"/>
                <a:gd name="T15" fmla="*/ 88 h 88"/>
                <a:gd name="T16" fmla="*/ 20 w 44"/>
                <a:gd name="T17" fmla="*/ 46 h 88"/>
                <a:gd name="T18" fmla="*/ 44 w 44"/>
                <a:gd name="T19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8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8" y="0"/>
                    <a:pt x="22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62"/>
                    <a:pt x="20" y="62"/>
                    <a:pt x="20" y="46"/>
                  </a:cubicBezTo>
                  <a:cubicBezTo>
                    <a:pt x="20" y="26"/>
                    <a:pt x="31" y="19"/>
                    <a:pt x="4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9" name="Freeform 8"/>
            <p:cNvSpPr>
              <a:spLocks/>
            </p:cNvSpPr>
            <p:nvPr userDrawn="1"/>
          </p:nvSpPr>
          <p:spPr bwMode="auto">
            <a:xfrm>
              <a:off x="9501453" y="6182102"/>
              <a:ext cx="369888" cy="390525"/>
            </a:xfrm>
            <a:custGeom>
              <a:avLst/>
              <a:gdLst>
                <a:gd name="T0" fmla="*/ 185 w 233"/>
                <a:gd name="T1" fmla="*/ 165 h 246"/>
                <a:gd name="T2" fmla="*/ 48 w 233"/>
                <a:gd name="T3" fmla="*/ 0 h 246"/>
                <a:gd name="T4" fmla="*/ 0 w 233"/>
                <a:gd name="T5" fmla="*/ 0 h 246"/>
                <a:gd name="T6" fmla="*/ 0 w 233"/>
                <a:gd name="T7" fmla="*/ 246 h 246"/>
                <a:gd name="T8" fmla="*/ 50 w 233"/>
                <a:gd name="T9" fmla="*/ 246 h 246"/>
                <a:gd name="T10" fmla="*/ 50 w 233"/>
                <a:gd name="T11" fmla="*/ 81 h 246"/>
                <a:gd name="T12" fmla="*/ 190 w 233"/>
                <a:gd name="T13" fmla="*/ 246 h 246"/>
                <a:gd name="T14" fmla="*/ 233 w 233"/>
                <a:gd name="T15" fmla="*/ 246 h 246"/>
                <a:gd name="T16" fmla="*/ 233 w 233"/>
                <a:gd name="T17" fmla="*/ 0 h 246"/>
                <a:gd name="T18" fmla="*/ 185 w 233"/>
                <a:gd name="T19" fmla="*/ 0 h 246"/>
                <a:gd name="T20" fmla="*/ 185 w 233"/>
                <a:gd name="T21" fmla="*/ 16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6">
                  <a:moveTo>
                    <a:pt x="185" y="165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6"/>
                  </a:lnTo>
                  <a:lnTo>
                    <a:pt x="50" y="246"/>
                  </a:lnTo>
                  <a:lnTo>
                    <a:pt x="50" y="81"/>
                  </a:lnTo>
                  <a:lnTo>
                    <a:pt x="190" y="246"/>
                  </a:lnTo>
                  <a:lnTo>
                    <a:pt x="233" y="246"/>
                  </a:lnTo>
                  <a:lnTo>
                    <a:pt x="233" y="0"/>
                  </a:lnTo>
                  <a:lnTo>
                    <a:pt x="185" y="0"/>
                  </a:lnTo>
                  <a:lnTo>
                    <a:pt x="185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0" name="Freeform 9"/>
            <p:cNvSpPr>
              <a:spLocks noEditPoints="1"/>
            </p:cNvSpPr>
            <p:nvPr userDrawn="1"/>
          </p:nvSpPr>
          <p:spPr bwMode="auto">
            <a:xfrm>
              <a:off x="10461891" y="6148765"/>
              <a:ext cx="342900" cy="427037"/>
            </a:xfrm>
            <a:custGeom>
              <a:avLst/>
              <a:gdLst>
                <a:gd name="T0" fmla="*/ 91 w 91"/>
                <a:gd name="T1" fmla="*/ 0 h 113"/>
                <a:gd name="T2" fmla="*/ 73 w 91"/>
                <a:gd name="T3" fmla="*/ 0 h 113"/>
                <a:gd name="T4" fmla="*/ 73 w 91"/>
                <a:gd name="T5" fmla="*/ 34 h 113"/>
                <a:gd name="T6" fmla="*/ 43 w 91"/>
                <a:gd name="T7" fmla="*/ 24 h 113"/>
                <a:gd name="T8" fmla="*/ 2 w 91"/>
                <a:gd name="T9" fmla="*/ 66 h 113"/>
                <a:gd name="T10" fmla="*/ 46 w 91"/>
                <a:gd name="T11" fmla="*/ 113 h 113"/>
                <a:gd name="T12" fmla="*/ 74 w 91"/>
                <a:gd name="T13" fmla="*/ 101 h 113"/>
                <a:gd name="T14" fmla="*/ 74 w 91"/>
                <a:gd name="T15" fmla="*/ 112 h 113"/>
                <a:gd name="T16" fmla="*/ 91 w 91"/>
                <a:gd name="T17" fmla="*/ 112 h 113"/>
                <a:gd name="T18" fmla="*/ 91 w 91"/>
                <a:gd name="T19" fmla="*/ 69 h 113"/>
                <a:gd name="T20" fmla="*/ 91 w 91"/>
                <a:gd name="T21" fmla="*/ 69 h 113"/>
                <a:gd name="T22" fmla="*/ 91 w 91"/>
                <a:gd name="T23" fmla="*/ 68 h 113"/>
                <a:gd name="T24" fmla="*/ 91 w 91"/>
                <a:gd name="T25" fmla="*/ 0 h 113"/>
                <a:gd name="T26" fmla="*/ 72 w 91"/>
                <a:gd name="T27" fmla="*/ 70 h 113"/>
                <a:gd name="T28" fmla="*/ 43 w 91"/>
                <a:gd name="T29" fmla="*/ 94 h 113"/>
                <a:gd name="T30" fmla="*/ 21 w 91"/>
                <a:gd name="T31" fmla="*/ 72 h 113"/>
                <a:gd name="T32" fmla="*/ 46 w 91"/>
                <a:gd name="T33" fmla="*/ 43 h 113"/>
                <a:gd name="T34" fmla="*/ 72 w 91"/>
                <a:gd name="T35" fmla="*/ 67 h 113"/>
                <a:gd name="T36" fmla="*/ 72 w 91"/>
                <a:gd name="T37" fmla="*/ 7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3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3"/>
                    <a:pt x="43" y="24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3"/>
                    <a:pt x="46" y="113"/>
                  </a:cubicBezTo>
                  <a:cubicBezTo>
                    <a:pt x="56" y="113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8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1" y="85"/>
                    <a:pt x="58" y="96"/>
                    <a:pt x="43" y="94"/>
                  </a:cubicBezTo>
                  <a:cubicBezTo>
                    <a:pt x="32" y="93"/>
                    <a:pt x="22" y="83"/>
                    <a:pt x="21" y="72"/>
                  </a:cubicBezTo>
                  <a:cubicBezTo>
                    <a:pt x="19" y="56"/>
                    <a:pt x="31" y="43"/>
                    <a:pt x="46" y="43"/>
                  </a:cubicBezTo>
                  <a:cubicBezTo>
                    <a:pt x="60" y="43"/>
                    <a:pt x="71" y="54"/>
                    <a:pt x="72" y="67"/>
                  </a:cubicBezTo>
                  <a:lnTo>
                    <a:pt x="7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1" name="Freeform 10"/>
            <p:cNvSpPr>
              <a:spLocks noEditPoints="1"/>
            </p:cNvSpPr>
            <p:nvPr userDrawn="1"/>
          </p:nvSpPr>
          <p:spPr bwMode="auto">
            <a:xfrm>
              <a:off x="9912616" y="6239252"/>
              <a:ext cx="338138" cy="336550"/>
            </a:xfrm>
            <a:custGeom>
              <a:avLst/>
              <a:gdLst>
                <a:gd name="T0" fmla="*/ 45 w 90"/>
                <a:gd name="T1" fmla="*/ 0 h 89"/>
                <a:gd name="T2" fmla="*/ 0 w 90"/>
                <a:gd name="T3" fmla="*/ 45 h 89"/>
                <a:gd name="T4" fmla="*/ 45 w 90"/>
                <a:gd name="T5" fmla="*/ 89 h 89"/>
                <a:gd name="T6" fmla="*/ 90 w 90"/>
                <a:gd name="T7" fmla="*/ 45 h 89"/>
                <a:gd name="T8" fmla="*/ 45 w 90"/>
                <a:gd name="T9" fmla="*/ 0 h 89"/>
                <a:gd name="T10" fmla="*/ 45 w 90"/>
                <a:gd name="T11" fmla="*/ 70 h 89"/>
                <a:gd name="T12" fmla="*/ 19 w 90"/>
                <a:gd name="T13" fmla="*/ 45 h 89"/>
                <a:gd name="T14" fmla="*/ 45 w 90"/>
                <a:gd name="T15" fmla="*/ 19 h 89"/>
                <a:gd name="T16" fmla="*/ 71 w 90"/>
                <a:gd name="T17" fmla="*/ 45 h 89"/>
                <a:gd name="T18" fmla="*/ 45 w 90"/>
                <a:gd name="T19" fmla="*/ 7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9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69"/>
                    <a:pt x="20" y="89"/>
                    <a:pt x="45" y="89"/>
                  </a:cubicBezTo>
                  <a:cubicBezTo>
                    <a:pt x="70" y="89"/>
                    <a:pt x="90" y="69"/>
                    <a:pt x="90" y="45"/>
                  </a:cubicBezTo>
                  <a:cubicBezTo>
                    <a:pt x="90" y="20"/>
                    <a:pt x="70" y="0"/>
                    <a:pt x="45" y="0"/>
                  </a:cubicBezTo>
                  <a:close/>
                  <a:moveTo>
                    <a:pt x="45" y="70"/>
                  </a:moveTo>
                  <a:cubicBezTo>
                    <a:pt x="31" y="70"/>
                    <a:pt x="19" y="59"/>
                    <a:pt x="19" y="45"/>
                  </a:cubicBezTo>
                  <a:cubicBezTo>
                    <a:pt x="19" y="30"/>
                    <a:pt x="31" y="19"/>
                    <a:pt x="45" y="19"/>
                  </a:cubicBezTo>
                  <a:cubicBezTo>
                    <a:pt x="59" y="19"/>
                    <a:pt x="71" y="30"/>
                    <a:pt x="71" y="45"/>
                  </a:cubicBezTo>
                  <a:cubicBezTo>
                    <a:pt x="71" y="59"/>
                    <a:pt x="59" y="70"/>
                    <a:pt x="45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23272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1339200"/>
            <a:ext cx="7198125" cy="795600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2133113"/>
            <a:ext cx="7198125" cy="72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="1">
                <a:solidFill>
                  <a:schemeClr val="tx2"/>
                </a:solidFill>
              </a:defRPr>
            </a:lvl1pPr>
            <a:lvl2pPr marL="457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19999" y="3096000"/>
            <a:ext cx="2496000" cy="1260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</a:defRPr>
            </a:lvl1pPr>
            <a:lvl2pPr marL="215963" indent="0">
              <a:buNone/>
              <a:defRPr sz="800">
                <a:solidFill>
                  <a:schemeClr val="bg1"/>
                </a:solidFill>
              </a:defRPr>
            </a:lvl2pPr>
            <a:lvl3pPr marL="431927" indent="0">
              <a:buNone/>
              <a:defRPr sz="800">
                <a:solidFill>
                  <a:schemeClr val="bg1"/>
                </a:solidFill>
              </a:defRPr>
            </a:lvl3pPr>
            <a:lvl4pPr marL="647891" indent="0">
              <a:buNone/>
              <a:defRPr sz="800">
                <a:solidFill>
                  <a:schemeClr val="bg1"/>
                </a:solidFill>
              </a:defRPr>
            </a:lvl4pPr>
            <a:lvl5pPr marL="863854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Disclaimer text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468936" y="3096000"/>
            <a:ext cx="2496000" cy="1260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</a:defRPr>
            </a:lvl1pPr>
            <a:lvl2pPr marL="215963" indent="0">
              <a:buNone/>
              <a:defRPr sz="800">
                <a:solidFill>
                  <a:schemeClr val="bg1"/>
                </a:solidFill>
              </a:defRPr>
            </a:lvl2pPr>
            <a:lvl3pPr marL="431927" indent="0">
              <a:buNone/>
              <a:defRPr sz="800">
                <a:solidFill>
                  <a:schemeClr val="bg1"/>
                </a:solidFill>
              </a:defRPr>
            </a:lvl3pPr>
            <a:lvl4pPr marL="647891" indent="0">
              <a:buNone/>
              <a:defRPr sz="800">
                <a:solidFill>
                  <a:schemeClr val="bg1"/>
                </a:solidFill>
              </a:defRPr>
            </a:lvl4pPr>
            <a:lvl5pPr marL="863854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Disclaimer text</a:t>
            </a:r>
          </a:p>
        </p:txBody>
      </p:sp>
      <p:grpSp>
        <p:nvGrpSpPr>
          <p:cNvPr id="19" name="Pulse"/>
          <p:cNvGrpSpPr/>
          <p:nvPr userDrawn="1"/>
        </p:nvGrpSpPr>
        <p:grpSpPr>
          <a:xfrm>
            <a:off x="8432786" y="2994841"/>
            <a:ext cx="3762841" cy="3430428"/>
            <a:chOff x="6324589" y="2994841"/>
            <a:chExt cx="2822131" cy="3430428"/>
          </a:xfrm>
        </p:grpSpPr>
        <p:sp>
          <p:nvSpPr>
            <p:cNvPr id="20" name="Freeform 5"/>
            <p:cNvSpPr>
              <a:spLocks/>
            </p:cNvSpPr>
            <p:nvPr userDrawn="1"/>
          </p:nvSpPr>
          <p:spPr bwMode="auto">
            <a:xfrm>
              <a:off x="6766422" y="3853615"/>
              <a:ext cx="440278" cy="1099915"/>
            </a:xfrm>
            <a:custGeom>
              <a:avLst/>
              <a:gdLst>
                <a:gd name="T0" fmla="*/ 70 w 141"/>
                <a:gd name="T1" fmla="*/ 353 h 353"/>
                <a:gd name="T2" fmla="*/ 70 w 141"/>
                <a:gd name="T3" fmla="*/ 353 h 353"/>
                <a:gd name="T4" fmla="*/ 0 w 141"/>
                <a:gd name="T5" fmla="*/ 282 h 353"/>
                <a:gd name="T6" fmla="*/ 0 w 141"/>
                <a:gd name="T7" fmla="*/ 70 h 353"/>
                <a:gd name="T8" fmla="*/ 70 w 141"/>
                <a:gd name="T9" fmla="*/ 0 h 353"/>
                <a:gd name="T10" fmla="*/ 70 w 141"/>
                <a:gd name="T11" fmla="*/ 0 h 353"/>
                <a:gd name="T12" fmla="*/ 141 w 141"/>
                <a:gd name="T13" fmla="*/ 70 h 353"/>
                <a:gd name="T14" fmla="*/ 141 w 141"/>
                <a:gd name="T15" fmla="*/ 282 h 353"/>
                <a:gd name="T16" fmla="*/ 70 w 141"/>
                <a:gd name="T17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" h="353">
                  <a:moveTo>
                    <a:pt x="70" y="353"/>
                  </a:moveTo>
                  <a:cubicBezTo>
                    <a:pt x="70" y="353"/>
                    <a:pt x="70" y="353"/>
                    <a:pt x="70" y="353"/>
                  </a:cubicBezTo>
                  <a:cubicBezTo>
                    <a:pt x="31" y="353"/>
                    <a:pt x="0" y="321"/>
                    <a:pt x="0" y="282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31"/>
                    <a:pt x="31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09" y="0"/>
                    <a:pt x="141" y="31"/>
                    <a:pt x="141" y="70"/>
                  </a:cubicBezTo>
                  <a:cubicBezTo>
                    <a:pt x="141" y="282"/>
                    <a:pt x="141" y="282"/>
                    <a:pt x="141" y="282"/>
                  </a:cubicBezTo>
                  <a:cubicBezTo>
                    <a:pt x="141" y="321"/>
                    <a:pt x="109" y="353"/>
                    <a:pt x="70" y="353"/>
                  </a:cubicBez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FF"/>
                </a:solidFill>
              </a:endParaRPr>
            </a:p>
          </p:txBody>
        </p:sp>
        <p:sp>
          <p:nvSpPr>
            <p:cNvPr id="21" name="Freeform 6"/>
            <p:cNvSpPr>
              <a:spLocks/>
            </p:cNvSpPr>
            <p:nvPr userDrawn="1"/>
          </p:nvSpPr>
          <p:spPr bwMode="auto">
            <a:xfrm>
              <a:off x="6324589" y="4488361"/>
              <a:ext cx="264478" cy="443388"/>
            </a:xfrm>
            <a:custGeom>
              <a:avLst/>
              <a:gdLst>
                <a:gd name="T0" fmla="*/ 43 w 85"/>
                <a:gd name="T1" fmla="*/ 142 h 142"/>
                <a:gd name="T2" fmla="*/ 43 w 85"/>
                <a:gd name="T3" fmla="*/ 142 h 142"/>
                <a:gd name="T4" fmla="*/ 0 w 85"/>
                <a:gd name="T5" fmla="*/ 99 h 142"/>
                <a:gd name="T6" fmla="*/ 0 w 85"/>
                <a:gd name="T7" fmla="*/ 43 h 142"/>
                <a:gd name="T8" fmla="*/ 43 w 85"/>
                <a:gd name="T9" fmla="*/ 0 h 142"/>
                <a:gd name="T10" fmla="*/ 43 w 85"/>
                <a:gd name="T11" fmla="*/ 0 h 142"/>
                <a:gd name="T12" fmla="*/ 85 w 85"/>
                <a:gd name="T13" fmla="*/ 43 h 142"/>
                <a:gd name="T14" fmla="*/ 85 w 85"/>
                <a:gd name="T15" fmla="*/ 99 h 142"/>
                <a:gd name="T16" fmla="*/ 43 w 85"/>
                <a:gd name="T17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142">
                  <a:moveTo>
                    <a:pt x="43" y="142"/>
                  </a:moveTo>
                  <a:cubicBezTo>
                    <a:pt x="43" y="142"/>
                    <a:pt x="43" y="142"/>
                    <a:pt x="43" y="142"/>
                  </a:cubicBezTo>
                  <a:cubicBezTo>
                    <a:pt x="19" y="142"/>
                    <a:pt x="0" y="123"/>
                    <a:pt x="0" y="9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9"/>
                    <a:pt x="19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0"/>
                    <a:pt x="85" y="19"/>
                    <a:pt x="85" y="43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5" y="123"/>
                    <a:pt x="66" y="142"/>
                    <a:pt x="43" y="142"/>
                  </a:cubicBez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FF"/>
                </a:solidFill>
              </a:endParaRPr>
            </a:p>
          </p:txBody>
        </p:sp>
        <p:sp>
          <p:nvSpPr>
            <p:cNvPr id="22" name="Freeform 7"/>
            <p:cNvSpPr>
              <a:spLocks/>
            </p:cNvSpPr>
            <p:nvPr userDrawn="1"/>
          </p:nvSpPr>
          <p:spPr bwMode="auto">
            <a:xfrm>
              <a:off x="7424505" y="2994841"/>
              <a:ext cx="550736" cy="2462752"/>
            </a:xfrm>
            <a:custGeom>
              <a:avLst/>
              <a:gdLst>
                <a:gd name="T0" fmla="*/ 89 w 177"/>
                <a:gd name="T1" fmla="*/ 791 h 791"/>
                <a:gd name="T2" fmla="*/ 89 w 177"/>
                <a:gd name="T3" fmla="*/ 791 h 791"/>
                <a:gd name="T4" fmla="*/ 0 w 177"/>
                <a:gd name="T5" fmla="*/ 703 h 791"/>
                <a:gd name="T6" fmla="*/ 0 w 177"/>
                <a:gd name="T7" fmla="*/ 89 h 791"/>
                <a:gd name="T8" fmla="*/ 89 w 177"/>
                <a:gd name="T9" fmla="*/ 0 h 791"/>
                <a:gd name="T10" fmla="*/ 89 w 177"/>
                <a:gd name="T11" fmla="*/ 0 h 791"/>
                <a:gd name="T12" fmla="*/ 177 w 177"/>
                <a:gd name="T13" fmla="*/ 89 h 791"/>
                <a:gd name="T14" fmla="*/ 177 w 177"/>
                <a:gd name="T15" fmla="*/ 703 h 791"/>
                <a:gd name="T16" fmla="*/ 89 w 177"/>
                <a:gd name="T17" fmla="*/ 791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791">
                  <a:moveTo>
                    <a:pt x="89" y="791"/>
                  </a:moveTo>
                  <a:cubicBezTo>
                    <a:pt x="89" y="791"/>
                    <a:pt x="89" y="791"/>
                    <a:pt x="89" y="791"/>
                  </a:cubicBezTo>
                  <a:cubicBezTo>
                    <a:pt x="40" y="791"/>
                    <a:pt x="0" y="752"/>
                    <a:pt x="0" y="70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137" y="0"/>
                    <a:pt x="177" y="40"/>
                    <a:pt x="177" y="89"/>
                  </a:cubicBezTo>
                  <a:cubicBezTo>
                    <a:pt x="177" y="703"/>
                    <a:pt x="177" y="703"/>
                    <a:pt x="177" y="703"/>
                  </a:cubicBezTo>
                  <a:cubicBezTo>
                    <a:pt x="177" y="752"/>
                    <a:pt x="137" y="791"/>
                    <a:pt x="89" y="791"/>
                  </a:cubicBez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FF"/>
                </a:solidFill>
              </a:endParaRPr>
            </a:p>
          </p:txBody>
        </p:sp>
        <p:sp>
          <p:nvSpPr>
            <p:cNvPr id="23" name="Freeform 8"/>
            <p:cNvSpPr>
              <a:spLocks/>
            </p:cNvSpPr>
            <p:nvPr userDrawn="1"/>
          </p:nvSpPr>
          <p:spPr bwMode="auto">
            <a:xfrm>
              <a:off x="8196157" y="3962517"/>
              <a:ext cx="549180" cy="2462752"/>
            </a:xfrm>
            <a:custGeom>
              <a:avLst/>
              <a:gdLst>
                <a:gd name="T0" fmla="*/ 88 w 176"/>
                <a:gd name="T1" fmla="*/ 791 h 791"/>
                <a:gd name="T2" fmla="*/ 88 w 176"/>
                <a:gd name="T3" fmla="*/ 791 h 791"/>
                <a:gd name="T4" fmla="*/ 0 w 176"/>
                <a:gd name="T5" fmla="*/ 702 h 791"/>
                <a:gd name="T6" fmla="*/ 0 w 176"/>
                <a:gd name="T7" fmla="*/ 88 h 791"/>
                <a:gd name="T8" fmla="*/ 88 w 176"/>
                <a:gd name="T9" fmla="*/ 0 h 791"/>
                <a:gd name="T10" fmla="*/ 88 w 176"/>
                <a:gd name="T11" fmla="*/ 0 h 791"/>
                <a:gd name="T12" fmla="*/ 176 w 176"/>
                <a:gd name="T13" fmla="*/ 88 h 791"/>
                <a:gd name="T14" fmla="*/ 176 w 176"/>
                <a:gd name="T15" fmla="*/ 702 h 791"/>
                <a:gd name="T16" fmla="*/ 88 w 176"/>
                <a:gd name="T17" fmla="*/ 791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6" h="791">
                  <a:moveTo>
                    <a:pt x="88" y="791"/>
                  </a:moveTo>
                  <a:cubicBezTo>
                    <a:pt x="88" y="791"/>
                    <a:pt x="88" y="791"/>
                    <a:pt x="88" y="791"/>
                  </a:cubicBezTo>
                  <a:cubicBezTo>
                    <a:pt x="39" y="791"/>
                    <a:pt x="0" y="751"/>
                    <a:pt x="0" y="702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39"/>
                    <a:pt x="39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37" y="0"/>
                    <a:pt x="176" y="39"/>
                    <a:pt x="176" y="88"/>
                  </a:cubicBezTo>
                  <a:cubicBezTo>
                    <a:pt x="176" y="702"/>
                    <a:pt x="176" y="702"/>
                    <a:pt x="176" y="702"/>
                  </a:cubicBezTo>
                  <a:cubicBezTo>
                    <a:pt x="176" y="751"/>
                    <a:pt x="137" y="791"/>
                    <a:pt x="88" y="791"/>
                  </a:cubicBez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FF"/>
                </a:solidFill>
              </a:endParaRPr>
            </a:p>
          </p:txBody>
        </p:sp>
        <p:sp>
          <p:nvSpPr>
            <p:cNvPr id="24" name="Freeform 9"/>
            <p:cNvSpPr>
              <a:spLocks/>
            </p:cNvSpPr>
            <p:nvPr userDrawn="1"/>
          </p:nvSpPr>
          <p:spPr bwMode="auto">
            <a:xfrm>
              <a:off x="8966253" y="4472803"/>
              <a:ext cx="180467" cy="1090580"/>
            </a:xfrm>
            <a:custGeom>
              <a:avLst/>
              <a:gdLst>
                <a:gd name="T0" fmla="*/ 0 w 58"/>
                <a:gd name="T1" fmla="*/ 69 h 350"/>
                <a:gd name="T2" fmla="*/ 0 w 58"/>
                <a:gd name="T3" fmla="*/ 281 h 350"/>
                <a:gd name="T4" fmla="*/ 58 w 58"/>
                <a:gd name="T5" fmla="*/ 350 h 350"/>
                <a:gd name="T6" fmla="*/ 58 w 58"/>
                <a:gd name="T7" fmla="*/ 0 h 350"/>
                <a:gd name="T8" fmla="*/ 0 w 58"/>
                <a:gd name="T9" fmla="*/ 69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0">
                  <a:moveTo>
                    <a:pt x="0" y="6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0" y="315"/>
                    <a:pt x="25" y="344"/>
                    <a:pt x="58" y="35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25" y="5"/>
                    <a:pt x="0" y="34"/>
                    <a:pt x="0" y="69"/>
                  </a:cubicBez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FF"/>
                </a:solidFill>
              </a:endParaRPr>
            </a:p>
          </p:txBody>
        </p:sp>
      </p:grpSp>
      <p:grpSp>
        <p:nvGrpSpPr>
          <p:cNvPr id="25" name="Logotype"/>
          <p:cNvGrpSpPr>
            <a:grpSpLocks noChangeAspect="1"/>
          </p:cNvGrpSpPr>
          <p:nvPr userDrawn="1"/>
        </p:nvGrpSpPr>
        <p:grpSpPr>
          <a:xfrm>
            <a:off x="729601" y="536400"/>
            <a:ext cx="1845385" cy="455276"/>
            <a:chOff x="5072063" y="3095625"/>
            <a:chExt cx="2051050" cy="674688"/>
          </a:xfrm>
        </p:grpSpPr>
        <p:sp>
          <p:nvSpPr>
            <p:cNvPr id="26" name="Freeform 5"/>
            <p:cNvSpPr>
              <a:spLocks noEditPoints="1"/>
            </p:cNvSpPr>
            <p:nvPr/>
          </p:nvSpPr>
          <p:spPr bwMode="auto">
            <a:xfrm>
              <a:off x="6783388" y="3184525"/>
              <a:ext cx="339725" cy="346075"/>
            </a:xfrm>
            <a:custGeom>
              <a:avLst/>
              <a:gdLst>
                <a:gd name="T0" fmla="*/ 42 w 90"/>
                <a:gd name="T1" fmla="*/ 2 h 91"/>
                <a:gd name="T2" fmla="*/ 1 w 90"/>
                <a:gd name="T3" fmla="*/ 43 h 91"/>
                <a:gd name="T4" fmla="*/ 46 w 90"/>
                <a:gd name="T5" fmla="*/ 91 h 91"/>
                <a:gd name="T6" fmla="*/ 73 w 90"/>
                <a:gd name="T7" fmla="*/ 76 h 91"/>
                <a:gd name="T8" fmla="*/ 73 w 90"/>
                <a:gd name="T9" fmla="*/ 89 h 91"/>
                <a:gd name="T10" fmla="*/ 90 w 90"/>
                <a:gd name="T11" fmla="*/ 89 h 91"/>
                <a:gd name="T12" fmla="*/ 90 w 90"/>
                <a:gd name="T13" fmla="*/ 47 h 91"/>
                <a:gd name="T14" fmla="*/ 42 w 90"/>
                <a:gd name="T15" fmla="*/ 2 h 91"/>
                <a:gd name="T16" fmla="*/ 71 w 90"/>
                <a:gd name="T17" fmla="*/ 47 h 91"/>
                <a:gd name="T18" fmla="*/ 42 w 90"/>
                <a:gd name="T19" fmla="*/ 72 h 91"/>
                <a:gd name="T20" fmla="*/ 20 w 90"/>
                <a:gd name="T21" fmla="*/ 49 h 91"/>
                <a:gd name="T22" fmla="*/ 46 w 90"/>
                <a:gd name="T23" fmla="*/ 20 h 91"/>
                <a:gd name="T24" fmla="*/ 71 w 90"/>
                <a:gd name="T25" fmla="*/ 45 h 91"/>
                <a:gd name="T26" fmla="*/ 71 w 90"/>
                <a:gd name="T27" fmla="*/ 4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91">
                  <a:moveTo>
                    <a:pt x="42" y="2"/>
                  </a:moveTo>
                  <a:cubicBezTo>
                    <a:pt x="20" y="3"/>
                    <a:pt x="3" y="21"/>
                    <a:pt x="1" y="43"/>
                  </a:cubicBezTo>
                  <a:cubicBezTo>
                    <a:pt x="0" y="69"/>
                    <a:pt x="20" y="91"/>
                    <a:pt x="46" y="91"/>
                  </a:cubicBezTo>
                  <a:cubicBezTo>
                    <a:pt x="55" y="91"/>
                    <a:pt x="68" y="86"/>
                    <a:pt x="73" y="76"/>
                  </a:cubicBezTo>
                  <a:cubicBezTo>
                    <a:pt x="73" y="89"/>
                    <a:pt x="73" y="89"/>
                    <a:pt x="73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90" y="47"/>
                    <a:pt x="90" y="47"/>
                    <a:pt x="90" y="47"/>
                  </a:cubicBezTo>
                  <a:cubicBezTo>
                    <a:pt x="90" y="19"/>
                    <a:pt x="68" y="0"/>
                    <a:pt x="42" y="2"/>
                  </a:cubicBezTo>
                  <a:moveTo>
                    <a:pt x="71" y="47"/>
                  </a:moveTo>
                  <a:cubicBezTo>
                    <a:pt x="71" y="62"/>
                    <a:pt x="58" y="73"/>
                    <a:pt x="42" y="72"/>
                  </a:cubicBezTo>
                  <a:cubicBezTo>
                    <a:pt x="31" y="70"/>
                    <a:pt x="22" y="61"/>
                    <a:pt x="20" y="49"/>
                  </a:cubicBezTo>
                  <a:cubicBezTo>
                    <a:pt x="18" y="33"/>
                    <a:pt x="31" y="20"/>
                    <a:pt x="46" y="20"/>
                  </a:cubicBezTo>
                  <a:cubicBezTo>
                    <a:pt x="59" y="20"/>
                    <a:pt x="71" y="31"/>
                    <a:pt x="71" y="45"/>
                  </a:cubicBezTo>
                  <a:lnTo>
                    <a:pt x="71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27" name="Freeform 6"/>
            <p:cNvSpPr>
              <a:spLocks noEditPoints="1"/>
            </p:cNvSpPr>
            <p:nvPr/>
          </p:nvSpPr>
          <p:spPr bwMode="auto">
            <a:xfrm>
              <a:off x="6421438" y="3187700"/>
              <a:ext cx="334963" cy="342900"/>
            </a:xfrm>
            <a:custGeom>
              <a:avLst/>
              <a:gdLst>
                <a:gd name="T0" fmla="*/ 44 w 89"/>
                <a:gd name="T1" fmla="*/ 0 h 90"/>
                <a:gd name="T2" fmla="*/ 0 w 89"/>
                <a:gd name="T3" fmla="*/ 45 h 90"/>
                <a:gd name="T4" fmla="*/ 45 w 89"/>
                <a:gd name="T5" fmla="*/ 90 h 90"/>
                <a:gd name="T6" fmla="*/ 86 w 89"/>
                <a:gd name="T7" fmla="*/ 62 h 90"/>
                <a:gd name="T8" fmla="*/ 69 w 89"/>
                <a:gd name="T9" fmla="*/ 57 h 90"/>
                <a:gd name="T10" fmla="*/ 50 w 89"/>
                <a:gd name="T11" fmla="*/ 72 h 90"/>
                <a:gd name="T12" fmla="*/ 22 w 89"/>
                <a:gd name="T13" fmla="*/ 58 h 90"/>
                <a:gd name="T14" fmla="*/ 89 w 89"/>
                <a:gd name="T15" fmla="*/ 40 h 90"/>
                <a:gd name="T16" fmla="*/ 44 w 89"/>
                <a:gd name="T17" fmla="*/ 0 h 90"/>
                <a:gd name="T18" fmla="*/ 19 w 89"/>
                <a:gd name="T19" fmla="*/ 43 h 90"/>
                <a:gd name="T20" fmla="*/ 36 w 89"/>
                <a:gd name="T21" fmla="*/ 19 h 90"/>
                <a:gd name="T22" fmla="*/ 67 w 89"/>
                <a:gd name="T23" fmla="*/ 30 h 90"/>
                <a:gd name="T24" fmla="*/ 19 w 89"/>
                <a:gd name="T25" fmla="*/ 4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0"/>
                  </a:moveTo>
                  <a:cubicBezTo>
                    <a:pt x="20" y="1"/>
                    <a:pt x="0" y="19"/>
                    <a:pt x="0" y="45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80" y="79"/>
                    <a:pt x="86" y="62"/>
                  </a:cubicBezTo>
                  <a:cubicBezTo>
                    <a:pt x="69" y="57"/>
                    <a:pt x="69" y="57"/>
                    <a:pt x="69" y="57"/>
                  </a:cubicBezTo>
                  <a:cubicBezTo>
                    <a:pt x="66" y="64"/>
                    <a:pt x="58" y="70"/>
                    <a:pt x="50" y="72"/>
                  </a:cubicBezTo>
                  <a:cubicBezTo>
                    <a:pt x="38" y="74"/>
                    <a:pt x="27" y="67"/>
                    <a:pt x="22" y="58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7" y="23"/>
                    <a:pt x="72" y="0"/>
                    <a:pt x="44" y="0"/>
                  </a:cubicBezTo>
                  <a:moveTo>
                    <a:pt x="19" y="43"/>
                  </a:moveTo>
                  <a:cubicBezTo>
                    <a:pt x="19" y="34"/>
                    <a:pt x="24" y="23"/>
                    <a:pt x="36" y="19"/>
                  </a:cubicBezTo>
                  <a:cubicBezTo>
                    <a:pt x="50" y="13"/>
                    <a:pt x="62" y="20"/>
                    <a:pt x="67" y="30"/>
                  </a:cubicBezTo>
                  <a:lnTo>
                    <a:pt x="19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5867401" y="3187700"/>
              <a:ext cx="166688" cy="334963"/>
            </a:xfrm>
            <a:custGeom>
              <a:avLst/>
              <a:gdLst>
                <a:gd name="T0" fmla="*/ 44 w 44"/>
                <a:gd name="T1" fmla="*/ 19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19 w 44"/>
                <a:gd name="T15" fmla="*/ 88 h 88"/>
                <a:gd name="T16" fmla="*/ 19 w 44"/>
                <a:gd name="T17" fmla="*/ 47 h 88"/>
                <a:gd name="T18" fmla="*/ 44 w 44"/>
                <a:gd name="T19" fmla="*/ 1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9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7" y="0"/>
                    <a:pt x="21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19" y="62"/>
                    <a:pt x="19" y="62"/>
                    <a:pt x="19" y="47"/>
                  </a:cubicBezTo>
                  <a:cubicBezTo>
                    <a:pt x="19" y="27"/>
                    <a:pt x="30" y="19"/>
                    <a:pt x="44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5072063" y="3130550"/>
              <a:ext cx="369888" cy="392113"/>
            </a:xfrm>
            <a:custGeom>
              <a:avLst/>
              <a:gdLst>
                <a:gd name="T0" fmla="*/ 186 w 233"/>
                <a:gd name="T1" fmla="*/ 166 h 247"/>
                <a:gd name="T2" fmla="*/ 48 w 233"/>
                <a:gd name="T3" fmla="*/ 0 h 247"/>
                <a:gd name="T4" fmla="*/ 0 w 233"/>
                <a:gd name="T5" fmla="*/ 0 h 247"/>
                <a:gd name="T6" fmla="*/ 0 w 233"/>
                <a:gd name="T7" fmla="*/ 247 h 247"/>
                <a:gd name="T8" fmla="*/ 50 w 233"/>
                <a:gd name="T9" fmla="*/ 247 h 247"/>
                <a:gd name="T10" fmla="*/ 50 w 233"/>
                <a:gd name="T11" fmla="*/ 84 h 247"/>
                <a:gd name="T12" fmla="*/ 190 w 233"/>
                <a:gd name="T13" fmla="*/ 247 h 247"/>
                <a:gd name="T14" fmla="*/ 233 w 233"/>
                <a:gd name="T15" fmla="*/ 247 h 247"/>
                <a:gd name="T16" fmla="*/ 233 w 233"/>
                <a:gd name="T17" fmla="*/ 0 h 247"/>
                <a:gd name="T18" fmla="*/ 186 w 233"/>
                <a:gd name="T19" fmla="*/ 0 h 247"/>
                <a:gd name="T20" fmla="*/ 186 w 233"/>
                <a:gd name="T21" fmla="*/ 16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7">
                  <a:moveTo>
                    <a:pt x="186" y="166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7"/>
                  </a:lnTo>
                  <a:lnTo>
                    <a:pt x="50" y="247"/>
                  </a:lnTo>
                  <a:lnTo>
                    <a:pt x="50" y="84"/>
                  </a:lnTo>
                  <a:lnTo>
                    <a:pt x="190" y="247"/>
                  </a:lnTo>
                  <a:lnTo>
                    <a:pt x="233" y="247"/>
                  </a:lnTo>
                  <a:lnTo>
                    <a:pt x="233" y="0"/>
                  </a:lnTo>
                  <a:lnTo>
                    <a:pt x="186" y="0"/>
                  </a:lnTo>
                  <a:lnTo>
                    <a:pt x="186" y="1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30" name="Freeform 9"/>
            <p:cNvSpPr>
              <a:spLocks noEditPoints="1"/>
            </p:cNvSpPr>
            <p:nvPr/>
          </p:nvSpPr>
          <p:spPr bwMode="auto">
            <a:xfrm>
              <a:off x="6034088" y="3095625"/>
              <a:ext cx="342900" cy="434975"/>
            </a:xfrm>
            <a:custGeom>
              <a:avLst/>
              <a:gdLst>
                <a:gd name="T0" fmla="*/ 91 w 91"/>
                <a:gd name="T1" fmla="*/ 0 h 114"/>
                <a:gd name="T2" fmla="*/ 73 w 91"/>
                <a:gd name="T3" fmla="*/ 0 h 114"/>
                <a:gd name="T4" fmla="*/ 73 w 91"/>
                <a:gd name="T5" fmla="*/ 34 h 114"/>
                <a:gd name="T6" fmla="*/ 43 w 91"/>
                <a:gd name="T7" fmla="*/ 25 h 114"/>
                <a:gd name="T8" fmla="*/ 2 w 91"/>
                <a:gd name="T9" fmla="*/ 66 h 114"/>
                <a:gd name="T10" fmla="*/ 47 w 91"/>
                <a:gd name="T11" fmla="*/ 114 h 114"/>
                <a:gd name="T12" fmla="*/ 74 w 91"/>
                <a:gd name="T13" fmla="*/ 101 h 114"/>
                <a:gd name="T14" fmla="*/ 74 w 91"/>
                <a:gd name="T15" fmla="*/ 112 h 114"/>
                <a:gd name="T16" fmla="*/ 91 w 91"/>
                <a:gd name="T17" fmla="*/ 112 h 114"/>
                <a:gd name="T18" fmla="*/ 91 w 91"/>
                <a:gd name="T19" fmla="*/ 70 h 114"/>
                <a:gd name="T20" fmla="*/ 91 w 91"/>
                <a:gd name="T21" fmla="*/ 69 h 114"/>
                <a:gd name="T22" fmla="*/ 91 w 91"/>
                <a:gd name="T23" fmla="*/ 68 h 114"/>
                <a:gd name="T24" fmla="*/ 91 w 91"/>
                <a:gd name="T25" fmla="*/ 0 h 114"/>
                <a:gd name="T26" fmla="*/ 72 w 91"/>
                <a:gd name="T27" fmla="*/ 70 h 114"/>
                <a:gd name="T28" fmla="*/ 43 w 91"/>
                <a:gd name="T29" fmla="*/ 95 h 114"/>
                <a:gd name="T30" fmla="*/ 21 w 91"/>
                <a:gd name="T31" fmla="*/ 72 h 114"/>
                <a:gd name="T32" fmla="*/ 47 w 91"/>
                <a:gd name="T33" fmla="*/ 43 h 114"/>
                <a:gd name="T34" fmla="*/ 72 w 91"/>
                <a:gd name="T35" fmla="*/ 68 h 114"/>
                <a:gd name="T36" fmla="*/ 72 w 91"/>
                <a:gd name="T37" fmla="*/ 7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4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4"/>
                    <a:pt x="43" y="25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4"/>
                    <a:pt x="47" y="114"/>
                  </a:cubicBezTo>
                  <a:cubicBezTo>
                    <a:pt x="56" y="114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70"/>
                    <a:pt x="91" y="70"/>
                    <a:pt x="91" y="70"/>
                  </a:cubicBezTo>
                  <a:cubicBezTo>
                    <a:pt x="91" y="70"/>
                    <a:pt x="91" y="69"/>
                    <a:pt x="91" y="69"/>
                  </a:cubicBezTo>
                  <a:cubicBezTo>
                    <a:pt x="91" y="69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2" y="85"/>
                    <a:pt x="59" y="96"/>
                    <a:pt x="43" y="95"/>
                  </a:cubicBezTo>
                  <a:cubicBezTo>
                    <a:pt x="32" y="93"/>
                    <a:pt x="22" y="84"/>
                    <a:pt x="21" y="72"/>
                  </a:cubicBezTo>
                  <a:cubicBezTo>
                    <a:pt x="19" y="56"/>
                    <a:pt x="31" y="43"/>
                    <a:pt x="47" y="43"/>
                  </a:cubicBezTo>
                  <a:cubicBezTo>
                    <a:pt x="60" y="43"/>
                    <a:pt x="72" y="54"/>
                    <a:pt x="72" y="68"/>
                  </a:cubicBezTo>
                  <a:lnTo>
                    <a:pt x="72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31" name="Freeform 10"/>
            <p:cNvSpPr>
              <a:spLocks noEditPoints="1"/>
            </p:cNvSpPr>
            <p:nvPr/>
          </p:nvSpPr>
          <p:spPr bwMode="auto">
            <a:xfrm>
              <a:off x="5487988" y="3187700"/>
              <a:ext cx="334963" cy="342900"/>
            </a:xfrm>
            <a:custGeom>
              <a:avLst/>
              <a:gdLst>
                <a:gd name="T0" fmla="*/ 44 w 89"/>
                <a:gd name="T1" fmla="*/ 0 h 90"/>
                <a:gd name="T2" fmla="*/ 0 w 89"/>
                <a:gd name="T3" fmla="*/ 45 h 90"/>
                <a:gd name="T4" fmla="*/ 44 w 89"/>
                <a:gd name="T5" fmla="*/ 90 h 90"/>
                <a:gd name="T6" fmla="*/ 89 w 89"/>
                <a:gd name="T7" fmla="*/ 45 h 90"/>
                <a:gd name="T8" fmla="*/ 44 w 89"/>
                <a:gd name="T9" fmla="*/ 0 h 90"/>
                <a:gd name="T10" fmla="*/ 44 w 89"/>
                <a:gd name="T11" fmla="*/ 71 h 90"/>
                <a:gd name="T12" fmla="*/ 19 w 89"/>
                <a:gd name="T13" fmla="*/ 45 h 90"/>
                <a:gd name="T14" fmla="*/ 44 w 89"/>
                <a:gd name="T15" fmla="*/ 19 h 90"/>
                <a:gd name="T16" fmla="*/ 70 w 89"/>
                <a:gd name="T17" fmla="*/ 45 h 90"/>
                <a:gd name="T18" fmla="*/ 44 w 89"/>
                <a:gd name="T19" fmla="*/ 7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90">
                  <a:moveTo>
                    <a:pt x="44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0"/>
                    <a:pt x="44" y="90"/>
                  </a:cubicBezTo>
                  <a:cubicBezTo>
                    <a:pt x="69" y="90"/>
                    <a:pt x="89" y="70"/>
                    <a:pt x="89" y="45"/>
                  </a:cubicBezTo>
                  <a:cubicBezTo>
                    <a:pt x="89" y="20"/>
                    <a:pt x="69" y="0"/>
                    <a:pt x="44" y="0"/>
                  </a:cubicBezTo>
                  <a:moveTo>
                    <a:pt x="44" y="71"/>
                  </a:moveTo>
                  <a:cubicBezTo>
                    <a:pt x="30" y="71"/>
                    <a:pt x="19" y="59"/>
                    <a:pt x="19" y="45"/>
                  </a:cubicBezTo>
                  <a:cubicBezTo>
                    <a:pt x="19" y="31"/>
                    <a:pt x="30" y="19"/>
                    <a:pt x="44" y="19"/>
                  </a:cubicBezTo>
                  <a:cubicBezTo>
                    <a:pt x="58" y="19"/>
                    <a:pt x="70" y="31"/>
                    <a:pt x="70" y="45"/>
                  </a:cubicBezTo>
                  <a:cubicBezTo>
                    <a:pt x="70" y="59"/>
                    <a:pt x="58" y="71"/>
                    <a:pt x="44" y="7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32" name="Freeform 11"/>
            <p:cNvSpPr>
              <a:spLocks noEditPoints="1"/>
            </p:cNvSpPr>
            <p:nvPr/>
          </p:nvSpPr>
          <p:spPr bwMode="auto">
            <a:xfrm>
              <a:off x="5186363" y="3668713"/>
              <a:ext cx="96838" cy="101600"/>
            </a:xfrm>
            <a:custGeom>
              <a:avLst/>
              <a:gdLst>
                <a:gd name="T0" fmla="*/ 18 w 26"/>
                <a:gd name="T1" fmla="*/ 21 h 27"/>
                <a:gd name="T2" fmla="*/ 7 w 26"/>
                <a:gd name="T3" fmla="*/ 21 h 27"/>
                <a:gd name="T4" fmla="*/ 5 w 26"/>
                <a:gd name="T5" fmla="*/ 27 h 27"/>
                <a:gd name="T6" fmla="*/ 0 w 26"/>
                <a:gd name="T7" fmla="*/ 27 h 27"/>
                <a:gd name="T8" fmla="*/ 10 w 26"/>
                <a:gd name="T9" fmla="*/ 0 h 27"/>
                <a:gd name="T10" fmla="*/ 16 w 26"/>
                <a:gd name="T11" fmla="*/ 0 h 27"/>
                <a:gd name="T12" fmla="*/ 26 w 26"/>
                <a:gd name="T13" fmla="*/ 27 h 27"/>
                <a:gd name="T14" fmla="*/ 20 w 26"/>
                <a:gd name="T15" fmla="*/ 27 h 27"/>
                <a:gd name="T16" fmla="*/ 18 w 26"/>
                <a:gd name="T17" fmla="*/ 21 h 27"/>
                <a:gd name="T18" fmla="*/ 17 w 26"/>
                <a:gd name="T19" fmla="*/ 16 h 27"/>
                <a:gd name="T20" fmla="*/ 16 w 26"/>
                <a:gd name="T21" fmla="*/ 15 h 27"/>
                <a:gd name="T22" fmla="*/ 13 w 26"/>
                <a:gd name="T23" fmla="*/ 5 h 27"/>
                <a:gd name="T24" fmla="*/ 9 w 26"/>
                <a:gd name="T25" fmla="*/ 15 h 27"/>
                <a:gd name="T26" fmla="*/ 9 w 26"/>
                <a:gd name="T27" fmla="*/ 16 h 27"/>
                <a:gd name="T28" fmla="*/ 17 w 26"/>
                <a:gd name="T29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27">
                  <a:moveTo>
                    <a:pt x="18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0" y="27"/>
                    <a:pt x="20" y="27"/>
                    <a:pt x="20" y="27"/>
                  </a:cubicBezTo>
                  <a:lnTo>
                    <a:pt x="18" y="21"/>
                  </a:lnTo>
                  <a:close/>
                  <a:moveTo>
                    <a:pt x="17" y="16"/>
                  </a:moveTo>
                  <a:cubicBezTo>
                    <a:pt x="16" y="15"/>
                    <a:pt x="16" y="15"/>
                    <a:pt x="16" y="15"/>
                  </a:cubicBezTo>
                  <a:cubicBezTo>
                    <a:pt x="15" y="12"/>
                    <a:pt x="14" y="9"/>
                    <a:pt x="13" y="5"/>
                  </a:cubicBezTo>
                  <a:cubicBezTo>
                    <a:pt x="12" y="9"/>
                    <a:pt x="11" y="12"/>
                    <a:pt x="9" y="15"/>
                  </a:cubicBezTo>
                  <a:cubicBezTo>
                    <a:pt x="9" y="16"/>
                    <a:pt x="9" y="16"/>
                    <a:pt x="9" y="16"/>
                  </a:cubicBezTo>
                  <a:lnTo>
                    <a:pt x="17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5302251" y="3663950"/>
              <a:ext cx="79375" cy="106363"/>
            </a:xfrm>
            <a:custGeom>
              <a:avLst/>
              <a:gdLst>
                <a:gd name="T0" fmla="*/ 0 w 21"/>
                <a:gd name="T1" fmla="*/ 24 h 28"/>
                <a:gd name="T2" fmla="*/ 3 w 21"/>
                <a:gd name="T3" fmla="*/ 20 h 28"/>
                <a:gd name="T4" fmla="*/ 10 w 21"/>
                <a:gd name="T5" fmla="*/ 23 h 28"/>
                <a:gd name="T6" fmla="*/ 15 w 21"/>
                <a:gd name="T7" fmla="*/ 20 h 28"/>
                <a:gd name="T8" fmla="*/ 10 w 21"/>
                <a:gd name="T9" fmla="*/ 16 h 28"/>
                <a:gd name="T10" fmla="*/ 1 w 21"/>
                <a:gd name="T11" fmla="*/ 8 h 28"/>
                <a:gd name="T12" fmla="*/ 11 w 21"/>
                <a:gd name="T13" fmla="*/ 0 h 28"/>
                <a:gd name="T14" fmla="*/ 20 w 21"/>
                <a:gd name="T15" fmla="*/ 3 h 28"/>
                <a:gd name="T16" fmla="*/ 17 w 21"/>
                <a:gd name="T17" fmla="*/ 7 h 28"/>
                <a:gd name="T18" fmla="*/ 11 w 21"/>
                <a:gd name="T19" fmla="*/ 5 h 28"/>
                <a:gd name="T20" fmla="*/ 7 w 21"/>
                <a:gd name="T21" fmla="*/ 8 h 28"/>
                <a:gd name="T22" fmla="*/ 12 w 21"/>
                <a:gd name="T23" fmla="*/ 12 h 28"/>
                <a:gd name="T24" fmla="*/ 21 w 21"/>
                <a:gd name="T25" fmla="*/ 20 h 28"/>
                <a:gd name="T26" fmla="*/ 11 w 21"/>
                <a:gd name="T27" fmla="*/ 28 h 28"/>
                <a:gd name="T28" fmla="*/ 0 w 21"/>
                <a:gd name="T2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8">
                  <a:moveTo>
                    <a:pt x="0" y="24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4" y="22"/>
                    <a:pt x="7" y="23"/>
                    <a:pt x="10" y="23"/>
                  </a:cubicBezTo>
                  <a:cubicBezTo>
                    <a:pt x="13" y="23"/>
                    <a:pt x="15" y="22"/>
                    <a:pt x="15" y="20"/>
                  </a:cubicBezTo>
                  <a:cubicBezTo>
                    <a:pt x="15" y="18"/>
                    <a:pt x="13" y="17"/>
                    <a:pt x="10" y="16"/>
                  </a:cubicBezTo>
                  <a:cubicBezTo>
                    <a:pt x="4" y="15"/>
                    <a:pt x="1" y="13"/>
                    <a:pt x="1" y="8"/>
                  </a:cubicBezTo>
                  <a:cubicBezTo>
                    <a:pt x="1" y="4"/>
                    <a:pt x="4" y="0"/>
                    <a:pt x="11" y="0"/>
                  </a:cubicBezTo>
                  <a:cubicBezTo>
                    <a:pt x="15" y="0"/>
                    <a:pt x="19" y="2"/>
                    <a:pt x="20" y="3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6"/>
                    <a:pt x="14" y="5"/>
                    <a:pt x="11" y="5"/>
                  </a:cubicBezTo>
                  <a:cubicBezTo>
                    <a:pt x="8" y="5"/>
                    <a:pt x="7" y="6"/>
                    <a:pt x="7" y="8"/>
                  </a:cubicBezTo>
                  <a:cubicBezTo>
                    <a:pt x="7" y="10"/>
                    <a:pt x="9" y="10"/>
                    <a:pt x="12" y="12"/>
                  </a:cubicBezTo>
                  <a:cubicBezTo>
                    <a:pt x="18" y="13"/>
                    <a:pt x="21" y="16"/>
                    <a:pt x="21" y="20"/>
                  </a:cubicBezTo>
                  <a:cubicBezTo>
                    <a:pt x="21" y="25"/>
                    <a:pt x="17" y="28"/>
                    <a:pt x="11" y="28"/>
                  </a:cubicBezTo>
                  <a:cubicBezTo>
                    <a:pt x="6" y="28"/>
                    <a:pt x="2" y="26"/>
                    <a:pt x="0" y="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34" name="Freeform 13"/>
            <p:cNvSpPr>
              <a:spLocks/>
            </p:cNvSpPr>
            <p:nvPr/>
          </p:nvSpPr>
          <p:spPr bwMode="auto">
            <a:xfrm>
              <a:off x="5403851" y="3663950"/>
              <a:ext cx="76200" cy="106363"/>
            </a:xfrm>
            <a:custGeom>
              <a:avLst/>
              <a:gdLst>
                <a:gd name="T0" fmla="*/ 0 w 20"/>
                <a:gd name="T1" fmla="*/ 24 h 28"/>
                <a:gd name="T2" fmla="*/ 2 w 20"/>
                <a:gd name="T3" fmla="*/ 20 h 28"/>
                <a:gd name="T4" fmla="*/ 10 w 20"/>
                <a:gd name="T5" fmla="*/ 23 h 28"/>
                <a:gd name="T6" fmla="*/ 14 w 20"/>
                <a:gd name="T7" fmla="*/ 20 h 28"/>
                <a:gd name="T8" fmla="*/ 9 w 20"/>
                <a:gd name="T9" fmla="*/ 16 h 28"/>
                <a:gd name="T10" fmla="*/ 0 w 20"/>
                <a:gd name="T11" fmla="*/ 8 h 28"/>
                <a:gd name="T12" fmla="*/ 11 w 20"/>
                <a:gd name="T13" fmla="*/ 0 h 28"/>
                <a:gd name="T14" fmla="*/ 20 w 20"/>
                <a:gd name="T15" fmla="*/ 3 h 28"/>
                <a:gd name="T16" fmla="*/ 17 w 20"/>
                <a:gd name="T17" fmla="*/ 7 h 28"/>
                <a:gd name="T18" fmla="*/ 10 w 20"/>
                <a:gd name="T19" fmla="*/ 5 h 28"/>
                <a:gd name="T20" fmla="*/ 6 w 20"/>
                <a:gd name="T21" fmla="*/ 8 h 28"/>
                <a:gd name="T22" fmla="*/ 12 w 20"/>
                <a:gd name="T23" fmla="*/ 12 h 28"/>
                <a:gd name="T24" fmla="*/ 20 w 20"/>
                <a:gd name="T25" fmla="*/ 20 h 28"/>
                <a:gd name="T26" fmla="*/ 10 w 20"/>
                <a:gd name="T27" fmla="*/ 28 h 28"/>
                <a:gd name="T28" fmla="*/ 0 w 20"/>
                <a:gd name="T2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8">
                  <a:moveTo>
                    <a:pt x="0" y="24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4" y="22"/>
                    <a:pt x="7" y="23"/>
                    <a:pt x="10" y="23"/>
                  </a:cubicBezTo>
                  <a:cubicBezTo>
                    <a:pt x="13" y="23"/>
                    <a:pt x="14" y="22"/>
                    <a:pt x="14" y="20"/>
                  </a:cubicBezTo>
                  <a:cubicBezTo>
                    <a:pt x="14" y="18"/>
                    <a:pt x="13" y="17"/>
                    <a:pt x="9" y="16"/>
                  </a:cubicBezTo>
                  <a:cubicBezTo>
                    <a:pt x="3" y="15"/>
                    <a:pt x="0" y="13"/>
                    <a:pt x="0" y="8"/>
                  </a:cubicBezTo>
                  <a:cubicBezTo>
                    <a:pt x="0" y="4"/>
                    <a:pt x="4" y="0"/>
                    <a:pt x="11" y="0"/>
                  </a:cubicBezTo>
                  <a:cubicBezTo>
                    <a:pt x="15" y="0"/>
                    <a:pt x="18" y="2"/>
                    <a:pt x="20" y="3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5" y="6"/>
                    <a:pt x="13" y="5"/>
                    <a:pt x="10" y="5"/>
                  </a:cubicBezTo>
                  <a:cubicBezTo>
                    <a:pt x="8" y="5"/>
                    <a:pt x="6" y="6"/>
                    <a:pt x="6" y="8"/>
                  </a:cubicBezTo>
                  <a:cubicBezTo>
                    <a:pt x="6" y="10"/>
                    <a:pt x="8" y="10"/>
                    <a:pt x="12" y="12"/>
                  </a:cubicBezTo>
                  <a:cubicBezTo>
                    <a:pt x="18" y="13"/>
                    <a:pt x="20" y="16"/>
                    <a:pt x="20" y="20"/>
                  </a:cubicBezTo>
                  <a:cubicBezTo>
                    <a:pt x="20" y="25"/>
                    <a:pt x="16" y="28"/>
                    <a:pt x="10" y="28"/>
                  </a:cubicBezTo>
                  <a:cubicBezTo>
                    <a:pt x="5" y="28"/>
                    <a:pt x="2" y="26"/>
                    <a:pt x="0" y="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35" name="Freeform 14"/>
            <p:cNvSpPr>
              <a:spLocks/>
            </p:cNvSpPr>
            <p:nvPr/>
          </p:nvSpPr>
          <p:spPr bwMode="auto">
            <a:xfrm>
              <a:off x="5510213" y="3668713"/>
              <a:ext cx="71438" cy="101600"/>
            </a:xfrm>
            <a:custGeom>
              <a:avLst/>
              <a:gdLst>
                <a:gd name="T0" fmla="*/ 45 w 45"/>
                <a:gd name="T1" fmla="*/ 52 h 64"/>
                <a:gd name="T2" fmla="*/ 45 w 45"/>
                <a:gd name="T3" fmla="*/ 64 h 64"/>
                <a:gd name="T4" fmla="*/ 0 w 45"/>
                <a:gd name="T5" fmla="*/ 64 h 64"/>
                <a:gd name="T6" fmla="*/ 0 w 45"/>
                <a:gd name="T7" fmla="*/ 0 h 64"/>
                <a:gd name="T8" fmla="*/ 42 w 45"/>
                <a:gd name="T9" fmla="*/ 0 h 64"/>
                <a:gd name="T10" fmla="*/ 42 w 45"/>
                <a:gd name="T11" fmla="*/ 12 h 64"/>
                <a:gd name="T12" fmla="*/ 14 w 45"/>
                <a:gd name="T13" fmla="*/ 12 h 64"/>
                <a:gd name="T14" fmla="*/ 14 w 45"/>
                <a:gd name="T15" fmla="*/ 26 h 64"/>
                <a:gd name="T16" fmla="*/ 40 w 45"/>
                <a:gd name="T17" fmla="*/ 26 h 64"/>
                <a:gd name="T18" fmla="*/ 40 w 45"/>
                <a:gd name="T19" fmla="*/ 36 h 64"/>
                <a:gd name="T20" fmla="*/ 14 w 45"/>
                <a:gd name="T21" fmla="*/ 36 h 64"/>
                <a:gd name="T22" fmla="*/ 14 w 45"/>
                <a:gd name="T23" fmla="*/ 52 h 64"/>
                <a:gd name="T24" fmla="*/ 45 w 45"/>
                <a:gd name="T25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64">
                  <a:moveTo>
                    <a:pt x="45" y="52"/>
                  </a:moveTo>
                  <a:lnTo>
                    <a:pt x="45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42" y="12"/>
                  </a:lnTo>
                  <a:lnTo>
                    <a:pt x="14" y="12"/>
                  </a:lnTo>
                  <a:lnTo>
                    <a:pt x="14" y="26"/>
                  </a:lnTo>
                  <a:lnTo>
                    <a:pt x="40" y="26"/>
                  </a:lnTo>
                  <a:lnTo>
                    <a:pt x="40" y="36"/>
                  </a:lnTo>
                  <a:lnTo>
                    <a:pt x="14" y="36"/>
                  </a:lnTo>
                  <a:lnTo>
                    <a:pt x="14" y="52"/>
                  </a:lnTo>
                  <a:lnTo>
                    <a:pt x="45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36" name="Freeform 15"/>
            <p:cNvSpPr>
              <a:spLocks/>
            </p:cNvSpPr>
            <p:nvPr/>
          </p:nvSpPr>
          <p:spPr bwMode="auto">
            <a:xfrm>
              <a:off x="5611813" y="3668713"/>
              <a:ext cx="79375" cy="101600"/>
            </a:xfrm>
            <a:custGeom>
              <a:avLst/>
              <a:gdLst>
                <a:gd name="T0" fmla="*/ 16 w 50"/>
                <a:gd name="T1" fmla="*/ 12 h 64"/>
                <a:gd name="T2" fmla="*/ 0 w 50"/>
                <a:gd name="T3" fmla="*/ 12 h 64"/>
                <a:gd name="T4" fmla="*/ 0 w 50"/>
                <a:gd name="T5" fmla="*/ 0 h 64"/>
                <a:gd name="T6" fmla="*/ 50 w 50"/>
                <a:gd name="T7" fmla="*/ 0 h 64"/>
                <a:gd name="T8" fmla="*/ 50 w 50"/>
                <a:gd name="T9" fmla="*/ 12 h 64"/>
                <a:gd name="T10" fmla="*/ 31 w 50"/>
                <a:gd name="T11" fmla="*/ 12 h 64"/>
                <a:gd name="T12" fmla="*/ 31 w 50"/>
                <a:gd name="T13" fmla="*/ 64 h 64"/>
                <a:gd name="T14" fmla="*/ 16 w 50"/>
                <a:gd name="T15" fmla="*/ 64 h 64"/>
                <a:gd name="T16" fmla="*/ 16 w 50"/>
                <a:gd name="T17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64">
                  <a:moveTo>
                    <a:pt x="16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50" y="0"/>
                  </a:lnTo>
                  <a:lnTo>
                    <a:pt x="50" y="12"/>
                  </a:lnTo>
                  <a:lnTo>
                    <a:pt x="31" y="12"/>
                  </a:lnTo>
                  <a:lnTo>
                    <a:pt x="31" y="64"/>
                  </a:lnTo>
                  <a:lnTo>
                    <a:pt x="16" y="64"/>
                  </a:lnTo>
                  <a:lnTo>
                    <a:pt x="16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37" name="Freeform 16"/>
            <p:cNvSpPr>
              <a:spLocks/>
            </p:cNvSpPr>
            <p:nvPr/>
          </p:nvSpPr>
          <p:spPr bwMode="auto">
            <a:xfrm>
              <a:off x="5781676" y="3668713"/>
              <a:ext cx="112713" cy="101600"/>
            </a:xfrm>
            <a:custGeom>
              <a:avLst/>
              <a:gdLst>
                <a:gd name="T0" fmla="*/ 30 w 30"/>
                <a:gd name="T1" fmla="*/ 0 h 27"/>
                <a:gd name="T2" fmla="*/ 30 w 30"/>
                <a:gd name="T3" fmla="*/ 27 h 27"/>
                <a:gd name="T4" fmla="*/ 24 w 30"/>
                <a:gd name="T5" fmla="*/ 27 h 27"/>
                <a:gd name="T6" fmla="*/ 24 w 30"/>
                <a:gd name="T7" fmla="*/ 17 h 27"/>
                <a:gd name="T8" fmla="*/ 24 w 30"/>
                <a:gd name="T9" fmla="*/ 6 h 27"/>
                <a:gd name="T10" fmla="*/ 20 w 30"/>
                <a:gd name="T11" fmla="*/ 17 h 27"/>
                <a:gd name="T12" fmla="*/ 17 w 30"/>
                <a:gd name="T13" fmla="*/ 27 h 27"/>
                <a:gd name="T14" fmla="*/ 13 w 30"/>
                <a:gd name="T15" fmla="*/ 27 h 27"/>
                <a:gd name="T16" fmla="*/ 9 w 30"/>
                <a:gd name="T17" fmla="*/ 17 h 27"/>
                <a:gd name="T18" fmla="*/ 5 w 30"/>
                <a:gd name="T19" fmla="*/ 6 h 27"/>
                <a:gd name="T20" fmla="*/ 6 w 30"/>
                <a:gd name="T21" fmla="*/ 17 h 27"/>
                <a:gd name="T22" fmla="*/ 6 w 30"/>
                <a:gd name="T23" fmla="*/ 27 h 27"/>
                <a:gd name="T24" fmla="*/ 0 w 30"/>
                <a:gd name="T25" fmla="*/ 27 h 27"/>
                <a:gd name="T26" fmla="*/ 0 w 30"/>
                <a:gd name="T27" fmla="*/ 0 h 27"/>
                <a:gd name="T28" fmla="*/ 8 w 30"/>
                <a:gd name="T29" fmla="*/ 0 h 27"/>
                <a:gd name="T30" fmla="*/ 12 w 30"/>
                <a:gd name="T31" fmla="*/ 11 h 27"/>
                <a:gd name="T32" fmla="*/ 15 w 30"/>
                <a:gd name="T33" fmla="*/ 19 h 27"/>
                <a:gd name="T34" fmla="*/ 18 w 30"/>
                <a:gd name="T35" fmla="*/ 11 h 27"/>
                <a:gd name="T36" fmla="*/ 22 w 30"/>
                <a:gd name="T37" fmla="*/ 0 h 27"/>
                <a:gd name="T38" fmla="*/ 30 w 30"/>
                <a:gd name="T3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" h="27">
                  <a:moveTo>
                    <a:pt x="30" y="0"/>
                  </a:moveTo>
                  <a:cubicBezTo>
                    <a:pt x="30" y="27"/>
                    <a:pt x="30" y="27"/>
                    <a:pt x="30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4"/>
                    <a:pt x="24" y="10"/>
                    <a:pt x="24" y="6"/>
                  </a:cubicBezTo>
                  <a:cubicBezTo>
                    <a:pt x="23" y="10"/>
                    <a:pt x="22" y="14"/>
                    <a:pt x="20" y="1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8" y="14"/>
                    <a:pt x="7" y="10"/>
                    <a:pt x="5" y="6"/>
                  </a:cubicBezTo>
                  <a:cubicBezTo>
                    <a:pt x="6" y="10"/>
                    <a:pt x="6" y="14"/>
                    <a:pt x="6" y="1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3"/>
                    <a:pt x="14" y="16"/>
                    <a:pt x="15" y="19"/>
                  </a:cubicBezTo>
                  <a:cubicBezTo>
                    <a:pt x="16" y="16"/>
                    <a:pt x="17" y="13"/>
                    <a:pt x="18" y="11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38" name="Freeform 17"/>
            <p:cNvSpPr>
              <a:spLocks noEditPoints="1"/>
            </p:cNvSpPr>
            <p:nvPr/>
          </p:nvSpPr>
          <p:spPr bwMode="auto">
            <a:xfrm>
              <a:off x="5919788" y="3668713"/>
              <a:ext cx="103188" cy="101600"/>
            </a:xfrm>
            <a:custGeom>
              <a:avLst/>
              <a:gdLst>
                <a:gd name="T0" fmla="*/ 19 w 27"/>
                <a:gd name="T1" fmla="*/ 21 h 27"/>
                <a:gd name="T2" fmla="*/ 8 w 27"/>
                <a:gd name="T3" fmla="*/ 21 h 27"/>
                <a:gd name="T4" fmla="*/ 6 w 27"/>
                <a:gd name="T5" fmla="*/ 27 h 27"/>
                <a:gd name="T6" fmla="*/ 0 w 27"/>
                <a:gd name="T7" fmla="*/ 27 h 27"/>
                <a:gd name="T8" fmla="*/ 10 w 27"/>
                <a:gd name="T9" fmla="*/ 0 h 27"/>
                <a:gd name="T10" fmla="*/ 17 w 27"/>
                <a:gd name="T11" fmla="*/ 0 h 27"/>
                <a:gd name="T12" fmla="*/ 27 w 27"/>
                <a:gd name="T13" fmla="*/ 27 h 27"/>
                <a:gd name="T14" fmla="*/ 21 w 27"/>
                <a:gd name="T15" fmla="*/ 27 h 27"/>
                <a:gd name="T16" fmla="*/ 19 w 27"/>
                <a:gd name="T17" fmla="*/ 21 h 27"/>
                <a:gd name="T18" fmla="*/ 17 w 27"/>
                <a:gd name="T19" fmla="*/ 16 h 27"/>
                <a:gd name="T20" fmla="*/ 17 w 27"/>
                <a:gd name="T21" fmla="*/ 15 h 27"/>
                <a:gd name="T22" fmla="*/ 14 w 27"/>
                <a:gd name="T23" fmla="*/ 5 h 27"/>
                <a:gd name="T24" fmla="*/ 10 w 27"/>
                <a:gd name="T25" fmla="*/ 15 h 27"/>
                <a:gd name="T26" fmla="*/ 10 w 27"/>
                <a:gd name="T27" fmla="*/ 16 h 27"/>
                <a:gd name="T28" fmla="*/ 17 w 27"/>
                <a:gd name="T29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27">
                  <a:moveTo>
                    <a:pt x="19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1" y="27"/>
                    <a:pt x="21" y="27"/>
                    <a:pt x="21" y="27"/>
                  </a:cubicBezTo>
                  <a:lnTo>
                    <a:pt x="19" y="21"/>
                  </a:lnTo>
                  <a:close/>
                  <a:moveTo>
                    <a:pt x="17" y="16"/>
                  </a:moveTo>
                  <a:cubicBezTo>
                    <a:pt x="17" y="15"/>
                    <a:pt x="17" y="15"/>
                    <a:pt x="17" y="15"/>
                  </a:cubicBezTo>
                  <a:cubicBezTo>
                    <a:pt x="16" y="12"/>
                    <a:pt x="15" y="9"/>
                    <a:pt x="14" y="5"/>
                  </a:cubicBezTo>
                  <a:cubicBezTo>
                    <a:pt x="13" y="9"/>
                    <a:pt x="11" y="12"/>
                    <a:pt x="10" y="15"/>
                  </a:cubicBezTo>
                  <a:cubicBezTo>
                    <a:pt x="10" y="16"/>
                    <a:pt x="10" y="16"/>
                    <a:pt x="10" y="16"/>
                  </a:cubicBezTo>
                  <a:lnTo>
                    <a:pt x="17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39" name="Freeform 18"/>
            <p:cNvSpPr>
              <a:spLocks/>
            </p:cNvSpPr>
            <p:nvPr/>
          </p:nvSpPr>
          <p:spPr bwMode="auto">
            <a:xfrm>
              <a:off x="6053138" y="3668713"/>
              <a:ext cx="85725" cy="101600"/>
            </a:xfrm>
            <a:custGeom>
              <a:avLst/>
              <a:gdLst>
                <a:gd name="T0" fmla="*/ 23 w 23"/>
                <a:gd name="T1" fmla="*/ 0 h 27"/>
                <a:gd name="T2" fmla="*/ 23 w 23"/>
                <a:gd name="T3" fmla="*/ 27 h 27"/>
                <a:gd name="T4" fmla="*/ 18 w 23"/>
                <a:gd name="T5" fmla="*/ 27 h 27"/>
                <a:gd name="T6" fmla="*/ 11 w 23"/>
                <a:gd name="T7" fmla="*/ 17 h 27"/>
                <a:gd name="T8" fmla="*/ 5 w 23"/>
                <a:gd name="T9" fmla="*/ 8 h 27"/>
                <a:gd name="T10" fmla="*/ 5 w 23"/>
                <a:gd name="T11" fmla="*/ 27 h 27"/>
                <a:gd name="T12" fmla="*/ 0 w 23"/>
                <a:gd name="T13" fmla="*/ 27 h 27"/>
                <a:gd name="T14" fmla="*/ 0 w 23"/>
                <a:gd name="T15" fmla="*/ 0 h 27"/>
                <a:gd name="T16" fmla="*/ 6 w 23"/>
                <a:gd name="T17" fmla="*/ 0 h 27"/>
                <a:gd name="T18" fmla="*/ 12 w 23"/>
                <a:gd name="T19" fmla="*/ 9 h 27"/>
                <a:gd name="T20" fmla="*/ 17 w 23"/>
                <a:gd name="T21" fmla="*/ 17 h 27"/>
                <a:gd name="T22" fmla="*/ 17 w 23"/>
                <a:gd name="T23" fmla="*/ 0 h 27"/>
                <a:gd name="T24" fmla="*/ 23 w 23"/>
                <a:gd name="T2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27">
                  <a:moveTo>
                    <a:pt x="23" y="0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8" y="13"/>
                    <a:pt x="7" y="10"/>
                    <a:pt x="5" y="8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4" y="12"/>
                    <a:pt x="16" y="15"/>
                    <a:pt x="17" y="17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0" name="Freeform 19"/>
            <p:cNvSpPr>
              <a:spLocks noEditPoints="1"/>
            </p:cNvSpPr>
            <p:nvPr/>
          </p:nvSpPr>
          <p:spPr bwMode="auto">
            <a:xfrm>
              <a:off x="6165851" y="3668713"/>
              <a:ext cx="101600" cy="101600"/>
            </a:xfrm>
            <a:custGeom>
              <a:avLst/>
              <a:gdLst>
                <a:gd name="T0" fmla="*/ 19 w 27"/>
                <a:gd name="T1" fmla="*/ 21 h 27"/>
                <a:gd name="T2" fmla="*/ 8 w 27"/>
                <a:gd name="T3" fmla="*/ 21 h 27"/>
                <a:gd name="T4" fmla="*/ 6 w 27"/>
                <a:gd name="T5" fmla="*/ 27 h 27"/>
                <a:gd name="T6" fmla="*/ 0 w 27"/>
                <a:gd name="T7" fmla="*/ 27 h 27"/>
                <a:gd name="T8" fmla="*/ 10 w 27"/>
                <a:gd name="T9" fmla="*/ 0 h 27"/>
                <a:gd name="T10" fmla="*/ 17 w 27"/>
                <a:gd name="T11" fmla="*/ 0 h 27"/>
                <a:gd name="T12" fmla="*/ 27 w 27"/>
                <a:gd name="T13" fmla="*/ 27 h 27"/>
                <a:gd name="T14" fmla="*/ 21 w 27"/>
                <a:gd name="T15" fmla="*/ 27 h 27"/>
                <a:gd name="T16" fmla="*/ 19 w 27"/>
                <a:gd name="T17" fmla="*/ 21 h 27"/>
                <a:gd name="T18" fmla="*/ 17 w 27"/>
                <a:gd name="T19" fmla="*/ 16 h 27"/>
                <a:gd name="T20" fmla="*/ 17 w 27"/>
                <a:gd name="T21" fmla="*/ 15 h 27"/>
                <a:gd name="T22" fmla="*/ 14 w 27"/>
                <a:gd name="T23" fmla="*/ 5 h 27"/>
                <a:gd name="T24" fmla="*/ 10 w 27"/>
                <a:gd name="T25" fmla="*/ 15 h 27"/>
                <a:gd name="T26" fmla="*/ 10 w 27"/>
                <a:gd name="T27" fmla="*/ 16 h 27"/>
                <a:gd name="T28" fmla="*/ 17 w 27"/>
                <a:gd name="T29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27">
                  <a:moveTo>
                    <a:pt x="19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1" y="27"/>
                    <a:pt x="21" y="27"/>
                    <a:pt x="21" y="27"/>
                  </a:cubicBezTo>
                  <a:lnTo>
                    <a:pt x="19" y="21"/>
                  </a:lnTo>
                  <a:close/>
                  <a:moveTo>
                    <a:pt x="17" y="16"/>
                  </a:moveTo>
                  <a:cubicBezTo>
                    <a:pt x="17" y="15"/>
                    <a:pt x="17" y="15"/>
                    <a:pt x="17" y="15"/>
                  </a:cubicBezTo>
                  <a:cubicBezTo>
                    <a:pt x="16" y="12"/>
                    <a:pt x="15" y="9"/>
                    <a:pt x="14" y="5"/>
                  </a:cubicBezTo>
                  <a:cubicBezTo>
                    <a:pt x="12" y="9"/>
                    <a:pt x="11" y="12"/>
                    <a:pt x="10" y="15"/>
                  </a:cubicBezTo>
                  <a:cubicBezTo>
                    <a:pt x="10" y="16"/>
                    <a:pt x="10" y="16"/>
                    <a:pt x="10" y="16"/>
                  </a:cubicBezTo>
                  <a:lnTo>
                    <a:pt x="17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1" name="Freeform 20"/>
            <p:cNvSpPr>
              <a:spLocks/>
            </p:cNvSpPr>
            <p:nvPr/>
          </p:nvSpPr>
          <p:spPr bwMode="auto">
            <a:xfrm>
              <a:off x="6286501" y="3663950"/>
              <a:ext cx="85725" cy="106363"/>
            </a:xfrm>
            <a:custGeom>
              <a:avLst/>
              <a:gdLst>
                <a:gd name="T0" fmla="*/ 23 w 23"/>
                <a:gd name="T1" fmla="*/ 12 h 28"/>
                <a:gd name="T2" fmla="*/ 23 w 23"/>
                <a:gd name="T3" fmla="*/ 24 h 28"/>
                <a:gd name="T4" fmla="*/ 14 w 23"/>
                <a:gd name="T5" fmla="*/ 28 h 28"/>
                <a:gd name="T6" fmla="*/ 0 w 23"/>
                <a:gd name="T7" fmla="*/ 14 h 28"/>
                <a:gd name="T8" fmla="*/ 14 w 23"/>
                <a:gd name="T9" fmla="*/ 0 h 28"/>
                <a:gd name="T10" fmla="*/ 22 w 23"/>
                <a:gd name="T11" fmla="*/ 3 h 28"/>
                <a:gd name="T12" fmla="*/ 19 w 23"/>
                <a:gd name="T13" fmla="*/ 7 h 28"/>
                <a:gd name="T14" fmla="*/ 14 w 23"/>
                <a:gd name="T15" fmla="*/ 5 h 28"/>
                <a:gd name="T16" fmla="*/ 6 w 23"/>
                <a:gd name="T17" fmla="*/ 14 h 28"/>
                <a:gd name="T18" fmla="*/ 14 w 23"/>
                <a:gd name="T19" fmla="*/ 23 h 28"/>
                <a:gd name="T20" fmla="*/ 18 w 23"/>
                <a:gd name="T21" fmla="*/ 22 h 28"/>
                <a:gd name="T22" fmla="*/ 18 w 23"/>
                <a:gd name="T23" fmla="*/ 17 h 28"/>
                <a:gd name="T24" fmla="*/ 12 w 23"/>
                <a:gd name="T25" fmla="*/ 17 h 28"/>
                <a:gd name="T26" fmla="*/ 12 w 23"/>
                <a:gd name="T27" fmla="*/ 12 h 28"/>
                <a:gd name="T28" fmla="*/ 23 w 23"/>
                <a:gd name="T2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" h="28">
                  <a:moveTo>
                    <a:pt x="23" y="12"/>
                  </a:moveTo>
                  <a:cubicBezTo>
                    <a:pt x="23" y="24"/>
                    <a:pt x="23" y="24"/>
                    <a:pt x="23" y="24"/>
                  </a:cubicBezTo>
                  <a:cubicBezTo>
                    <a:pt x="21" y="27"/>
                    <a:pt x="18" y="28"/>
                    <a:pt x="14" y="28"/>
                  </a:cubicBezTo>
                  <a:cubicBezTo>
                    <a:pt x="5" y="28"/>
                    <a:pt x="0" y="23"/>
                    <a:pt x="0" y="14"/>
                  </a:cubicBezTo>
                  <a:cubicBezTo>
                    <a:pt x="0" y="5"/>
                    <a:pt x="6" y="0"/>
                    <a:pt x="14" y="0"/>
                  </a:cubicBezTo>
                  <a:cubicBezTo>
                    <a:pt x="17" y="0"/>
                    <a:pt x="21" y="1"/>
                    <a:pt x="22" y="3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6"/>
                    <a:pt x="16" y="5"/>
                    <a:pt x="14" y="5"/>
                  </a:cubicBezTo>
                  <a:cubicBezTo>
                    <a:pt x="8" y="5"/>
                    <a:pt x="6" y="10"/>
                    <a:pt x="6" y="14"/>
                  </a:cubicBezTo>
                  <a:cubicBezTo>
                    <a:pt x="6" y="19"/>
                    <a:pt x="8" y="23"/>
                    <a:pt x="14" y="23"/>
                  </a:cubicBezTo>
                  <a:cubicBezTo>
                    <a:pt x="16" y="23"/>
                    <a:pt x="17" y="23"/>
                    <a:pt x="18" y="22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23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2" name="Freeform 21"/>
            <p:cNvSpPr>
              <a:spLocks/>
            </p:cNvSpPr>
            <p:nvPr/>
          </p:nvSpPr>
          <p:spPr bwMode="auto">
            <a:xfrm>
              <a:off x="6413501" y="3668713"/>
              <a:ext cx="71438" cy="101600"/>
            </a:xfrm>
            <a:custGeom>
              <a:avLst/>
              <a:gdLst>
                <a:gd name="T0" fmla="*/ 45 w 45"/>
                <a:gd name="T1" fmla="*/ 52 h 64"/>
                <a:gd name="T2" fmla="*/ 45 w 45"/>
                <a:gd name="T3" fmla="*/ 64 h 64"/>
                <a:gd name="T4" fmla="*/ 0 w 45"/>
                <a:gd name="T5" fmla="*/ 64 h 64"/>
                <a:gd name="T6" fmla="*/ 0 w 45"/>
                <a:gd name="T7" fmla="*/ 0 h 64"/>
                <a:gd name="T8" fmla="*/ 43 w 45"/>
                <a:gd name="T9" fmla="*/ 0 h 64"/>
                <a:gd name="T10" fmla="*/ 43 w 45"/>
                <a:gd name="T11" fmla="*/ 12 h 64"/>
                <a:gd name="T12" fmla="*/ 15 w 45"/>
                <a:gd name="T13" fmla="*/ 12 h 64"/>
                <a:gd name="T14" fmla="*/ 15 w 45"/>
                <a:gd name="T15" fmla="*/ 26 h 64"/>
                <a:gd name="T16" fmla="*/ 41 w 45"/>
                <a:gd name="T17" fmla="*/ 26 h 64"/>
                <a:gd name="T18" fmla="*/ 41 w 45"/>
                <a:gd name="T19" fmla="*/ 36 h 64"/>
                <a:gd name="T20" fmla="*/ 15 w 45"/>
                <a:gd name="T21" fmla="*/ 36 h 64"/>
                <a:gd name="T22" fmla="*/ 15 w 45"/>
                <a:gd name="T23" fmla="*/ 52 h 64"/>
                <a:gd name="T24" fmla="*/ 45 w 45"/>
                <a:gd name="T25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64">
                  <a:moveTo>
                    <a:pt x="45" y="52"/>
                  </a:moveTo>
                  <a:lnTo>
                    <a:pt x="45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12"/>
                  </a:lnTo>
                  <a:lnTo>
                    <a:pt x="15" y="12"/>
                  </a:lnTo>
                  <a:lnTo>
                    <a:pt x="15" y="26"/>
                  </a:lnTo>
                  <a:lnTo>
                    <a:pt x="41" y="26"/>
                  </a:lnTo>
                  <a:lnTo>
                    <a:pt x="41" y="36"/>
                  </a:lnTo>
                  <a:lnTo>
                    <a:pt x="15" y="36"/>
                  </a:lnTo>
                  <a:lnTo>
                    <a:pt x="15" y="52"/>
                  </a:lnTo>
                  <a:lnTo>
                    <a:pt x="45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3" name="Freeform 22"/>
            <p:cNvSpPr>
              <a:spLocks/>
            </p:cNvSpPr>
            <p:nvPr/>
          </p:nvSpPr>
          <p:spPr bwMode="auto">
            <a:xfrm>
              <a:off x="6527801" y="3668713"/>
              <a:ext cx="107950" cy="101600"/>
            </a:xfrm>
            <a:custGeom>
              <a:avLst/>
              <a:gdLst>
                <a:gd name="T0" fmla="*/ 29 w 29"/>
                <a:gd name="T1" fmla="*/ 0 h 27"/>
                <a:gd name="T2" fmla="*/ 29 w 29"/>
                <a:gd name="T3" fmla="*/ 27 h 27"/>
                <a:gd name="T4" fmla="*/ 24 w 29"/>
                <a:gd name="T5" fmla="*/ 27 h 27"/>
                <a:gd name="T6" fmla="*/ 24 w 29"/>
                <a:gd name="T7" fmla="*/ 17 h 27"/>
                <a:gd name="T8" fmla="*/ 24 w 29"/>
                <a:gd name="T9" fmla="*/ 6 h 27"/>
                <a:gd name="T10" fmla="*/ 20 w 29"/>
                <a:gd name="T11" fmla="*/ 17 h 27"/>
                <a:gd name="T12" fmla="*/ 16 w 29"/>
                <a:gd name="T13" fmla="*/ 27 h 27"/>
                <a:gd name="T14" fmla="*/ 12 w 29"/>
                <a:gd name="T15" fmla="*/ 27 h 27"/>
                <a:gd name="T16" fmla="*/ 9 w 29"/>
                <a:gd name="T17" fmla="*/ 17 h 27"/>
                <a:gd name="T18" fmla="*/ 5 w 29"/>
                <a:gd name="T19" fmla="*/ 6 h 27"/>
                <a:gd name="T20" fmla="*/ 5 w 29"/>
                <a:gd name="T21" fmla="*/ 17 h 27"/>
                <a:gd name="T22" fmla="*/ 5 w 29"/>
                <a:gd name="T23" fmla="*/ 27 h 27"/>
                <a:gd name="T24" fmla="*/ 0 w 29"/>
                <a:gd name="T25" fmla="*/ 27 h 27"/>
                <a:gd name="T26" fmla="*/ 0 w 29"/>
                <a:gd name="T27" fmla="*/ 0 h 27"/>
                <a:gd name="T28" fmla="*/ 7 w 29"/>
                <a:gd name="T29" fmla="*/ 0 h 27"/>
                <a:gd name="T30" fmla="*/ 11 w 29"/>
                <a:gd name="T31" fmla="*/ 11 h 27"/>
                <a:gd name="T32" fmla="*/ 14 w 29"/>
                <a:gd name="T33" fmla="*/ 19 h 27"/>
                <a:gd name="T34" fmla="*/ 17 w 29"/>
                <a:gd name="T35" fmla="*/ 11 h 27"/>
                <a:gd name="T36" fmla="*/ 21 w 29"/>
                <a:gd name="T37" fmla="*/ 0 h 27"/>
                <a:gd name="T38" fmla="*/ 29 w 29"/>
                <a:gd name="T3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27">
                  <a:moveTo>
                    <a:pt x="29" y="0"/>
                  </a:moveTo>
                  <a:cubicBezTo>
                    <a:pt x="29" y="27"/>
                    <a:pt x="29" y="27"/>
                    <a:pt x="29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4"/>
                    <a:pt x="24" y="10"/>
                    <a:pt x="24" y="6"/>
                  </a:cubicBezTo>
                  <a:cubicBezTo>
                    <a:pt x="22" y="10"/>
                    <a:pt x="21" y="14"/>
                    <a:pt x="20" y="1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7" y="14"/>
                    <a:pt x="6" y="10"/>
                    <a:pt x="5" y="6"/>
                  </a:cubicBezTo>
                  <a:cubicBezTo>
                    <a:pt x="5" y="10"/>
                    <a:pt x="5" y="14"/>
                    <a:pt x="5" y="1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3"/>
                    <a:pt x="13" y="16"/>
                    <a:pt x="14" y="19"/>
                  </a:cubicBezTo>
                  <a:cubicBezTo>
                    <a:pt x="15" y="16"/>
                    <a:pt x="16" y="13"/>
                    <a:pt x="17" y="11"/>
                  </a:cubicBezTo>
                  <a:cubicBezTo>
                    <a:pt x="21" y="0"/>
                    <a:pt x="21" y="0"/>
                    <a:pt x="2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51" name="Freeform 23"/>
            <p:cNvSpPr>
              <a:spLocks/>
            </p:cNvSpPr>
            <p:nvPr/>
          </p:nvSpPr>
          <p:spPr bwMode="auto">
            <a:xfrm>
              <a:off x="6678613" y="3668713"/>
              <a:ext cx="71438" cy="101600"/>
            </a:xfrm>
            <a:custGeom>
              <a:avLst/>
              <a:gdLst>
                <a:gd name="T0" fmla="*/ 45 w 45"/>
                <a:gd name="T1" fmla="*/ 52 h 64"/>
                <a:gd name="T2" fmla="*/ 45 w 45"/>
                <a:gd name="T3" fmla="*/ 64 h 64"/>
                <a:gd name="T4" fmla="*/ 0 w 45"/>
                <a:gd name="T5" fmla="*/ 64 h 64"/>
                <a:gd name="T6" fmla="*/ 0 w 45"/>
                <a:gd name="T7" fmla="*/ 0 h 64"/>
                <a:gd name="T8" fmla="*/ 45 w 45"/>
                <a:gd name="T9" fmla="*/ 0 h 64"/>
                <a:gd name="T10" fmla="*/ 45 w 45"/>
                <a:gd name="T11" fmla="*/ 12 h 64"/>
                <a:gd name="T12" fmla="*/ 14 w 45"/>
                <a:gd name="T13" fmla="*/ 12 h 64"/>
                <a:gd name="T14" fmla="*/ 14 w 45"/>
                <a:gd name="T15" fmla="*/ 26 h 64"/>
                <a:gd name="T16" fmla="*/ 42 w 45"/>
                <a:gd name="T17" fmla="*/ 26 h 64"/>
                <a:gd name="T18" fmla="*/ 42 w 45"/>
                <a:gd name="T19" fmla="*/ 36 h 64"/>
                <a:gd name="T20" fmla="*/ 14 w 45"/>
                <a:gd name="T21" fmla="*/ 36 h 64"/>
                <a:gd name="T22" fmla="*/ 14 w 45"/>
                <a:gd name="T23" fmla="*/ 52 h 64"/>
                <a:gd name="T24" fmla="*/ 45 w 45"/>
                <a:gd name="T25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64">
                  <a:moveTo>
                    <a:pt x="45" y="52"/>
                  </a:moveTo>
                  <a:lnTo>
                    <a:pt x="45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12"/>
                  </a:lnTo>
                  <a:lnTo>
                    <a:pt x="14" y="12"/>
                  </a:lnTo>
                  <a:lnTo>
                    <a:pt x="14" y="26"/>
                  </a:lnTo>
                  <a:lnTo>
                    <a:pt x="42" y="26"/>
                  </a:lnTo>
                  <a:lnTo>
                    <a:pt x="42" y="36"/>
                  </a:lnTo>
                  <a:lnTo>
                    <a:pt x="14" y="36"/>
                  </a:lnTo>
                  <a:lnTo>
                    <a:pt x="14" y="52"/>
                  </a:lnTo>
                  <a:lnTo>
                    <a:pt x="45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52" name="Freeform 24"/>
            <p:cNvSpPr>
              <a:spLocks/>
            </p:cNvSpPr>
            <p:nvPr/>
          </p:nvSpPr>
          <p:spPr bwMode="auto">
            <a:xfrm>
              <a:off x="6791326" y="3668713"/>
              <a:ext cx="85725" cy="101600"/>
            </a:xfrm>
            <a:custGeom>
              <a:avLst/>
              <a:gdLst>
                <a:gd name="T0" fmla="*/ 23 w 23"/>
                <a:gd name="T1" fmla="*/ 0 h 27"/>
                <a:gd name="T2" fmla="*/ 23 w 23"/>
                <a:gd name="T3" fmla="*/ 27 h 27"/>
                <a:gd name="T4" fmla="*/ 18 w 23"/>
                <a:gd name="T5" fmla="*/ 27 h 27"/>
                <a:gd name="T6" fmla="*/ 11 w 23"/>
                <a:gd name="T7" fmla="*/ 17 h 27"/>
                <a:gd name="T8" fmla="*/ 5 w 23"/>
                <a:gd name="T9" fmla="*/ 8 h 27"/>
                <a:gd name="T10" fmla="*/ 5 w 23"/>
                <a:gd name="T11" fmla="*/ 27 h 27"/>
                <a:gd name="T12" fmla="*/ 0 w 23"/>
                <a:gd name="T13" fmla="*/ 27 h 27"/>
                <a:gd name="T14" fmla="*/ 0 w 23"/>
                <a:gd name="T15" fmla="*/ 0 h 27"/>
                <a:gd name="T16" fmla="*/ 6 w 23"/>
                <a:gd name="T17" fmla="*/ 0 h 27"/>
                <a:gd name="T18" fmla="*/ 12 w 23"/>
                <a:gd name="T19" fmla="*/ 9 h 27"/>
                <a:gd name="T20" fmla="*/ 17 w 23"/>
                <a:gd name="T21" fmla="*/ 17 h 27"/>
                <a:gd name="T22" fmla="*/ 17 w 23"/>
                <a:gd name="T23" fmla="*/ 0 h 27"/>
                <a:gd name="T24" fmla="*/ 23 w 23"/>
                <a:gd name="T2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27">
                  <a:moveTo>
                    <a:pt x="23" y="0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9" y="13"/>
                    <a:pt x="7" y="10"/>
                    <a:pt x="5" y="8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4" y="12"/>
                    <a:pt x="16" y="15"/>
                    <a:pt x="17" y="17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53" name="Freeform 25"/>
            <p:cNvSpPr>
              <a:spLocks/>
            </p:cNvSpPr>
            <p:nvPr/>
          </p:nvSpPr>
          <p:spPr bwMode="auto">
            <a:xfrm>
              <a:off x="6907213" y="3668713"/>
              <a:ext cx="79375" cy="101600"/>
            </a:xfrm>
            <a:custGeom>
              <a:avLst/>
              <a:gdLst>
                <a:gd name="T0" fmla="*/ 19 w 50"/>
                <a:gd name="T1" fmla="*/ 12 h 64"/>
                <a:gd name="T2" fmla="*/ 0 w 50"/>
                <a:gd name="T3" fmla="*/ 12 h 64"/>
                <a:gd name="T4" fmla="*/ 0 w 50"/>
                <a:gd name="T5" fmla="*/ 0 h 64"/>
                <a:gd name="T6" fmla="*/ 50 w 50"/>
                <a:gd name="T7" fmla="*/ 0 h 64"/>
                <a:gd name="T8" fmla="*/ 50 w 50"/>
                <a:gd name="T9" fmla="*/ 12 h 64"/>
                <a:gd name="T10" fmla="*/ 34 w 50"/>
                <a:gd name="T11" fmla="*/ 12 h 64"/>
                <a:gd name="T12" fmla="*/ 34 w 50"/>
                <a:gd name="T13" fmla="*/ 64 h 64"/>
                <a:gd name="T14" fmla="*/ 19 w 50"/>
                <a:gd name="T15" fmla="*/ 64 h 64"/>
                <a:gd name="T16" fmla="*/ 19 w 50"/>
                <a:gd name="T17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64">
                  <a:moveTo>
                    <a:pt x="19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50" y="0"/>
                  </a:lnTo>
                  <a:lnTo>
                    <a:pt x="50" y="12"/>
                  </a:lnTo>
                  <a:lnTo>
                    <a:pt x="34" y="12"/>
                  </a:lnTo>
                  <a:lnTo>
                    <a:pt x="34" y="64"/>
                  </a:lnTo>
                  <a:lnTo>
                    <a:pt x="19" y="64"/>
                  </a:lnTo>
                  <a:lnTo>
                    <a:pt x="19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</p:grpSp>
    </p:spTree>
    <p:extLst>
      <p:ext uri="{BB962C8B-B14F-4D97-AF65-F5344CB8AC3E}">
        <p14:creationId xmlns:p14="http://schemas.microsoft.com/office/powerpoint/2010/main" val="20157297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1339200"/>
            <a:ext cx="7198125" cy="795600"/>
          </a:xfrm>
        </p:spPr>
        <p:txBody>
          <a:bodyPr/>
          <a:lstStyle>
            <a:lvl1pPr>
              <a:defRPr sz="2400">
                <a:solidFill>
                  <a:srgbClr val="FBD9CA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2133113"/>
            <a:ext cx="7198125" cy="72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="1">
                <a:solidFill>
                  <a:srgbClr val="FFFFFF"/>
                </a:solidFill>
              </a:defRPr>
            </a:lvl1pPr>
            <a:lvl2pPr marL="457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19999" y="3096000"/>
            <a:ext cx="2496000" cy="1260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900">
                <a:solidFill>
                  <a:schemeClr val="bg1"/>
                </a:solidFill>
              </a:defRPr>
            </a:lvl1pPr>
            <a:lvl2pPr marL="215963" indent="0">
              <a:buNone/>
              <a:defRPr sz="800">
                <a:solidFill>
                  <a:schemeClr val="bg1"/>
                </a:solidFill>
              </a:defRPr>
            </a:lvl2pPr>
            <a:lvl3pPr marL="431927" indent="0">
              <a:buNone/>
              <a:defRPr sz="800">
                <a:solidFill>
                  <a:schemeClr val="bg1"/>
                </a:solidFill>
              </a:defRPr>
            </a:lvl3pPr>
            <a:lvl4pPr marL="647891" indent="0">
              <a:buNone/>
              <a:defRPr sz="800">
                <a:solidFill>
                  <a:schemeClr val="bg1"/>
                </a:solidFill>
              </a:defRPr>
            </a:lvl4pPr>
            <a:lvl5pPr marL="863854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Disclaimer text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468936" y="3096000"/>
            <a:ext cx="2496000" cy="1260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900">
                <a:solidFill>
                  <a:schemeClr val="bg1"/>
                </a:solidFill>
              </a:defRPr>
            </a:lvl1pPr>
            <a:lvl2pPr marL="215963" indent="0">
              <a:buNone/>
              <a:defRPr sz="800">
                <a:solidFill>
                  <a:schemeClr val="bg1"/>
                </a:solidFill>
              </a:defRPr>
            </a:lvl2pPr>
            <a:lvl3pPr marL="431927" indent="0">
              <a:buNone/>
              <a:defRPr sz="800">
                <a:solidFill>
                  <a:schemeClr val="bg1"/>
                </a:solidFill>
              </a:defRPr>
            </a:lvl3pPr>
            <a:lvl4pPr marL="647891" indent="0">
              <a:buNone/>
              <a:defRPr sz="800">
                <a:solidFill>
                  <a:schemeClr val="bg1"/>
                </a:solidFill>
              </a:defRPr>
            </a:lvl4pPr>
            <a:lvl5pPr marL="863854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Disclaimer text</a:t>
            </a:r>
          </a:p>
        </p:txBody>
      </p:sp>
      <p:grpSp>
        <p:nvGrpSpPr>
          <p:cNvPr id="37" name="Pulse"/>
          <p:cNvGrpSpPr/>
          <p:nvPr userDrawn="1"/>
        </p:nvGrpSpPr>
        <p:grpSpPr>
          <a:xfrm>
            <a:off x="8432786" y="2994841"/>
            <a:ext cx="3762841" cy="3430428"/>
            <a:chOff x="6324589" y="2994841"/>
            <a:chExt cx="2822131" cy="3430428"/>
          </a:xfrm>
        </p:grpSpPr>
        <p:sp>
          <p:nvSpPr>
            <p:cNvPr id="38" name="Freeform 5"/>
            <p:cNvSpPr>
              <a:spLocks/>
            </p:cNvSpPr>
            <p:nvPr userDrawn="1"/>
          </p:nvSpPr>
          <p:spPr bwMode="auto">
            <a:xfrm>
              <a:off x="6766422" y="3853615"/>
              <a:ext cx="440278" cy="1099915"/>
            </a:xfrm>
            <a:custGeom>
              <a:avLst/>
              <a:gdLst>
                <a:gd name="T0" fmla="*/ 70 w 141"/>
                <a:gd name="T1" fmla="*/ 353 h 353"/>
                <a:gd name="T2" fmla="*/ 70 w 141"/>
                <a:gd name="T3" fmla="*/ 353 h 353"/>
                <a:gd name="T4" fmla="*/ 0 w 141"/>
                <a:gd name="T5" fmla="*/ 282 h 353"/>
                <a:gd name="T6" fmla="*/ 0 w 141"/>
                <a:gd name="T7" fmla="*/ 70 h 353"/>
                <a:gd name="T8" fmla="*/ 70 w 141"/>
                <a:gd name="T9" fmla="*/ 0 h 353"/>
                <a:gd name="T10" fmla="*/ 70 w 141"/>
                <a:gd name="T11" fmla="*/ 0 h 353"/>
                <a:gd name="T12" fmla="*/ 141 w 141"/>
                <a:gd name="T13" fmla="*/ 70 h 353"/>
                <a:gd name="T14" fmla="*/ 141 w 141"/>
                <a:gd name="T15" fmla="*/ 282 h 353"/>
                <a:gd name="T16" fmla="*/ 70 w 141"/>
                <a:gd name="T17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" h="353">
                  <a:moveTo>
                    <a:pt x="70" y="353"/>
                  </a:moveTo>
                  <a:cubicBezTo>
                    <a:pt x="70" y="353"/>
                    <a:pt x="70" y="353"/>
                    <a:pt x="70" y="353"/>
                  </a:cubicBezTo>
                  <a:cubicBezTo>
                    <a:pt x="31" y="353"/>
                    <a:pt x="0" y="321"/>
                    <a:pt x="0" y="282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31"/>
                    <a:pt x="31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09" y="0"/>
                    <a:pt x="141" y="31"/>
                    <a:pt x="141" y="70"/>
                  </a:cubicBezTo>
                  <a:cubicBezTo>
                    <a:pt x="141" y="282"/>
                    <a:pt x="141" y="282"/>
                    <a:pt x="141" y="282"/>
                  </a:cubicBezTo>
                  <a:cubicBezTo>
                    <a:pt x="141" y="321"/>
                    <a:pt x="109" y="353"/>
                    <a:pt x="70" y="353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FF"/>
                </a:solidFill>
              </a:endParaRPr>
            </a:p>
          </p:txBody>
        </p:sp>
        <p:sp>
          <p:nvSpPr>
            <p:cNvPr id="39" name="Freeform 6"/>
            <p:cNvSpPr>
              <a:spLocks/>
            </p:cNvSpPr>
            <p:nvPr userDrawn="1"/>
          </p:nvSpPr>
          <p:spPr bwMode="auto">
            <a:xfrm>
              <a:off x="6324589" y="4488361"/>
              <a:ext cx="264478" cy="443388"/>
            </a:xfrm>
            <a:custGeom>
              <a:avLst/>
              <a:gdLst>
                <a:gd name="T0" fmla="*/ 43 w 85"/>
                <a:gd name="T1" fmla="*/ 142 h 142"/>
                <a:gd name="T2" fmla="*/ 43 w 85"/>
                <a:gd name="T3" fmla="*/ 142 h 142"/>
                <a:gd name="T4" fmla="*/ 0 w 85"/>
                <a:gd name="T5" fmla="*/ 99 h 142"/>
                <a:gd name="T6" fmla="*/ 0 w 85"/>
                <a:gd name="T7" fmla="*/ 43 h 142"/>
                <a:gd name="T8" fmla="*/ 43 w 85"/>
                <a:gd name="T9" fmla="*/ 0 h 142"/>
                <a:gd name="T10" fmla="*/ 43 w 85"/>
                <a:gd name="T11" fmla="*/ 0 h 142"/>
                <a:gd name="T12" fmla="*/ 85 w 85"/>
                <a:gd name="T13" fmla="*/ 43 h 142"/>
                <a:gd name="T14" fmla="*/ 85 w 85"/>
                <a:gd name="T15" fmla="*/ 99 h 142"/>
                <a:gd name="T16" fmla="*/ 43 w 85"/>
                <a:gd name="T17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142">
                  <a:moveTo>
                    <a:pt x="43" y="142"/>
                  </a:moveTo>
                  <a:cubicBezTo>
                    <a:pt x="43" y="142"/>
                    <a:pt x="43" y="142"/>
                    <a:pt x="43" y="142"/>
                  </a:cubicBezTo>
                  <a:cubicBezTo>
                    <a:pt x="19" y="142"/>
                    <a:pt x="0" y="123"/>
                    <a:pt x="0" y="9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9"/>
                    <a:pt x="19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0"/>
                    <a:pt x="85" y="19"/>
                    <a:pt x="85" y="43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5" y="123"/>
                    <a:pt x="66" y="142"/>
                    <a:pt x="43" y="142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FF"/>
                </a:solidFill>
              </a:endParaRPr>
            </a:p>
          </p:txBody>
        </p:sp>
        <p:sp>
          <p:nvSpPr>
            <p:cNvPr id="40" name="Freeform 7"/>
            <p:cNvSpPr>
              <a:spLocks/>
            </p:cNvSpPr>
            <p:nvPr userDrawn="1"/>
          </p:nvSpPr>
          <p:spPr bwMode="auto">
            <a:xfrm>
              <a:off x="7424505" y="2994841"/>
              <a:ext cx="550736" cy="2462752"/>
            </a:xfrm>
            <a:custGeom>
              <a:avLst/>
              <a:gdLst>
                <a:gd name="T0" fmla="*/ 89 w 177"/>
                <a:gd name="T1" fmla="*/ 791 h 791"/>
                <a:gd name="T2" fmla="*/ 89 w 177"/>
                <a:gd name="T3" fmla="*/ 791 h 791"/>
                <a:gd name="T4" fmla="*/ 0 w 177"/>
                <a:gd name="T5" fmla="*/ 703 h 791"/>
                <a:gd name="T6" fmla="*/ 0 w 177"/>
                <a:gd name="T7" fmla="*/ 89 h 791"/>
                <a:gd name="T8" fmla="*/ 89 w 177"/>
                <a:gd name="T9" fmla="*/ 0 h 791"/>
                <a:gd name="T10" fmla="*/ 89 w 177"/>
                <a:gd name="T11" fmla="*/ 0 h 791"/>
                <a:gd name="T12" fmla="*/ 177 w 177"/>
                <a:gd name="T13" fmla="*/ 89 h 791"/>
                <a:gd name="T14" fmla="*/ 177 w 177"/>
                <a:gd name="T15" fmla="*/ 703 h 791"/>
                <a:gd name="T16" fmla="*/ 89 w 177"/>
                <a:gd name="T17" fmla="*/ 791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791">
                  <a:moveTo>
                    <a:pt x="89" y="791"/>
                  </a:moveTo>
                  <a:cubicBezTo>
                    <a:pt x="89" y="791"/>
                    <a:pt x="89" y="791"/>
                    <a:pt x="89" y="791"/>
                  </a:cubicBezTo>
                  <a:cubicBezTo>
                    <a:pt x="40" y="791"/>
                    <a:pt x="0" y="752"/>
                    <a:pt x="0" y="70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137" y="0"/>
                    <a:pt x="177" y="40"/>
                    <a:pt x="177" y="89"/>
                  </a:cubicBezTo>
                  <a:cubicBezTo>
                    <a:pt x="177" y="703"/>
                    <a:pt x="177" y="703"/>
                    <a:pt x="177" y="703"/>
                  </a:cubicBezTo>
                  <a:cubicBezTo>
                    <a:pt x="177" y="752"/>
                    <a:pt x="137" y="791"/>
                    <a:pt x="89" y="791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FF"/>
                </a:solidFill>
              </a:endParaRPr>
            </a:p>
          </p:txBody>
        </p:sp>
        <p:sp>
          <p:nvSpPr>
            <p:cNvPr id="41" name="Freeform 8"/>
            <p:cNvSpPr>
              <a:spLocks/>
            </p:cNvSpPr>
            <p:nvPr userDrawn="1"/>
          </p:nvSpPr>
          <p:spPr bwMode="auto">
            <a:xfrm>
              <a:off x="8196157" y="3962517"/>
              <a:ext cx="549180" cy="2462752"/>
            </a:xfrm>
            <a:custGeom>
              <a:avLst/>
              <a:gdLst>
                <a:gd name="T0" fmla="*/ 88 w 176"/>
                <a:gd name="T1" fmla="*/ 791 h 791"/>
                <a:gd name="T2" fmla="*/ 88 w 176"/>
                <a:gd name="T3" fmla="*/ 791 h 791"/>
                <a:gd name="T4" fmla="*/ 0 w 176"/>
                <a:gd name="T5" fmla="*/ 702 h 791"/>
                <a:gd name="T6" fmla="*/ 0 w 176"/>
                <a:gd name="T7" fmla="*/ 88 h 791"/>
                <a:gd name="T8" fmla="*/ 88 w 176"/>
                <a:gd name="T9" fmla="*/ 0 h 791"/>
                <a:gd name="T10" fmla="*/ 88 w 176"/>
                <a:gd name="T11" fmla="*/ 0 h 791"/>
                <a:gd name="T12" fmla="*/ 176 w 176"/>
                <a:gd name="T13" fmla="*/ 88 h 791"/>
                <a:gd name="T14" fmla="*/ 176 w 176"/>
                <a:gd name="T15" fmla="*/ 702 h 791"/>
                <a:gd name="T16" fmla="*/ 88 w 176"/>
                <a:gd name="T17" fmla="*/ 791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6" h="791">
                  <a:moveTo>
                    <a:pt x="88" y="791"/>
                  </a:moveTo>
                  <a:cubicBezTo>
                    <a:pt x="88" y="791"/>
                    <a:pt x="88" y="791"/>
                    <a:pt x="88" y="791"/>
                  </a:cubicBezTo>
                  <a:cubicBezTo>
                    <a:pt x="39" y="791"/>
                    <a:pt x="0" y="751"/>
                    <a:pt x="0" y="702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39"/>
                    <a:pt x="39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37" y="0"/>
                    <a:pt x="176" y="39"/>
                    <a:pt x="176" y="88"/>
                  </a:cubicBezTo>
                  <a:cubicBezTo>
                    <a:pt x="176" y="702"/>
                    <a:pt x="176" y="702"/>
                    <a:pt x="176" y="702"/>
                  </a:cubicBezTo>
                  <a:cubicBezTo>
                    <a:pt x="176" y="751"/>
                    <a:pt x="137" y="791"/>
                    <a:pt x="88" y="791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FF"/>
                </a:solidFill>
              </a:endParaRPr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8966253" y="4472803"/>
              <a:ext cx="180467" cy="1090580"/>
            </a:xfrm>
            <a:custGeom>
              <a:avLst/>
              <a:gdLst>
                <a:gd name="T0" fmla="*/ 0 w 58"/>
                <a:gd name="T1" fmla="*/ 69 h 350"/>
                <a:gd name="T2" fmla="*/ 0 w 58"/>
                <a:gd name="T3" fmla="*/ 281 h 350"/>
                <a:gd name="T4" fmla="*/ 58 w 58"/>
                <a:gd name="T5" fmla="*/ 350 h 350"/>
                <a:gd name="T6" fmla="*/ 58 w 58"/>
                <a:gd name="T7" fmla="*/ 0 h 350"/>
                <a:gd name="T8" fmla="*/ 0 w 58"/>
                <a:gd name="T9" fmla="*/ 69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0">
                  <a:moveTo>
                    <a:pt x="0" y="6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0" y="315"/>
                    <a:pt x="25" y="344"/>
                    <a:pt x="58" y="35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25" y="5"/>
                    <a:pt x="0" y="34"/>
                    <a:pt x="0" y="69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FF"/>
                </a:solidFill>
              </a:endParaRPr>
            </a:p>
          </p:txBody>
        </p:sp>
      </p:grpSp>
      <p:grpSp>
        <p:nvGrpSpPr>
          <p:cNvPr id="19" name="Logotype"/>
          <p:cNvGrpSpPr>
            <a:grpSpLocks noChangeAspect="1"/>
          </p:cNvGrpSpPr>
          <p:nvPr userDrawn="1"/>
        </p:nvGrpSpPr>
        <p:grpSpPr>
          <a:xfrm>
            <a:off x="730286" y="536398"/>
            <a:ext cx="1845385" cy="455276"/>
            <a:chOff x="5072063" y="3095625"/>
            <a:chExt cx="2051050" cy="674688"/>
          </a:xfrm>
        </p:grpSpPr>
        <p:sp>
          <p:nvSpPr>
            <p:cNvPr id="20" name="Freeform 5"/>
            <p:cNvSpPr>
              <a:spLocks noEditPoints="1"/>
            </p:cNvSpPr>
            <p:nvPr/>
          </p:nvSpPr>
          <p:spPr bwMode="auto">
            <a:xfrm>
              <a:off x="6783388" y="3184525"/>
              <a:ext cx="339725" cy="346075"/>
            </a:xfrm>
            <a:custGeom>
              <a:avLst/>
              <a:gdLst>
                <a:gd name="T0" fmla="*/ 42 w 90"/>
                <a:gd name="T1" fmla="*/ 2 h 91"/>
                <a:gd name="T2" fmla="*/ 1 w 90"/>
                <a:gd name="T3" fmla="*/ 43 h 91"/>
                <a:gd name="T4" fmla="*/ 46 w 90"/>
                <a:gd name="T5" fmla="*/ 91 h 91"/>
                <a:gd name="T6" fmla="*/ 73 w 90"/>
                <a:gd name="T7" fmla="*/ 76 h 91"/>
                <a:gd name="T8" fmla="*/ 73 w 90"/>
                <a:gd name="T9" fmla="*/ 89 h 91"/>
                <a:gd name="T10" fmla="*/ 90 w 90"/>
                <a:gd name="T11" fmla="*/ 89 h 91"/>
                <a:gd name="T12" fmla="*/ 90 w 90"/>
                <a:gd name="T13" fmla="*/ 47 h 91"/>
                <a:gd name="T14" fmla="*/ 42 w 90"/>
                <a:gd name="T15" fmla="*/ 2 h 91"/>
                <a:gd name="T16" fmla="*/ 71 w 90"/>
                <a:gd name="T17" fmla="*/ 47 h 91"/>
                <a:gd name="T18" fmla="*/ 42 w 90"/>
                <a:gd name="T19" fmla="*/ 72 h 91"/>
                <a:gd name="T20" fmla="*/ 20 w 90"/>
                <a:gd name="T21" fmla="*/ 49 h 91"/>
                <a:gd name="T22" fmla="*/ 46 w 90"/>
                <a:gd name="T23" fmla="*/ 20 h 91"/>
                <a:gd name="T24" fmla="*/ 71 w 90"/>
                <a:gd name="T25" fmla="*/ 45 h 91"/>
                <a:gd name="T26" fmla="*/ 71 w 90"/>
                <a:gd name="T27" fmla="*/ 4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91">
                  <a:moveTo>
                    <a:pt x="42" y="2"/>
                  </a:moveTo>
                  <a:cubicBezTo>
                    <a:pt x="20" y="3"/>
                    <a:pt x="3" y="21"/>
                    <a:pt x="1" y="43"/>
                  </a:cubicBezTo>
                  <a:cubicBezTo>
                    <a:pt x="0" y="69"/>
                    <a:pt x="20" y="91"/>
                    <a:pt x="46" y="91"/>
                  </a:cubicBezTo>
                  <a:cubicBezTo>
                    <a:pt x="55" y="91"/>
                    <a:pt x="68" y="86"/>
                    <a:pt x="73" y="76"/>
                  </a:cubicBezTo>
                  <a:cubicBezTo>
                    <a:pt x="73" y="89"/>
                    <a:pt x="73" y="89"/>
                    <a:pt x="73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90" y="47"/>
                    <a:pt x="90" y="47"/>
                    <a:pt x="90" y="47"/>
                  </a:cubicBezTo>
                  <a:cubicBezTo>
                    <a:pt x="90" y="19"/>
                    <a:pt x="68" y="0"/>
                    <a:pt x="42" y="2"/>
                  </a:cubicBezTo>
                  <a:moveTo>
                    <a:pt x="71" y="47"/>
                  </a:moveTo>
                  <a:cubicBezTo>
                    <a:pt x="71" y="62"/>
                    <a:pt x="58" y="73"/>
                    <a:pt x="42" y="72"/>
                  </a:cubicBezTo>
                  <a:cubicBezTo>
                    <a:pt x="31" y="70"/>
                    <a:pt x="22" y="61"/>
                    <a:pt x="20" y="49"/>
                  </a:cubicBezTo>
                  <a:cubicBezTo>
                    <a:pt x="18" y="33"/>
                    <a:pt x="31" y="20"/>
                    <a:pt x="46" y="20"/>
                  </a:cubicBezTo>
                  <a:cubicBezTo>
                    <a:pt x="59" y="20"/>
                    <a:pt x="71" y="31"/>
                    <a:pt x="71" y="45"/>
                  </a:cubicBezTo>
                  <a:lnTo>
                    <a:pt x="71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21" name="Freeform 6"/>
            <p:cNvSpPr>
              <a:spLocks noEditPoints="1"/>
            </p:cNvSpPr>
            <p:nvPr/>
          </p:nvSpPr>
          <p:spPr bwMode="auto">
            <a:xfrm>
              <a:off x="6421438" y="3187700"/>
              <a:ext cx="334963" cy="342900"/>
            </a:xfrm>
            <a:custGeom>
              <a:avLst/>
              <a:gdLst>
                <a:gd name="T0" fmla="*/ 44 w 89"/>
                <a:gd name="T1" fmla="*/ 0 h 90"/>
                <a:gd name="T2" fmla="*/ 0 w 89"/>
                <a:gd name="T3" fmla="*/ 45 h 90"/>
                <a:gd name="T4" fmla="*/ 45 w 89"/>
                <a:gd name="T5" fmla="*/ 90 h 90"/>
                <a:gd name="T6" fmla="*/ 86 w 89"/>
                <a:gd name="T7" fmla="*/ 62 h 90"/>
                <a:gd name="T8" fmla="*/ 69 w 89"/>
                <a:gd name="T9" fmla="*/ 57 h 90"/>
                <a:gd name="T10" fmla="*/ 50 w 89"/>
                <a:gd name="T11" fmla="*/ 72 h 90"/>
                <a:gd name="T12" fmla="*/ 22 w 89"/>
                <a:gd name="T13" fmla="*/ 58 h 90"/>
                <a:gd name="T14" fmla="*/ 89 w 89"/>
                <a:gd name="T15" fmla="*/ 40 h 90"/>
                <a:gd name="T16" fmla="*/ 44 w 89"/>
                <a:gd name="T17" fmla="*/ 0 h 90"/>
                <a:gd name="T18" fmla="*/ 19 w 89"/>
                <a:gd name="T19" fmla="*/ 43 h 90"/>
                <a:gd name="T20" fmla="*/ 36 w 89"/>
                <a:gd name="T21" fmla="*/ 19 h 90"/>
                <a:gd name="T22" fmla="*/ 67 w 89"/>
                <a:gd name="T23" fmla="*/ 30 h 90"/>
                <a:gd name="T24" fmla="*/ 19 w 89"/>
                <a:gd name="T25" fmla="*/ 4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0"/>
                  </a:moveTo>
                  <a:cubicBezTo>
                    <a:pt x="20" y="1"/>
                    <a:pt x="0" y="19"/>
                    <a:pt x="0" y="45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80" y="79"/>
                    <a:pt x="86" y="62"/>
                  </a:cubicBezTo>
                  <a:cubicBezTo>
                    <a:pt x="69" y="57"/>
                    <a:pt x="69" y="57"/>
                    <a:pt x="69" y="57"/>
                  </a:cubicBezTo>
                  <a:cubicBezTo>
                    <a:pt x="66" y="64"/>
                    <a:pt x="58" y="70"/>
                    <a:pt x="50" y="72"/>
                  </a:cubicBezTo>
                  <a:cubicBezTo>
                    <a:pt x="38" y="74"/>
                    <a:pt x="27" y="67"/>
                    <a:pt x="22" y="58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7" y="23"/>
                    <a:pt x="72" y="0"/>
                    <a:pt x="44" y="0"/>
                  </a:cubicBezTo>
                  <a:moveTo>
                    <a:pt x="19" y="43"/>
                  </a:moveTo>
                  <a:cubicBezTo>
                    <a:pt x="19" y="34"/>
                    <a:pt x="24" y="23"/>
                    <a:pt x="36" y="19"/>
                  </a:cubicBezTo>
                  <a:cubicBezTo>
                    <a:pt x="50" y="13"/>
                    <a:pt x="62" y="20"/>
                    <a:pt x="67" y="30"/>
                  </a:cubicBezTo>
                  <a:lnTo>
                    <a:pt x="19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5867401" y="3187700"/>
              <a:ext cx="166688" cy="334963"/>
            </a:xfrm>
            <a:custGeom>
              <a:avLst/>
              <a:gdLst>
                <a:gd name="T0" fmla="*/ 44 w 44"/>
                <a:gd name="T1" fmla="*/ 19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19 w 44"/>
                <a:gd name="T15" fmla="*/ 88 h 88"/>
                <a:gd name="T16" fmla="*/ 19 w 44"/>
                <a:gd name="T17" fmla="*/ 47 h 88"/>
                <a:gd name="T18" fmla="*/ 44 w 44"/>
                <a:gd name="T19" fmla="*/ 1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9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7" y="0"/>
                    <a:pt x="21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19" y="62"/>
                    <a:pt x="19" y="62"/>
                    <a:pt x="19" y="47"/>
                  </a:cubicBezTo>
                  <a:cubicBezTo>
                    <a:pt x="19" y="27"/>
                    <a:pt x="30" y="19"/>
                    <a:pt x="44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23" name="Freeform 8"/>
            <p:cNvSpPr>
              <a:spLocks/>
            </p:cNvSpPr>
            <p:nvPr/>
          </p:nvSpPr>
          <p:spPr bwMode="auto">
            <a:xfrm>
              <a:off x="5072063" y="3130550"/>
              <a:ext cx="369888" cy="392113"/>
            </a:xfrm>
            <a:custGeom>
              <a:avLst/>
              <a:gdLst>
                <a:gd name="T0" fmla="*/ 186 w 233"/>
                <a:gd name="T1" fmla="*/ 166 h 247"/>
                <a:gd name="T2" fmla="*/ 48 w 233"/>
                <a:gd name="T3" fmla="*/ 0 h 247"/>
                <a:gd name="T4" fmla="*/ 0 w 233"/>
                <a:gd name="T5" fmla="*/ 0 h 247"/>
                <a:gd name="T6" fmla="*/ 0 w 233"/>
                <a:gd name="T7" fmla="*/ 247 h 247"/>
                <a:gd name="T8" fmla="*/ 50 w 233"/>
                <a:gd name="T9" fmla="*/ 247 h 247"/>
                <a:gd name="T10" fmla="*/ 50 w 233"/>
                <a:gd name="T11" fmla="*/ 84 h 247"/>
                <a:gd name="T12" fmla="*/ 190 w 233"/>
                <a:gd name="T13" fmla="*/ 247 h 247"/>
                <a:gd name="T14" fmla="*/ 233 w 233"/>
                <a:gd name="T15" fmla="*/ 247 h 247"/>
                <a:gd name="T16" fmla="*/ 233 w 233"/>
                <a:gd name="T17" fmla="*/ 0 h 247"/>
                <a:gd name="T18" fmla="*/ 186 w 233"/>
                <a:gd name="T19" fmla="*/ 0 h 247"/>
                <a:gd name="T20" fmla="*/ 186 w 233"/>
                <a:gd name="T21" fmla="*/ 16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7">
                  <a:moveTo>
                    <a:pt x="186" y="166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7"/>
                  </a:lnTo>
                  <a:lnTo>
                    <a:pt x="50" y="247"/>
                  </a:lnTo>
                  <a:lnTo>
                    <a:pt x="50" y="84"/>
                  </a:lnTo>
                  <a:lnTo>
                    <a:pt x="190" y="247"/>
                  </a:lnTo>
                  <a:lnTo>
                    <a:pt x="233" y="247"/>
                  </a:lnTo>
                  <a:lnTo>
                    <a:pt x="233" y="0"/>
                  </a:lnTo>
                  <a:lnTo>
                    <a:pt x="186" y="0"/>
                  </a:lnTo>
                  <a:lnTo>
                    <a:pt x="186" y="1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24" name="Freeform 9"/>
            <p:cNvSpPr>
              <a:spLocks noEditPoints="1"/>
            </p:cNvSpPr>
            <p:nvPr/>
          </p:nvSpPr>
          <p:spPr bwMode="auto">
            <a:xfrm>
              <a:off x="6034088" y="3095625"/>
              <a:ext cx="342900" cy="434975"/>
            </a:xfrm>
            <a:custGeom>
              <a:avLst/>
              <a:gdLst>
                <a:gd name="T0" fmla="*/ 91 w 91"/>
                <a:gd name="T1" fmla="*/ 0 h 114"/>
                <a:gd name="T2" fmla="*/ 73 w 91"/>
                <a:gd name="T3" fmla="*/ 0 h 114"/>
                <a:gd name="T4" fmla="*/ 73 w 91"/>
                <a:gd name="T5" fmla="*/ 34 h 114"/>
                <a:gd name="T6" fmla="*/ 43 w 91"/>
                <a:gd name="T7" fmla="*/ 25 h 114"/>
                <a:gd name="T8" fmla="*/ 2 w 91"/>
                <a:gd name="T9" fmla="*/ 66 h 114"/>
                <a:gd name="T10" fmla="*/ 47 w 91"/>
                <a:gd name="T11" fmla="*/ 114 h 114"/>
                <a:gd name="T12" fmla="*/ 74 w 91"/>
                <a:gd name="T13" fmla="*/ 101 h 114"/>
                <a:gd name="T14" fmla="*/ 74 w 91"/>
                <a:gd name="T15" fmla="*/ 112 h 114"/>
                <a:gd name="T16" fmla="*/ 91 w 91"/>
                <a:gd name="T17" fmla="*/ 112 h 114"/>
                <a:gd name="T18" fmla="*/ 91 w 91"/>
                <a:gd name="T19" fmla="*/ 70 h 114"/>
                <a:gd name="T20" fmla="*/ 91 w 91"/>
                <a:gd name="T21" fmla="*/ 69 h 114"/>
                <a:gd name="T22" fmla="*/ 91 w 91"/>
                <a:gd name="T23" fmla="*/ 68 h 114"/>
                <a:gd name="T24" fmla="*/ 91 w 91"/>
                <a:gd name="T25" fmla="*/ 0 h 114"/>
                <a:gd name="T26" fmla="*/ 72 w 91"/>
                <a:gd name="T27" fmla="*/ 70 h 114"/>
                <a:gd name="T28" fmla="*/ 43 w 91"/>
                <a:gd name="T29" fmla="*/ 95 h 114"/>
                <a:gd name="T30" fmla="*/ 21 w 91"/>
                <a:gd name="T31" fmla="*/ 72 h 114"/>
                <a:gd name="T32" fmla="*/ 47 w 91"/>
                <a:gd name="T33" fmla="*/ 43 h 114"/>
                <a:gd name="T34" fmla="*/ 72 w 91"/>
                <a:gd name="T35" fmla="*/ 68 h 114"/>
                <a:gd name="T36" fmla="*/ 72 w 91"/>
                <a:gd name="T37" fmla="*/ 7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4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4"/>
                    <a:pt x="43" y="25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4"/>
                    <a:pt x="47" y="114"/>
                  </a:cubicBezTo>
                  <a:cubicBezTo>
                    <a:pt x="56" y="114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70"/>
                    <a:pt x="91" y="70"/>
                    <a:pt x="91" y="70"/>
                  </a:cubicBezTo>
                  <a:cubicBezTo>
                    <a:pt x="91" y="70"/>
                    <a:pt x="91" y="69"/>
                    <a:pt x="91" y="69"/>
                  </a:cubicBezTo>
                  <a:cubicBezTo>
                    <a:pt x="91" y="69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2" y="85"/>
                    <a:pt x="59" y="96"/>
                    <a:pt x="43" y="95"/>
                  </a:cubicBezTo>
                  <a:cubicBezTo>
                    <a:pt x="32" y="93"/>
                    <a:pt x="22" y="84"/>
                    <a:pt x="21" y="72"/>
                  </a:cubicBezTo>
                  <a:cubicBezTo>
                    <a:pt x="19" y="56"/>
                    <a:pt x="31" y="43"/>
                    <a:pt x="47" y="43"/>
                  </a:cubicBezTo>
                  <a:cubicBezTo>
                    <a:pt x="60" y="43"/>
                    <a:pt x="72" y="54"/>
                    <a:pt x="72" y="68"/>
                  </a:cubicBezTo>
                  <a:lnTo>
                    <a:pt x="72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25" name="Freeform 10"/>
            <p:cNvSpPr>
              <a:spLocks noEditPoints="1"/>
            </p:cNvSpPr>
            <p:nvPr/>
          </p:nvSpPr>
          <p:spPr bwMode="auto">
            <a:xfrm>
              <a:off x="5487988" y="3187700"/>
              <a:ext cx="334963" cy="342900"/>
            </a:xfrm>
            <a:custGeom>
              <a:avLst/>
              <a:gdLst>
                <a:gd name="T0" fmla="*/ 44 w 89"/>
                <a:gd name="T1" fmla="*/ 0 h 90"/>
                <a:gd name="T2" fmla="*/ 0 w 89"/>
                <a:gd name="T3" fmla="*/ 45 h 90"/>
                <a:gd name="T4" fmla="*/ 44 w 89"/>
                <a:gd name="T5" fmla="*/ 90 h 90"/>
                <a:gd name="T6" fmla="*/ 89 w 89"/>
                <a:gd name="T7" fmla="*/ 45 h 90"/>
                <a:gd name="T8" fmla="*/ 44 w 89"/>
                <a:gd name="T9" fmla="*/ 0 h 90"/>
                <a:gd name="T10" fmla="*/ 44 w 89"/>
                <a:gd name="T11" fmla="*/ 71 h 90"/>
                <a:gd name="T12" fmla="*/ 19 w 89"/>
                <a:gd name="T13" fmla="*/ 45 h 90"/>
                <a:gd name="T14" fmla="*/ 44 w 89"/>
                <a:gd name="T15" fmla="*/ 19 h 90"/>
                <a:gd name="T16" fmla="*/ 70 w 89"/>
                <a:gd name="T17" fmla="*/ 45 h 90"/>
                <a:gd name="T18" fmla="*/ 44 w 89"/>
                <a:gd name="T19" fmla="*/ 7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90">
                  <a:moveTo>
                    <a:pt x="44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0"/>
                    <a:pt x="44" y="90"/>
                  </a:cubicBezTo>
                  <a:cubicBezTo>
                    <a:pt x="69" y="90"/>
                    <a:pt x="89" y="70"/>
                    <a:pt x="89" y="45"/>
                  </a:cubicBezTo>
                  <a:cubicBezTo>
                    <a:pt x="89" y="20"/>
                    <a:pt x="69" y="0"/>
                    <a:pt x="44" y="0"/>
                  </a:cubicBezTo>
                  <a:moveTo>
                    <a:pt x="44" y="71"/>
                  </a:moveTo>
                  <a:cubicBezTo>
                    <a:pt x="30" y="71"/>
                    <a:pt x="19" y="59"/>
                    <a:pt x="19" y="45"/>
                  </a:cubicBezTo>
                  <a:cubicBezTo>
                    <a:pt x="19" y="31"/>
                    <a:pt x="30" y="19"/>
                    <a:pt x="44" y="19"/>
                  </a:cubicBezTo>
                  <a:cubicBezTo>
                    <a:pt x="58" y="19"/>
                    <a:pt x="70" y="31"/>
                    <a:pt x="70" y="45"/>
                  </a:cubicBezTo>
                  <a:cubicBezTo>
                    <a:pt x="70" y="59"/>
                    <a:pt x="58" y="71"/>
                    <a:pt x="44" y="7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26" name="Freeform 11"/>
            <p:cNvSpPr>
              <a:spLocks noEditPoints="1"/>
            </p:cNvSpPr>
            <p:nvPr/>
          </p:nvSpPr>
          <p:spPr bwMode="auto">
            <a:xfrm>
              <a:off x="5186363" y="3668713"/>
              <a:ext cx="96838" cy="101600"/>
            </a:xfrm>
            <a:custGeom>
              <a:avLst/>
              <a:gdLst>
                <a:gd name="T0" fmla="*/ 18 w 26"/>
                <a:gd name="T1" fmla="*/ 21 h 27"/>
                <a:gd name="T2" fmla="*/ 7 w 26"/>
                <a:gd name="T3" fmla="*/ 21 h 27"/>
                <a:gd name="T4" fmla="*/ 5 w 26"/>
                <a:gd name="T5" fmla="*/ 27 h 27"/>
                <a:gd name="T6" fmla="*/ 0 w 26"/>
                <a:gd name="T7" fmla="*/ 27 h 27"/>
                <a:gd name="T8" fmla="*/ 10 w 26"/>
                <a:gd name="T9" fmla="*/ 0 h 27"/>
                <a:gd name="T10" fmla="*/ 16 w 26"/>
                <a:gd name="T11" fmla="*/ 0 h 27"/>
                <a:gd name="T12" fmla="*/ 26 w 26"/>
                <a:gd name="T13" fmla="*/ 27 h 27"/>
                <a:gd name="T14" fmla="*/ 20 w 26"/>
                <a:gd name="T15" fmla="*/ 27 h 27"/>
                <a:gd name="T16" fmla="*/ 18 w 26"/>
                <a:gd name="T17" fmla="*/ 21 h 27"/>
                <a:gd name="T18" fmla="*/ 17 w 26"/>
                <a:gd name="T19" fmla="*/ 16 h 27"/>
                <a:gd name="T20" fmla="*/ 16 w 26"/>
                <a:gd name="T21" fmla="*/ 15 h 27"/>
                <a:gd name="T22" fmla="*/ 13 w 26"/>
                <a:gd name="T23" fmla="*/ 5 h 27"/>
                <a:gd name="T24" fmla="*/ 9 w 26"/>
                <a:gd name="T25" fmla="*/ 15 h 27"/>
                <a:gd name="T26" fmla="*/ 9 w 26"/>
                <a:gd name="T27" fmla="*/ 16 h 27"/>
                <a:gd name="T28" fmla="*/ 17 w 26"/>
                <a:gd name="T29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27">
                  <a:moveTo>
                    <a:pt x="18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0" y="27"/>
                    <a:pt x="20" y="27"/>
                    <a:pt x="20" y="27"/>
                  </a:cubicBezTo>
                  <a:lnTo>
                    <a:pt x="18" y="21"/>
                  </a:lnTo>
                  <a:close/>
                  <a:moveTo>
                    <a:pt x="17" y="16"/>
                  </a:moveTo>
                  <a:cubicBezTo>
                    <a:pt x="16" y="15"/>
                    <a:pt x="16" y="15"/>
                    <a:pt x="16" y="15"/>
                  </a:cubicBezTo>
                  <a:cubicBezTo>
                    <a:pt x="15" y="12"/>
                    <a:pt x="14" y="9"/>
                    <a:pt x="13" y="5"/>
                  </a:cubicBezTo>
                  <a:cubicBezTo>
                    <a:pt x="12" y="9"/>
                    <a:pt x="11" y="12"/>
                    <a:pt x="9" y="15"/>
                  </a:cubicBezTo>
                  <a:cubicBezTo>
                    <a:pt x="9" y="16"/>
                    <a:pt x="9" y="16"/>
                    <a:pt x="9" y="16"/>
                  </a:cubicBezTo>
                  <a:lnTo>
                    <a:pt x="17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27" name="Freeform 12"/>
            <p:cNvSpPr>
              <a:spLocks/>
            </p:cNvSpPr>
            <p:nvPr/>
          </p:nvSpPr>
          <p:spPr bwMode="auto">
            <a:xfrm>
              <a:off x="5302251" y="3663950"/>
              <a:ext cx="79375" cy="106363"/>
            </a:xfrm>
            <a:custGeom>
              <a:avLst/>
              <a:gdLst>
                <a:gd name="T0" fmla="*/ 0 w 21"/>
                <a:gd name="T1" fmla="*/ 24 h 28"/>
                <a:gd name="T2" fmla="*/ 3 w 21"/>
                <a:gd name="T3" fmla="*/ 20 h 28"/>
                <a:gd name="T4" fmla="*/ 10 w 21"/>
                <a:gd name="T5" fmla="*/ 23 h 28"/>
                <a:gd name="T6" fmla="*/ 15 w 21"/>
                <a:gd name="T7" fmla="*/ 20 h 28"/>
                <a:gd name="T8" fmla="*/ 10 w 21"/>
                <a:gd name="T9" fmla="*/ 16 h 28"/>
                <a:gd name="T10" fmla="*/ 1 w 21"/>
                <a:gd name="T11" fmla="*/ 8 h 28"/>
                <a:gd name="T12" fmla="*/ 11 w 21"/>
                <a:gd name="T13" fmla="*/ 0 h 28"/>
                <a:gd name="T14" fmla="*/ 20 w 21"/>
                <a:gd name="T15" fmla="*/ 3 h 28"/>
                <a:gd name="T16" fmla="*/ 17 w 21"/>
                <a:gd name="T17" fmla="*/ 7 h 28"/>
                <a:gd name="T18" fmla="*/ 11 w 21"/>
                <a:gd name="T19" fmla="*/ 5 h 28"/>
                <a:gd name="T20" fmla="*/ 7 w 21"/>
                <a:gd name="T21" fmla="*/ 8 h 28"/>
                <a:gd name="T22" fmla="*/ 12 w 21"/>
                <a:gd name="T23" fmla="*/ 12 h 28"/>
                <a:gd name="T24" fmla="*/ 21 w 21"/>
                <a:gd name="T25" fmla="*/ 20 h 28"/>
                <a:gd name="T26" fmla="*/ 11 w 21"/>
                <a:gd name="T27" fmla="*/ 28 h 28"/>
                <a:gd name="T28" fmla="*/ 0 w 21"/>
                <a:gd name="T2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8">
                  <a:moveTo>
                    <a:pt x="0" y="24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4" y="22"/>
                    <a:pt x="7" y="23"/>
                    <a:pt x="10" y="23"/>
                  </a:cubicBezTo>
                  <a:cubicBezTo>
                    <a:pt x="13" y="23"/>
                    <a:pt x="15" y="22"/>
                    <a:pt x="15" y="20"/>
                  </a:cubicBezTo>
                  <a:cubicBezTo>
                    <a:pt x="15" y="18"/>
                    <a:pt x="13" y="17"/>
                    <a:pt x="10" y="16"/>
                  </a:cubicBezTo>
                  <a:cubicBezTo>
                    <a:pt x="4" y="15"/>
                    <a:pt x="1" y="13"/>
                    <a:pt x="1" y="8"/>
                  </a:cubicBezTo>
                  <a:cubicBezTo>
                    <a:pt x="1" y="4"/>
                    <a:pt x="4" y="0"/>
                    <a:pt x="11" y="0"/>
                  </a:cubicBezTo>
                  <a:cubicBezTo>
                    <a:pt x="15" y="0"/>
                    <a:pt x="19" y="2"/>
                    <a:pt x="20" y="3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6"/>
                    <a:pt x="14" y="5"/>
                    <a:pt x="11" y="5"/>
                  </a:cubicBezTo>
                  <a:cubicBezTo>
                    <a:pt x="8" y="5"/>
                    <a:pt x="7" y="6"/>
                    <a:pt x="7" y="8"/>
                  </a:cubicBezTo>
                  <a:cubicBezTo>
                    <a:pt x="7" y="10"/>
                    <a:pt x="9" y="10"/>
                    <a:pt x="12" y="12"/>
                  </a:cubicBezTo>
                  <a:cubicBezTo>
                    <a:pt x="18" y="13"/>
                    <a:pt x="21" y="16"/>
                    <a:pt x="21" y="20"/>
                  </a:cubicBezTo>
                  <a:cubicBezTo>
                    <a:pt x="21" y="25"/>
                    <a:pt x="17" y="28"/>
                    <a:pt x="11" y="28"/>
                  </a:cubicBezTo>
                  <a:cubicBezTo>
                    <a:pt x="6" y="28"/>
                    <a:pt x="2" y="26"/>
                    <a:pt x="0" y="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28" name="Freeform 13"/>
            <p:cNvSpPr>
              <a:spLocks/>
            </p:cNvSpPr>
            <p:nvPr/>
          </p:nvSpPr>
          <p:spPr bwMode="auto">
            <a:xfrm>
              <a:off x="5403851" y="3663950"/>
              <a:ext cx="76200" cy="106363"/>
            </a:xfrm>
            <a:custGeom>
              <a:avLst/>
              <a:gdLst>
                <a:gd name="T0" fmla="*/ 0 w 20"/>
                <a:gd name="T1" fmla="*/ 24 h 28"/>
                <a:gd name="T2" fmla="*/ 2 w 20"/>
                <a:gd name="T3" fmla="*/ 20 h 28"/>
                <a:gd name="T4" fmla="*/ 10 w 20"/>
                <a:gd name="T5" fmla="*/ 23 h 28"/>
                <a:gd name="T6" fmla="*/ 14 w 20"/>
                <a:gd name="T7" fmla="*/ 20 h 28"/>
                <a:gd name="T8" fmla="*/ 9 w 20"/>
                <a:gd name="T9" fmla="*/ 16 h 28"/>
                <a:gd name="T10" fmla="*/ 0 w 20"/>
                <a:gd name="T11" fmla="*/ 8 h 28"/>
                <a:gd name="T12" fmla="*/ 11 w 20"/>
                <a:gd name="T13" fmla="*/ 0 h 28"/>
                <a:gd name="T14" fmla="*/ 20 w 20"/>
                <a:gd name="T15" fmla="*/ 3 h 28"/>
                <a:gd name="T16" fmla="*/ 17 w 20"/>
                <a:gd name="T17" fmla="*/ 7 h 28"/>
                <a:gd name="T18" fmla="*/ 10 w 20"/>
                <a:gd name="T19" fmla="*/ 5 h 28"/>
                <a:gd name="T20" fmla="*/ 6 w 20"/>
                <a:gd name="T21" fmla="*/ 8 h 28"/>
                <a:gd name="T22" fmla="*/ 12 w 20"/>
                <a:gd name="T23" fmla="*/ 12 h 28"/>
                <a:gd name="T24" fmla="*/ 20 w 20"/>
                <a:gd name="T25" fmla="*/ 20 h 28"/>
                <a:gd name="T26" fmla="*/ 10 w 20"/>
                <a:gd name="T27" fmla="*/ 28 h 28"/>
                <a:gd name="T28" fmla="*/ 0 w 20"/>
                <a:gd name="T2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8">
                  <a:moveTo>
                    <a:pt x="0" y="24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4" y="22"/>
                    <a:pt x="7" y="23"/>
                    <a:pt x="10" y="23"/>
                  </a:cubicBezTo>
                  <a:cubicBezTo>
                    <a:pt x="13" y="23"/>
                    <a:pt x="14" y="22"/>
                    <a:pt x="14" y="20"/>
                  </a:cubicBezTo>
                  <a:cubicBezTo>
                    <a:pt x="14" y="18"/>
                    <a:pt x="13" y="17"/>
                    <a:pt x="9" y="16"/>
                  </a:cubicBezTo>
                  <a:cubicBezTo>
                    <a:pt x="3" y="15"/>
                    <a:pt x="0" y="13"/>
                    <a:pt x="0" y="8"/>
                  </a:cubicBezTo>
                  <a:cubicBezTo>
                    <a:pt x="0" y="4"/>
                    <a:pt x="4" y="0"/>
                    <a:pt x="11" y="0"/>
                  </a:cubicBezTo>
                  <a:cubicBezTo>
                    <a:pt x="15" y="0"/>
                    <a:pt x="18" y="2"/>
                    <a:pt x="20" y="3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5" y="6"/>
                    <a:pt x="13" y="5"/>
                    <a:pt x="10" y="5"/>
                  </a:cubicBezTo>
                  <a:cubicBezTo>
                    <a:pt x="8" y="5"/>
                    <a:pt x="6" y="6"/>
                    <a:pt x="6" y="8"/>
                  </a:cubicBezTo>
                  <a:cubicBezTo>
                    <a:pt x="6" y="10"/>
                    <a:pt x="8" y="10"/>
                    <a:pt x="12" y="12"/>
                  </a:cubicBezTo>
                  <a:cubicBezTo>
                    <a:pt x="18" y="13"/>
                    <a:pt x="20" y="16"/>
                    <a:pt x="20" y="20"/>
                  </a:cubicBezTo>
                  <a:cubicBezTo>
                    <a:pt x="20" y="25"/>
                    <a:pt x="16" y="28"/>
                    <a:pt x="10" y="28"/>
                  </a:cubicBezTo>
                  <a:cubicBezTo>
                    <a:pt x="5" y="28"/>
                    <a:pt x="2" y="26"/>
                    <a:pt x="0" y="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29" name="Freeform 14"/>
            <p:cNvSpPr>
              <a:spLocks/>
            </p:cNvSpPr>
            <p:nvPr/>
          </p:nvSpPr>
          <p:spPr bwMode="auto">
            <a:xfrm>
              <a:off x="5510213" y="3668713"/>
              <a:ext cx="71438" cy="101600"/>
            </a:xfrm>
            <a:custGeom>
              <a:avLst/>
              <a:gdLst>
                <a:gd name="T0" fmla="*/ 45 w 45"/>
                <a:gd name="T1" fmla="*/ 52 h 64"/>
                <a:gd name="T2" fmla="*/ 45 w 45"/>
                <a:gd name="T3" fmla="*/ 64 h 64"/>
                <a:gd name="T4" fmla="*/ 0 w 45"/>
                <a:gd name="T5" fmla="*/ 64 h 64"/>
                <a:gd name="T6" fmla="*/ 0 w 45"/>
                <a:gd name="T7" fmla="*/ 0 h 64"/>
                <a:gd name="T8" fmla="*/ 42 w 45"/>
                <a:gd name="T9" fmla="*/ 0 h 64"/>
                <a:gd name="T10" fmla="*/ 42 w 45"/>
                <a:gd name="T11" fmla="*/ 12 h 64"/>
                <a:gd name="T12" fmla="*/ 14 w 45"/>
                <a:gd name="T13" fmla="*/ 12 h 64"/>
                <a:gd name="T14" fmla="*/ 14 w 45"/>
                <a:gd name="T15" fmla="*/ 26 h 64"/>
                <a:gd name="T16" fmla="*/ 40 w 45"/>
                <a:gd name="T17" fmla="*/ 26 h 64"/>
                <a:gd name="T18" fmla="*/ 40 w 45"/>
                <a:gd name="T19" fmla="*/ 36 h 64"/>
                <a:gd name="T20" fmla="*/ 14 w 45"/>
                <a:gd name="T21" fmla="*/ 36 h 64"/>
                <a:gd name="T22" fmla="*/ 14 w 45"/>
                <a:gd name="T23" fmla="*/ 52 h 64"/>
                <a:gd name="T24" fmla="*/ 45 w 45"/>
                <a:gd name="T25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64">
                  <a:moveTo>
                    <a:pt x="45" y="52"/>
                  </a:moveTo>
                  <a:lnTo>
                    <a:pt x="45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42" y="12"/>
                  </a:lnTo>
                  <a:lnTo>
                    <a:pt x="14" y="12"/>
                  </a:lnTo>
                  <a:lnTo>
                    <a:pt x="14" y="26"/>
                  </a:lnTo>
                  <a:lnTo>
                    <a:pt x="40" y="26"/>
                  </a:lnTo>
                  <a:lnTo>
                    <a:pt x="40" y="36"/>
                  </a:lnTo>
                  <a:lnTo>
                    <a:pt x="14" y="36"/>
                  </a:lnTo>
                  <a:lnTo>
                    <a:pt x="14" y="52"/>
                  </a:lnTo>
                  <a:lnTo>
                    <a:pt x="45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3" name="Freeform 15"/>
            <p:cNvSpPr>
              <a:spLocks/>
            </p:cNvSpPr>
            <p:nvPr/>
          </p:nvSpPr>
          <p:spPr bwMode="auto">
            <a:xfrm>
              <a:off x="5611813" y="3668713"/>
              <a:ext cx="79375" cy="101600"/>
            </a:xfrm>
            <a:custGeom>
              <a:avLst/>
              <a:gdLst>
                <a:gd name="T0" fmla="*/ 16 w 50"/>
                <a:gd name="T1" fmla="*/ 12 h 64"/>
                <a:gd name="T2" fmla="*/ 0 w 50"/>
                <a:gd name="T3" fmla="*/ 12 h 64"/>
                <a:gd name="T4" fmla="*/ 0 w 50"/>
                <a:gd name="T5" fmla="*/ 0 h 64"/>
                <a:gd name="T6" fmla="*/ 50 w 50"/>
                <a:gd name="T7" fmla="*/ 0 h 64"/>
                <a:gd name="T8" fmla="*/ 50 w 50"/>
                <a:gd name="T9" fmla="*/ 12 h 64"/>
                <a:gd name="T10" fmla="*/ 31 w 50"/>
                <a:gd name="T11" fmla="*/ 12 h 64"/>
                <a:gd name="T12" fmla="*/ 31 w 50"/>
                <a:gd name="T13" fmla="*/ 64 h 64"/>
                <a:gd name="T14" fmla="*/ 16 w 50"/>
                <a:gd name="T15" fmla="*/ 64 h 64"/>
                <a:gd name="T16" fmla="*/ 16 w 50"/>
                <a:gd name="T17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64">
                  <a:moveTo>
                    <a:pt x="16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50" y="0"/>
                  </a:lnTo>
                  <a:lnTo>
                    <a:pt x="50" y="12"/>
                  </a:lnTo>
                  <a:lnTo>
                    <a:pt x="31" y="12"/>
                  </a:lnTo>
                  <a:lnTo>
                    <a:pt x="31" y="64"/>
                  </a:lnTo>
                  <a:lnTo>
                    <a:pt x="16" y="64"/>
                  </a:lnTo>
                  <a:lnTo>
                    <a:pt x="16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4" name="Freeform 16"/>
            <p:cNvSpPr>
              <a:spLocks/>
            </p:cNvSpPr>
            <p:nvPr/>
          </p:nvSpPr>
          <p:spPr bwMode="auto">
            <a:xfrm>
              <a:off x="5781676" y="3668713"/>
              <a:ext cx="112713" cy="101600"/>
            </a:xfrm>
            <a:custGeom>
              <a:avLst/>
              <a:gdLst>
                <a:gd name="T0" fmla="*/ 30 w 30"/>
                <a:gd name="T1" fmla="*/ 0 h 27"/>
                <a:gd name="T2" fmla="*/ 30 w 30"/>
                <a:gd name="T3" fmla="*/ 27 h 27"/>
                <a:gd name="T4" fmla="*/ 24 w 30"/>
                <a:gd name="T5" fmla="*/ 27 h 27"/>
                <a:gd name="T6" fmla="*/ 24 w 30"/>
                <a:gd name="T7" fmla="*/ 17 h 27"/>
                <a:gd name="T8" fmla="*/ 24 w 30"/>
                <a:gd name="T9" fmla="*/ 6 h 27"/>
                <a:gd name="T10" fmla="*/ 20 w 30"/>
                <a:gd name="T11" fmla="*/ 17 h 27"/>
                <a:gd name="T12" fmla="*/ 17 w 30"/>
                <a:gd name="T13" fmla="*/ 27 h 27"/>
                <a:gd name="T14" fmla="*/ 13 w 30"/>
                <a:gd name="T15" fmla="*/ 27 h 27"/>
                <a:gd name="T16" fmla="*/ 9 w 30"/>
                <a:gd name="T17" fmla="*/ 17 h 27"/>
                <a:gd name="T18" fmla="*/ 5 w 30"/>
                <a:gd name="T19" fmla="*/ 6 h 27"/>
                <a:gd name="T20" fmla="*/ 6 w 30"/>
                <a:gd name="T21" fmla="*/ 17 h 27"/>
                <a:gd name="T22" fmla="*/ 6 w 30"/>
                <a:gd name="T23" fmla="*/ 27 h 27"/>
                <a:gd name="T24" fmla="*/ 0 w 30"/>
                <a:gd name="T25" fmla="*/ 27 h 27"/>
                <a:gd name="T26" fmla="*/ 0 w 30"/>
                <a:gd name="T27" fmla="*/ 0 h 27"/>
                <a:gd name="T28" fmla="*/ 8 w 30"/>
                <a:gd name="T29" fmla="*/ 0 h 27"/>
                <a:gd name="T30" fmla="*/ 12 w 30"/>
                <a:gd name="T31" fmla="*/ 11 h 27"/>
                <a:gd name="T32" fmla="*/ 15 w 30"/>
                <a:gd name="T33" fmla="*/ 19 h 27"/>
                <a:gd name="T34" fmla="*/ 18 w 30"/>
                <a:gd name="T35" fmla="*/ 11 h 27"/>
                <a:gd name="T36" fmla="*/ 22 w 30"/>
                <a:gd name="T37" fmla="*/ 0 h 27"/>
                <a:gd name="T38" fmla="*/ 30 w 30"/>
                <a:gd name="T3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" h="27">
                  <a:moveTo>
                    <a:pt x="30" y="0"/>
                  </a:moveTo>
                  <a:cubicBezTo>
                    <a:pt x="30" y="27"/>
                    <a:pt x="30" y="27"/>
                    <a:pt x="30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4"/>
                    <a:pt x="24" y="10"/>
                    <a:pt x="24" y="6"/>
                  </a:cubicBezTo>
                  <a:cubicBezTo>
                    <a:pt x="23" y="10"/>
                    <a:pt x="22" y="14"/>
                    <a:pt x="20" y="1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8" y="14"/>
                    <a:pt x="7" y="10"/>
                    <a:pt x="5" y="6"/>
                  </a:cubicBezTo>
                  <a:cubicBezTo>
                    <a:pt x="6" y="10"/>
                    <a:pt x="6" y="14"/>
                    <a:pt x="6" y="1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3"/>
                    <a:pt x="14" y="16"/>
                    <a:pt x="15" y="19"/>
                  </a:cubicBezTo>
                  <a:cubicBezTo>
                    <a:pt x="16" y="16"/>
                    <a:pt x="17" y="13"/>
                    <a:pt x="18" y="11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5" name="Freeform 17"/>
            <p:cNvSpPr>
              <a:spLocks noEditPoints="1"/>
            </p:cNvSpPr>
            <p:nvPr/>
          </p:nvSpPr>
          <p:spPr bwMode="auto">
            <a:xfrm>
              <a:off x="5919788" y="3668713"/>
              <a:ext cx="103188" cy="101600"/>
            </a:xfrm>
            <a:custGeom>
              <a:avLst/>
              <a:gdLst>
                <a:gd name="T0" fmla="*/ 19 w 27"/>
                <a:gd name="T1" fmla="*/ 21 h 27"/>
                <a:gd name="T2" fmla="*/ 8 w 27"/>
                <a:gd name="T3" fmla="*/ 21 h 27"/>
                <a:gd name="T4" fmla="*/ 6 w 27"/>
                <a:gd name="T5" fmla="*/ 27 h 27"/>
                <a:gd name="T6" fmla="*/ 0 w 27"/>
                <a:gd name="T7" fmla="*/ 27 h 27"/>
                <a:gd name="T8" fmla="*/ 10 w 27"/>
                <a:gd name="T9" fmla="*/ 0 h 27"/>
                <a:gd name="T10" fmla="*/ 17 w 27"/>
                <a:gd name="T11" fmla="*/ 0 h 27"/>
                <a:gd name="T12" fmla="*/ 27 w 27"/>
                <a:gd name="T13" fmla="*/ 27 h 27"/>
                <a:gd name="T14" fmla="*/ 21 w 27"/>
                <a:gd name="T15" fmla="*/ 27 h 27"/>
                <a:gd name="T16" fmla="*/ 19 w 27"/>
                <a:gd name="T17" fmla="*/ 21 h 27"/>
                <a:gd name="T18" fmla="*/ 17 w 27"/>
                <a:gd name="T19" fmla="*/ 16 h 27"/>
                <a:gd name="T20" fmla="*/ 17 w 27"/>
                <a:gd name="T21" fmla="*/ 15 h 27"/>
                <a:gd name="T22" fmla="*/ 14 w 27"/>
                <a:gd name="T23" fmla="*/ 5 h 27"/>
                <a:gd name="T24" fmla="*/ 10 w 27"/>
                <a:gd name="T25" fmla="*/ 15 h 27"/>
                <a:gd name="T26" fmla="*/ 10 w 27"/>
                <a:gd name="T27" fmla="*/ 16 h 27"/>
                <a:gd name="T28" fmla="*/ 17 w 27"/>
                <a:gd name="T29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27">
                  <a:moveTo>
                    <a:pt x="19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1" y="27"/>
                    <a:pt x="21" y="27"/>
                    <a:pt x="21" y="27"/>
                  </a:cubicBezTo>
                  <a:lnTo>
                    <a:pt x="19" y="21"/>
                  </a:lnTo>
                  <a:close/>
                  <a:moveTo>
                    <a:pt x="17" y="16"/>
                  </a:moveTo>
                  <a:cubicBezTo>
                    <a:pt x="17" y="15"/>
                    <a:pt x="17" y="15"/>
                    <a:pt x="17" y="15"/>
                  </a:cubicBezTo>
                  <a:cubicBezTo>
                    <a:pt x="16" y="12"/>
                    <a:pt x="15" y="9"/>
                    <a:pt x="14" y="5"/>
                  </a:cubicBezTo>
                  <a:cubicBezTo>
                    <a:pt x="13" y="9"/>
                    <a:pt x="11" y="12"/>
                    <a:pt x="10" y="15"/>
                  </a:cubicBezTo>
                  <a:cubicBezTo>
                    <a:pt x="10" y="16"/>
                    <a:pt x="10" y="16"/>
                    <a:pt x="10" y="16"/>
                  </a:cubicBezTo>
                  <a:lnTo>
                    <a:pt x="17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6" name="Freeform 18"/>
            <p:cNvSpPr>
              <a:spLocks/>
            </p:cNvSpPr>
            <p:nvPr/>
          </p:nvSpPr>
          <p:spPr bwMode="auto">
            <a:xfrm>
              <a:off x="6053138" y="3668713"/>
              <a:ext cx="85725" cy="101600"/>
            </a:xfrm>
            <a:custGeom>
              <a:avLst/>
              <a:gdLst>
                <a:gd name="T0" fmla="*/ 23 w 23"/>
                <a:gd name="T1" fmla="*/ 0 h 27"/>
                <a:gd name="T2" fmla="*/ 23 w 23"/>
                <a:gd name="T3" fmla="*/ 27 h 27"/>
                <a:gd name="T4" fmla="*/ 18 w 23"/>
                <a:gd name="T5" fmla="*/ 27 h 27"/>
                <a:gd name="T6" fmla="*/ 11 w 23"/>
                <a:gd name="T7" fmla="*/ 17 h 27"/>
                <a:gd name="T8" fmla="*/ 5 w 23"/>
                <a:gd name="T9" fmla="*/ 8 h 27"/>
                <a:gd name="T10" fmla="*/ 5 w 23"/>
                <a:gd name="T11" fmla="*/ 27 h 27"/>
                <a:gd name="T12" fmla="*/ 0 w 23"/>
                <a:gd name="T13" fmla="*/ 27 h 27"/>
                <a:gd name="T14" fmla="*/ 0 w 23"/>
                <a:gd name="T15" fmla="*/ 0 h 27"/>
                <a:gd name="T16" fmla="*/ 6 w 23"/>
                <a:gd name="T17" fmla="*/ 0 h 27"/>
                <a:gd name="T18" fmla="*/ 12 w 23"/>
                <a:gd name="T19" fmla="*/ 9 h 27"/>
                <a:gd name="T20" fmla="*/ 17 w 23"/>
                <a:gd name="T21" fmla="*/ 17 h 27"/>
                <a:gd name="T22" fmla="*/ 17 w 23"/>
                <a:gd name="T23" fmla="*/ 0 h 27"/>
                <a:gd name="T24" fmla="*/ 23 w 23"/>
                <a:gd name="T2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27">
                  <a:moveTo>
                    <a:pt x="23" y="0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8" y="13"/>
                    <a:pt x="7" y="10"/>
                    <a:pt x="5" y="8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4" y="12"/>
                    <a:pt x="16" y="15"/>
                    <a:pt x="17" y="17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7" name="Freeform 19"/>
            <p:cNvSpPr>
              <a:spLocks noEditPoints="1"/>
            </p:cNvSpPr>
            <p:nvPr/>
          </p:nvSpPr>
          <p:spPr bwMode="auto">
            <a:xfrm>
              <a:off x="6165851" y="3668713"/>
              <a:ext cx="101600" cy="101600"/>
            </a:xfrm>
            <a:custGeom>
              <a:avLst/>
              <a:gdLst>
                <a:gd name="T0" fmla="*/ 19 w 27"/>
                <a:gd name="T1" fmla="*/ 21 h 27"/>
                <a:gd name="T2" fmla="*/ 8 w 27"/>
                <a:gd name="T3" fmla="*/ 21 h 27"/>
                <a:gd name="T4" fmla="*/ 6 w 27"/>
                <a:gd name="T5" fmla="*/ 27 h 27"/>
                <a:gd name="T6" fmla="*/ 0 w 27"/>
                <a:gd name="T7" fmla="*/ 27 h 27"/>
                <a:gd name="T8" fmla="*/ 10 w 27"/>
                <a:gd name="T9" fmla="*/ 0 h 27"/>
                <a:gd name="T10" fmla="*/ 17 w 27"/>
                <a:gd name="T11" fmla="*/ 0 h 27"/>
                <a:gd name="T12" fmla="*/ 27 w 27"/>
                <a:gd name="T13" fmla="*/ 27 h 27"/>
                <a:gd name="T14" fmla="*/ 21 w 27"/>
                <a:gd name="T15" fmla="*/ 27 h 27"/>
                <a:gd name="T16" fmla="*/ 19 w 27"/>
                <a:gd name="T17" fmla="*/ 21 h 27"/>
                <a:gd name="T18" fmla="*/ 17 w 27"/>
                <a:gd name="T19" fmla="*/ 16 h 27"/>
                <a:gd name="T20" fmla="*/ 17 w 27"/>
                <a:gd name="T21" fmla="*/ 15 h 27"/>
                <a:gd name="T22" fmla="*/ 14 w 27"/>
                <a:gd name="T23" fmla="*/ 5 h 27"/>
                <a:gd name="T24" fmla="*/ 10 w 27"/>
                <a:gd name="T25" fmla="*/ 15 h 27"/>
                <a:gd name="T26" fmla="*/ 10 w 27"/>
                <a:gd name="T27" fmla="*/ 16 h 27"/>
                <a:gd name="T28" fmla="*/ 17 w 27"/>
                <a:gd name="T29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27">
                  <a:moveTo>
                    <a:pt x="19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1" y="27"/>
                    <a:pt x="21" y="27"/>
                    <a:pt x="21" y="27"/>
                  </a:cubicBezTo>
                  <a:lnTo>
                    <a:pt x="19" y="21"/>
                  </a:lnTo>
                  <a:close/>
                  <a:moveTo>
                    <a:pt x="17" y="16"/>
                  </a:moveTo>
                  <a:cubicBezTo>
                    <a:pt x="17" y="15"/>
                    <a:pt x="17" y="15"/>
                    <a:pt x="17" y="15"/>
                  </a:cubicBezTo>
                  <a:cubicBezTo>
                    <a:pt x="16" y="12"/>
                    <a:pt x="15" y="9"/>
                    <a:pt x="14" y="5"/>
                  </a:cubicBezTo>
                  <a:cubicBezTo>
                    <a:pt x="12" y="9"/>
                    <a:pt x="11" y="12"/>
                    <a:pt x="10" y="15"/>
                  </a:cubicBezTo>
                  <a:cubicBezTo>
                    <a:pt x="10" y="16"/>
                    <a:pt x="10" y="16"/>
                    <a:pt x="10" y="16"/>
                  </a:cubicBezTo>
                  <a:lnTo>
                    <a:pt x="17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8" name="Freeform 20"/>
            <p:cNvSpPr>
              <a:spLocks/>
            </p:cNvSpPr>
            <p:nvPr/>
          </p:nvSpPr>
          <p:spPr bwMode="auto">
            <a:xfrm>
              <a:off x="6286501" y="3663950"/>
              <a:ext cx="85725" cy="106363"/>
            </a:xfrm>
            <a:custGeom>
              <a:avLst/>
              <a:gdLst>
                <a:gd name="T0" fmla="*/ 23 w 23"/>
                <a:gd name="T1" fmla="*/ 12 h 28"/>
                <a:gd name="T2" fmla="*/ 23 w 23"/>
                <a:gd name="T3" fmla="*/ 24 h 28"/>
                <a:gd name="T4" fmla="*/ 14 w 23"/>
                <a:gd name="T5" fmla="*/ 28 h 28"/>
                <a:gd name="T6" fmla="*/ 0 w 23"/>
                <a:gd name="T7" fmla="*/ 14 h 28"/>
                <a:gd name="T8" fmla="*/ 14 w 23"/>
                <a:gd name="T9" fmla="*/ 0 h 28"/>
                <a:gd name="T10" fmla="*/ 22 w 23"/>
                <a:gd name="T11" fmla="*/ 3 h 28"/>
                <a:gd name="T12" fmla="*/ 19 w 23"/>
                <a:gd name="T13" fmla="*/ 7 h 28"/>
                <a:gd name="T14" fmla="*/ 14 w 23"/>
                <a:gd name="T15" fmla="*/ 5 h 28"/>
                <a:gd name="T16" fmla="*/ 6 w 23"/>
                <a:gd name="T17" fmla="*/ 14 h 28"/>
                <a:gd name="T18" fmla="*/ 14 w 23"/>
                <a:gd name="T19" fmla="*/ 23 h 28"/>
                <a:gd name="T20" fmla="*/ 18 w 23"/>
                <a:gd name="T21" fmla="*/ 22 h 28"/>
                <a:gd name="T22" fmla="*/ 18 w 23"/>
                <a:gd name="T23" fmla="*/ 17 h 28"/>
                <a:gd name="T24" fmla="*/ 12 w 23"/>
                <a:gd name="T25" fmla="*/ 17 h 28"/>
                <a:gd name="T26" fmla="*/ 12 w 23"/>
                <a:gd name="T27" fmla="*/ 12 h 28"/>
                <a:gd name="T28" fmla="*/ 23 w 23"/>
                <a:gd name="T2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" h="28">
                  <a:moveTo>
                    <a:pt x="23" y="12"/>
                  </a:moveTo>
                  <a:cubicBezTo>
                    <a:pt x="23" y="24"/>
                    <a:pt x="23" y="24"/>
                    <a:pt x="23" y="24"/>
                  </a:cubicBezTo>
                  <a:cubicBezTo>
                    <a:pt x="21" y="27"/>
                    <a:pt x="18" y="28"/>
                    <a:pt x="14" y="28"/>
                  </a:cubicBezTo>
                  <a:cubicBezTo>
                    <a:pt x="5" y="28"/>
                    <a:pt x="0" y="23"/>
                    <a:pt x="0" y="14"/>
                  </a:cubicBezTo>
                  <a:cubicBezTo>
                    <a:pt x="0" y="5"/>
                    <a:pt x="6" y="0"/>
                    <a:pt x="14" y="0"/>
                  </a:cubicBezTo>
                  <a:cubicBezTo>
                    <a:pt x="17" y="0"/>
                    <a:pt x="21" y="1"/>
                    <a:pt x="22" y="3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6"/>
                    <a:pt x="16" y="5"/>
                    <a:pt x="14" y="5"/>
                  </a:cubicBezTo>
                  <a:cubicBezTo>
                    <a:pt x="8" y="5"/>
                    <a:pt x="6" y="10"/>
                    <a:pt x="6" y="14"/>
                  </a:cubicBezTo>
                  <a:cubicBezTo>
                    <a:pt x="6" y="19"/>
                    <a:pt x="8" y="23"/>
                    <a:pt x="14" y="23"/>
                  </a:cubicBezTo>
                  <a:cubicBezTo>
                    <a:pt x="16" y="23"/>
                    <a:pt x="17" y="23"/>
                    <a:pt x="18" y="22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23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49" name="Freeform 21"/>
            <p:cNvSpPr>
              <a:spLocks/>
            </p:cNvSpPr>
            <p:nvPr/>
          </p:nvSpPr>
          <p:spPr bwMode="auto">
            <a:xfrm>
              <a:off x="6413501" y="3668713"/>
              <a:ext cx="71438" cy="101600"/>
            </a:xfrm>
            <a:custGeom>
              <a:avLst/>
              <a:gdLst>
                <a:gd name="T0" fmla="*/ 45 w 45"/>
                <a:gd name="T1" fmla="*/ 52 h 64"/>
                <a:gd name="T2" fmla="*/ 45 w 45"/>
                <a:gd name="T3" fmla="*/ 64 h 64"/>
                <a:gd name="T4" fmla="*/ 0 w 45"/>
                <a:gd name="T5" fmla="*/ 64 h 64"/>
                <a:gd name="T6" fmla="*/ 0 w 45"/>
                <a:gd name="T7" fmla="*/ 0 h 64"/>
                <a:gd name="T8" fmla="*/ 43 w 45"/>
                <a:gd name="T9" fmla="*/ 0 h 64"/>
                <a:gd name="T10" fmla="*/ 43 w 45"/>
                <a:gd name="T11" fmla="*/ 12 h 64"/>
                <a:gd name="T12" fmla="*/ 15 w 45"/>
                <a:gd name="T13" fmla="*/ 12 h 64"/>
                <a:gd name="T14" fmla="*/ 15 w 45"/>
                <a:gd name="T15" fmla="*/ 26 h 64"/>
                <a:gd name="T16" fmla="*/ 41 w 45"/>
                <a:gd name="T17" fmla="*/ 26 h 64"/>
                <a:gd name="T18" fmla="*/ 41 w 45"/>
                <a:gd name="T19" fmla="*/ 36 h 64"/>
                <a:gd name="T20" fmla="*/ 15 w 45"/>
                <a:gd name="T21" fmla="*/ 36 h 64"/>
                <a:gd name="T22" fmla="*/ 15 w 45"/>
                <a:gd name="T23" fmla="*/ 52 h 64"/>
                <a:gd name="T24" fmla="*/ 45 w 45"/>
                <a:gd name="T25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64">
                  <a:moveTo>
                    <a:pt x="45" y="52"/>
                  </a:moveTo>
                  <a:lnTo>
                    <a:pt x="45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12"/>
                  </a:lnTo>
                  <a:lnTo>
                    <a:pt x="15" y="12"/>
                  </a:lnTo>
                  <a:lnTo>
                    <a:pt x="15" y="26"/>
                  </a:lnTo>
                  <a:lnTo>
                    <a:pt x="41" y="26"/>
                  </a:lnTo>
                  <a:lnTo>
                    <a:pt x="41" y="36"/>
                  </a:lnTo>
                  <a:lnTo>
                    <a:pt x="15" y="36"/>
                  </a:lnTo>
                  <a:lnTo>
                    <a:pt x="15" y="52"/>
                  </a:lnTo>
                  <a:lnTo>
                    <a:pt x="45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50" name="Freeform 22"/>
            <p:cNvSpPr>
              <a:spLocks/>
            </p:cNvSpPr>
            <p:nvPr/>
          </p:nvSpPr>
          <p:spPr bwMode="auto">
            <a:xfrm>
              <a:off x="6527801" y="3668713"/>
              <a:ext cx="107950" cy="101600"/>
            </a:xfrm>
            <a:custGeom>
              <a:avLst/>
              <a:gdLst>
                <a:gd name="T0" fmla="*/ 29 w 29"/>
                <a:gd name="T1" fmla="*/ 0 h 27"/>
                <a:gd name="T2" fmla="*/ 29 w 29"/>
                <a:gd name="T3" fmla="*/ 27 h 27"/>
                <a:gd name="T4" fmla="*/ 24 w 29"/>
                <a:gd name="T5" fmla="*/ 27 h 27"/>
                <a:gd name="T6" fmla="*/ 24 w 29"/>
                <a:gd name="T7" fmla="*/ 17 h 27"/>
                <a:gd name="T8" fmla="*/ 24 w 29"/>
                <a:gd name="T9" fmla="*/ 6 h 27"/>
                <a:gd name="T10" fmla="*/ 20 w 29"/>
                <a:gd name="T11" fmla="*/ 17 h 27"/>
                <a:gd name="T12" fmla="*/ 16 w 29"/>
                <a:gd name="T13" fmla="*/ 27 h 27"/>
                <a:gd name="T14" fmla="*/ 12 w 29"/>
                <a:gd name="T15" fmla="*/ 27 h 27"/>
                <a:gd name="T16" fmla="*/ 9 w 29"/>
                <a:gd name="T17" fmla="*/ 17 h 27"/>
                <a:gd name="T18" fmla="*/ 5 w 29"/>
                <a:gd name="T19" fmla="*/ 6 h 27"/>
                <a:gd name="T20" fmla="*/ 5 w 29"/>
                <a:gd name="T21" fmla="*/ 17 h 27"/>
                <a:gd name="T22" fmla="*/ 5 w 29"/>
                <a:gd name="T23" fmla="*/ 27 h 27"/>
                <a:gd name="T24" fmla="*/ 0 w 29"/>
                <a:gd name="T25" fmla="*/ 27 h 27"/>
                <a:gd name="T26" fmla="*/ 0 w 29"/>
                <a:gd name="T27" fmla="*/ 0 h 27"/>
                <a:gd name="T28" fmla="*/ 7 w 29"/>
                <a:gd name="T29" fmla="*/ 0 h 27"/>
                <a:gd name="T30" fmla="*/ 11 w 29"/>
                <a:gd name="T31" fmla="*/ 11 h 27"/>
                <a:gd name="T32" fmla="*/ 14 w 29"/>
                <a:gd name="T33" fmla="*/ 19 h 27"/>
                <a:gd name="T34" fmla="*/ 17 w 29"/>
                <a:gd name="T35" fmla="*/ 11 h 27"/>
                <a:gd name="T36" fmla="*/ 21 w 29"/>
                <a:gd name="T37" fmla="*/ 0 h 27"/>
                <a:gd name="T38" fmla="*/ 29 w 29"/>
                <a:gd name="T3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27">
                  <a:moveTo>
                    <a:pt x="29" y="0"/>
                  </a:moveTo>
                  <a:cubicBezTo>
                    <a:pt x="29" y="27"/>
                    <a:pt x="29" y="27"/>
                    <a:pt x="29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4"/>
                    <a:pt x="24" y="10"/>
                    <a:pt x="24" y="6"/>
                  </a:cubicBezTo>
                  <a:cubicBezTo>
                    <a:pt x="22" y="10"/>
                    <a:pt x="21" y="14"/>
                    <a:pt x="20" y="1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7" y="14"/>
                    <a:pt x="6" y="10"/>
                    <a:pt x="5" y="6"/>
                  </a:cubicBezTo>
                  <a:cubicBezTo>
                    <a:pt x="5" y="10"/>
                    <a:pt x="5" y="14"/>
                    <a:pt x="5" y="1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3"/>
                    <a:pt x="13" y="16"/>
                    <a:pt x="14" y="19"/>
                  </a:cubicBezTo>
                  <a:cubicBezTo>
                    <a:pt x="15" y="16"/>
                    <a:pt x="16" y="13"/>
                    <a:pt x="17" y="11"/>
                  </a:cubicBezTo>
                  <a:cubicBezTo>
                    <a:pt x="21" y="0"/>
                    <a:pt x="21" y="0"/>
                    <a:pt x="2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51" name="Freeform 23"/>
            <p:cNvSpPr>
              <a:spLocks/>
            </p:cNvSpPr>
            <p:nvPr/>
          </p:nvSpPr>
          <p:spPr bwMode="auto">
            <a:xfrm>
              <a:off x="6678613" y="3668713"/>
              <a:ext cx="71438" cy="101600"/>
            </a:xfrm>
            <a:custGeom>
              <a:avLst/>
              <a:gdLst>
                <a:gd name="T0" fmla="*/ 45 w 45"/>
                <a:gd name="T1" fmla="*/ 52 h 64"/>
                <a:gd name="T2" fmla="*/ 45 w 45"/>
                <a:gd name="T3" fmla="*/ 64 h 64"/>
                <a:gd name="T4" fmla="*/ 0 w 45"/>
                <a:gd name="T5" fmla="*/ 64 h 64"/>
                <a:gd name="T6" fmla="*/ 0 w 45"/>
                <a:gd name="T7" fmla="*/ 0 h 64"/>
                <a:gd name="T8" fmla="*/ 45 w 45"/>
                <a:gd name="T9" fmla="*/ 0 h 64"/>
                <a:gd name="T10" fmla="*/ 45 w 45"/>
                <a:gd name="T11" fmla="*/ 12 h 64"/>
                <a:gd name="T12" fmla="*/ 14 w 45"/>
                <a:gd name="T13" fmla="*/ 12 h 64"/>
                <a:gd name="T14" fmla="*/ 14 w 45"/>
                <a:gd name="T15" fmla="*/ 26 h 64"/>
                <a:gd name="T16" fmla="*/ 42 w 45"/>
                <a:gd name="T17" fmla="*/ 26 h 64"/>
                <a:gd name="T18" fmla="*/ 42 w 45"/>
                <a:gd name="T19" fmla="*/ 36 h 64"/>
                <a:gd name="T20" fmla="*/ 14 w 45"/>
                <a:gd name="T21" fmla="*/ 36 h 64"/>
                <a:gd name="T22" fmla="*/ 14 w 45"/>
                <a:gd name="T23" fmla="*/ 52 h 64"/>
                <a:gd name="T24" fmla="*/ 45 w 45"/>
                <a:gd name="T25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64">
                  <a:moveTo>
                    <a:pt x="45" y="52"/>
                  </a:moveTo>
                  <a:lnTo>
                    <a:pt x="45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12"/>
                  </a:lnTo>
                  <a:lnTo>
                    <a:pt x="14" y="12"/>
                  </a:lnTo>
                  <a:lnTo>
                    <a:pt x="14" y="26"/>
                  </a:lnTo>
                  <a:lnTo>
                    <a:pt x="42" y="26"/>
                  </a:lnTo>
                  <a:lnTo>
                    <a:pt x="42" y="36"/>
                  </a:lnTo>
                  <a:lnTo>
                    <a:pt x="14" y="36"/>
                  </a:lnTo>
                  <a:lnTo>
                    <a:pt x="14" y="52"/>
                  </a:lnTo>
                  <a:lnTo>
                    <a:pt x="45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52" name="Freeform 24"/>
            <p:cNvSpPr>
              <a:spLocks/>
            </p:cNvSpPr>
            <p:nvPr/>
          </p:nvSpPr>
          <p:spPr bwMode="auto">
            <a:xfrm>
              <a:off x="6791326" y="3668713"/>
              <a:ext cx="85725" cy="101600"/>
            </a:xfrm>
            <a:custGeom>
              <a:avLst/>
              <a:gdLst>
                <a:gd name="T0" fmla="*/ 23 w 23"/>
                <a:gd name="T1" fmla="*/ 0 h 27"/>
                <a:gd name="T2" fmla="*/ 23 w 23"/>
                <a:gd name="T3" fmla="*/ 27 h 27"/>
                <a:gd name="T4" fmla="*/ 18 w 23"/>
                <a:gd name="T5" fmla="*/ 27 h 27"/>
                <a:gd name="T6" fmla="*/ 11 w 23"/>
                <a:gd name="T7" fmla="*/ 17 h 27"/>
                <a:gd name="T8" fmla="*/ 5 w 23"/>
                <a:gd name="T9" fmla="*/ 8 h 27"/>
                <a:gd name="T10" fmla="*/ 5 w 23"/>
                <a:gd name="T11" fmla="*/ 27 h 27"/>
                <a:gd name="T12" fmla="*/ 0 w 23"/>
                <a:gd name="T13" fmla="*/ 27 h 27"/>
                <a:gd name="T14" fmla="*/ 0 w 23"/>
                <a:gd name="T15" fmla="*/ 0 h 27"/>
                <a:gd name="T16" fmla="*/ 6 w 23"/>
                <a:gd name="T17" fmla="*/ 0 h 27"/>
                <a:gd name="T18" fmla="*/ 12 w 23"/>
                <a:gd name="T19" fmla="*/ 9 h 27"/>
                <a:gd name="T20" fmla="*/ 17 w 23"/>
                <a:gd name="T21" fmla="*/ 17 h 27"/>
                <a:gd name="T22" fmla="*/ 17 w 23"/>
                <a:gd name="T23" fmla="*/ 0 h 27"/>
                <a:gd name="T24" fmla="*/ 23 w 23"/>
                <a:gd name="T2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27">
                  <a:moveTo>
                    <a:pt x="23" y="0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9" y="13"/>
                    <a:pt x="7" y="10"/>
                    <a:pt x="5" y="8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4" y="12"/>
                    <a:pt x="16" y="15"/>
                    <a:pt x="17" y="17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53" name="Freeform 25"/>
            <p:cNvSpPr>
              <a:spLocks/>
            </p:cNvSpPr>
            <p:nvPr/>
          </p:nvSpPr>
          <p:spPr bwMode="auto">
            <a:xfrm>
              <a:off x="6907213" y="3668713"/>
              <a:ext cx="79375" cy="101600"/>
            </a:xfrm>
            <a:custGeom>
              <a:avLst/>
              <a:gdLst>
                <a:gd name="T0" fmla="*/ 19 w 50"/>
                <a:gd name="T1" fmla="*/ 12 h 64"/>
                <a:gd name="T2" fmla="*/ 0 w 50"/>
                <a:gd name="T3" fmla="*/ 12 h 64"/>
                <a:gd name="T4" fmla="*/ 0 w 50"/>
                <a:gd name="T5" fmla="*/ 0 h 64"/>
                <a:gd name="T6" fmla="*/ 50 w 50"/>
                <a:gd name="T7" fmla="*/ 0 h 64"/>
                <a:gd name="T8" fmla="*/ 50 w 50"/>
                <a:gd name="T9" fmla="*/ 12 h 64"/>
                <a:gd name="T10" fmla="*/ 34 w 50"/>
                <a:gd name="T11" fmla="*/ 12 h 64"/>
                <a:gd name="T12" fmla="*/ 34 w 50"/>
                <a:gd name="T13" fmla="*/ 64 h 64"/>
                <a:gd name="T14" fmla="*/ 19 w 50"/>
                <a:gd name="T15" fmla="*/ 64 h 64"/>
                <a:gd name="T16" fmla="*/ 19 w 50"/>
                <a:gd name="T17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64">
                  <a:moveTo>
                    <a:pt x="19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50" y="0"/>
                  </a:lnTo>
                  <a:lnTo>
                    <a:pt x="50" y="12"/>
                  </a:lnTo>
                  <a:lnTo>
                    <a:pt x="34" y="12"/>
                  </a:lnTo>
                  <a:lnTo>
                    <a:pt x="34" y="64"/>
                  </a:lnTo>
                  <a:lnTo>
                    <a:pt x="19" y="64"/>
                  </a:lnTo>
                  <a:lnTo>
                    <a:pt x="19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</p:grpSp>
    </p:spTree>
    <p:extLst>
      <p:ext uri="{BB962C8B-B14F-4D97-AF65-F5344CB8AC3E}">
        <p14:creationId xmlns:p14="http://schemas.microsoft.com/office/powerpoint/2010/main" val="1121560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D691-BD66-2E4B-8D57-803DD8FB4034}" type="datetimeFigureOut">
              <a:rPr lang="nb-NO" smtClean="0"/>
              <a:t>08.04.2020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0927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D691-BD66-2E4B-8D57-803DD8FB4034}" type="datetimeFigureOut">
              <a:rPr lang="nb-NO" smtClean="0"/>
              <a:pPr/>
              <a:t>08.04.2020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91350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D691-BD66-2E4B-8D57-803DD8FB4034}" type="datetimeFigureOut">
              <a:rPr lang="nb-NO" smtClean="0"/>
              <a:t>08.04.2020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8338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D691-BD66-2E4B-8D57-803DD8FB4034}" type="datetimeFigureOut">
              <a:rPr lang="nb-NO" smtClean="0"/>
              <a:t>08.04.2020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0447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D691-BD66-2E4B-8D57-803DD8FB4034}" type="datetimeFigureOut">
              <a:rPr lang="nb-NO" smtClean="0"/>
              <a:t>08.04.2020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5959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6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4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1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D691-BD66-2E4B-8D57-803DD8FB4034}" type="datetimeFigureOut">
              <a:rPr lang="nb-NO" smtClean="0"/>
              <a:t>08.04.2020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9933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ags" Target="../tags/tag1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Museo Sans Rounded 100"/>
                <a:cs typeface="Museo Sans Rounded 100"/>
              </a:defRPr>
            </a:lvl1pPr>
          </a:lstStyle>
          <a:p>
            <a:fld id="{8C46D691-BD66-2E4B-8D57-803DD8FB4034}" type="datetimeFigureOut">
              <a:rPr lang="nb-NO" smtClean="0"/>
              <a:pPr/>
              <a:t>08.04.2020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Museo Sans Rounded 100"/>
                <a:cs typeface="Museo Sans Rounded 100"/>
              </a:defRPr>
            </a:lvl1pPr>
          </a:lstStyle>
          <a:p>
            <a:endParaRPr lang="nb-NO" dirty="0"/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1867" y="236539"/>
            <a:ext cx="11091333" cy="38100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1867" y="6337301"/>
            <a:ext cx="11091333" cy="38100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0D0E3CCA-001A-4ECE-8AC6-811B18D42F0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651" y="6422137"/>
            <a:ext cx="1206370" cy="19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553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57182" rtl="0" eaLnBrk="1" latinLnBrk="0" hangingPunct="1">
        <a:spcBef>
          <a:spcPct val="0"/>
        </a:spcBef>
        <a:buNone/>
        <a:defRPr sz="4400" b="0" i="0" kern="1200">
          <a:solidFill>
            <a:srgbClr val="02243A"/>
          </a:solidFill>
          <a:latin typeface="Museo Sans Rounded 500"/>
          <a:ea typeface="+mj-ea"/>
          <a:cs typeface="Museo Sans Rounded 500"/>
        </a:defRPr>
      </a:lvl1pPr>
    </p:titleStyle>
    <p:bodyStyle>
      <a:lvl1pPr marL="342887" indent="-342887" algn="l" defTabSz="457182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02243A"/>
          </a:solidFill>
          <a:latin typeface="Museo Sans Rounded 100"/>
          <a:ea typeface="+mn-ea"/>
          <a:cs typeface="Museo Sans Rounded 100"/>
        </a:defRPr>
      </a:lvl1pPr>
      <a:lvl2pPr marL="742920" indent="-285738" algn="l" defTabSz="457182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02243A"/>
          </a:solidFill>
          <a:latin typeface="Museo Sans Rounded 100"/>
          <a:ea typeface="+mn-ea"/>
          <a:cs typeface="Museo Sans Rounded 100"/>
        </a:defRPr>
      </a:lvl2pPr>
      <a:lvl3pPr marL="1142954" indent="-228590" algn="l" defTabSz="457182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02243A"/>
          </a:solidFill>
          <a:latin typeface="Museo Sans Rounded 100"/>
          <a:ea typeface="+mn-ea"/>
          <a:cs typeface="Museo Sans Rounded 100"/>
        </a:defRPr>
      </a:lvl3pPr>
      <a:lvl4pPr marL="1600136" indent="-228590" algn="l" defTabSz="457182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02243A"/>
          </a:solidFill>
          <a:latin typeface="Museo Sans Rounded 100"/>
          <a:ea typeface="+mn-ea"/>
          <a:cs typeface="Museo Sans Rounded 100"/>
        </a:defRPr>
      </a:lvl4pPr>
      <a:lvl5pPr marL="2057317" indent="-228590" algn="l" defTabSz="457182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02243A"/>
          </a:solidFill>
          <a:latin typeface="Museo Sans Rounded 100"/>
          <a:ea typeface="+mn-ea"/>
          <a:cs typeface="Museo Sans Rounded 100"/>
        </a:defRPr>
      </a:lvl5pPr>
      <a:lvl6pPr marL="2514499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4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1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752000" cy="72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332000"/>
            <a:ext cx="10752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9999" y="6370525"/>
            <a:ext cx="432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8B8A8D"/>
                </a:solidFill>
              </a:defRPr>
            </a:lvl1pPr>
          </a:lstStyle>
          <a:p>
            <a:fld id="{D14BCCD3-0010-4FBA-B965-2126ADC31932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720000" y="6316537"/>
            <a:ext cx="10752000" cy="0"/>
          </a:xfrm>
          <a:prstGeom prst="line">
            <a:avLst/>
          </a:prstGeom>
          <a:ln w="6350">
            <a:solidFill>
              <a:srgbClr val="8B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6492772" y="3466297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6782" tIns="38391" rIns="76782" bIns="38391" numCol="1" anchor="t" anchorCtr="0" compatLnSpc="1">
            <a:prstTxWarp prst="textNoShape">
              <a:avLst/>
            </a:prstTxWarp>
          </a:bodyPr>
          <a:lstStyle/>
          <a:p>
            <a:endParaRPr lang="en-GB" sz="1800" dirty="0"/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6492772" y="3466297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6782" tIns="38391" rIns="76782" bIns="38391" numCol="1" anchor="t" anchorCtr="0" compatLnSpc="1">
            <a:prstTxWarp prst="textNoShape">
              <a:avLst/>
            </a:prstTxWarp>
          </a:bodyPr>
          <a:lstStyle/>
          <a:p>
            <a:endParaRPr lang="en-GB" sz="1800" dirty="0"/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>
            <a:off x="6673700" y="3413922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6782" tIns="38391" rIns="76782" bIns="38391" numCol="1" anchor="t" anchorCtr="0" compatLnSpc="1">
            <a:prstTxWarp prst="textNoShape">
              <a:avLst/>
            </a:prstTxWarp>
          </a:bodyPr>
          <a:lstStyle/>
          <a:p>
            <a:endParaRPr lang="en-GB" sz="1800" dirty="0"/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>
            <a:off x="6673700" y="3413922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6782" tIns="38391" rIns="76782" bIns="38391" numCol="1" anchor="t" anchorCtr="0" compatLnSpc="1">
            <a:prstTxWarp prst="textNoShape">
              <a:avLst/>
            </a:prstTxWarp>
          </a:bodyPr>
          <a:lstStyle/>
          <a:p>
            <a:endParaRPr lang="en-GB" sz="1800" dirty="0"/>
          </a:p>
        </p:txBody>
      </p:sp>
      <p:grpSp>
        <p:nvGrpSpPr>
          <p:cNvPr id="20" name="Logotype, static"/>
          <p:cNvGrpSpPr/>
          <p:nvPr/>
        </p:nvGrpSpPr>
        <p:grpSpPr>
          <a:xfrm>
            <a:off x="10246931" y="6398749"/>
            <a:ext cx="1151583" cy="180102"/>
            <a:chOff x="9501453" y="6148765"/>
            <a:chExt cx="2047875" cy="427037"/>
          </a:xfrm>
        </p:grpSpPr>
        <p:sp>
          <p:nvSpPr>
            <p:cNvPr id="28" name="Freeform 5"/>
            <p:cNvSpPr>
              <a:spLocks noEditPoints="1"/>
            </p:cNvSpPr>
            <p:nvPr userDrawn="1"/>
          </p:nvSpPr>
          <p:spPr bwMode="auto">
            <a:xfrm>
              <a:off x="11206428" y="6231315"/>
              <a:ext cx="342900" cy="344487"/>
            </a:xfrm>
            <a:custGeom>
              <a:avLst/>
              <a:gdLst>
                <a:gd name="T0" fmla="*/ 43 w 91"/>
                <a:gd name="T1" fmla="*/ 2 h 91"/>
                <a:gd name="T2" fmla="*/ 2 w 91"/>
                <a:gd name="T3" fmla="*/ 44 h 91"/>
                <a:gd name="T4" fmla="*/ 46 w 91"/>
                <a:gd name="T5" fmla="*/ 91 h 91"/>
                <a:gd name="T6" fmla="*/ 74 w 91"/>
                <a:gd name="T7" fmla="*/ 77 h 91"/>
                <a:gd name="T8" fmla="*/ 74 w 91"/>
                <a:gd name="T9" fmla="*/ 90 h 91"/>
                <a:gd name="T10" fmla="*/ 91 w 91"/>
                <a:gd name="T11" fmla="*/ 90 h 91"/>
                <a:gd name="T12" fmla="*/ 91 w 91"/>
                <a:gd name="T13" fmla="*/ 47 h 91"/>
                <a:gd name="T14" fmla="*/ 43 w 91"/>
                <a:gd name="T15" fmla="*/ 2 h 91"/>
                <a:gd name="T16" fmla="*/ 72 w 91"/>
                <a:gd name="T17" fmla="*/ 48 h 91"/>
                <a:gd name="T18" fmla="*/ 43 w 91"/>
                <a:gd name="T19" fmla="*/ 72 h 91"/>
                <a:gd name="T20" fmla="*/ 21 w 91"/>
                <a:gd name="T21" fmla="*/ 50 h 91"/>
                <a:gd name="T22" fmla="*/ 46 w 91"/>
                <a:gd name="T23" fmla="*/ 21 h 91"/>
                <a:gd name="T24" fmla="*/ 72 w 91"/>
                <a:gd name="T25" fmla="*/ 45 h 91"/>
                <a:gd name="T26" fmla="*/ 72 w 91"/>
                <a:gd name="T27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91">
                  <a:moveTo>
                    <a:pt x="43" y="2"/>
                  </a:moveTo>
                  <a:cubicBezTo>
                    <a:pt x="21" y="4"/>
                    <a:pt x="3" y="22"/>
                    <a:pt x="2" y="44"/>
                  </a:cubicBezTo>
                  <a:cubicBezTo>
                    <a:pt x="0" y="70"/>
                    <a:pt x="21" y="91"/>
                    <a:pt x="46" y="91"/>
                  </a:cubicBezTo>
                  <a:cubicBezTo>
                    <a:pt x="56" y="91"/>
                    <a:pt x="68" y="87"/>
                    <a:pt x="74" y="77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20"/>
                    <a:pt x="69" y="0"/>
                    <a:pt x="43" y="2"/>
                  </a:cubicBezTo>
                  <a:close/>
                  <a:moveTo>
                    <a:pt x="72" y="48"/>
                  </a:moveTo>
                  <a:cubicBezTo>
                    <a:pt x="71" y="63"/>
                    <a:pt x="58" y="74"/>
                    <a:pt x="43" y="72"/>
                  </a:cubicBezTo>
                  <a:cubicBezTo>
                    <a:pt x="32" y="71"/>
                    <a:pt x="22" y="61"/>
                    <a:pt x="21" y="50"/>
                  </a:cubicBezTo>
                  <a:cubicBezTo>
                    <a:pt x="19" y="34"/>
                    <a:pt x="31" y="21"/>
                    <a:pt x="46" y="21"/>
                  </a:cubicBezTo>
                  <a:cubicBezTo>
                    <a:pt x="60" y="21"/>
                    <a:pt x="71" y="32"/>
                    <a:pt x="72" y="45"/>
                  </a:cubicBezTo>
                  <a:lnTo>
                    <a:pt x="72" y="48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9" name="Freeform 6"/>
            <p:cNvSpPr>
              <a:spLocks noEditPoints="1"/>
            </p:cNvSpPr>
            <p:nvPr userDrawn="1"/>
          </p:nvSpPr>
          <p:spPr bwMode="auto">
            <a:xfrm>
              <a:off x="10849241" y="6236077"/>
              <a:ext cx="334963" cy="339725"/>
            </a:xfrm>
            <a:custGeom>
              <a:avLst/>
              <a:gdLst>
                <a:gd name="T0" fmla="*/ 44 w 89"/>
                <a:gd name="T1" fmla="*/ 1 h 90"/>
                <a:gd name="T2" fmla="*/ 0 w 89"/>
                <a:gd name="T3" fmla="*/ 46 h 90"/>
                <a:gd name="T4" fmla="*/ 45 w 89"/>
                <a:gd name="T5" fmla="*/ 90 h 90"/>
                <a:gd name="T6" fmla="*/ 86 w 89"/>
                <a:gd name="T7" fmla="*/ 63 h 90"/>
                <a:gd name="T8" fmla="*/ 69 w 89"/>
                <a:gd name="T9" fmla="*/ 58 h 90"/>
                <a:gd name="T10" fmla="*/ 50 w 89"/>
                <a:gd name="T11" fmla="*/ 72 h 90"/>
                <a:gd name="T12" fmla="*/ 22 w 89"/>
                <a:gd name="T13" fmla="*/ 59 h 90"/>
                <a:gd name="T14" fmla="*/ 89 w 89"/>
                <a:gd name="T15" fmla="*/ 41 h 90"/>
                <a:gd name="T16" fmla="*/ 44 w 89"/>
                <a:gd name="T17" fmla="*/ 1 h 90"/>
                <a:gd name="T18" fmla="*/ 19 w 89"/>
                <a:gd name="T19" fmla="*/ 44 h 90"/>
                <a:gd name="T20" fmla="*/ 36 w 89"/>
                <a:gd name="T21" fmla="*/ 19 h 90"/>
                <a:gd name="T22" fmla="*/ 67 w 89"/>
                <a:gd name="T23" fmla="*/ 31 h 90"/>
                <a:gd name="T24" fmla="*/ 19 w 89"/>
                <a:gd name="T25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1"/>
                  </a:moveTo>
                  <a:cubicBezTo>
                    <a:pt x="20" y="2"/>
                    <a:pt x="0" y="20"/>
                    <a:pt x="0" y="46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79" y="80"/>
                    <a:pt x="86" y="63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6" y="65"/>
                    <a:pt x="58" y="71"/>
                    <a:pt x="50" y="72"/>
                  </a:cubicBezTo>
                  <a:cubicBezTo>
                    <a:pt x="38" y="75"/>
                    <a:pt x="26" y="67"/>
                    <a:pt x="22" y="59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7" y="24"/>
                    <a:pt x="72" y="0"/>
                    <a:pt x="44" y="1"/>
                  </a:cubicBezTo>
                  <a:close/>
                  <a:moveTo>
                    <a:pt x="19" y="44"/>
                  </a:moveTo>
                  <a:cubicBezTo>
                    <a:pt x="19" y="34"/>
                    <a:pt x="24" y="24"/>
                    <a:pt x="36" y="19"/>
                  </a:cubicBezTo>
                  <a:cubicBezTo>
                    <a:pt x="50" y="14"/>
                    <a:pt x="62" y="21"/>
                    <a:pt x="67" y="31"/>
                  </a:cubicBezTo>
                  <a:lnTo>
                    <a:pt x="19" y="44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0" name="Freeform 7"/>
            <p:cNvSpPr>
              <a:spLocks/>
            </p:cNvSpPr>
            <p:nvPr userDrawn="1"/>
          </p:nvSpPr>
          <p:spPr bwMode="auto">
            <a:xfrm>
              <a:off x="10292028" y="6239252"/>
              <a:ext cx="166688" cy="333375"/>
            </a:xfrm>
            <a:custGeom>
              <a:avLst/>
              <a:gdLst>
                <a:gd name="T0" fmla="*/ 44 w 44"/>
                <a:gd name="T1" fmla="*/ 18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20 w 44"/>
                <a:gd name="T15" fmla="*/ 88 h 88"/>
                <a:gd name="T16" fmla="*/ 20 w 44"/>
                <a:gd name="T17" fmla="*/ 46 h 88"/>
                <a:gd name="T18" fmla="*/ 44 w 44"/>
                <a:gd name="T19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8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8" y="0"/>
                    <a:pt x="22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62"/>
                    <a:pt x="20" y="62"/>
                    <a:pt x="20" y="46"/>
                  </a:cubicBezTo>
                  <a:cubicBezTo>
                    <a:pt x="20" y="26"/>
                    <a:pt x="31" y="19"/>
                    <a:pt x="44" y="18"/>
                  </a:cubicBez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1" name="Freeform 8"/>
            <p:cNvSpPr>
              <a:spLocks/>
            </p:cNvSpPr>
            <p:nvPr userDrawn="1"/>
          </p:nvSpPr>
          <p:spPr bwMode="auto">
            <a:xfrm>
              <a:off x="9501453" y="6182102"/>
              <a:ext cx="369888" cy="390525"/>
            </a:xfrm>
            <a:custGeom>
              <a:avLst/>
              <a:gdLst>
                <a:gd name="T0" fmla="*/ 185 w 233"/>
                <a:gd name="T1" fmla="*/ 165 h 246"/>
                <a:gd name="T2" fmla="*/ 48 w 233"/>
                <a:gd name="T3" fmla="*/ 0 h 246"/>
                <a:gd name="T4" fmla="*/ 0 w 233"/>
                <a:gd name="T5" fmla="*/ 0 h 246"/>
                <a:gd name="T6" fmla="*/ 0 w 233"/>
                <a:gd name="T7" fmla="*/ 246 h 246"/>
                <a:gd name="T8" fmla="*/ 50 w 233"/>
                <a:gd name="T9" fmla="*/ 246 h 246"/>
                <a:gd name="T10" fmla="*/ 50 w 233"/>
                <a:gd name="T11" fmla="*/ 81 h 246"/>
                <a:gd name="T12" fmla="*/ 190 w 233"/>
                <a:gd name="T13" fmla="*/ 246 h 246"/>
                <a:gd name="T14" fmla="*/ 233 w 233"/>
                <a:gd name="T15" fmla="*/ 246 h 246"/>
                <a:gd name="T16" fmla="*/ 233 w 233"/>
                <a:gd name="T17" fmla="*/ 0 h 246"/>
                <a:gd name="T18" fmla="*/ 185 w 233"/>
                <a:gd name="T19" fmla="*/ 0 h 246"/>
                <a:gd name="T20" fmla="*/ 185 w 233"/>
                <a:gd name="T21" fmla="*/ 16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6">
                  <a:moveTo>
                    <a:pt x="185" y="165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6"/>
                  </a:lnTo>
                  <a:lnTo>
                    <a:pt x="50" y="246"/>
                  </a:lnTo>
                  <a:lnTo>
                    <a:pt x="50" y="81"/>
                  </a:lnTo>
                  <a:lnTo>
                    <a:pt x="190" y="246"/>
                  </a:lnTo>
                  <a:lnTo>
                    <a:pt x="233" y="246"/>
                  </a:lnTo>
                  <a:lnTo>
                    <a:pt x="233" y="0"/>
                  </a:lnTo>
                  <a:lnTo>
                    <a:pt x="185" y="0"/>
                  </a:lnTo>
                  <a:lnTo>
                    <a:pt x="185" y="165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2" name="Freeform 9"/>
            <p:cNvSpPr>
              <a:spLocks noEditPoints="1"/>
            </p:cNvSpPr>
            <p:nvPr userDrawn="1"/>
          </p:nvSpPr>
          <p:spPr bwMode="auto">
            <a:xfrm>
              <a:off x="10461891" y="6148765"/>
              <a:ext cx="342900" cy="427037"/>
            </a:xfrm>
            <a:custGeom>
              <a:avLst/>
              <a:gdLst>
                <a:gd name="T0" fmla="*/ 91 w 91"/>
                <a:gd name="T1" fmla="*/ 0 h 113"/>
                <a:gd name="T2" fmla="*/ 73 w 91"/>
                <a:gd name="T3" fmla="*/ 0 h 113"/>
                <a:gd name="T4" fmla="*/ 73 w 91"/>
                <a:gd name="T5" fmla="*/ 34 h 113"/>
                <a:gd name="T6" fmla="*/ 43 w 91"/>
                <a:gd name="T7" fmla="*/ 24 h 113"/>
                <a:gd name="T8" fmla="*/ 2 w 91"/>
                <a:gd name="T9" fmla="*/ 66 h 113"/>
                <a:gd name="T10" fmla="*/ 46 w 91"/>
                <a:gd name="T11" fmla="*/ 113 h 113"/>
                <a:gd name="T12" fmla="*/ 74 w 91"/>
                <a:gd name="T13" fmla="*/ 101 h 113"/>
                <a:gd name="T14" fmla="*/ 74 w 91"/>
                <a:gd name="T15" fmla="*/ 112 h 113"/>
                <a:gd name="T16" fmla="*/ 91 w 91"/>
                <a:gd name="T17" fmla="*/ 112 h 113"/>
                <a:gd name="T18" fmla="*/ 91 w 91"/>
                <a:gd name="T19" fmla="*/ 69 h 113"/>
                <a:gd name="T20" fmla="*/ 91 w 91"/>
                <a:gd name="T21" fmla="*/ 69 h 113"/>
                <a:gd name="T22" fmla="*/ 91 w 91"/>
                <a:gd name="T23" fmla="*/ 68 h 113"/>
                <a:gd name="T24" fmla="*/ 91 w 91"/>
                <a:gd name="T25" fmla="*/ 0 h 113"/>
                <a:gd name="T26" fmla="*/ 72 w 91"/>
                <a:gd name="T27" fmla="*/ 70 h 113"/>
                <a:gd name="T28" fmla="*/ 43 w 91"/>
                <a:gd name="T29" fmla="*/ 94 h 113"/>
                <a:gd name="T30" fmla="*/ 21 w 91"/>
                <a:gd name="T31" fmla="*/ 72 h 113"/>
                <a:gd name="T32" fmla="*/ 46 w 91"/>
                <a:gd name="T33" fmla="*/ 43 h 113"/>
                <a:gd name="T34" fmla="*/ 72 w 91"/>
                <a:gd name="T35" fmla="*/ 67 h 113"/>
                <a:gd name="T36" fmla="*/ 72 w 91"/>
                <a:gd name="T37" fmla="*/ 7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3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3"/>
                    <a:pt x="43" y="24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3"/>
                    <a:pt x="46" y="113"/>
                  </a:cubicBezTo>
                  <a:cubicBezTo>
                    <a:pt x="56" y="113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8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1" y="85"/>
                    <a:pt x="58" y="96"/>
                    <a:pt x="43" y="94"/>
                  </a:cubicBezTo>
                  <a:cubicBezTo>
                    <a:pt x="32" y="93"/>
                    <a:pt x="22" y="83"/>
                    <a:pt x="21" y="72"/>
                  </a:cubicBezTo>
                  <a:cubicBezTo>
                    <a:pt x="19" y="56"/>
                    <a:pt x="31" y="43"/>
                    <a:pt x="46" y="43"/>
                  </a:cubicBezTo>
                  <a:cubicBezTo>
                    <a:pt x="60" y="43"/>
                    <a:pt x="71" y="54"/>
                    <a:pt x="72" y="67"/>
                  </a:cubicBezTo>
                  <a:lnTo>
                    <a:pt x="72" y="70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3" name="Freeform 10"/>
            <p:cNvSpPr>
              <a:spLocks noEditPoints="1"/>
            </p:cNvSpPr>
            <p:nvPr userDrawn="1"/>
          </p:nvSpPr>
          <p:spPr bwMode="auto">
            <a:xfrm>
              <a:off x="9912616" y="6239252"/>
              <a:ext cx="338138" cy="336550"/>
            </a:xfrm>
            <a:custGeom>
              <a:avLst/>
              <a:gdLst>
                <a:gd name="T0" fmla="*/ 45 w 90"/>
                <a:gd name="T1" fmla="*/ 0 h 89"/>
                <a:gd name="T2" fmla="*/ 0 w 90"/>
                <a:gd name="T3" fmla="*/ 45 h 89"/>
                <a:gd name="T4" fmla="*/ 45 w 90"/>
                <a:gd name="T5" fmla="*/ 89 h 89"/>
                <a:gd name="T6" fmla="*/ 90 w 90"/>
                <a:gd name="T7" fmla="*/ 45 h 89"/>
                <a:gd name="T8" fmla="*/ 45 w 90"/>
                <a:gd name="T9" fmla="*/ 0 h 89"/>
                <a:gd name="T10" fmla="*/ 45 w 90"/>
                <a:gd name="T11" fmla="*/ 70 h 89"/>
                <a:gd name="T12" fmla="*/ 19 w 90"/>
                <a:gd name="T13" fmla="*/ 45 h 89"/>
                <a:gd name="T14" fmla="*/ 45 w 90"/>
                <a:gd name="T15" fmla="*/ 19 h 89"/>
                <a:gd name="T16" fmla="*/ 71 w 90"/>
                <a:gd name="T17" fmla="*/ 45 h 89"/>
                <a:gd name="T18" fmla="*/ 45 w 90"/>
                <a:gd name="T19" fmla="*/ 7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9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69"/>
                    <a:pt x="20" y="89"/>
                    <a:pt x="45" y="89"/>
                  </a:cubicBezTo>
                  <a:cubicBezTo>
                    <a:pt x="70" y="89"/>
                    <a:pt x="90" y="69"/>
                    <a:pt x="90" y="45"/>
                  </a:cubicBezTo>
                  <a:cubicBezTo>
                    <a:pt x="90" y="20"/>
                    <a:pt x="70" y="0"/>
                    <a:pt x="45" y="0"/>
                  </a:cubicBezTo>
                  <a:close/>
                  <a:moveTo>
                    <a:pt x="45" y="70"/>
                  </a:moveTo>
                  <a:cubicBezTo>
                    <a:pt x="31" y="70"/>
                    <a:pt x="19" y="59"/>
                    <a:pt x="19" y="45"/>
                  </a:cubicBezTo>
                  <a:cubicBezTo>
                    <a:pt x="19" y="30"/>
                    <a:pt x="31" y="19"/>
                    <a:pt x="45" y="19"/>
                  </a:cubicBezTo>
                  <a:cubicBezTo>
                    <a:pt x="59" y="19"/>
                    <a:pt x="71" y="30"/>
                    <a:pt x="71" y="45"/>
                  </a:cubicBezTo>
                  <a:cubicBezTo>
                    <a:pt x="71" y="59"/>
                    <a:pt x="59" y="70"/>
                    <a:pt x="45" y="70"/>
                  </a:cubicBez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877263" y="82516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3145" y="6370525"/>
            <a:ext cx="408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xxLanguageTextBox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16933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507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</p:sldLayoutIdLst>
  <p:hf hdr="0" ftr="0" dt="0"/>
  <p:txStyles>
    <p:titleStyle>
      <a:lvl1pPr algn="l" defTabSz="914245" rtl="0" eaLnBrk="1" latinLnBrk="0" hangingPunct="1">
        <a:spcBef>
          <a:spcPct val="0"/>
        </a:spcBef>
        <a:buNone/>
        <a:defRPr sz="2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944" indent="-180944" algn="l" defTabSz="914245" rtl="0" eaLnBrk="1" latinLnBrk="0" hangingPunct="1">
        <a:spcBef>
          <a:spcPts val="12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5933" indent="-179970" algn="l" defTabSz="914245" rtl="0" eaLnBrk="1" latinLnBrk="0" hangingPunct="1">
        <a:spcBef>
          <a:spcPts val="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11896" indent="-179970" algn="l" defTabSz="914245" rtl="0" eaLnBrk="1" latinLnBrk="0" hangingPunct="1">
        <a:spcBef>
          <a:spcPts val="0"/>
        </a:spcBef>
        <a:buFont typeface="Arial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27860" indent="-179970" algn="l" defTabSz="914245" rtl="0" eaLnBrk="1" latinLnBrk="0" hangingPunct="1">
        <a:spcBef>
          <a:spcPts val="0"/>
        </a:spcBef>
        <a:buFont typeface="Arial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43824" indent="-179970" algn="l" defTabSz="914245" rtl="0" eaLnBrk="1" latinLnBrk="0" hangingPunct="1">
        <a:spcBef>
          <a:spcPts val="0"/>
        </a:spcBef>
        <a:buFont typeface="Arial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74" indent="-228561" algn="l" defTabSz="9142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97" indent="-228561" algn="l" defTabSz="9142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20" indent="-228561" algn="l" defTabSz="9142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42" indent="-228561" algn="l" defTabSz="9142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3" algn="l" defTabSz="9142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5" algn="l" defTabSz="9142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8" algn="l" defTabSz="9142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90" algn="l" defTabSz="9142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13" algn="l" defTabSz="9142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36" algn="l" defTabSz="9142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58" algn="l" defTabSz="9142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81" algn="l" defTabSz="9142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ristin.skaug@aksjenorge.no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1.xml"/><Relationship Id="rId6" Type="http://schemas.openxmlformats.org/officeDocument/2006/relationships/hyperlink" Target="mailto:kristin.skaug@aksjenorge.no" TargetMode="External"/><Relationship Id="rId5" Type="http://schemas.openxmlformats.org/officeDocument/2006/relationships/slide" Target="slide15.xml"/><Relationship Id="rId4" Type="http://schemas.openxmlformats.org/officeDocument/2006/relationships/slide" Target="slide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9D5F30B3-C3DB-424C-BFD7-E034D30BF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96" y="548640"/>
            <a:ext cx="4265983" cy="5367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C4D43D2D-D574-430E-B3B4-9E51B66683D3}"/>
              </a:ext>
            </a:extLst>
          </p:cNvPr>
          <p:cNvSpPr txBox="1"/>
          <p:nvPr/>
        </p:nvSpPr>
        <p:spPr>
          <a:xfrm>
            <a:off x="4800600" y="464778"/>
            <a:ext cx="6718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Grafpakke til ny kvartalsrapport fra </a:t>
            </a:r>
            <a:br>
              <a:rPr lang="nb-NO" sz="2800" dirty="0"/>
            </a:br>
            <a:r>
              <a:rPr lang="nb-NO" sz="2800" dirty="0"/>
              <a:t>Stiftelsen AksjeNorge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4A8CBE68-B8D8-4FCB-9A92-F338EEAB4C2F}"/>
              </a:ext>
            </a:extLst>
          </p:cNvPr>
          <p:cNvSpPr txBox="1"/>
          <p:nvPr/>
        </p:nvSpPr>
        <p:spPr>
          <a:xfrm>
            <a:off x="4800600" y="1644884"/>
            <a:ext cx="67181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nb-NO" dirty="0"/>
              <a:t>Rekordmange nye aksjonærer: 33.335 i første kvartal *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nb-NO" dirty="0"/>
              <a:t>Aldri tidligere vært så mange som eier aksjer på Oslo Børs: 418.289 privatpersoner* eier aksjer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nb-NO" dirty="0"/>
              <a:t>Børsens største selskaper har alle fått nye private aksjonærer.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nb-NO" dirty="0"/>
              <a:t>Norwegian Air Shuttle utmerker seg som selskapet med størst økning i nye aksjonærer og er det selskapet med tredje flest private aksjonærer. Private utgjør 43% av eierandelen*.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nb-NO" dirty="0"/>
              <a:t>Equinor har nå flere enn 100.000 private aksjonærer, dvs. hver 4 aksjonær eier Equinor-aksjer.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nb-NO" dirty="0"/>
              <a:t>67% av alle nye aksjonærer er yngre enn 40 år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nb-NO" dirty="0"/>
              <a:t>Endringen fra Q1 2019 til Q1 2020: mer enn 55.000 nye aksjonærer. I Equinor er økningen </a:t>
            </a:r>
            <a:r>
              <a:rPr lang="nb-NO" dirty="0" err="1"/>
              <a:t>ca</a:t>
            </a:r>
            <a:r>
              <a:rPr lang="nb-NO" dirty="0"/>
              <a:t> 15.000 nye og i DNB </a:t>
            </a:r>
            <a:r>
              <a:rPr lang="nb-NO" dirty="0" err="1"/>
              <a:t>ca</a:t>
            </a:r>
            <a:r>
              <a:rPr lang="nb-NO" dirty="0"/>
              <a:t> 12.000 nye aksjonærer.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nb-NO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D478CAEC-C63E-4A23-93F4-3F432300F646}"/>
              </a:ext>
            </a:extLst>
          </p:cNvPr>
          <p:cNvSpPr txBox="1"/>
          <p:nvPr/>
        </p:nvSpPr>
        <p:spPr>
          <a:xfrm>
            <a:off x="4843648" y="5639169"/>
            <a:ext cx="739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*) I tillegg kommer de med verdier notert gjennom </a:t>
            </a:r>
            <a:r>
              <a:rPr lang="nb-NO" sz="1200" dirty="0" err="1"/>
              <a:t>custody</a:t>
            </a:r>
            <a:r>
              <a:rPr lang="nb-NO" sz="1200" dirty="0"/>
              <a:t>-kontoer, som f.eks. Nordnets Investeringskonto Zero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9A8976BA-3B72-4417-B0AC-1764B89D0E01}"/>
              </a:ext>
            </a:extLst>
          </p:cNvPr>
          <p:cNvSpPr txBox="1"/>
          <p:nvPr/>
        </p:nvSpPr>
        <p:spPr>
          <a:xfrm>
            <a:off x="5020056" y="6317307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Spørsmål til rapporten kan rettes til daglig leder i AksjeNorge, Kristin Skaug </a:t>
            </a:r>
            <a:br>
              <a:rPr lang="nb-NO" sz="1200" dirty="0"/>
            </a:br>
            <a:r>
              <a:rPr lang="nb-NO" sz="1200" dirty="0"/>
              <a:t>på telefon 415 77 351 eller e-post </a:t>
            </a:r>
            <a:r>
              <a:rPr lang="nb-NO" sz="1200" dirty="0">
                <a:hlinkClick r:id="rId3"/>
              </a:rPr>
              <a:t>kristin.skaug@aksjenorge.no</a:t>
            </a:r>
            <a:r>
              <a:rPr lang="nb-NO" sz="1200" dirty="0"/>
              <a:t> 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CA61BC71-1359-4224-9516-DB48466A8F21}"/>
              </a:ext>
            </a:extLst>
          </p:cNvPr>
          <p:cNvSpPr txBox="1"/>
          <p:nvPr/>
        </p:nvSpPr>
        <p:spPr>
          <a:xfrm>
            <a:off x="270896" y="6309360"/>
            <a:ext cx="4457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Rapporten er utarbeidet av AksjeNorge basert på data fra VPS per 31. mars 2020. </a:t>
            </a:r>
          </a:p>
        </p:txBody>
      </p:sp>
      <p:sp>
        <p:nvSpPr>
          <p:cNvPr id="9" name="Rektangel: avrundede hjørner 8">
            <a:extLst>
              <a:ext uri="{FF2B5EF4-FFF2-40B4-BE49-F238E27FC236}">
                <a16:creationId xmlns:a16="http://schemas.microsoft.com/office/drawing/2014/main" id="{719DBD94-AC1B-47AF-943E-F20888135454}"/>
              </a:ext>
            </a:extLst>
          </p:cNvPr>
          <p:cNvSpPr/>
          <p:nvPr/>
        </p:nvSpPr>
        <p:spPr>
          <a:xfrm>
            <a:off x="10524744" y="594752"/>
            <a:ext cx="1572768" cy="69415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>
                <a:solidFill>
                  <a:sysClr val="windowText" lastClr="000000"/>
                </a:solidFill>
              </a:rPr>
              <a:t>Bakerst finner du data spesifisert på selskaper</a:t>
            </a:r>
          </a:p>
        </p:txBody>
      </p:sp>
    </p:spTree>
    <p:extLst>
      <p:ext uri="{BB962C8B-B14F-4D97-AF65-F5344CB8AC3E}">
        <p14:creationId xmlns:p14="http://schemas.microsoft.com/office/powerpoint/2010/main" val="2695804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85C53C0-C6F8-43C9-B75E-F3088CF41B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8909583"/>
              </p:ext>
            </p:extLst>
          </p:nvPr>
        </p:nvGraphicFramePr>
        <p:xfrm>
          <a:off x="275544" y="1325880"/>
          <a:ext cx="4305600" cy="3862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95EFB1D-1574-4629-BA06-00E46EFFE1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3779087"/>
              </p:ext>
            </p:extLst>
          </p:nvPr>
        </p:nvGraphicFramePr>
        <p:xfrm>
          <a:off x="6574630" y="1499615"/>
          <a:ext cx="4773074" cy="3986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kstSylinder 4">
            <a:extLst>
              <a:ext uri="{FF2B5EF4-FFF2-40B4-BE49-F238E27FC236}">
                <a16:creationId xmlns:a16="http://schemas.microsoft.com/office/drawing/2014/main" id="{C51F69E9-B2D3-4B87-8AA8-E42B297081C2}"/>
              </a:ext>
            </a:extLst>
          </p:cNvPr>
          <p:cNvSpPr txBox="1"/>
          <p:nvPr/>
        </p:nvSpPr>
        <p:spPr>
          <a:xfrm>
            <a:off x="606552" y="461432"/>
            <a:ext cx="11116056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Kakediagrammene illustrerer hvor hvordan verdiene er fordelt på alder. I høyre kake er det illustrert i % av totalen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3E7D691F-056B-4152-81BD-43D86EC2080A}"/>
              </a:ext>
            </a:extLst>
          </p:cNvPr>
          <p:cNvSpPr txBox="1"/>
          <p:nvPr/>
        </p:nvSpPr>
        <p:spPr>
          <a:xfrm>
            <a:off x="270896" y="6309360"/>
            <a:ext cx="4457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Rapporten er utarbeidet av AksjeNorge basert på data fra VPS per 31. mars 2020. </a:t>
            </a:r>
          </a:p>
        </p:txBody>
      </p:sp>
    </p:spTree>
    <p:extLst>
      <p:ext uri="{BB962C8B-B14F-4D97-AF65-F5344CB8AC3E}">
        <p14:creationId xmlns:p14="http://schemas.microsoft.com/office/powerpoint/2010/main" val="358386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B3B2C98-0FE6-4F91-8D34-E90F786DAB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1335465"/>
              </p:ext>
            </p:extLst>
          </p:nvPr>
        </p:nvGraphicFramePr>
        <p:xfrm>
          <a:off x="1083949" y="1508760"/>
          <a:ext cx="4654671" cy="3238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F9E1B2C-484E-4F02-B3D0-44B965164C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7398728"/>
              </p:ext>
            </p:extLst>
          </p:nvPr>
        </p:nvGraphicFramePr>
        <p:xfrm>
          <a:off x="5984178" y="1508760"/>
          <a:ext cx="4897182" cy="3238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kstSylinder 3">
            <a:extLst>
              <a:ext uri="{FF2B5EF4-FFF2-40B4-BE49-F238E27FC236}">
                <a16:creationId xmlns:a16="http://schemas.microsoft.com/office/drawing/2014/main" id="{3E97D27C-65C7-48D4-A192-9C96BCF6456B}"/>
              </a:ext>
            </a:extLst>
          </p:cNvPr>
          <p:cNvSpPr txBox="1"/>
          <p:nvPr/>
        </p:nvSpPr>
        <p:spPr>
          <a:xfrm>
            <a:off x="270896" y="6309360"/>
            <a:ext cx="4457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Rapporten er utarbeidet av AksjeNorge basert på data fra VPS per 31. mars 2020. </a:t>
            </a:r>
          </a:p>
        </p:txBody>
      </p:sp>
    </p:spTree>
    <p:extLst>
      <p:ext uri="{BB962C8B-B14F-4D97-AF65-F5344CB8AC3E}">
        <p14:creationId xmlns:p14="http://schemas.microsoft.com/office/powerpoint/2010/main" val="2721815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423633C-1045-4252-B2E7-41B6F7543A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8193870"/>
              </p:ext>
            </p:extLst>
          </p:nvPr>
        </p:nvGraphicFramePr>
        <p:xfrm>
          <a:off x="1956874" y="2340865"/>
          <a:ext cx="7498022" cy="3643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kstSylinder 2">
            <a:extLst>
              <a:ext uri="{FF2B5EF4-FFF2-40B4-BE49-F238E27FC236}">
                <a16:creationId xmlns:a16="http://schemas.microsoft.com/office/drawing/2014/main" id="{48CF971B-2B72-4591-981F-A9BE97801BA1}"/>
              </a:ext>
            </a:extLst>
          </p:cNvPr>
          <p:cNvSpPr txBox="1"/>
          <p:nvPr/>
        </p:nvSpPr>
        <p:spPr>
          <a:xfrm>
            <a:off x="606552" y="461432"/>
            <a:ext cx="5675375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Gjennomsnittet på tvers av alle aldersgrupper:</a:t>
            </a:r>
          </a:p>
          <a:p>
            <a:r>
              <a:rPr lang="nb-NO" dirty="0"/>
              <a:t>Per 31. des 2019: kr 300.000 per pers</a:t>
            </a:r>
          </a:p>
          <a:p>
            <a:r>
              <a:rPr lang="nb-NO" dirty="0"/>
              <a:t>Per 31. mars 2020: kr 207.000 per pers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A85B42CC-B45F-42F0-AB2F-A0A6DD06C8C6}"/>
              </a:ext>
            </a:extLst>
          </p:cNvPr>
          <p:cNvSpPr txBox="1"/>
          <p:nvPr/>
        </p:nvSpPr>
        <p:spPr>
          <a:xfrm>
            <a:off x="270896" y="6309360"/>
            <a:ext cx="4457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Rapporten er utarbeidet av AksjeNorge basert på data fra VPS per 31. mars 2020. </a:t>
            </a:r>
          </a:p>
        </p:txBody>
      </p:sp>
    </p:spTree>
    <p:extLst>
      <p:ext uri="{BB962C8B-B14F-4D97-AF65-F5344CB8AC3E}">
        <p14:creationId xmlns:p14="http://schemas.microsoft.com/office/powerpoint/2010/main" val="2964082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C2A452A3-910E-4D33-9E44-7E6B70DCD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0135" y="809784"/>
            <a:ext cx="5303026" cy="5073840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9893FF73-9F66-42D4-80EF-81FF2E540C06}"/>
              </a:ext>
            </a:extLst>
          </p:cNvPr>
          <p:cNvSpPr txBox="1"/>
          <p:nvPr/>
        </p:nvSpPr>
        <p:spPr>
          <a:xfrm>
            <a:off x="429768" y="1014984"/>
            <a:ext cx="35935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Oslo Børs 25 største selskaper sortert på markedsverdi per 31 mars.</a:t>
            </a:r>
          </a:p>
          <a:p>
            <a:endParaRPr lang="nb-NO" dirty="0"/>
          </a:p>
          <a:p>
            <a:r>
              <a:rPr lang="nb-NO" dirty="0"/>
              <a:t>I høyre kolonne vises selskapenes verdi (market-</a:t>
            </a:r>
            <a:r>
              <a:rPr lang="nb-NO" dirty="0" err="1"/>
              <a:t>cap</a:t>
            </a:r>
            <a:r>
              <a:rPr lang="nb-NO" dirty="0"/>
              <a:t>)</a:t>
            </a:r>
          </a:p>
          <a:p>
            <a:endParaRPr lang="nb-NO" dirty="0"/>
          </a:p>
          <a:p>
            <a:r>
              <a:rPr lang="nb-NO" dirty="0"/>
              <a:t>I midtre kolonne vises privatpersoners aksjeverdier</a:t>
            </a:r>
          </a:p>
        </p:txBody>
      </p:sp>
    </p:spTree>
    <p:extLst>
      <p:ext uri="{BB962C8B-B14F-4D97-AF65-F5344CB8AC3E}">
        <p14:creationId xmlns:p14="http://schemas.microsoft.com/office/powerpoint/2010/main" val="917565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1328D3B4-67A5-4D9D-BBEC-7F247AC6B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062" y="347086"/>
            <a:ext cx="3531264" cy="5878819"/>
          </a:xfrm>
          <a:prstGeom prst="rect">
            <a:avLst/>
          </a:prstGeom>
        </p:spPr>
      </p:pic>
      <p:sp>
        <p:nvSpPr>
          <p:cNvPr id="12" name="Pil: høyre 11">
            <a:extLst>
              <a:ext uri="{FF2B5EF4-FFF2-40B4-BE49-F238E27FC236}">
                <a16:creationId xmlns:a16="http://schemas.microsoft.com/office/drawing/2014/main" id="{9D7FEA1E-FC04-4DF0-B58D-F88994C88639}"/>
              </a:ext>
            </a:extLst>
          </p:cNvPr>
          <p:cNvSpPr/>
          <p:nvPr/>
        </p:nvSpPr>
        <p:spPr>
          <a:xfrm flipH="1">
            <a:off x="3967092" y="4881818"/>
            <a:ext cx="332509" cy="16625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25C13493-E993-4A92-909E-019CEE9A07BF}"/>
              </a:ext>
            </a:extLst>
          </p:cNvPr>
          <p:cNvSpPr txBox="1"/>
          <p:nvPr/>
        </p:nvSpPr>
        <p:spPr>
          <a:xfrm>
            <a:off x="4346367" y="523757"/>
            <a:ext cx="318837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Listen til </a:t>
            </a:r>
            <a:r>
              <a:rPr lang="nb-NO" sz="1200" b="1" dirty="0"/>
              <a:t>venstre</a:t>
            </a:r>
            <a:r>
              <a:rPr lang="nb-NO" sz="1200" dirty="0"/>
              <a:t> er sortert på aksjeverdier i selskapene. Øverst er selskapene der privatpersoner eier mest i verdi (viser sum verdi alle private aksjonærer). I høyrekolonne vises %-andelen private eier av selskapets markedsverdi.</a:t>
            </a:r>
          </a:p>
          <a:p>
            <a:endParaRPr lang="nb-NO" sz="1200" dirty="0"/>
          </a:p>
          <a:p>
            <a:endParaRPr lang="nb-NO" sz="1200" dirty="0"/>
          </a:p>
          <a:p>
            <a:endParaRPr lang="nb-NO" sz="1200" dirty="0"/>
          </a:p>
          <a:p>
            <a:endParaRPr lang="nb-NO" sz="1200" dirty="0"/>
          </a:p>
          <a:p>
            <a:endParaRPr lang="nb-NO" sz="1200" dirty="0"/>
          </a:p>
          <a:p>
            <a:r>
              <a:rPr lang="nb-NO" sz="1200" dirty="0"/>
              <a:t>I listen til </a:t>
            </a:r>
            <a:r>
              <a:rPr lang="nb-NO" sz="1200" b="1" dirty="0"/>
              <a:t>høyre</a:t>
            </a:r>
            <a:r>
              <a:rPr lang="nb-NO" sz="1200" dirty="0"/>
              <a:t> har vi sortert på </a:t>
            </a:r>
            <a:r>
              <a:rPr lang="nb-NO" sz="1200" u="sng" dirty="0"/>
              <a:t>antall </a:t>
            </a:r>
            <a:r>
              <a:rPr lang="nb-NO" sz="1200" dirty="0"/>
              <a:t>private aksjonærer (høyre kolonne som viser antall private aksjonærer i respektive selskaper). </a:t>
            </a:r>
          </a:p>
          <a:p>
            <a:r>
              <a:rPr lang="nb-NO" sz="1200" dirty="0"/>
              <a:t>Da ser vi at listen endrer seg og Norwegian går opp som den tredje mest «populære» aksjen å handle i første kvartal.</a:t>
            </a:r>
          </a:p>
          <a:p>
            <a:endParaRPr lang="nb-NO" sz="1200" dirty="0"/>
          </a:p>
          <a:p>
            <a:r>
              <a:rPr lang="nb-NO" sz="1200" dirty="0"/>
              <a:t>Andre aksjer i tillegg til Norwegian som er populære </a:t>
            </a:r>
            <a:r>
              <a:rPr lang="nb-NO" sz="1200" dirty="0" err="1"/>
              <a:t>mht</a:t>
            </a:r>
            <a:r>
              <a:rPr lang="nb-NO" sz="1200" dirty="0"/>
              <a:t> antall private aksjonærer (ut over de største selskapene):</a:t>
            </a:r>
          </a:p>
          <a:p>
            <a:pPr marL="182563" lvl="1">
              <a:buFont typeface="Arial" panose="020B0604020202020204" pitchFamily="34" charset="0"/>
              <a:buChar char="•"/>
            </a:pPr>
            <a:r>
              <a:rPr lang="nb-NO" sz="1200" dirty="0"/>
              <a:t>NEL</a:t>
            </a:r>
          </a:p>
          <a:p>
            <a:pPr marL="182563" lvl="1">
              <a:buFont typeface="Arial" panose="020B0604020202020204" pitchFamily="34" charset="0"/>
              <a:buChar char="•"/>
            </a:pPr>
            <a:r>
              <a:rPr lang="nb-NO" sz="1200" dirty="0"/>
              <a:t>REC</a:t>
            </a:r>
          </a:p>
          <a:p>
            <a:pPr marL="182563" lvl="1">
              <a:buFont typeface="Arial" panose="020B0604020202020204" pitchFamily="34" charset="0"/>
              <a:buChar char="•"/>
            </a:pPr>
            <a:r>
              <a:rPr lang="nb-NO" sz="1200" dirty="0"/>
              <a:t>DNO</a:t>
            </a:r>
          </a:p>
          <a:p>
            <a:pPr marL="182563" lvl="1">
              <a:buFont typeface="Arial" panose="020B0604020202020204" pitchFamily="34" charset="0"/>
              <a:buChar char="•"/>
            </a:pPr>
            <a:r>
              <a:rPr lang="nb-NO" sz="1200" dirty="0"/>
              <a:t>XXL</a:t>
            </a:r>
          </a:p>
          <a:p>
            <a:pPr marL="182563" lvl="1">
              <a:buFont typeface="Arial" panose="020B0604020202020204" pitchFamily="34" charset="0"/>
              <a:buChar char="•"/>
            </a:pPr>
            <a:r>
              <a:rPr lang="nb-NO" sz="1200" dirty="0" err="1"/>
              <a:t>Scatec</a:t>
            </a:r>
            <a:r>
              <a:rPr lang="nb-NO" sz="1200" dirty="0"/>
              <a:t> solar</a:t>
            </a:r>
          </a:p>
          <a:p>
            <a:pPr marL="182563" lvl="1">
              <a:buFont typeface="Arial" panose="020B0604020202020204" pitchFamily="34" charset="0"/>
              <a:buChar char="•"/>
            </a:pPr>
            <a:r>
              <a:rPr lang="nb-NO" sz="1200" dirty="0"/>
              <a:t>Hunter</a:t>
            </a:r>
          </a:p>
        </p:txBody>
      </p:sp>
      <p:sp>
        <p:nvSpPr>
          <p:cNvPr id="10" name="Pil: høyre 9">
            <a:extLst>
              <a:ext uri="{FF2B5EF4-FFF2-40B4-BE49-F238E27FC236}">
                <a16:creationId xmlns:a16="http://schemas.microsoft.com/office/drawing/2014/main" id="{5084CE2B-B4FE-4AD8-8F0F-CC2484F75A10}"/>
              </a:ext>
            </a:extLst>
          </p:cNvPr>
          <p:cNvSpPr/>
          <p:nvPr/>
        </p:nvSpPr>
        <p:spPr>
          <a:xfrm rot="10800000" flipH="1">
            <a:off x="7282247" y="1845766"/>
            <a:ext cx="332509" cy="16625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7456CFBB-A041-4D0C-83E3-E688853C7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31" y="1371600"/>
            <a:ext cx="4134607" cy="470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298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A60BB917-6481-4D7B-9888-A1B10DB1F99B}"/>
              </a:ext>
            </a:extLst>
          </p:cNvPr>
          <p:cNvSpPr txBox="1"/>
          <p:nvPr/>
        </p:nvSpPr>
        <p:spPr>
          <a:xfrm>
            <a:off x="819397" y="486887"/>
            <a:ext cx="9583387" cy="5523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b="1" dirty="0"/>
              <a:t>Graf-pakker enkelt selskaper</a:t>
            </a:r>
          </a:p>
          <a:p>
            <a:endParaRPr lang="nb-NO" sz="20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b-NO" sz="2000" dirty="0"/>
              <a:t>Norwegian Air Shuttle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b-NO" sz="2000" dirty="0"/>
              <a:t>Equinor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b-NO" sz="2000" dirty="0"/>
              <a:t>Norsk Hydro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b-NO" sz="2000" dirty="0"/>
              <a:t>Veidekke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b-NO" sz="2000" dirty="0"/>
              <a:t>Yara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b-NO" sz="2000" dirty="0"/>
              <a:t>Borregaard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b-NO" sz="2000" dirty="0"/>
              <a:t>DNB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b-NO" sz="2000" dirty="0"/>
              <a:t>Storebrand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b-NO" sz="2000" dirty="0"/>
              <a:t>NEL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b-NO" sz="2000" dirty="0"/>
              <a:t>REC</a:t>
            </a:r>
          </a:p>
        </p:txBody>
      </p:sp>
    </p:spTree>
    <p:extLst>
      <p:ext uri="{BB962C8B-B14F-4D97-AF65-F5344CB8AC3E}">
        <p14:creationId xmlns:p14="http://schemas.microsoft.com/office/powerpoint/2010/main" val="3126806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B77F37A-0B1E-4727-BA4B-31AC79FDC8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1613665"/>
              </p:ext>
            </p:extLst>
          </p:nvPr>
        </p:nvGraphicFramePr>
        <p:xfrm>
          <a:off x="504825" y="179243"/>
          <a:ext cx="5591175" cy="3171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Sylinder 7">
            <a:extLst>
              <a:ext uri="{FF2B5EF4-FFF2-40B4-BE49-F238E27FC236}">
                <a16:creationId xmlns:a16="http://schemas.microsoft.com/office/drawing/2014/main" id="{9670BA08-ABC6-4A6F-BD64-124257A54E77}"/>
              </a:ext>
            </a:extLst>
          </p:cNvPr>
          <p:cNvSpPr txBox="1"/>
          <p:nvPr/>
        </p:nvSpPr>
        <p:spPr>
          <a:xfrm>
            <a:off x="270896" y="6309360"/>
            <a:ext cx="4457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Rapporten er utarbeidet av AksjeNorge basert på data fra VPS per 31. mars 2020. 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21457B43-4EA2-43BD-9575-504E74B07D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2153586"/>
              </p:ext>
            </p:extLst>
          </p:nvPr>
        </p:nvGraphicFramePr>
        <p:xfrm>
          <a:off x="6395729" y="179243"/>
          <a:ext cx="5610224" cy="325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38B154A4-5F4A-456A-9F59-A2F6AD0BD6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6828165"/>
              </p:ext>
            </p:extLst>
          </p:nvPr>
        </p:nvGraphicFramePr>
        <p:xfrm>
          <a:off x="6605266" y="3421208"/>
          <a:ext cx="5400687" cy="288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kstSylinder 11">
            <a:extLst>
              <a:ext uri="{FF2B5EF4-FFF2-40B4-BE49-F238E27FC236}">
                <a16:creationId xmlns:a16="http://schemas.microsoft.com/office/drawing/2014/main" id="{7732AA55-11D9-4020-8494-0E5CFC33E3F4}"/>
              </a:ext>
            </a:extLst>
          </p:cNvPr>
          <p:cNvSpPr txBox="1"/>
          <p:nvPr/>
        </p:nvSpPr>
        <p:spPr>
          <a:xfrm>
            <a:off x="187161" y="3506933"/>
            <a:ext cx="6313337" cy="20621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600" b="1" dirty="0"/>
              <a:t>Om NAS-eiere: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Privatpersoner eide pr 31.mars aksjer for kr 633 mio (</a:t>
            </a:r>
            <a:r>
              <a:rPr lang="nb-NO" sz="1600" dirty="0" err="1"/>
              <a:t>m.cap</a:t>
            </a:r>
            <a:r>
              <a:rPr lang="nb-NO" sz="1600" dirty="0"/>
              <a:t> var da kr 1,3 </a:t>
            </a:r>
            <a:r>
              <a:rPr lang="nb-NO" sz="1600" dirty="0" err="1"/>
              <a:t>mrd</a:t>
            </a:r>
            <a:r>
              <a:rPr lang="nb-NO" sz="1600" dirty="0"/>
              <a:t>). 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40% av NAS-aksjonærene er yngre enn 40 år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Men kun 22% av de private verdiene eies av de under 40 år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I snitt eier en privat aksjonær aksjer for kr 12.406 hver seg.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I antall utgjør menn 84% av de private aksjonærene.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I verdi utgjør menns verdier 91% av de private aksjeverdiene.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129CAB9B-C8B1-48A9-A664-04783F188C7A}"/>
              </a:ext>
            </a:extLst>
          </p:cNvPr>
          <p:cNvSpPr txBox="1"/>
          <p:nvPr/>
        </p:nvSpPr>
        <p:spPr>
          <a:xfrm>
            <a:off x="186047" y="5992415"/>
            <a:ext cx="63133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/>
              <a:t>*) I tillegg kommer de med verdier notert gjennom </a:t>
            </a:r>
            <a:r>
              <a:rPr lang="nb-NO" sz="1050" dirty="0" err="1"/>
              <a:t>custody</a:t>
            </a:r>
            <a:r>
              <a:rPr lang="nb-NO" sz="1050" dirty="0"/>
              <a:t>-kontoer, som f.eks. Nordnets Investeringskonto Zero</a:t>
            </a:r>
          </a:p>
        </p:txBody>
      </p:sp>
    </p:spTree>
    <p:extLst>
      <p:ext uri="{BB962C8B-B14F-4D97-AF65-F5344CB8AC3E}">
        <p14:creationId xmlns:p14="http://schemas.microsoft.com/office/powerpoint/2010/main" val="929466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>
            <a:extLst>
              <a:ext uri="{FF2B5EF4-FFF2-40B4-BE49-F238E27FC236}">
                <a16:creationId xmlns:a16="http://schemas.microsoft.com/office/drawing/2014/main" id="{9670BA08-ABC6-4A6F-BD64-124257A54E77}"/>
              </a:ext>
            </a:extLst>
          </p:cNvPr>
          <p:cNvSpPr txBox="1"/>
          <p:nvPr/>
        </p:nvSpPr>
        <p:spPr>
          <a:xfrm>
            <a:off x="270896" y="6309360"/>
            <a:ext cx="4457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Rapporten er utarbeidet av AksjeNorge basert på data fra VPS per 31. mars 2020. 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7732AA55-11D9-4020-8494-0E5CFC33E3F4}"/>
              </a:ext>
            </a:extLst>
          </p:cNvPr>
          <p:cNvSpPr txBox="1"/>
          <p:nvPr/>
        </p:nvSpPr>
        <p:spPr>
          <a:xfrm>
            <a:off x="187161" y="3506933"/>
            <a:ext cx="6313337" cy="280076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600" b="1" dirty="0"/>
              <a:t>Om Equinor-aksjonærer: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For første gang eier flere enn 100.000 privatpersoner Equinor-aksjer. Hver fjerde privatperson som eier aksjer, eier i Equinor.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Privatpersoner eide pr 31.mars aksjer for kr 10,9 milliarder kroner (</a:t>
            </a:r>
            <a:r>
              <a:rPr lang="nb-NO" sz="1600" dirty="0" err="1"/>
              <a:t>m.cap</a:t>
            </a:r>
            <a:r>
              <a:rPr lang="nb-NO" sz="1600" dirty="0"/>
              <a:t> var da kr 451 </a:t>
            </a:r>
            <a:r>
              <a:rPr lang="nb-NO" sz="1600" dirty="0" err="1"/>
              <a:t>mrd</a:t>
            </a:r>
            <a:r>
              <a:rPr lang="nb-NO" sz="1600" dirty="0"/>
              <a:t> kroner).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40% av Equinor-aksjonærene er eldre enn 60 år og de eier 49% av de private aksjeverdiene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Menn i alderen 50-59 år eier i gjennomsnitt for mest i Equinor.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I snitt eier en privat aksjonær aksjer for kr 109.000 hver seg.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I antall utgjør menn 68 % av de private aksjonærene.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I verdi utgjør menns verdier 72 % av de private aksjeverdiene.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1E7F9850-7035-45DA-9654-087635D98F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1244997"/>
              </p:ext>
            </p:extLst>
          </p:nvPr>
        </p:nvGraphicFramePr>
        <p:xfrm>
          <a:off x="343208" y="280090"/>
          <a:ext cx="5453064" cy="3328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B8C3D4D9-C01D-435D-92BA-D27118D1D1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5624552"/>
              </p:ext>
            </p:extLst>
          </p:nvPr>
        </p:nvGraphicFramePr>
        <p:xfrm>
          <a:off x="6231359" y="271578"/>
          <a:ext cx="5500689" cy="3386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C1D419D0-D9CC-4829-AF58-82F9E28A11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5961142"/>
              </p:ext>
            </p:extLst>
          </p:nvPr>
        </p:nvGraphicFramePr>
        <p:xfrm>
          <a:off x="6655430" y="3609078"/>
          <a:ext cx="5267222" cy="2700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85916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>
            <a:extLst>
              <a:ext uri="{FF2B5EF4-FFF2-40B4-BE49-F238E27FC236}">
                <a16:creationId xmlns:a16="http://schemas.microsoft.com/office/drawing/2014/main" id="{9670BA08-ABC6-4A6F-BD64-124257A54E77}"/>
              </a:ext>
            </a:extLst>
          </p:cNvPr>
          <p:cNvSpPr txBox="1"/>
          <p:nvPr/>
        </p:nvSpPr>
        <p:spPr>
          <a:xfrm>
            <a:off x="270896" y="6309360"/>
            <a:ext cx="4457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Rapporten er utarbeidet av AksjeNorge basert på data fra VPS per 31. mars 2020. 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7732AA55-11D9-4020-8494-0E5CFC33E3F4}"/>
              </a:ext>
            </a:extLst>
          </p:cNvPr>
          <p:cNvSpPr txBox="1"/>
          <p:nvPr/>
        </p:nvSpPr>
        <p:spPr>
          <a:xfrm>
            <a:off x="187161" y="3506933"/>
            <a:ext cx="6313337" cy="280076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600" b="1" dirty="0"/>
              <a:t>Om Norsk Hydro-aksjonærer: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51.876 privatpersoner eier aksjene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Privatpersoner eide pr 31.mars aksjer for kr 2,5 milliarder kroner (</a:t>
            </a:r>
            <a:r>
              <a:rPr lang="nb-NO" sz="1600" dirty="0" err="1"/>
              <a:t>m.cap</a:t>
            </a:r>
            <a:r>
              <a:rPr lang="nb-NO" sz="1600" dirty="0"/>
              <a:t> var da kr 45,8 </a:t>
            </a:r>
            <a:r>
              <a:rPr lang="nb-NO" sz="1600" dirty="0" err="1"/>
              <a:t>mrd</a:t>
            </a:r>
            <a:r>
              <a:rPr lang="nb-NO" sz="1600" dirty="0"/>
              <a:t> kroner).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47 % av Norsk Hydro-aksjonærene er eldre enn 60 år og de eier 60 % av de private aksjeverdiene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Menn i alderen 60-80 år eier i gjennomsnitt for mest i Norsk Hydro, og eier i snitt hver seg for kr 74.000.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I snitt eier en privat aksjonær aksjer for kr 48.500 hver seg.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I antall utgjør menn 73 % av de private aksjonærene.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2.054 nye privatpersoner kjøpte Hydro-aksjer i første kvartal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7AE316A9-CB0D-4C8A-A0B2-EB12CD0B0F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5604231"/>
              </p:ext>
            </p:extLst>
          </p:nvPr>
        </p:nvGraphicFramePr>
        <p:xfrm>
          <a:off x="362712" y="60786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C902D4C7-CD19-4B13-955E-661DE5A153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4811853"/>
              </p:ext>
            </p:extLst>
          </p:nvPr>
        </p:nvGraphicFramePr>
        <p:xfrm>
          <a:off x="6021419" y="500435"/>
          <a:ext cx="5214938" cy="3033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467F9DA4-4F04-4BB2-A2EE-EBD0B046A4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2918229"/>
              </p:ext>
            </p:extLst>
          </p:nvPr>
        </p:nvGraphicFramePr>
        <p:xfrm>
          <a:off x="6736746" y="3535716"/>
          <a:ext cx="5338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32125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>
            <a:extLst>
              <a:ext uri="{FF2B5EF4-FFF2-40B4-BE49-F238E27FC236}">
                <a16:creationId xmlns:a16="http://schemas.microsoft.com/office/drawing/2014/main" id="{9670BA08-ABC6-4A6F-BD64-124257A54E77}"/>
              </a:ext>
            </a:extLst>
          </p:cNvPr>
          <p:cNvSpPr txBox="1"/>
          <p:nvPr/>
        </p:nvSpPr>
        <p:spPr>
          <a:xfrm>
            <a:off x="270896" y="6309360"/>
            <a:ext cx="4457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Rapporten er utarbeidet av AksjeNorge basert på data fra VPS per 31. mars 2020. 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7732AA55-11D9-4020-8494-0E5CFC33E3F4}"/>
              </a:ext>
            </a:extLst>
          </p:cNvPr>
          <p:cNvSpPr txBox="1"/>
          <p:nvPr/>
        </p:nvSpPr>
        <p:spPr>
          <a:xfrm>
            <a:off x="187161" y="3506933"/>
            <a:ext cx="6313337" cy="280076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600" b="1" dirty="0"/>
              <a:t>Om Veidekke-aksjonærer: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8.840 privatpersoner eier aksjene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Privatpersoner eide pr 31.mars aksjer for kr 2,5 milliarder kroner (</a:t>
            </a:r>
            <a:r>
              <a:rPr lang="nb-NO" sz="1600" dirty="0" err="1"/>
              <a:t>m.cap</a:t>
            </a:r>
            <a:r>
              <a:rPr lang="nb-NO" sz="1600" dirty="0"/>
              <a:t> var da kr 11,7 </a:t>
            </a:r>
            <a:r>
              <a:rPr lang="nb-NO" sz="1600" dirty="0" err="1"/>
              <a:t>mrd</a:t>
            </a:r>
            <a:r>
              <a:rPr lang="nb-NO" sz="1600" dirty="0"/>
              <a:t> kroner).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51 % av Veidekke-aksjonærene er eldre enn 50 år og de eier 78 % av de private aksjeverdiene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Menn i alderen 60-80 år eier i gjennomsnitt for mest i Veidekke, og eier i snitt hver seg for kr 534.000.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I snitt eier en privat aksjonær aksjer for kr 286.000 hver seg.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I antall utgjør menn 68 % av de private aksjonærene.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Antall private aksjonærer er relativt uforandret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FD2E948-8757-4D97-A867-45D4D82DC93E}"/>
              </a:ext>
            </a:extLst>
          </p:cNvPr>
          <p:cNvGraphicFramePr>
            <a:graphicFrameLocks/>
          </p:cNvGraphicFramePr>
          <p:nvPr/>
        </p:nvGraphicFramePr>
        <p:xfrm>
          <a:off x="389906" y="60786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E84808D3-6188-4562-A1F4-FBCAD19AE0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8838185"/>
              </p:ext>
            </p:extLst>
          </p:nvPr>
        </p:nvGraphicFramePr>
        <p:xfrm>
          <a:off x="6624323" y="526965"/>
          <a:ext cx="5214938" cy="3033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97992C9C-5837-49DB-BE79-629677D53303}"/>
              </a:ext>
            </a:extLst>
          </p:cNvPr>
          <p:cNvGraphicFramePr>
            <a:graphicFrameLocks/>
          </p:cNvGraphicFramePr>
          <p:nvPr/>
        </p:nvGraphicFramePr>
        <p:xfrm>
          <a:off x="6500498" y="3535716"/>
          <a:ext cx="5338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99098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3293182B-BCF1-41C8-A988-5A4BAC320FC5}"/>
              </a:ext>
            </a:extLst>
          </p:cNvPr>
          <p:cNvSpPr txBox="1"/>
          <p:nvPr/>
        </p:nvSpPr>
        <p:spPr>
          <a:xfrm>
            <a:off x="676656" y="795528"/>
            <a:ext cx="109545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Noen ord fra Kristin Skaug, daglig leder i Stiftelsen AksjeNorge</a:t>
            </a:r>
          </a:p>
          <a:p>
            <a:endParaRPr lang="nb-NO" dirty="0"/>
          </a:p>
          <a:p>
            <a:r>
              <a:rPr lang="nb-NO" dirty="0"/>
              <a:t>Med denne statistikken ønsker vi å synliggjøre nordmenns sparing i børsnoterte selskaper. </a:t>
            </a:r>
          </a:p>
          <a:p>
            <a:endParaRPr lang="nb-NO" dirty="0"/>
          </a:p>
          <a:p>
            <a:r>
              <a:rPr lang="nb-NO" dirty="0"/>
              <a:t>Som regel er det få endringer fra kvartal til kvartal men siden desember 2018 har vi opplevd en større økning i antall aksjonærer enn vi har hatt siste 20 år. Størst økning ser vi blant de unge under 40 år.</a:t>
            </a:r>
          </a:p>
          <a:p>
            <a:endParaRPr lang="nb-NO" dirty="0"/>
          </a:p>
          <a:p>
            <a:r>
              <a:rPr lang="nb-NO" dirty="0"/>
              <a:t>Generelt investeres mesteparten av verdiene fortsatt i børsens største selskaper, men i antall aksjonærer ser vi at de mindre selskapene tiltrekker seg flere aksjonærer.</a:t>
            </a:r>
          </a:p>
          <a:p>
            <a:endParaRPr lang="nb-NO" dirty="0"/>
          </a:p>
          <a:p>
            <a:r>
              <a:rPr lang="nb-NO" dirty="0"/>
              <a:t>Vi har laget mange grafer som er interessante, men mine favoritt grafer er (linket):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hlinkClick r:id="rId2" action="ppaction://hlinksldjump"/>
              </a:rPr>
              <a:t>Utviklingen Privatpersoners samlede verdi i milliarder kroner på Oslo Børs</a:t>
            </a: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hlinkClick r:id="rId3" action="ppaction://hlinksldjump"/>
              </a:rPr>
              <a:t>Private aksjonærer og deres alder</a:t>
            </a: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hlinkClick r:id="rId4" action="ppaction://hlinksldjump"/>
              </a:rPr>
              <a:t>Gjennomsnittlig aksjeverdi på tvers av alle aldersgrupper</a:t>
            </a: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hlinkClick r:id="rId5" action="ppaction://hlinksldjump"/>
              </a:rPr>
              <a:t>Grafpakkene på utvalgte selskaper</a:t>
            </a: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r>
              <a:rPr lang="nb-NO" dirty="0"/>
              <a:t>Spørsmål til rapporten, kan rettes til Kristin Skaug, 41577351 eller </a:t>
            </a:r>
            <a:r>
              <a:rPr lang="nb-NO" dirty="0">
                <a:hlinkClick r:id="rId6"/>
              </a:rPr>
              <a:t>kristin.skaug@aksjenorge.no</a:t>
            </a:r>
            <a:r>
              <a:rPr lang="nb-NO" dirty="0"/>
              <a:t> 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914981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3623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9172E73-AC67-4D02-980E-3AE34AFB2C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3100501"/>
              </p:ext>
            </p:extLst>
          </p:nvPr>
        </p:nvGraphicFramePr>
        <p:xfrm>
          <a:off x="1128712" y="1393030"/>
          <a:ext cx="9934575" cy="4071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Sylinder 3">
            <a:extLst>
              <a:ext uri="{FF2B5EF4-FFF2-40B4-BE49-F238E27FC236}">
                <a16:creationId xmlns:a16="http://schemas.microsoft.com/office/drawing/2014/main" id="{2D980BE2-0A84-42BD-92AF-77D151DB8C00}"/>
              </a:ext>
            </a:extLst>
          </p:cNvPr>
          <p:cNvSpPr txBox="1"/>
          <p:nvPr/>
        </p:nvSpPr>
        <p:spPr>
          <a:xfrm>
            <a:off x="270896" y="6309360"/>
            <a:ext cx="4457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Rapporten er utarbeidet av AksjeNorge basert på data fra VPS per 31. mars 2020. </a:t>
            </a:r>
          </a:p>
        </p:txBody>
      </p:sp>
    </p:spTree>
    <p:extLst>
      <p:ext uri="{BB962C8B-B14F-4D97-AF65-F5344CB8AC3E}">
        <p14:creationId xmlns:p14="http://schemas.microsoft.com/office/powerpoint/2010/main" val="1193044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6AB7867-F66E-4E34-82E9-25F35FA865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6098764"/>
              </p:ext>
            </p:extLst>
          </p:nvPr>
        </p:nvGraphicFramePr>
        <p:xfrm>
          <a:off x="1128712" y="1393030"/>
          <a:ext cx="9934575" cy="4071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kstSylinder 2">
            <a:extLst>
              <a:ext uri="{FF2B5EF4-FFF2-40B4-BE49-F238E27FC236}">
                <a16:creationId xmlns:a16="http://schemas.microsoft.com/office/drawing/2014/main" id="{91315789-BA1D-4265-9E9B-9250FFBA074A}"/>
              </a:ext>
            </a:extLst>
          </p:cNvPr>
          <p:cNvSpPr txBox="1"/>
          <p:nvPr/>
        </p:nvSpPr>
        <p:spPr>
          <a:xfrm>
            <a:off x="3736848" y="5916168"/>
            <a:ext cx="535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Merk: Alle data er pr siste dag i gjeldende år/kvartal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DAD43217-6DC3-4CE9-90CD-E9925F63BA15}"/>
              </a:ext>
            </a:extLst>
          </p:cNvPr>
          <p:cNvSpPr txBox="1"/>
          <p:nvPr/>
        </p:nvSpPr>
        <p:spPr>
          <a:xfrm>
            <a:off x="270896" y="6309360"/>
            <a:ext cx="4457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Rapporten er utarbeidet av AksjeNorge basert på data fra VPS per 31. mars 2020. </a:t>
            </a:r>
          </a:p>
        </p:txBody>
      </p:sp>
    </p:spTree>
    <p:extLst>
      <p:ext uri="{BB962C8B-B14F-4D97-AF65-F5344CB8AC3E}">
        <p14:creationId xmlns:p14="http://schemas.microsoft.com/office/powerpoint/2010/main" val="1925838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443E6E8-B20A-4191-8EA9-5A7FC6D9E9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2130270"/>
              </p:ext>
            </p:extLst>
          </p:nvPr>
        </p:nvGraphicFramePr>
        <p:xfrm>
          <a:off x="400373" y="430279"/>
          <a:ext cx="11391254" cy="5304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6809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889FA33-E9C9-41DD-B82C-D4413A31BA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7699404"/>
              </p:ext>
            </p:extLst>
          </p:nvPr>
        </p:nvGraphicFramePr>
        <p:xfrm>
          <a:off x="2578608" y="1115568"/>
          <a:ext cx="7461504" cy="4453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kstSylinder 2">
            <a:extLst>
              <a:ext uri="{FF2B5EF4-FFF2-40B4-BE49-F238E27FC236}">
                <a16:creationId xmlns:a16="http://schemas.microsoft.com/office/drawing/2014/main" id="{F9DE8F58-D9F7-4B7E-8324-71BA6912619F}"/>
              </a:ext>
            </a:extLst>
          </p:cNvPr>
          <p:cNvSpPr txBox="1"/>
          <p:nvPr/>
        </p:nvSpPr>
        <p:spPr>
          <a:xfrm>
            <a:off x="270896" y="6309360"/>
            <a:ext cx="4457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Rapporten er utarbeidet av AksjeNorge basert på data fra VPS per 31. mars 2020. </a:t>
            </a:r>
          </a:p>
        </p:txBody>
      </p:sp>
    </p:spTree>
    <p:extLst>
      <p:ext uri="{BB962C8B-B14F-4D97-AF65-F5344CB8AC3E}">
        <p14:creationId xmlns:p14="http://schemas.microsoft.com/office/powerpoint/2010/main" val="2995423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7EBEA58-C27B-42B7-AFF9-7B88306137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8599780"/>
              </p:ext>
            </p:extLst>
          </p:nvPr>
        </p:nvGraphicFramePr>
        <p:xfrm>
          <a:off x="729264" y="640081"/>
          <a:ext cx="4738848" cy="2960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C133F49-C00C-4A2F-B0BA-DEC61B7838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8285884"/>
              </p:ext>
            </p:extLst>
          </p:nvPr>
        </p:nvGraphicFramePr>
        <p:xfrm>
          <a:off x="0" y="3968731"/>
          <a:ext cx="5596128" cy="2400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BF714CE-67AE-4257-A5B5-96F5CB7AEE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0153562"/>
              </p:ext>
            </p:extLst>
          </p:nvPr>
        </p:nvGraphicFramePr>
        <p:xfrm>
          <a:off x="7003380" y="536858"/>
          <a:ext cx="4201991" cy="3166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kstSylinder 4">
            <a:extLst>
              <a:ext uri="{FF2B5EF4-FFF2-40B4-BE49-F238E27FC236}">
                <a16:creationId xmlns:a16="http://schemas.microsoft.com/office/drawing/2014/main" id="{A1185D17-E0B3-4AAC-9BBC-6384AE50457B}"/>
              </a:ext>
            </a:extLst>
          </p:cNvPr>
          <p:cNvSpPr txBox="1"/>
          <p:nvPr/>
        </p:nvSpPr>
        <p:spPr>
          <a:xfrm>
            <a:off x="270896" y="6309360"/>
            <a:ext cx="4457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Rapporten er utarbeidet av AksjeNorge basert på data fra VPS per 31. mars 2020. </a:t>
            </a:r>
          </a:p>
        </p:txBody>
      </p:sp>
    </p:spTree>
    <p:extLst>
      <p:ext uri="{BB962C8B-B14F-4D97-AF65-F5344CB8AC3E}">
        <p14:creationId xmlns:p14="http://schemas.microsoft.com/office/powerpoint/2010/main" val="769973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0723650-0F13-47BC-83FD-AF38D8479E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6544916"/>
              </p:ext>
            </p:extLst>
          </p:nvPr>
        </p:nvGraphicFramePr>
        <p:xfrm>
          <a:off x="1967690" y="1225296"/>
          <a:ext cx="8256619" cy="4665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Sylinder 3">
            <a:extLst>
              <a:ext uri="{FF2B5EF4-FFF2-40B4-BE49-F238E27FC236}">
                <a16:creationId xmlns:a16="http://schemas.microsoft.com/office/drawing/2014/main" id="{26595616-90EB-42A9-A024-99B25C4CDC67}"/>
              </a:ext>
            </a:extLst>
          </p:cNvPr>
          <p:cNvSpPr txBox="1"/>
          <p:nvPr/>
        </p:nvSpPr>
        <p:spPr>
          <a:xfrm>
            <a:off x="270896" y="6309360"/>
            <a:ext cx="4457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Rapporten er utarbeidet av AksjeNorge basert på data fra VPS per 31. mars 2020. </a:t>
            </a:r>
          </a:p>
        </p:txBody>
      </p:sp>
    </p:spTree>
    <p:extLst>
      <p:ext uri="{BB962C8B-B14F-4D97-AF65-F5344CB8AC3E}">
        <p14:creationId xmlns:p14="http://schemas.microsoft.com/office/powerpoint/2010/main" val="1540317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108CC2A-1492-446C-B367-CACA22D43121}"/>
              </a:ext>
            </a:extLst>
          </p:cNvPr>
          <p:cNvGraphicFramePr>
            <a:graphicFrameLocks/>
          </p:cNvGraphicFramePr>
          <p:nvPr/>
        </p:nvGraphicFramePr>
        <p:xfrm>
          <a:off x="1435648" y="1349391"/>
          <a:ext cx="3761152" cy="4012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108CC2A-1492-446C-B367-CACA22D431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5548219"/>
              </p:ext>
            </p:extLst>
          </p:nvPr>
        </p:nvGraphicFramePr>
        <p:xfrm>
          <a:off x="6858040" y="1179576"/>
          <a:ext cx="4416512" cy="4329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kstSylinder 4">
            <a:extLst>
              <a:ext uri="{FF2B5EF4-FFF2-40B4-BE49-F238E27FC236}">
                <a16:creationId xmlns:a16="http://schemas.microsoft.com/office/drawing/2014/main" id="{7E67C5DE-47D0-406C-8C94-A7BD329F42D7}"/>
              </a:ext>
            </a:extLst>
          </p:cNvPr>
          <p:cNvSpPr txBox="1"/>
          <p:nvPr/>
        </p:nvSpPr>
        <p:spPr>
          <a:xfrm>
            <a:off x="8092440" y="599932"/>
            <a:ext cx="2551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Med data etiketter: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32757818-2A36-4954-9002-8F0093BCF396}"/>
              </a:ext>
            </a:extLst>
          </p:cNvPr>
          <p:cNvSpPr txBox="1"/>
          <p:nvPr/>
        </p:nvSpPr>
        <p:spPr>
          <a:xfrm>
            <a:off x="606552" y="461432"/>
            <a:ext cx="5675375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Kakediagrammene illustrerer hvor mange aksjonærer vi har i de ulike aldersgruppene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60150FB7-5364-44B1-BCB3-BDC0FC88F040}"/>
              </a:ext>
            </a:extLst>
          </p:cNvPr>
          <p:cNvSpPr txBox="1"/>
          <p:nvPr/>
        </p:nvSpPr>
        <p:spPr>
          <a:xfrm>
            <a:off x="270896" y="6309360"/>
            <a:ext cx="4457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Rapporten er utarbeidet av AksjeNorge basert på data fra VPS per 31. mars 2020. </a:t>
            </a:r>
          </a:p>
        </p:txBody>
      </p:sp>
    </p:spTree>
    <p:extLst>
      <p:ext uri="{BB962C8B-B14F-4D97-AF65-F5344CB8AC3E}">
        <p14:creationId xmlns:p14="http://schemas.microsoft.com/office/powerpoint/2010/main" val="39653281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Eng"/>
</p:tagLst>
</file>

<file path=ppt/theme/theme1.xml><?xml version="1.0" encoding="utf-8"?>
<a:theme xmlns:a="http://schemas.openxmlformats.org/drawingml/2006/main" name="1_Blank">
  <a:themeElements>
    <a:clrScheme name="AksjeNorge">
      <a:dk1>
        <a:sysClr val="windowText" lastClr="000000"/>
      </a:dk1>
      <a:lt1>
        <a:srgbClr val="FFFFFF"/>
      </a:lt1>
      <a:dk2>
        <a:srgbClr val="003B5C"/>
      </a:dk2>
      <a:lt2>
        <a:srgbClr val="D45D00"/>
      </a:lt2>
      <a:accent1>
        <a:srgbClr val="4F868E"/>
      </a:accent1>
      <a:accent2>
        <a:srgbClr val="A0D1CA"/>
      </a:accent2>
      <a:accent3>
        <a:srgbClr val="F2A900"/>
      </a:accent3>
      <a:accent4>
        <a:srgbClr val="99D6EA"/>
      </a:accent4>
      <a:accent5>
        <a:srgbClr val="768692"/>
      </a:accent5>
      <a:accent6>
        <a:srgbClr val="80808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ordea">
  <a:themeElements>
    <a:clrScheme name="Nordea">
      <a:dk1>
        <a:sysClr val="windowText" lastClr="000000"/>
      </a:dk1>
      <a:lt1>
        <a:sysClr val="window" lastClr="FFFFFF"/>
      </a:lt1>
      <a:dk2>
        <a:srgbClr val="00005E"/>
      </a:dk2>
      <a:lt2>
        <a:srgbClr val="0000A0"/>
      </a:lt2>
      <a:accent1>
        <a:srgbClr val="0000A0"/>
      </a:accent1>
      <a:accent2>
        <a:srgbClr val="3399FF"/>
      </a:accent2>
      <a:accent3>
        <a:srgbClr val="99CCFF"/>
      </a:accent3>
      <a:accent4>
        <a:srgbClr val="FBD9CA"/>
      </a:accent4>
      <a:accent5>
        <a:srgbClr val="C9C7C7"/>
      </a:accent5>
      <a:accent6>
        <a:srgbClr val="474748"/>
      </a:accent6>
      <a:hlink>
        <a:srgbClr val="000000"/>
      </a:hlink>
      <a:folHlink>
        <a:srgbClr val="3399FF"/>
      </a:folHlink>
    </a:clrScheme>
    <a:fontScheme name="Nord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rgbClr val="8B8A8D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>
            <a:solidFill>
              <a:schemeClr val="tx1"/>
            </a:solidFill>
          </a:defRPr>
        </a:defPPr>
      </a:lstStyle>
    </a:txDef>
  </a:objectDefaults>
  <a:extraClrSchemeLst/>
  <a:custClrLst>
    <a:custClr name="Nordea Deep Blue B5">
      <a:srgbClr val="00005E"/>
    </a:custClr>
    <a:custClr name="Nordea Blue B4">
      <a:srgbClr val="0000A0"/>
    </a:custClr>
    <a:custClr name="Nordea Vivid Blue B3">
      <a:srgbClr val="0000FF"/>
    </a:custClr>
    <a:custClr name="Nordea Medium Blue B2">
      <a:srgbClr val="3399FF"/>
    </a:custClr>
    <a:custClr name="Nordea Light Blue B1">
      <a:srgbClr val="99CCFF"/>
    </a:custClr>
    <a:custClr name="Nordea Dark Pink P3">
      <a:srgbClr val="F0C1AE"/>
    </a:custClr>
    <a:custClr name="Nordea Pink P2">
      <a:srgbClr val="FBD9CA"/>
    </a:custClr>
    <a:custClr name="Nordea Light Pink P1">
      <a:srgbClr val="FDECE4"/>
    </a:custClr>
    <a:custClr name="Nordea Dark Gray G4">
      <a:srgbClr val="474748"/>
    </a:custClr>
    <a:custClr name="Nordea Gray G3">
      <a:srgbClr val="8B8A8D"/>
    </a:custClr>
    <a:custClr name="Nordea Medium Gray G2">
      <a:srgbClr val="C9C7C7"/>
    </a:custClr>
    <a:custClr name="Nordea Light Gray G1">
      <a:srgbClr val="E6E4E3"/>
    </a:custClr>
    <a:custClr name="Nordea Accent Red">
      <a:srgbClr val="FF5959"/>
    </a:custClr>
    <a:custClr name="Nordea Accent Yellow">
      <a:srgbClr val="FFE183"/>
    </a:custClr>
    <a:custClr name="Nordea Accent Green">
      <a:srgbClr val="40BFBF"/>
    </a:custClr>
  </a:custClr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13492</TotalTime>
  <Words>1422</Words>
  <Application>Microsoft Office PowerPoint</Application>
  <PresentationFormat>Widescreen</PresentationFormat>
  <Paragraphs>138</Paragraphs>
  <Slides>20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20</vt:i4>
      </vt:variant>
    </vt:vector>
  </HeadingPairs>
  <TitlesOfParts>
    <vt:vector size="28" baseType="lpstr">
      <vt:lpstr>Arial</vt:lpstr>
      <vt:lpstr>Calibri</vt:lpstr>
      <vt:lpstr>Museo Sans Rounded 100</vt:lpstr>
      <vt:lpstr>Museo Sans Rounded 300</vt:lpstr>
      <vt:lpstr>Museo Sans Rounded 500</vt:lpstr>
      <vt:lpstr>Wingdings</vt:lpstr>
      <vt:lpstr>1_Blank</vt:lpstr>
      <vt:lpstr>Nordea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Kristin Skaug</dc:creator>
  <cp:lastModifiedBy>Kristin Skaug</cp:lastModifiedBy>
  <cp:revision>240</cp:revision>
  <dcterms:created xsi:type="dcterms:W3CDTF">2019-05-16T06:33:27Z</dcterms:created>
  <dcterms:modified xsi:type="dcterms:W3CDTF">2020-04-14T14:19:25Z</dcterms:modified>
</cp:coreProperties>
</file>