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6" r:id="rId2"/>
  </p:sldMasterIdLst>
  <p:notesMasterIdLst>
    <p:notesMasterId r:id="rId19"/>
  </p:notesMasterIdLst>
  <p:sldIdLst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</p:sldIdLst>
  <p:sldSz cx="9144000" cy="5715000" type="screen16x1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Nerse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F2A900"/>
    <a:srgbClr val="D45D00"/>
    <a:srgbClr val="4F868E"/>
    <a:srgbClr val="A0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5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ilen.nordnet.se\data\home\NO\madjoh\Desktop\Lansering%20Mads\Skriveplan%20for%20blogginnlegg%20H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djoh\AppData\Roaming\Microsoft\Excel\Skriveplan%20for%20blogginnlegg%20H2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djoh\AppData\Roaming\Microsoft\Excel\Skriveplan%20for%20blogginnlegg%20H2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 dirty="0" smtClean="0"/>
              <a:t>P/E sammenlignbare konkurrenter</a:t>
            </a:r>
            <a:endParaRPr lang="nb-NO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'Knowit verdsettelse'!$E$23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'Knowit verdsettelse'!$D$24:$D$30</c:f>
              <c:strCache>
                <c:ptCount val="7"/>
                <c:pt idx="0">
                  <c:v>Accenture </c:v>
                </c:pt>
                <c:pt idx="1">
                  <c:v>Itera</c:v>
                </c:pt>
                <c:pt idx="2">
                  <c:v>Bouvet</c:v>
                </c:pt>
                <c:pt idx="3">
                  <c:v>Webstep</c:v>
                </c:pt>
                <c:pt idx="4">
                  <c:v>Atea</c:v>
                </c:pt>
                <c:pt idx="5">
                  <c:v>Evry</c:v>
                </c:pt>
                <c:pt idx="6">
                  <c:v>Knowit</c:v>
                </c:pt>
              </c:strCache>
            </c:strRef>
          </c:cat>
          <c:val>
            <c:numRef>
              <c:f>'Knowit verdsettelse'!$E$24:$E$30</c:f>
              <c:numCache>
                <c:formatCode>General</c:formatCode>
                <c:ptCount val="7"/>
                <c:pt idx="0">
                  <c:v>22</c:v>
                </c:pt>
                <c:pt idx="1">
                  <c:v>32.159999999999997</c:v>
                </c:pt>
                <c:pt idx="2">
                  <c:v>23.26</c:v>
                </c:pt>
                <c:pt idx="3">
                  <c:v>16.8</c:v>
                </c:pt>
                <c:pt idx="4">
                  <c:v>24.21</c:v>
                </c:pt>
                <c:pt idx="5">
                  <c:v>13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A1-45E8-9DEE-D13CE78B92FC}"/>
            </c:ext>
          </c:extLst>
        </c:ser>
        <c:ser>
          <c:idx val="1"/>
          <c:order val="1"/>
          <c:tx>
            <c:strRef>
              <c:f>'Knowit verdsettelse'!$F$23</c:f>
              <c:strCache>
                <c:ptCount val="1"/>
                <c:pt idx="0">
                  <c:v>2018e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'Knowit verdsettelse'!$D$24:$D$30</c:f>
              <c:strCache>
                <c:ptCount val="7"/>
                <c:pt idx="0">
                  <c:v>Accenture </c:v>
                </c:pt>
                <c:pt idx="1">
                  <c:v>Itera</c:v>
                </c:pt>
                <c:pt idx="2">
                  <c:v>Bouvet</c:v>
                </c:pt>
                <c:pt idx="3">
                  <c:v>Webstep</c:v>
                </c:pt>
                <c:pt idx="4">
                  <c:v>Atea</c:v>
                </c:pt>
                <c:pt idx="5">
                  <c:v>Evry</c:v>
                </c:pt>
                <c:pt idx="6">
                  <c:v>Knowit</c:v>
                </c:pt>
              </c:strCache>
            </c:strRef>
          </c:cat>
          <c:val>
            <c:numRef>
              <c:f>'Knowit verdsettelse'!$F$24:$F$30</c:f>
              <c:numCache>
                <c:formatCode>General</c:formatCode>
                <c:ptCount val="7"/>
                <c:pt idx="0">
                  <c:v>25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  <c:pt idx="4">
                  <c:v>22.25</c:v>
                </c:pt>
                <c:pt idx="5">
                  <c:v>11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A1-45E8-9DEE-D13CE78B92FC}"/>
            </c:ext>
          </c:extLst>
        </c:ser>
        <c:ser>
          <c:idx val="2"/>
          <c:order val="2"/>
          <c:tx>
            <c:strRef>
              <c:f>'Knowit verdsettelse'!$G$23</c:f>
              <c:strCache>
                <c:ptCount val="1"/>
                <c:pt idx="0">
                  <c:v>2019e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'Knowit verdsettelse'!$D$24:$D$30</c:f>
              <c:strCache>
                <c:ptCount val="7"/>
                <c:pt idx="0">
                  <c:v>Accenture </c:v>
                </c:pt>
                <c:pt idx="1">
                  <c:v>Itera</c:v>
                </c:pt>
                <c:pt idx="2">
                  <c:v>Bouvet</c:v>
                </c:pt>
                <c:pt idx="3">
                  <c:v>Webstep</c:v>
                </c:pt>
                <c:pt idx="4">
                  <c:v>Atea</c:v>
                </c:pt>
                <c:pt idx="5">
                  <c:v>Evry</c:v>
                </c:pt>
                <c:pt idx="6">
                  <c:v>Knowit</c:v>
                </c:pt>
              </c:strCache>
            </c:strRef>
          </c:cat>
          <c:val>
            <c:numRef>
              <c:f>'Knowit verdsettelse'!$G$24:$G$30</c:f>
              <c:numCache>
                <c:formatCode>General</c:formatCode>
                <c:ptCount val="7"/>
                <c:pt idx="0">
                  <c:v>27</c:v>
                </c:pt>
                <c:pt idx="1">
                  <c:v>26</c:v>
                </c:pt>
                <c:pt idx="2">
                  <c:v>24</c:v>
                </c:pt>
                <c:pt idx="3">
                  <c:v>12.4</c:v>
                </c:pt>
                <c:pt idx="4">
                  <c:v>18.2</c:v>
                </c:pt>
                <c:pt idx="5">
                  <c:v>10</c:v>
                </c:pt>
                <c:pt idx="6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A1-45E8-9DEE-D13CE78B9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8890112"/>
        <c:axId val="4236808"/>
      </c:barChart>
      <c:lineChart>
        <c:grouping val="standard"/>
        <c:varyColors val="0"/>
        <c:ser>
          <c:idx val="3"/>
          <c:order val="3"/>
          <c:tx>
            <c:strRef>
              <c:f>'Knowit verdsettelse'!$H$23</c:f>
              <c:strCache>
                <c:ptCount val="1"/>
                <c:pt idx="0">
                  <c:v>Snitt P/E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'Knowit verdsettelse'!$D$24:$D$30</c:f>
              <c:strCache>
                <c:ptCount val="7"/>
                <c:pt idx="0">
                  <c:v>Accenture </c:v>
                </c:pt>
                <c:pt idx="1">
                  <c:v>Itera</c:v>
                </c:pt>
                <c:pt idx="2">
                  <c:v>Bouvet</c:v>
                </c:pt>
                <c:pt idx="3">
                  <c:v>Webstep</c:v>
                </c:pt>
                <c:pt idx="4">
                  <c:v>Atea</c:v>
                </c:pt>
                <c:pt idx="5">
                  <c:v>Evry</c:v>
                </c:pt>
                <c:pt idx="6">
                  <c:v>Knowit</c:v>
                </c:pt>
              </c:strCache>
            </c:strRef>
          </c:cat>
          <c:val>
            <c:numRef>
              <c:f>'Knowit verdsettelse'!$H$24:$H$30</c:f>
              <c:numCache>
                <c:formatCode>General</c:formatCode>
                <c:ptCount val="7"/>
                <c:pt idx="0">
                  <c:v>19.7</c:v>
                </c:pt>
                <c:pt idx="1">
                  <c:v>19.7</c:v>
                </c:pt>
                <c:pt idx="2">
                  <c:v>19.7</c:v>
                </c:pt>
                <c:pt idx="3">
                  <c:v>19.7</c:v>
                </c:pt>
                <c:pt idx="4">
                  <c:v>19.7</c:v>
                </c:pt>
                <c:pt idx="5">
                  <c:v>19.7</c:v>
                </c:pt>
                <c:pt idx="6">
                  <c:v>19.7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3A1-45E8-9DEE-D13CE78B9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90112"/>
        <c:axId val="4236808"/>
      </c:lineChart>
      <c:catAx>
        <c:axId val="1588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36808"/>
        <c:crosses val="autoZero"/>
        <c:auto val="1"/>
        <c:lblAlgn val="ctr"/>
        <c:lblOffset val="100"/>
        <c:noMultiLvlLbl val="0"/>
      </c:catAx>
      <c:valAx>
        <c:axId val="423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8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P/E sammenlignbare konkurrenter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'Sparebanken Midt Norge analyse'!$R$21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9196"/>
            </a:solidFill>
            <a:ln>
              <a:noFill/>
            </a:ln>
            <a:effectLst/>
          </c:spPr>
          <c:invertIfNegative val="0"/>
          <c:cat>
            <c:strRef>
              <c:f>'Sparebanken Midt Norge analyse'!$Q$22:$Q$28</c:f>
              <c:strCache>
                <c:ptCount val="7"/>
                <c:pt idx="0">
                  <c:v>SR-Bank</c:v>
                </c:pt>
                <c:pt idx="1">
                  <c:v>SADG</c:v>
                </c:pt>
                <c:pt idx="2">
                  <c:v>SBVG</c:v>
                </c:pt>
                <c:pt idx="3">
                  <c:v>NONG</c:v>
                </c:pt>
                <c:pt idx="4">
                  <c:v>SVEG</c:v>
                </c:pt>
                <c:pt idx="5">
                  <c:v>SOR</c:v>
                </c:pt>
                <c:pt idx="6">
                  <c:v>MING</c:v>
                </c:pt>
              </c:strCache>
            </c:strRef>
          </c:cat>
          <c:val>
            <c:numRef>
              <c:f>'Sparebanken Midt Norge analyse'!$R$22:$R$28</c:f>
              <c:numCache>
                <c:formatCode>General</c:formatCode>
                <c:ptCount val="7"/>
                <c:pt idx="0">
                  <c:v>11.69</c:v>
                </c:pt>
                <c:pt idx="1">
                  <c:v>10.76</c:v>
                </c:pt>
                <c:pt idx="2">
                  <c:v>7.7</c:v>
                </c:pt>
                <c:pt idx="3">
                  <c:v>10.17</c:v>
                </c:pt>
                <c:pt idx="4">
                  <c:v>9.58</c:v>
                </c:pt>
                <c:pt idx="5">
                  <c:v>8.73</c:v>
                </c:pt>
                <c:pt idx="6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FF-463A-8B53-E192B2250BF6}"/>
            </c:ext>
          </c:extLst>
        </c:ser>
        <c:ser>
          <c:idx val="1"/>
          <c:order val="1"/>
          <c:tx>
            <c:strRef>
              <c:f>'Sparebanken Midt Norge analyse'!$S$21</c:f>
              <c:strCache>
                <c:ptCount val="1"/>
                <c:pt idx="0">
                  <c:v>2018e</c:v>
                </c:pt>
              </c:strCache>
            </c:strRef>
          </c:tx>
          <c:spPr>
            <a:solidFill>
              <a:srgbClr val="FF5A00"/>
            </a:solidFill>
            <a:ln>
              <a:noFill/>
            </a:ln>
            <a:effectLst/>
          </c:spPr>
          <c:invertIfNegative val="0"/>
          <c:cat>
            <c:strRef>
              <c:f>'Sparebanken Midt Norge analyse'!$Q$22:$Q$28</c:f>
              <c:strCache>
                <c:ptCount val="7"/>
                <c:pt idx="0">
                  <c:v>SR-Bank</c:v>
                </c:pt>
                <c:pt idx="1">
                  <c:v>SADG</c:v>
                </c:pt>
                <c:pt idx="2">
                  <c:v>SBVG</c:v>
                </c:pt>
                <c:pt idx="3">
                  <c:v>NONG</c:v>
                </c:pt>
                <c:pt idx="4">
                  <c:v>SVEG</c:v>
                </c:pt>
                <c:pt idx="5">
                  <c:v>SOR</c:v>
                </c:pt>
                <c:pt idx="6">
                  <c:v>MING</c:v>
                </c:pt>
              </c:strCache>
            </c:strRef>
          </c:cat>
          <c:val>
            <c:numRef>
              <c:f>'Sparebanken Midt Norge analyse'!$S$22:$S$28</c:f>
              <c:numCache>
                <c:formatCode>General</c:formatCode>
                <c:ptCount val="7"/>
                <c:pt idx="0">
                  <c:v>11.1</c:v>
                </c:pt>
                <c:pt idx="1">
                  <c:v>9.91</c:v>
                </c:pt>
                <c:pt idx="2">
                  <c:v>8.16</c:v>
                </c:pt>
                <c:pt idx="3">
                  <c:v>10.23</c:v>
                </c:pt>
                <c:pt idx="4">
                  <c:v>9.2799999999999994</c:v>
                </c:pt>
                <c:pt idx="5">
                  <c:v>9.4700000000000006</c:v>
                </c:pt>
                <c:pt idx="6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FF-463A-8B53-E192B2250BF6}"/>
            </c:ext>
          </c:extLst>
        </c:ser>
        <c:ser>
          <c:idx val="2"/>
          <c:order val="2"/>
          <c:tx>
            <c:strRef>
              <c:f>'Sparebanken Midt Norge analyse'!$T$21</c:f>
              <c:strCache>
                <c:ptCount val="1"/>
                <c:pt idx="0">
                  <c:v>2019e</c:v>
                </c:pt>
              </c:strCache>
            </c:strRef>
          </c:tx>
          <c:spPr>
            <a:solidFill>
              <a:srgbClr val="BCBCB6"/>
            </a:solidFill>
            <a:ln>
              <a:noFill/>
            </a:ln>
            <a:effectLst/>
          </c:spPr>
          <c:invertIfNegative val="0"/>
          <c:cat>
            <c:strRef>
              <c:f>'Sparebanken Midt Norge analyse'!$Q$22:$Q$28</c:f>
              <c:strCache>
                <c:ptCount val="7"/>
                <c:pt idx="0">
                  <c:v>SR-Bank</c:v>
                </c:pt>
                <c:pt idx="1">
                  <c:v>SADG</c:v>
                </c:pt>
                <c:pt idx="2">
                  <c:v>SBVG</c:v>
                </c:pt>
                <c:pt idx="3">
                  <c:v>NONG</c:v>
                </c:pt>
                <c:pt idx="4">
                  <c:v>SVEG</c:v>
                </c:pt>
                <c:pt idx="5">
                  <c:v>SOR</c:v>
                </c:pt>
                <c:pt idx="6">
                  <c:v>MING</c:v>
                </c:pt>
              </c:strCache>
            </c:strRef>
          </c:cat>
          <c:val>
            <c:numRef>
              <c:f>'Sparebanken Midt Norge analyse'!$T$22:$T$28</c:f>
              <c:numCache>
                <c:formatCode>General</c:formatCode>
                <c:ptCount val="7"/>
                <c:pt idx="0">
                  <c:v>10.18</c:v>
                </c:pt>
                <c:pt idx="1">
                  <c:v>10.43</c:v>
                </c:pt>
                <c:pt idx="2">
                  <c:v>9.14</c:v>
                </c:pt>
                <c:pt idx="3">
                  <c:v>10.039999999999999</c:v>
                </c:pt>
                <c:pt idx="4">
                  <c:v>8.8699999999999992</c:v>
                </c:pt>
                <c:pt idx="5">
                  <c:v>9.3699999999999992</c:v>
                </c:pt>
                <c:pt idx="6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FF-463A-8B53-E192B2250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5587624"/>
        <c:axId val="165588008"/>
      </c:barChart>
      <c:lineChart>
        <c:grouping val="standard"/>
        <c:varyColors val="0"/>
        <c:ser>
          <c:idx val="3"/>
          <c:order val="3"/>
          <c:tx>
            <c:strRef>
              <c:f>'Sparebanken Midt Norge analyse'!$U$21</c:f>
              <c:strCache>
                <c:ptCount val="1"/>
                <c:pt idx="0">
                  <c:v>Snitt P/E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'Sparebanken Midt Norge analyse'!$Q$22:$Q$28</c:f>
              <c:strCache>
                <c:ptCount val="7"/>
                <c:pt idx="0">
                  <c:v>SR-Bank</c:v>
                </c:pt>
                <c:pt idx="1">
                  <c:v>SADG</c:v>
                </c:pt>
                <c:pt idx="2">
                  <c:v>SBVG</c:v>
                </c:pt>
                <c:pt idx="3">
                  <c:v>NONG</c:v>
                </c:pt>
                <c:pt idx="4">
                  <c:v>SVEG</c:v>
                </c:pt>
                <c:pt idx="5">
                  <c:v>SOR</c:v>
                </c:pt>
                <c:pt idx="6">
                  <c:v>MING</c:v>
                </c:pt>
              </c:strCache>
            </c:strRef>
          </c:cat>
          <c:val>
            <c:numRef>
              <c:f>'Sparebanken Midt Norge analyse'!$U$22:$U$28</c:f>
              <c:numCache>
                <c:formatCode>General</c:formatCode>
                <c:ptCount val="7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  <c:pt idx="3">
                  <c:v>9.5</c:v>
                </c:pt>
                <c:pt idx="4">
                  <c:v>9.5</c:v>
                </c:pt>
                <c:pt idx="5">
                  <c:v>9.5</c:v>
                </c:pt>
                <c:pt idx="6">
                  <c:v>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2FF-463A-8B53-E192B2250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87624"/>
        <c:axId val="165588008"/>
      </c:lineChart>
      <c:catAx>
        <c:axId val="16558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588008"/>
        <c:crosses val="autoZero"/>
        <c:auto val="1"/>
        <c:lblAlgn val="ctr"/>
        <c:lblOffset val="100"/>
        <c:noMultiLvlLbl val="0"/>
      </c:catAx>
      <c:valAx>
        <c:axId val="16558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58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/>
              <a:t>P/E sammenlignbare</a:t>
            </a:r>
            <a:r>
              <a:rPr lang="nb-NO" b="1" baseline="0"/>
              <a:t> konkurrenter</a:t>
            </a:r>
            <a:endParaRPr lang="nb-NO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566352137126259E-2"/>
          <c:y val="0.14959585492227981"/>
          <c:w val="0.91163832253122501"/>
          <c:h val="0.65528130227244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'Hemfosa Fastligheter'!$M$32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59191"/>
            </a:solidFill>
            <a:ln>
              <a:noFill/>
            </a:ln>
            <a:effectLst/>
          </c:spPr>
          <c:invertIfNegative val="0"/>
          <c:cat>
            <c:strRef>
              <c:f>'Hemfosa Fastligheter'!$L$33:$L$39</c:f>
              <c:strCache>
                <c:ptCount val="7"/>
                <c:pt idx="0">
                  <c:v>Dios</c:v>
                </c:pt>
                <c:pt idx="1">
                  <c:v>Castellum</c:v>
                </c:pt>
                <c:pt idx="2">
                  <c:v>Wihlborgs</c:v>
                </c:pt>
                <c:pt idx="3">
                  <c:v>Balder</c:v>
                </c:pt>
                <c:pt idx="4">
                  <c:v>Sagax</c:v>
                </c:pt>
                <c:pt idx="5">
                  <c:v>Entra</c:v>
                </c:pt>
                <c:pt idx="6">
                  <c:v>Hemfosa</c:v>
                </c:pt>
              </c:strCache>
            </c:strRef>
          </c:cat>
          <c:val>
            <c:numRef>
              <c:f>'Hemfosa Fastligheter'!$M$33:$M$39</c:f>
              <c:numCache>
                <c:formatCode>General</c:formatCode>
                <c:ptCount val="7"/>
                <c:pt idx="0">
                  <c:v>9.84</c:v>
                </c:pt>
                <c:pt idx="1">
                  <c:v>19.260000000000002</c:v>
                </c:pt>
                <c:pt idx="2">
                  <c:v>14.26</c:v>
                </c:pt>
                <c:pt idx="3">
                  <c:v>17.3</c:v>
                </c:pt>
                <c:pt idx="4">
                  <c:v>16</c:v>
                </c:pt>
                <c:pt idx="5">
                  <c:v>17.62</c:v>
                </c:pt>
                <c:pt idx="6">
                  <c:v>12.59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1E-4D1F-B103-F2FDD6F23E0E}"/>
            </c:ext>
          </c:extLst>
        </c:ser>
        <c:ser>
          <c:idx val="1"/>
          <c:order val="1"/>
          <c:tx>
            <c:strRef>
              <c:f>'Hemfosa Fastligheter'!$N$32</c:f>
              <c:strCache>
                <c:ptCount val="1"/>
                <c:pt idx="0">
                  <c:v>2018e</c:v>
                </c:pt>
              </c:strCache>
            </c:strRef>
          </c:tx>
          <c:spPr>
            <a:solidFill>
              <a:srgbClr val="FF5A00"/>
            </a:solidFill>
            <a:ln>
              <a:noFill/>
            </a:ln>
            <a:effectLst/>
          </c:spPr>
          <c:invertIfNegative val="0"/>
          <c:cat>
            <c:strRef>
              <c:f>'Hemfosa Fastligheter'!$L$33:$L$39</c:f>
              <c:strCache>
                <c:ptCount val="7"/>
                <c:pt idx="0">
                  <c:v>Dios</c:v>
                </c:pt>
                <c:pt idx="1">
                  <c:v>Castellum</c:v>
                </c:pt>
                <c:pt idx="2">
                  <c:v>Wihlborgs</c:v>
                </c:pt>
                <c:pt idx="3">
                  <c:v>Balder</c:v>
                </c:pt>
                <c:pt idx="4">
                  <c:v>Sagax</c:v>
                </c:pt>
                <c:pt idx="5">
                  <c:v>Entra</c:v>
                </c:pt>
                <c:pt idx="6">
                  <c:v>Hemfosa</c:v>
                </c:pt>
              </c:strCache>
            </c:strRef>
          </c:cat>
          <c:val>
            <c:numRef>
              <c:f>'Hemfosa Fastligheter'!$N$33:$N$39</c:f>
              <c:numCache>
                <c:formatCode>General</c:formatCode>
                <c:ptCount val="7"/>
                <c:pt idx="0">
                  <c:v>9.7200000000000006</c:v>
                </c:pt>
                <c:pt idx="1">
                  <c:v>16.18</c:v>
                </c:pt>
                <c:pt idx="2">
                  <c:v>12.3</c:v>
                </c:pt>
                <c:pt idx="3">
                  <c:v>15.78</c:v>
                </c:pt>
                <c:pt idx="4">
                  <c:v>14.8</c:v>
                </c:pt>
                <c:pt idx="5">
                  <c:v>15.85</c:v>
                </c:pt>
                <c:pt idx="6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1E-4D1F-B103-F2FDD6F23E0E}"/>
            </c:ext>
          </c:extLst>
        </c:ser>
        <c:ser>
          <c:idx val="2"/>
          <c:order val="2"/>
          <c:tx>
            <c:strRef>
              <c:f>'Hemfosa Fastligheter'!$O$32</c:f>
              <c:strCache>
                <c:ptCount val="1"/>
                <c:pt idx="0">
                  <c:v>2019e</c:v>
                </c:pt>
              </c:strCache>
            </c:strRef>
          </c:tx>
          <c:spPr>
            <a:solidFill>
              <a:srgbClr val="BCBCB6"/>
            </a:solidFill>
            <a:ln>
              <a:noFill/>
            </a:ln>
            <a:effectLst/>
          </c:spPr>
          <c:invertIfNegative val="0"/>
          <c:cat>
            <c:strRef>
              <c:f>'Hemfosa Fastligheter'!$L$33:$L$39</c:f>
              <c:strCache>
                <c:ptCount val="7"/>
                <c:pt idx="0">
                  <c:v>Dios</c:v>
                </c:pt>
                <c:pt idx="1">
                  <c:v>Castellum</c:v>
                </c:pt>
                <c:pt idx="2">
                  <c:v>Wihlborgs</c:v>
                </c:pt>
                <c:pt idx="3">
                  <c:v>Balder</c:v>
                </c:pt>
                <c:pt idx="4">
                  <c:v>Sagax</c:v>
                </c:pt>
                <c:pt idx="5">
                  <c:v>Entra</c:v>
                </c:pt>
                <c:pt idx="6">
                  <c:v>Hemfosa</c:v>
                </c:pt>
              </c:strCache>
            </c:strRef>
          </c:cat>
          <c:val>
            <c:numRef>
              <c:f>'Hemfosa Fastligheter'!$O$33:$O$39</c:f>
              <c:numCache>
                <c:formatCode>General</c:formatCode>
                <c:ptCount val="7"/>
                <c:pt idx="0">
                  <c:v>10.199999999999999</c:v>
                </c:pt>
                <c:pt idx="1">
                  <c:v>15.8</c:v>
                </c:pt>
                <c:pt idx="2">
                  <c:v>11.8</c:v>
                </c:pt>
                <c:pt idx="3">
                  <c:v>14.6</c:v>
                </c:pt>
                <c:pt idx="4">
                  <c:v>14.8</c:v>
                </c:pt>
                <c:pt idx="5">
                  <c:v>15.2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1E-4D1F-B103-F2FDD6F23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6295728"/>
        <c:axId val="166296112"/>
      </c:barChart>
      <c:lineChart>
        <c:grouping val="standard"/>
        <c:varyColors val="0"/>
        <c:ser>
          <c:idx val="3"/>
          <c:order val="3"/>
          <c:tx>
            <c:strRef>
              <c:f>'Hemfosa Fastligheter'!$P$32</c:f>
              <c:strCache>
                <c:ptCount val="1"/>
                <c:pt idx="0">
                  <c:v>Snitt P/E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'Hemfosa Fastligheter'!$L$33:$L$39</c:f>
              <c:strCache>
                <c:ptCount val="7"/>
                <c:pt idx="0">
                  <c:v>Dios</c:v>
                </c:pt>
                <c:pt idx="1">
                  <c:v>Castellum</c:v>
                </c:pt>
                <c:pt idx="2">
                  <c:v>Wihlborgs</c:v>
                </c:pt>
                <c:pt idx="3">
                  <c:v>Balder</c:v>
                </c:pt>
                <c:pt idx="4">
                  <c:v>Sagax</c:v>
                </c:pt>
                <c:pt idx="5">
                  <c:v>Entra</c:v>
                </c:pt>
                <c:pt idx="6">
                  <c:v>Hemfosa</c:v>
                </c:pt>
              </c:strCache>
            </c:strRef>
          </c:cat>
          <c:val>
            <c:numRef>
              <c:f>'Hemfosa Fastligheter'!$P$33:$P$39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31E-4D1F-B103-F2FDD6F23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95728"/>
        <c:axId val="166296112"/>
      </c:lineChart>
      <c:catAx>
        <c:axId val="16629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296112"/>
        <c:crosses val="autoZero"/>
        <c:auto val="1"/>
        <c:lblAlgn val="ctr"/>
        <c:lblOffset val="100"/>
        <c:noMultiLvlLbl val="0"/>
      </c:catAx>
      <c:valAx>
        <c:axId val="16629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29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0.91231</cdr:x>
      <cdr:y>0.43808</cdr:y>
    </cdr:from>
    <cdr:to>
      <cdr:x>0.9617</cdr:x>
      <cdr:y>0.51895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438970" y="1006668"/>
          <a:ext cx="186184" cy="185838"/>
        </a:xfrm>
        <a:prstGeom xmlns:a="http://schemas.openxmlformats.org/drawingml/2006/main" prst="rightBrac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284D-16A6-423C-B05D-8846E48A12AB}" type="datetimeFigureOut">
              <a:rPr lang="nb-NO" smtClean="0"/>
              <a:t>17.10.2018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04BD2-DF81-485A-ACC6-40697F6478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44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1114962"/>
            <a:ext cx="5398594" cy="625039"/>
          </a:xfrm>
        </p:spPr>
        <p:txBody>
          <a:bodyPr>
            <a:noAutofit/>
          </a:bodyPr>
          <a:lstStyle>
            <a:lvl1pPr>
              <a:defRPr sz="1800">
                <a:solidFill>
                  <a:srgbClr val="FBD9CA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1777630"/>
            <a:ext cx="5398594" cy="30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85874" y="2159500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rgbClr val="FFFFFF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r>
              <a:rPr lang="nb-NO" dirty="0" smtClean="0"/>
              <a:t>,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85874" y="2369452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rgbClr val="FFFFFF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smtClean="0"/>
              <a:t>Date</a:t>
            </a:r>
            <a:endParaRPr lang="nb-NO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6243203" y="2378054"/>
            <a:ext cx="2996023" cy="33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816364"/>
            <a:endParaRPr lang="nb-NO" sz="1575" dirty="0">
              <a:solidFill>
                <a:prstClr val="black"/>
              </a:solidFill>
            </a:endParaRPr>
          </a:p>
        </p:txBody>
      </p:sp>
      <p:grpSp>
        <p:nvGrpSpPr>
          <p:cNvPr id="17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Logotype"/>
          <p:cNvGrpSpPr>
            <a:grpSpLocks noChangeAspect="1"/>
          </p:cNvGrpSpPr>
          <p:nvPr userDrawn="1"/>
        </p:nvGrpSpPr>
        <p:grpSpPr>
          <a:xfrm>
            <a:off x="480888" y="442306"/>
            <a:ext cx="1037759" cy="373640"/>
            <a:chOff x="5075238" y="3101975"/>
            <a:chExt cx="2047875" cy="663575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761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4" y="300000"/>
            <a:ext cx="6046425" cy="600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874" y="1109743"/>
            <a:ext cx="2618318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049125" y="1109743"/>
            <a:ext cx="2618318" cy="17695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3268849" y="1109743"/>
            <a:ext cx="2618318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6049125" y="3029299"/>
            <a:ext cx="2618318" cy="17695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89005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874" y="1649618"/>
            <a:ext cx="8178870" cy="314927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63" y="331227"/>
            <a:ext cx="5398594" cy="786483"/>
          </a:xfrm>
        </p:spPr>
        <p:txBody>
          <a:bodyPr>
            <a:noAutofit/>
          </a:bodyPr>
          <a:lstStyle>
            <a:lvl1pPr algn="ctr">
              <a:defRPr sz="2249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1963" y="1237695"/>
            <a:ext cx="5398594" cy="30030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subtitle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8789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63" y="331227"/>
            <a:ext cx="5398594" cy="786483"/>
          </a:xfrm>
        </p:spPr>
        <p:txBody>
          <a:bodyPr>
            <a:noAutofit/>
          </a:bodyPr>
          <a:lstStyle>
            <a:lvl1pPr algn="ctr">
              <a:defRPr sz="2249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1963" y="1237695"/>
            <a:ext cx="5398594" cy="30030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subtitle</a:t>
            </a:r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805058" y="1657645"/>
            <a:ext cx="1309159" cy="164961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3275748" y="1657644"/>
            <a:ext cx="2616312" cy="251941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6046425" y="1657645"/>
            <a:ext cx="1916501" cy="164961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46425" y="3457428"/>
            <a:ext cx="1268670" cy="110974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93819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Headi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715000"/>
          </a:xfrm>
          <a:noFill/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277811"/>
            <a:ext cx="5398594" cy="840704"/>
          </a:xfrm>
        </p:spPr>
        <p:txBody>
          <a:bodyPr>
            <a:noAutofit/>
          </a:bodyPr>
          <a:lstStyle>
            <a:lvl1pPr>
              <a:defRPr sz="2249">
                <a:solidFill>
                  <a:schemeClr val="accent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1258444"/>
            <a:ext cx="5398594" cy="57090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29" name="Line"/>
          <p:cNvCxnSpPr/>
          <p:nvPr userDrawn="1"/>
        </p:nvCxnSpPr>
        <p:spPr>
          <a:xfrm>
            <a:off x="485873" y="5263781"/>
            <a:ext cx="8168073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Logotype"/>
          <p:cNvGrpSpPr>
            <a:grpSpLocks noChangeAspect="1"/>
          </p:cNvGrpSpPr>
          <p:nvPr userDrawn="1"/>
        </p:nvGrpSpPr>
        <p:grpSpPr>
          <a:xfrm>
            <a:off x="8015012" y="5323185"/>
            <a:ext cx="647597" cy="233164"/>
            <a:chOff x="5075238" y="3101975"/>
            <a:chExt cx="2047875" cy="663575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3058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1115741"/>
            <a:ext cx="5398594" cy="62385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1777630"/>
            <a:ext cx="5398594" cy="30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85874" y="2159500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r>
              <a:rPr lang="nb-NO" dirty="0" smtClean="0"/>
              <a:t>,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85874" y="2369452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smtClean="0"/>
              <a:t>Date</a:t>
            </a:r>
            <a:endParaRPr lang="nb-NO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Logotype"/>
          <p:cNvGrpSpPr>
            <a:grpSpLocks noChangeAspect="1"/>
          </p:cNvGrpSpPr>
          <p:nvPr userDrawn="1"/>
        </p:nvGrpSpPr>
        <p:grpSpPr>
          <a:xfrm>
            <a:off x="480888" y="442306"/>
            <a:ext cx="1037759" cy="373640"/>
            <a:chOff x="5075238" y="3101975"/>
            <a:chExt cx="2047875" cy="663575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7666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1115741"/>
            <a:ext cx="5398594" cy="623856"/>
          </a:xfrm>
        </p:spPr>
        <p:txBody>
          <a:bodyPr>
            <a:noAutofit/>
          </a:bodyPr>
          <a:lstStyle>
            <a:lvl1pPr>
              <a:defRPr sz="1800">
                <a:solidFill>
                  <a:srgbClr val="FBD9CA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1777630"/>
            <a:ext cx="5398594" cy="300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85874" y="2159500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rgbClr val="FFFFFF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r>
              <a:rPr lang="nb-NO" dirty="0" smtClean="0"/>
              <a:t>,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85874" y="2369452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rgbClr val="FFFFFF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smtClean="0"/>
              <a:t>Date</a:t>
            </a:r>
            <a:endParaRPr lang="nb-NO" dirty="0"/>
          </a:p>
        </p:txBody>
      </p:sp>
      <p:grpSp>
        <p:nvGrpSpPr>
          <p:cNvPr id="60" name="Pulse"/>
          <p:cNvGrpSpPr/>
          <p:nvPr userDrawn="1"/>
        </p:nvGrpSpPr>
        <p:grpSpPr>
          <a:xfrm>
            <a:off x="0" y="2491798"/>
            <a:ext cx="9150617" cy="2965293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Logotype"/>
          <p:cNvGrpSpPr>
            <a:grpSpLocks noChangeAspect="1"/>
          </p:cNvGrpSpPr>
          <p:nvPr userDrawn="1"/>
        </p:nvGrpSpPr>
        <p:grpSpPr>
          <a:xfrm>
            <a:off x="480888" y="442306"/>
            <a:ext cx="1037759" cy="373640"/>
            <a:chOff x="5075238" y="3101975"/>
            <a:chExt cx="2047875" cy="663575"/>
          </a:xfrm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80300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1115741"/>
            <a:ext cx="5398594" cy="62385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1777630"/>
            <a:ext cx="5398594" cy="30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85874" y="2159500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r>
              <a:rPr lang="nb-NO" dirty="0" smtClean="0"/>
              <a:t>,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85874" y="2369452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smtClean="0"/>
              <a:t>Date</a:t>
            </a:r>
            <a:endParaRPr lang="nb-NO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Logotype"/>
          <p:cNvGrpSpPr>
            <a:grpSpLocks noChangeAspect="1"/>
          </p:cNvGrpSpPr>
          <p:nvPr userDrawn="1"/>
        </p:nvGrpSpPr>
        <p:grpSpPr>
          <a:xfrm>
            <a:off x="480888" y="442306"/>
            <a:ext cx="1037759" cy="373640"/>
            <a:chOff x="5075238" y="3101975"/>
            <a:chExt cx="2047875" cy="663575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655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782819"/>
            <a:ext cx="9142519" cy="3179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64"/>
            <a:endParaRPr lang="nb-NO" sz="1575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3985540"/>
            <a:ext cx="5398594" cy="522254"/>
          </a:xfrm>
        </p:spPr>
        <p:txBody>
          <a:bodyPr>
            <a:noAutofit/>
          </a:bodyPr>
          <a:lstStyle>
            <a:lvl1pPr>
              <a:defRPr sz="1800">
                <a:solidFill>
                  <a:srgbClr val="FBD9CA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4528952"/>
            <a:ext cx="5398594" cy="30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85874" y="4927294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rgbClr val="FFFFFF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r>
              <a:rPr lang="nb-NO" dirty="0" smtClean="0"/>
              <a:t>,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85874" y="5137246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rgbClr val="FFFFFF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smtClean="0"/>
              <a:t>Date</a:t>
            </a:r>
            <a:endParaRPr lang="nb-NO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782819"/>
            <a:ext cx="9150617" cy="3179555"/>
          </a:xfrm>
          <a:noFill/>
        </p:spPr>
        <p:txBody>
          <a:bodyPr anchor="ctr" anchorCtr="0"/>
          <a:lstStyle>
            <a:lvl1pPr marL="0" marR="0" indent="0" algn="ctr" defTabSz="816364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 smtClean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Logotype"/>
          <p:cNvGrpSpPr>
            <a:grpSpLocks noChangeAspect="1"/>
          </p:cNvGrpSpPr>
          <p:nvPr userDrawn="1"/>
        </p:nvGrpSpPr>
        <p:grpSpPr>
          <a:xfrm>
            <a:off x="4027707" y="248336"/>
            <a:ext cx="1037759" cy="373640"/>
            <a:chOff x="5075238" y="3101975"/>
            <a:chExt cx="2047875" cy="663575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95465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2519" cy="5715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64"/>
            <a:endParaRPr lang="nb-NO" sz="1575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782819"/>
            <a:ext cx="9142519" cy="3179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64"/>
            <a:endParaRPr lang="nb-NO" sz="1575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783497"/>
            <a:ext cx="9150617" cy="3179555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3979074"/>
            <a:ext cx="5398594" cy="528721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4528952"/>
            <a:ext cx="5398594" cy="30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85874" y="4927294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r>
              <a:rPr lang="nb-NO" dirty="0" smtClean="0"/>
              <a:t>,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85874" y="5137246"/>
            <a:ext cx="5398594" cy="179958"/>
          </a:xfrm>
        </p:spPr>
        <p:txBody>
          <a:bodyPr>
            <a:noAutofit/>
          </a:bodyPr>
          <a:lstStyle>
            <a:lvl1pPr marL="0" indent="0">
              <a:buNone/>
              <a:defRPr sz="97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smtClean="0"/>
              <a:t>Date</a:t>
            </a:r>
            <a:endParaRPr lang="nb-NO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Logotype"/>
          <p:cNvGrpSpPr>
            <a:grpSpLocks noChangeAspect="1"/>
          </p:cNvGrpSpPr>
          <p:nvPr userDrawn="1"/>
        </p:nvGrpSpPr>
        <p:grpSpPr>
          <a:xfrm>
            <a:off x="4027707" y="248336"/>
            <a:ext cx="1037759" cy="373640"/>
            <a:chOff x="5075238" y="3101975"/>
            <a:chExt cx="2047875" cy="663575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44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07312"/>
            <a:ext cx="6300000" cy="832689"/>
          </a:xfrm>
        </p:spPr>
        <p:txBody>
          <a:bodyPr anchor="b" anchorCtr="0">
            <a:noAutofit/>
          </a:bodyPr>
          <a:lstStyle>
            <a:lvl1pPr algn="ctr">
              <a:defRPr sz="2174" b="1" cap="none" baseline="0">
                <a:solidFill>
                  <a:schemeClr val="bg2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800000"/>
            <a:ext cx="6300000" cy="60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25" b="1">
                <a:solidFill>
                  <a:schemeClr val="accent2"/>
                </a:solidFill>
              </a:defRPr>
            </a:lvl1pPr>
            <a:lvl2pPr marL="40818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54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09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0029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18188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0"/>
          <a:lstStyle>
            <a:lvl1pPr marL="0" marR="0" indent="0" algn="ctr" defTabSz="816364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08790"/>
            <a:ext cx="6300000" cy="833807"/>
          </a:xfrm>
        </p:spPr>
        <p:txBody>
          <a:bodyPr anchor="b" anchorCtr="0">
            <a:noAutofit/>
          </a:bodyPr>
          <a:lstStyle>
            <a:lvl1pPr algn="ctr">
              <a:defRPr sz="2174" b="1" cap="none" baseline="0">
                <a:solidFill>
                  <a:schemeClr val="bg2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800000"/>
            <a:ext cx="6300000" cy="60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25" b="1">
                <a:solidFill>
                  <a:schemeClr val="tx2"/>
                </a:solidFill>
              </a:defRPr>
            </a:lvl1pPr>
            <a:lvl2pPr marL="40818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54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09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0" y="2491798"/>
            <a:ext cx="9150617" cy="2965293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4064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0638" y="907311"/>
            <a:ext cx="5146724" cy="1890182"/>
          </a:xfrm>
        </p:spPr>
        <p:txBody>
          <a:bodyPr>
            <a:noAutofit/>
          </a:bodyPr>
          <a:lstStyle>
            <a:lvl1pPr algn="ctr">
              <a:defRPr sz="2249">
                <a:solidFill>
                  <a:srgbClr val="0000A0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and type </a:t>
            </a:r>
            <a:r>
              <a:rPr lang="nb-NO" dirty="0" err="1" smtClean="0"/>
              <a:t>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980387" y="2977245"/>
            <a:ext cx="5146724" cy="44989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188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0638" y="908790"/>
            <a:ext cx="5146724" cy="1889562"/>
          </a:xfrm>
        </p:spPr>
        <p:txBody>
          <a:bodyPr>
            <a:noAutofit/>
          </a:bodyPr>
          <a:lstStyle>
            <a:lvl1pPr algn="ctr">
              <a:defRPr sz="2249">
                <a:solidFill>
                  <a:srgbClr val="FBD9CA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and type </a:t>
            </a:r>
            <a:r>
              <a:rPr lang="nb-NO" dirty="0" err="1" smtClean="0"/>
              <a:t>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980387" y="2977245"/>
            <a:ext cx="5146724" cy="44989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873" y="5263781"/>
            <a:ext cx="81680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8015012" y="5323185"/>
            <a:ext cx="647597" cy="15005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0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0638" y="138507"/>
            <a:ext cx="5146724" cy="1938920"/>
          </a:xfrm>
        </p:spPr>
        <p:txBody>
          <a:bodyPr>
            <a:noAutofit/>
          </a:bodyPr>
          <a:lstStyle>
            <a:lvl1pPr algn="ctr">
              <a:defRPr sz="2249">
                <a:solidFill>
                  <a:srgbClr val="FBD9CA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and type </a:t>
            </a:r>
            <a:r>
              <a:rPr lang="nb-NO" dirty="0" err="1" smtClean="0"/>
              <a:t>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980387" y="2257178"/>
            <a:ext cx="5146724" cy="44989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 smtClean="0"/>
              <a:t>Name</a:t>
            </a:r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873" y="5263781"/>
            <a:ext cx="81680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2789386"/>
            <a:ext cx="9151142" cy="2202146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8015012" y="5323185"/>
            <a:ext cx="647597" cy="15005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9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1114962"/>
            <a:ext cx="5398594" cy="662742"/>
          </a:xfrm>
        </p:spPr>
        <p:txBody>
          <a:bodyPr/>
          <a:lstStyle>
            <a:lvl1pPr>
              <a:defRPr sz="2174">
                <a:solidFill>
                  <a:schemeClr val="accent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1777593"/>
            <a:ext cx="5398594" cy="59986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5874" y="2579403"/>
            <a:ext cx="1349817" cy="104975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75">
                <a:solidFill>
                  <a:schemeClr val="tx1"/>
                </a:solidFill>
              </a:defRPr>
            </a:lvl1pPr>
            <a:lvl2pPr marL="192842" indent="0">
              <a:buNone/>
              <a:defRPr sz="675">
                <a:solidFill>
                  <a:schemeClr val="bg1"/>
                </a:solidFill>
              </a:defRPr>
            </a:lvl2pPr>
            <a:lvl3pPr marL="385684" indent="0">
              <a:buNone/>
              <a:defRPr sz="675">
                <a:solidFill>
                  <a:schemeClr val="bg1"/>
                </a:solidFill>
              </a:defRPr>
            </a:lvl3pPr>
            <a:lvl4pPr marL="578526" indent="0">
              <a:buNone/>
              <a:defRPr sz="675">
                <a:solidFill>
                  <a:schemeClr val="bg1"/>
                </a:solidFill>
              </a:defRPr>
            </a:lvl4pPr>
            <a:lvl5pPr marL="77136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 smtClean="0"/>
              <a:t>Disclaimer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4379" y="2579403"/>
            <a:ext cx="1349817" cy="104975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75">
                <a:solidFill>
                  <a:schemeClr val="tx1"/>
                </a:solidFill>
              </a:defRPr>
            </a:lvl1pPr>
            <a:lvl2pPr marL="192842" indent="0">
              <a:buNone/>
              <a:defRPr sz="675">
                <a:solidFill>
                  <a:schemeClr val="bg1"/>
                </a:solidFill>
              </a:defRPr>
            </a:lvl2pPr>
            <a:lvl3pPr marL="385684" indent="0">
              <a:buNone/>
              <a:defRPr sz="675">
                <a:solidFill>
                  <a:schemeClr val="bg1"/>
                </a:solidFill>
              </a:defRPr>
            </a:lvl3pPr>
            <a:lvl4pPr marL="578526" indent="0">
              <a:buNone/>
              <a:defRPr sz="675">
                <a:solidFill>
                  <a:schemeClr val="bg1"/>
                </a:solidFill>
              </a:defRPr>
            </a:lvl4pPr>
            <a:lvl5pPr marL="77136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 smtClean="0"/>
              <a:t>Disclaimer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grpSp>
        <p:nvGrpSpPr>
          <p:cNvPr id="20" name="Logotype"/>
          <p:cNvGrpSpPr>
            <a:grpSpLocks noChangeAspect="1"/>
          </p:cNvGrpSpPr>
          <p:nvPr userDrawn="1"/>
        </p:nvGrpSpPr>
        <p:grpSpPr>
          <a:xfrm>
            <a:off x="480475" y="443897"/>
            <a:ext cx="1037759" cy="373640"/>
            <a:chOff x="5075238" y="3101975"/>
            <a:chExt cx="2047875" cy="663575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A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69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74" y="1115741"/>
            <a:ext cx="5398594" cy="662847"/>
          </a:xfrm>
        </p:spPr>
        <p:txBody>
          <a:bodyPr/>
          <a:lstStyle>
            <a:lvl1pPr>
              <a:defRPr sz="2174">
                <a:solidFill>
                  <a:srgbClr val="FBD9CA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74" y="1777593"/>
            <a:ext cx="5398594" cy="59986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5874" y="2579403"/>
            <a:ext cx="1349817" cy="104975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75">
                <a:solidFill>
                  <a:schemeClr val="bg1"/>
                </a:solidFill>
              </a:defRPr>
            </a:lvl1pPr>
            <a:lvl2pPr marL="192842" indent="0">
              <a:buNone/>
              <a:defRPr sz="675">
                <a:solidFill>
                  <a:schemeClr val="bg1"/>
                </a:solidFill>
              </a:defRPr>
            </a:lvl2pPr>
            <a:lvl3pPr marL="385684" indent="0">
              <a:buNone/>
              <a:defRPr sz="675">
                <a:solidFill>
                  <a:schemeClr val="bg1"/>
                </a:solidFill>
              </a:defRPr>
            </a:lvl3pPr>
            <a:lvl4pPr marL="578526" indent="0">
              <a:buNone/>
              <a:defRPr sz="675">
                <a:solidFill>
                  <a:schemeClr val="bg1"/>
                </a:solidFill>
              </a:defRPr>
            </a:lvl4pPr>
            <a:lvl5pPr marL="77136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 smtClean="0"/>
              <a:t>Disclaimer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4379" y="2579403"/>
            <a:ext cx="1349817" cy="104975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75">
                <a:solidFill>
                  <a:schemeClr val="bg1"/>
                </a:solidFill>
              </a:defRPr>
            </a:lvl1pPr>
            <a:lvl2pPr marL="192842" indent="0">
              <a:buNone/>
              <a:defRPr sz="675">
                <a:solidFill>
                  <a:schemeClr val="bg1"/>
                </a:solidFill>
              </a:defRPr>
            </a:lvl2pPr>
            <a:lvl3pPr marL="385684" indent="0">
              <a:buNone/>
              <a:defRPr sz="675">
                <a:solidFill>
                  <a:schemeClr val="bg1"/>
                </a:solidFill>
              </a:defRPr>
            </a:lvl3pPr>
            <a:lvl4pPr marL="578526" indent="0">
              <a:buNone/>
              <a:defRPr sz="675">
                <a:solidFill>
                  <a:schemeClr val="bg1"/>
                </a:solidFill>
              </a:defRPr>
            </a:lvl4pPr>
            <a:lvl5pPr marL="77136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 smtClean="0"/>
              <a:t>Disclaimer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6562207" y="2524864"/>
            <a:ext cx="2584174" cy="2908421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GB" sz="1575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Logotype"/>
          <p:cNvGrpSpPr>
            <a:grpSpLocks noChangeAspect="1"/>
          </p:cNvGrpSpPr>
          <p:nvPr userDrawn="1"/>
        </p:nvGrpSpPr>
        <p:grpSpPr>
          <a:xfrm>
            <a:off x="480888" y="442306"/>
            <a:ext cx="1037759" cy="373640"/>
            <a:chOff x="5075238" y="3101975"/>
            <a:chExt cx="2047875" cy="663575"/>
          </a:xfrm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6780213" y="3184525"/>
              <a:ext cx="342900" cy="342900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7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7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7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7" y="21"/>
                  </a:cubicBezTo>
                  <a:cubicBezTo>
                    <a:pt x="60" y="21"/>
                    <a:pt x="72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6423026" y="3187700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5865813" y="3192463"/>
              <a:ext cx="166688" cy="331788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7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5075238" y="3135313"/>
              <a:ext cx="369888" cy="388938"/>
            </a:xfrm>
            <a:custGeom>
              <a:avLst/>
              <a:gdLst>
                <a:gd name="T0" fmla="*/ 185 w 233"/>
                <a:gd name="T1" fmla="*/ 164 h 245"/>
                <a:gd name="T2" fmla="*/ 48 w 233"/>
                <a:gd name="T3" fmla="*/ 0 h 245"/>
                <a:gd name="T4" fmla="*/ 0 w 233"/>
                <a:gd name="T5" fmla="*/ 0 h 245"/>
                <a:gd name="T6" fmla="*/ 0 w 233"/>
                <a:gd name="T7" fmla="*/ 245 h 245"/>
                <a:gd name="T8" fmla="*/ 50 w 233"/>
                <a:gd name="T9" fmla="*/ 245 h 245"/>
                <a:gd name="T10" fmla="*/ 50 w 233"/>
                <a:gd name="T11" fmla="*/ 81 h 245"/>
                <a:gd name="T12" fmla="*/ 190 w 233"/>
                <a:gd name="T13" fmla="*/ 245 h 245"/>
                <a:gd name="T14" fmla="*/ 233 w 233"/>
                <a:gd name="T15" fmla="*/ 245 h 245"/>
                <a:gd name="T16" fmla="*/ 233 w 233"/>
                <a:gd name="T17" fmla="*/ 0 h 245"/>
                <a:gd name="T18" fmla="*/ 185 w 233"/>
                <a:gd name="T19" fmla="*/ 0 h 245"/>
                <a:gd name="T20" fmla="*/ 185 w 233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5">
                  <a:moveTo>
                    <a:pt x="185" y="1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50" y="245"/>
                  </a:lnTo>
                  <a:lnTo>
                    <a:pt x="50" y="81"/>
                  </a:lnTo>
                  <a:lnTo>
                    <a:pt x="190" y="245"/>
                  </a:lnTo>
                  <a:lnTo>
                    <a:pt x="233" y="245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6035676" y="3101975"/>
              <a:ext cx="342900" cy="425450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5486401" y="3192463"/>
              <a:ext cx="338138" cy="334963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6494463" y="33543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6675438" y="3302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5681663" y="3663950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7 h 27"/>
                <a:gd name="T10" fmla="*/ 21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6 w 30"/>
                <a:gd name="T19" fmla="*/ 7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7"/>
                  </a:cubicBezTo>
                  <a:cubicBezTo>
                    <a:pt x="23" y="10"/>
                    <a:pt x="22" y="14"/>
                    <a:pt x="21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6" y="7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4"/>
                    <a:pt x="14" y="17"/>
                    <a:pt x="15" y="19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5832476" y="3663950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1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8 w 27"/>
                <a:gd name="T19" fmla="*/ 17 h 27"/>
                <a:gd name="T20" fmla="*/ 17 w 27"/>
                <a:gd name="T21" fmla="*/ 16 h 27"/>
                <a:gd name="T22" fmla="*/ 14 w 27"/>
                <a:gd name="T23" fmla="*/ 6 h 27"/>
                <a:gd name="T24" fmla="*/ 10 w 27"/>
                <a:gd name="T25" fmla="*/ 16 h 27"/>
                <a:gd name="T26" fmla="*/ 10 w 27"/>
                <a:gd name="T27" fmla="*/ 17 h 27"/>
                <a:gd name="T28" fmla="*/ 18 w 27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8" y="17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3"/>
                    <a:pt x="15" y="9"/>
                    <a:pt x="14" y="6"/>
                  </a:cubicBezTo>
                  <a:cubicBezTo>
                    <a:pt x="13" y="9"/>
                    <a:pt x="11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5975351" y="3663950"/>
              <a:ext cx="79375" cy="101600"/>
            </a:xfrm>
            <a:custGeom>
              <a:avLst/>
              <a:gdLst>
                <a:gd name="T0" fmla="*/ 9 w 21"/>
                <a:gd name="T1" fmla="*/ 17 h 27"/>
                <a:gd name="T2" fmla="*/ 5 w 21"/>
                <a:gd name="T3" fmla="*/ 17 h 27"/>
                <a:gd name="T4" fmla="*/ 5 w 21"/>
                <a:gd name="T5" fmla="*/ 27 h 27"/>
                <a:gd name="T6" fmla="*/ 0 w 21"/>
                <a:gd name="T7" fmla="*/ 27 h 27"/>
                <a:gd name="T8" fmla="*/ 0 w 21"/>
                <a:gd name="T9" fmla="*/ 0 h 27"/>
                <a:gd name="T10" fmla="*/ 11 w 21"/>
                <a:gd name="T11" fmla="*/ 0 h 27"/>
                <a:gd name="T12" fmla="*/ 20 w 21"/>
                <a:gd name="T13" fmla="*/ 9 h 27"/>
                <a:gd name="T14" fmla="*/ 15 w 21"/>
                <a:gd name="T15" fmla="*/ 16 h 27"/>
                <a:gd name="T16" fmla="*/ 21 w 21"/>
                <a:gd name="T17" fmla="*/ 27 h 27"/>
                <a:gd name="T18" fmla="*/ 15 w 21"/>
                <a:gd name="T19" fmla="*/ 27 h 27"/>
                <a:gd name="T20" fmla="*/ 9 w 21"/>
                <a:gd name="T21" fmla="*/ 17 h 27"/>
                <a:gd name="T22" fmla="*/ 5 w 21"/>
                <a:gd name="T23" fmla="*/ 13 h 27"/>
                <a:gd name="T24" fmla="*/ 10 w 21"/>
                <a:gd name="T25" fmla="*/ 13 h 27"/>
                <a:gd name="T26" fmla="*/ 15 w 21"/>
                <a:gd name="T27" fmla="*/ 9 h 27"/>
                <a:gd name="T28" fmla="*/ 10 w 21"/>
                <a:gd name="T29" fmla="*/ 5 h 27"/>
                <a:gd name="T30" fmla="*/ 5 w 21"/>
                <a:gd name="T31" fmla="*/ 5 h 27"/>
                <a:gd name="T32" fmla="*/ 5 w 21"/>
                <a:gd name="T3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9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9"/>
                  </a:cubicBezTo>
                  <a:cubicBezTo>
                    <a:pt x="20" y="13"/>
                    <a:pt x="18" y="15"/>
                    <a:pt x="15" y="1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9" y="17"/>
                  </a:lnTo>
                  <a:close/>
                  <a:moveTo>
                    <a:pt x="5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5" y="11"/>
                    <a:pt x="15" y="9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099176" y="3663950"/>
              <a:ext cx="90488" cy="101600"/>
            </a:xfrm>
            <a:custGeom>
              <a:avLst/>
              <a:gdLst>
                <a:gd name="T0" fmla="*/ 24 w 57"/>
                <a:gd name="T1" fmla="*/ 36 h 64"/>
                <a:gd name="T2" fmla="*/ 14 w 57"/>
                <a:gd name="T3" fmla="*/ 48 h 64"/>
                <a:gd name="T4" fmla="*/ 14 w 57"/>
                <a:gd name="T5" fmla="*/ 64 h 64"/>
                <a:gd name="T6" fmla="*/ 0 w 57"/>
                <a:gd name="T7" fmla="*/ 64 h 64"/>
                <a:gd name="T8" fmla="*/ 0 w 57"/>
                <a:gd name="T9" fmla="*/ 0 h 64"/>
                <a:gd name="T10" fmla="*/ 14 w 57"/>
                <a:gd name="T11" fmla="*/ 0 h 64"/>
                <a:gd name="T12" fmla="*/ 14 w 57"/>
                <a:gd name="T13" fmla="*/ 31 h 64"/>
                <a:gd name="T14" fmla="*/ 41 w 57"/>
                <a:gd name="T15" fmla="*/ 0 h 64"/>
                <a:gd name="T16" fmla="*/ 55 w 57"/>
                <a:gd name="T17" fmla="*/ 0 h 64"/>
                <a:gd name="T18" fmla="*/ 33 w 57"/>
                <a:gd name="T19" fmla="*/ 26 h 64"/>
                <a:gd name="T20" fmla="*/ 57 w 57"/>
                <a:gd name="T21" fmla="*/ 64 h 64"/>
                <a:gd name="T22" fmla="*/ 41 w 57"/>
                <a:gd name="T23" fmla="*/ 64 h 64"/>
                <a:gd name="T24" fmla="*/ 24 w 57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4">
                  <a:moveTo>
                    <a:pt x="24" y="36"/>
                  </a:moveTo>
                  <a:lnTo>
                    <a:pt x="14" y="48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3" y="26"/>
                  </a:lnTo>
                  <a:lnTo>
                    <a:pt x="57" y="64"/>
                  </a:lnTo>
                  <a:lnTo>
                    <a:pt x="41" y="6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6230938" y="3663950"/>
              <a:ext cx="71438" cy="101600"/>
            </a:xfrm>
            <a:custGeom>
              <a:avLst/>
              <a:gdLst>
                <a:gd name="T0" fmla="*/ 45 w 45"/>
                <a:gd name="T1" fmla="*/ 53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8 h 64"/>
                <a:gd name="T20" fmla="*/ 14 w 45"/>
                <a:gd name="T21" fmla="*/ 38 h 64"/>
                <a:gd name="T22" fmla="*/ 14 w 45"/>
                <a:gd name="T23" fmla="*/ 53 h 64"/>
                <a:gd name="T24" fmla="*/ 45 w 45"/>
                <a:gd name="T2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3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8"/>
                  </a:lnTo>
                  <a:lnTo>
                    <a:pt x="14" y="38"/>
                  </a:lnTo>
                  <a:lnTo>
                    <a:pt x="14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6343651" y="3663950"/>
              <a:ext cx="79375" cy="101600"/>
            </a:xfrm>
            <a:custGeom>
              <a:avLst/>
              <a:gdLst>
                <a:gd name="T0" fmla="*/ 17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7 w 50"/>
                <a:gd name="T15" fmla="*/ 64 h 64"/>
                <a:gd name="T16" fmla="*/ 17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6450013" y="3663950"/>
              <a:ext cx="77788" cy="101600"/>
            </a:xfrm>
            <a:custGeom>
              <a:avLst/>
              <a:gdLst>
                <a:gd name="T0" fmla="*/ 0 w 21"/>
                <a:gd name="T1" fmla="*/ 24 h 27"/>
                <a:gd name="T2" fmla="*/ 3 w 21"/>
                <a:gd name="T3" fmla="*/ 20 h 27"/>
                <a:gd name="T4" fmla="*/ 11 w 21"/>
                <a:gd name="T5" fmla="*/ 23 h 27"/>
                <a:gd name="T6" fmla="*/ 15 w 21"/>
                <a:gd name="T7" fmla="*/ 19 h 27"/>
                <a:gd name="T8" fmla="*/ 10 w 21"/>
                <a:gd name="T9" fmla="*/ 16 h 27"/>
                <a:gd name="T10" fmla="*/ 1 w 21"/>
                <a:gd name="T11" fmla="*/ 8 h 27"/>
                <a:gd name="T12" fmla="*/ 12 w 21"/>
                <a:gd name="T13" fmla="*/ 0 h 27"/>
                <a:gd name="T14" fmla="*/ 20 w 21"/>
                <a:gd name="T15" fmla="*/ 3 h 27"/>
                <a:gd name="T16" fmla="*/ 18 w 21"/>
                <a:gd name="T17" fmla="*/ 7 h 27"/>
                <a:gd name="T18" fmla="*/ 11 w 21"/>
                <a:gd name="T19" fmla="*/ 5 h 27"/>
                <a:gd name="T20" fmla="*/ 7 w 21"/>
                <a:gd name="T21" fmla="*/ 7 h 27"/>
                <a:gd name="T22" fmla="*/ 13 w 21"/>
                <a:gd name="T23" fmla="*/ 11 h 27"/>
                <a:gd name="T24" fmla="*/ 21 w 21"/>
                <a:gd name="T25" fmla="*/ 19 h 27"/>
                <a:gd name="T26" fmla="*/ 11 w 21"/>
                <a:gd name="T27" fmla="*/ 27 h 27"/>
                <a:gd name="T28" fmla="*/ 0 w 21"/>
                <a:gd name="T2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7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11" y="23"/>
                  </a:cubicBezTo>
                  <a:cubicBezTo>
                    <a:pt x="13" y="23"/>
                    <a:pt x="15" y="22"/>
                    <a:pt x="15" y="19"/>
                  </a:cubicBezTo>
                  <a:cubicBezTo>
                    <a:pt x="15" y="17"/>
                    <a:pt x="13" y="17"/>
                    <a:pt x="10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2" y="0"/>
                  </a:cubicBezTo>
                  <a:cubicBezTo>
                    <a:pt x="15" y="0"/>
                    <a:pt x="19" y="1"/>
                    <a:pt x="20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9" y="5"/>
                    <a:pt x="7" y="6"/>
                    <a:pt x="7" y="7"/>
                  </a:cubicBezTo>
                  <a:cubicBezTo>
                    <a:pt x="7" y="9"/>
                    <a:pt x="9" y="10"/>
                    <a:pt x="13" y="11"/>
                  </a:cubicBezTo>
                  <a:cubicBezTo>
                    <a:pt x="18" y="13"/>
                    <a:pt x="21" y="15"/>
                    <a:pt x="21" y="19"/>
                  </a:cubicBezTo>
                  <a:cubicBezTo>
                    <a:pt x="21" y="24"/>
                    <a:pt x="17" y="27"/>
                    <a:pt x="11" y="27"/>
                  </a:cubicBezTo>
                  <a:cubicBezTo>
                    <a:pt x="6" y="27"/>
                    <a:pt x="3" y="2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904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1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14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2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73" y="1109743"/>
            <a:ext cx="5398594" cy="3689146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627403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34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6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41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61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08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5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4" y="300000"/>
            <a:ext cx="5398594" cy="600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873" y="1109743"/>
            <a:ext cx="4021953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791" y="1109743"/>
            <a:ext cx="4021953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59360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4" y="300000"/>
            <a:ext cx="5398594" cy="600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874" y="1109743"/>
            <a:ext cx="2618318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849" y="1109743"/>
            <a:ext cx="2618318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6049125" y="1109743"/>
            <a:ext cx="2618318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7740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4" y="300000"/>
            <a:ext cx="5398594" cy="600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7077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99030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4" y="300000"/>
            <a:ext cx="5398594" cy="600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791" y="1109743"/>
            <a:ext cx="4021953" cy="3692145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873" y="1109743"/>
            <a:ext cx="4021953" cy="368914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2586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4" y="300000"/>
            <a:ext cx="6046425" cy="600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873" y="1109743"/>
            <a:ext cx="4021953" cy="368914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42791" y="1109743"/>
            <a:ext cx="4021953" cy="368914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4763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873" y="300000"/>
            <a:ext cx="5398594" cy="6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873" y="1109743"/>
            <a:ext cx="8178870" cy="3689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5873" y="5311285"/>
            <a:ext cx="242937" cy="1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rgbClr val="8B8A8D"/>
                </a:solidFill>
              </a:defRPr>
            </a:lvl1pPr>
          </a:lstStyle>
          <a:p>
            <a:pPr defTabSz="816364"/>
            <a:fld id="{D14BCCD3-0010-4FBA-B965-2126ADC31932}" type="slidenum">
              <a:rPr lang="nb-NO" smtClean="0"/>
              <a:pPr defTabSz="816364"/>
              <a:t>‹#›</a:t>
            </a:fld>
            <a:endParaRPr lang="nb-NO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873" y="5263781"/>
            <a:ext cx="8168073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869579" y="288858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816364"/>
            <a:endParaRPr lang="nb-NO" sz="1575" dirty="0">
              <a:solidFill>
                <a:prstClr val="black"/>
              </a:solidFill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869579" y="288858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816364"/>
            <a:endParaRPr lang="nb-NO" sz="1575" dirty="0">
              <a:solidFill>
                <a:prstClr val="black"/>
              </a:solidFill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5005275" y="28449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816364"/>
            <a:endParaRPr lang="nb-NO" sz="1575" dirty="0">
              <a:solidFill>
                <a:prstClr val="black"/>
              </a:solidFill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5005275" y="28449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816364"/>
            <a:endParaRPr lang="nb-NO" sz="1575" dirty="0">
              <a:solidFill>
                <a:prstClr val="black"/>
              </a:solidFill>
            </a:endParaRPr>
          </a:p>
        </p:txBody>
      </p:sp>
      <p:grpSp>
        <p:nvGrpSpPr>
          <p:cNvPr id="21" name="Logotype, static"/>
          <p:cNvGrpSpPr/>
          <p:nvPr/>
        </p:nvGrpSpPr>
        <p:grpSpPr>
          <a:xfrm>
            <a:off x="8015012" y="5323185"/>
            <a:ext cx="647597" cy="150050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>
                <a:solidFill>
                  <a:prstClr val="black"/>
                </a:solidFill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8309" y="5311313"/>
            <a:ext cx="2969227" cy="119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 cap="all" baseline="0">
                <a:solidFill>
                  <a:srgbClr val="8B8A8D"/>
                </a:solidFill>
              </a:defRPr>
            </a:lvl1pPr>
          </a:lstStyle>
          <a:p>
            <a:pPr defTabSz="816364"/>
            <a:endParaRPr lang="nb-NO" dirty="0"/>
          </a:p>
        </p:txBody>
      </p:sp>
      <p:sp>
        <p:nvSpPr>
          <p:cNvPr id="4" name="xxLanguageTextBox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9523" cy="1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64"/>
            <a:endParaRPr lang="nb-NO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p:hf hdr="0" ftr="0" dt="0"/>
  <p:txStyles>
    <p:titleStyle>
      <a:lvl1pPr algn="l" defTabSz="816364" rtl="0" eaLnBrk="1" latinLnBrk="0" hangingPunct="1">
        <a:spcBef>
          <a:spcPct val="0"/>
        </a:spcBef>
        <a:buNone/>
        <a:defRPr sz="1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1572" indent="-161572" algn="l" defTabSz="816364" rtl="0" eaLnBrk="1" latinLnBrk="0" hangingPunct="1">
        <a:spcBef>
          <a:spcPts val="9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53543" indent="-160702" algn="l" defTabSz="816364" rtl="0" eaLnBrk="1" latinLnBrk="0" hangingPunct="1">
        <a:spcBef>
          <a:spcPts val="0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546385" indent="-160702" algn="l" defTabSz="816364" rtl="0" eaLnBrk="1" latinLnBrk="0" hangingPunct="1">
        <a:spcBef>
          <a:spcPts val="0"/>
        </a:spcBef>
        <a:buFont typeface="Arial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39228" indent="-160702" algn="l" defTabSz="816364" rtl="0" eaLnBrk="1" latinLnBrk="0" hangingPunct="1">
        <a:spcBef>
          <a:spcPts val="0"/>
        </a:spcBef>
        <a:buFont typeface="Arial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2070" indent="-160702" algn="l" defTabSz="816364" rtl="0" eaLnBrk="1" latinLnBrk="0" hangingPunct="1">
        <a:spcBef>
          <a:spcPts val="0"/>
        </a:spcBef>
        <a:buFont typeface="Arial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02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84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66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48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182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6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3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C5B4-9EB1-4563-B086-355E385A23A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3DDB-FDFE-4977-B5C5-9A1D9961150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515" y="3181350"/>
            <a:ext cx="6858000" cy="1231153"/>
          </a:xfrm>
        </p:spPr>
        <p:txBody>
          <a:bodyPr>
            <a:normAutofit fontScale="90000"/>
          </a:bodyPr>
          <a:lstStyle/>
          <a:p>
            <a:r>
              <a:rPr lang="nb-NO" sz="3300" b="1" dirty="0">
                <a:latin typeface="Value Nordnet" panose="020B0503030204020203" pitchFamily="34" charset="0"/>
              </a:rPr>
              <a:t/>
            </a:r>
            <a:br>
              <a:rPr lang="nb-NO" sz="3300" b="1" dirty="0">
                <a:latin typeface="Value Nordnet" panose="020B0503030204020203" pitchFamily="34" charset="0"/>
              </a:rPr>
            </a:br>
            <a:r>
              <a:rPr lang="nb-NO" sz="3300" b="1" dirty="0">
                <a:latin typeface="Value Nordnet" panose="020B0503030204020203" pitchFamily="34" charset="0"/>
              </a:rPr>
              <a:t/>
            </a:r>
            <a:br>
              <a:rPr lang="nb-NO" sz="3300" b="1" dirty="0">
                <a:latin typeface="Value Nordnet" panose="020B0503030204020203" pitchFamily="34" charset="0"/>
              </a:rPr>
            </a:br>
            <a:r>
              <a:rPr lang="nb-NO" sz="3300" b="1" dirty="0">
                <a:latin typeface="Value Nordnet" panose="020B0503030204020203" pitchFamily="34" charset="0"/>
              </a:rPr>
              <a:t>Spennende sektorer og selskaper</a:t>
            </a:r>
            <a:br>
              <a:rPr lang="nb-NO" sz="3300" b="1" dirty="0">
                <a:latin typeface="Value Nordnet" panose="020B0503030204020203" pitchFamily="34" charset="0"/>
              </a:rPr>
            </a:br>
            <a:r>
              <a:rPr lang="nb-NO" sz="3300" b="1" dirty="0">
                <a:latin typeface="Value Nordnet" panose="020B0503030204020203" pitchFamily="34" charset="0"/>
              </a:rPr>
              <a:t/>
            </a:r>
            <a:br>
              <a:rPr lang="nb-NO" sz="3300" b="1" dirty="0">
                <a:latin typeface="Value Nordnet" panose="020B0503030204020203" pitchFamily="34" charset="0"/>
              </a:rPr>
            </a:br>
            <a:r>
              <a:rPr lang="nb-NO" sz="1650" b="1" dirty="0">
                <a:latin typeface="Value Nordnet" panose="020B0503030204020203" pitchFamily="34" charset="0"/>
              </a:rPr>
              <a:t>Mads Johannesen </a:t>
            </a:r>
            <a:br>
              <a:rPr lang="nb-NO" sz="1650" b="1" dirty="0">
                <a:latin typeface="Value Nordnet" panose="020B0503030204020203" pitchFamily="34" charset="0"/>
              </a:rPr>
            </a:br>
            <a:r>
              <a:rPr lang="nb-NO" sz="1650" b="1" dirty="0">
                <a:latin typeface="Value Nordnet" panose="020B0503030204020203" pitchFamily="34" charset="0"/>
              </a:rPr>
              <a:t>Investeringsøkonom Nordnet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94480" y="938118"/>
            <a:ext cx="3355089" cy="2790920"/>
            <a:chOff x="10582100" y="224444"/>
            <a:chExt cx="1371602" cy="8728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7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45" y="541278"/>
            <a:ext cx="7886700" cy="994172"/>
          </a:xfrm>
        </p:spPr>
        <p:txBody>
          <a:bodyPr>
            <a:normAutofit/>
          </a:bodyPr>
          <a:lstStyle/>
          <a:p>
            <a:r>
              <a:rPr lang="nb-NO" dirty="0" smtClean="0">
                <a:latin typeface="Value Nordnet" panose="020B0503030204020203"/>
              </a:rPr>
              <a:t>Sparebanken Midt-Norge - verdsettelse</a:t>
            </a:r>
            <a:endParaRPr lang="nb-NO" dirty="0">
              <a:latin typeface="Value Nordnet" panose="020B0503030204020203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2880" y="1887783"/>
          <a:ext cx="3595688" cy="2527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851">
                  <a:extLst>
                    <a:ext uri="{9D8B030D-6E8A-4147-A177-3AD203B41FA5}">
                      <a16:colId xmlns:a16="http://schemas.microsoft.com/office/drawing/2014/main" xmlns="" val="2249704057"/>
                    </a:ext>
                  </a:extLst>
                </a:gridCol>
                <a:gridCol w="906905">
                  <a:extLst>
                    <a:ext uri="{9D8B030D-6E8A-4147-A177-3AD203B41FA5}">
                      <a16:colId xmlns:a16="http://schemas.microsoft.com/office/drawing/2014/main" xmlns="" val="2399754301"/>
                    </a:ext>
                  </a:extLst>
                </a:gridCol>
                <a:gridCol w="989932">
                  <a:extLst>
                    <a:ext uri="{9D8B030D-6E8A-4147-A177-3AD203B41FA5}">
                      <a16:colId xmlns:a16="http://schemas.microsoft.com/office/drawing/2014/main" xmlns="" val="1066371698"/>
                    </a:ext>
                  </a:extLst>
                </a:gridCol>
              </a:tblGrid>
              <a:tr h="17483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sng" strike="noStrike" dirty="0">
                          <a:effectLst/>
                        </a:rPr>
                        <a:t>Verdsettelse </a:t>
                      </a:r>
                      <a:endParaRPr lang="nb-N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u="none" strike="noStrike" dirty="0">
                          <a:effectLst/>
                        </a:rPr>
                        <a:t>2018e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u="none" strike="noStrike" dirty="0">
                          <a:effectLst/>
                        </a:rPr>
                        <a:t>2019e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013788231"/>
                  </a:ext>
                </a:extLst>
              </a:tr>
              <a:tr h="17483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P/E (Pris/EPS)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7,9x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8,1x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536461550"/>
                  </a:ext>
                </a:extLst>
              </a:tr>
              <a:tr h="17483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Earningsyield (EPS/Pris)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11,30 %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12,30 %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048437570"/>
                  </a:ext>
                </a:extLst>
              </a:tr>
              <a:tr h="32600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Yield(Utbytte pr aksje/aksjepris)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4,80 %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5,20 %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138904423"/>
                  </a:ext>
                </a:extLst>
              </a:tr>
              <a:tr h="32600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P/B (Pris/Bokført verdi pr aksje)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 dirty="0" smtClean="0">
                          <a:effectLst/>
                        </a:rPr>
                        <a:t>1,05x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 dirty="0" smtClean="0">
                          <a:effectLst/>
                        </a:rPr>
                        <a:t>1,1x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001058468"/>
                  </a:ext>
                </a:extLst>
              </a:tr>
              <a:tr h="32600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Kostnad i forhold til inntekt (lavere jo bedre)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0,47 %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0,44 %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489273389"/>
                  </a:ext>
                </a:extLst>
              </a:tr>
              <a:tr h="17483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sng" strike="noStrike" dirty="0">
                          <a:effectLst/>
                        </a:rPr>
                        <a:t>Lønnsomhetsanalyse</a:t>
                      </a:r>
                      <a:endParaRPr lang="nb-N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197610751"/>
                  </a:ext>
                </a:extLst>
              </a:tr>
              <a:tr h="17483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Kjernekapitalsratio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17,00 %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17,20 %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924202080"/>
                  </a:ext>
                </a:extLst>
              </a:tr>
              <a:tr h="17483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Utlånsvekst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7,60 %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7,97 %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848890404"/>
                  </a:ext>
                </a:extLst>
              </a:tr>
              <a:tr h="17483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Utlånstap i % av totalt utlån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0,20 %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0,18 %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19493078"/>
                  </a:ext>
                </a:extLst>
              </a:tr>
              <a:tr h="32600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 smtClean="0">
                          <a:effectLst/>
                        </a:rPr>
                        <a:t>ROE </a:t>
                      </a:r>
                      <a:r>
                        <a:rPr lang="nb-NO" sz="1000" u="none" strike="noStrike" dirty="0">
                          <a:effectLst/>
                        </a:rPr>
                        <a:t>(Netto profitt/aksjekapital)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 dirty="0">
                          <a:effectLst/>
                        </a:rPr>
                        <a:t>13,60 %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 dirty="0">
                          <a:effectLst/>
                        </a:rPr>
                        <a:t>13,10 %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9447397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490337" y="2720781"/>
            <a:ext cx="551985" cy="12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b="1" dirty="0">
                <a:solidFill>
                  <a:prstClr val="black"/>
                </a:solidFill>
              </a:rPr>
              <a:t>P/E=9,5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872" y="4415622"/>
            <a:ext cx="1867423" cy="15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50" b="1" dirty="0" err="1">
                <a:solidFill>
                  <a:prstClr val="black"/>
                </a:solidFill>
              </a:rPr>
              <a:t>Disclaimer</a:t>
            </a:r>
            <a:r>
              <a:rPr lang="nb-NO" sz="450" b="1" dirty="0">
                <a:solidFill>
                  <a:prstClr val="black"/>
                </a:solidFill>
              </a:rPr>
              <a:t>: </a:t>
            </a:r>
            <a:r>
              <a:rPr lang="nb-NO" sz="450" dirty="0">
                <a:solidFill>
                  <a:prstClr val="black"/>
                </a:solidFill>
              </a:rPr>
              <a:t>Egne estimater basert på Q2 18 rapport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6183" y="4192906"/>
            <a:ext cx="1867423" cy="14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50" b="1" dirty="0" err="1">
                <a:solidFill>
                  <a:prstClr val="black"/>
                </a:solidFill>
              </a:rPr>
              <a:t>Disclaimer</a:t>
            </a:r>
            <a:r>
              <a:rPr lang="nb-NO" sz="450" b="1" dirty="0">
                <a:solidFill>
                  <a:prstClr val="black"/>
                </a:solidFill>
              </a:rPr>
              <a:t>: </a:t>
            </a:r>
            <a:r>
              <a:rPr lang="nb-NO" sz="450" dirty="0" smtClean="0">
                <a:solidFill>
                  <a:prstClr val="black"/>
                </a:solidFill>
              </a:rPr>
              <a:t>kilde </a:t>
            </a:r>
            <a:r>
              <a:rPr lang="nb-NO" sz="450" dirty="0">
                <a:solidFill>
                  <a:prstClr val="black"/>
                </a:solidFill>
              </a:rPr>
              <a:t>til andre selskaper er Reuters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461231" y="2076568"/>
          <a:ext cx="3762375" cy="215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>
            <a:off x="7884647" y="2929508"/>
            <a:ext cx="157675" cy="144016"/>
          </a:xfrm>
          <a:prstGeom prst="rightBrac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53129" y="2929508"/>
            <a:ext cx="380842" cy="1291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b="1" dirty="0">
                <a:solidFill>
                  <a:prstClr val="black"/>
                </a:solidFill>
              </a:rPr>
              <a:t>21 %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3. Næringseiendom - Sverige</a:t>
            </a:r>
            <a:endParaRPr lang="nb-NO" dirty="0">
              <a:latin typeface="Value Nordnet" panose="020B050303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1354"/>
            <a:ext cx="7632848" cy="3640402"/>
          </a:xfrm>
        </p:spPr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Negativ sentralbankrente</a:t>
            </a:r>
          </a:p>
          <a:p>
            <a:r>
              <a:rPr lang="nb-NO" dirty="0" smtClean="0">
                <a:latin typeface="Value Nordnet" panose="020B0503030204020203"/>
              </a:rPr>
              <a:t>God vekst i svensk økonomi</a:t>
            </a:r>
          </a:p>
          <a:p>
            <a:r>
              <a:rPr lang="nb-NO" dirty="0" smtClean="0">
                <a:latin typeface="Value Nordnet" panose="020B0503030204020203"/>
              </a:rPr>
              <a:t>Lav arbeidsledighet</a:t>
            </a:r>
          </a:p>
          <a:p>
            <a:r>
              <a:rPr lang="nb-NO" dirty="0" smtClean="0">
                <a:latin typeface="Value Nordnet" panose="020B0503030204020203"/>
              </a:rPr>
              <a:t>Fantastisk avkastning på egenkapitalen</a:t>
            </a:r>
          </a:p>
          <a:p>
            <a:r>
              <a:rPr lang="nb-NO" dirty="0" smtClean="0">
                <a:latin typeface="Value Nordnet" panose="020B0503030204020203"/>
              </a:rPr>
              <a:t>Gode utbytter </a:t>
            </a:r>
          </a:p>
          <a:p>
            <a:r>
              <a:rPr lang="nb-NO" dirty="0" smtClean="0">
                <a:latin typeface="Value Nordnet" panose="020B0503030204020203"/>
              </a:rPr>
              <a:t>Logistikkeiendom i vekst grunnet e-handel</a:t>
            </a:r>
          </a:p>
          <a:p>
            <a:r>
              <a:rPr lang="nb-NO" dirty="0" smtClean="0">
                <a:latin typeface="Value Nordnet" panose="020B0503030204020203"/>
              </a:rPr>
              <a:t>Stabile inntekter/kontantstrøm</a:t>
            </a:r>
            <a:endParaRPr lang="nb-NO" dirty="0">
              <a:latin typeface="Value Nordnet" panose="020B05030302040202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069" y="1154643"/>
            <a:ext cx="3145931" cy="2584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6348" y="3634165"/>
            <a:ext cx="991065" cy="15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50" dirty="0">
                <a:solidFill>
                  <a:prstClr val="black"/>
                </a:solidFill>
              </a:rPr>
              <a:t>Kilde: riksbanken.se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0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Noen selskaper å tenke på</a:t>
            </a:r>
            <a:endParaRPr lang="nb-NO" dirty="0">
              <a:latin typeface="Value Nordnet" panose="020B05030302040202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1" y="3120523"/>
            <a:ext cx="1964651" cy="10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0" y="1910554"/>
            <a:ext cx="1862200" cy="1209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668" y="2068660"/>
            <a:ext cx="1837860" cy="105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726" y="3120522"/>
            <a:ext cx="1922942" cy="104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528" y="2023851"/>
            <a:ext cx="1837860" cy="1051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699" y="1979040"/>
            <a:ext cx="1837860" cy="1141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8668" y="3120521"/>
            <a:ext cx="1837860" cy="1044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528" y="3120520"/>
            <a:ext cx="2103400" cy="109667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7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Min favoritt - </a:t>
            </a:r>
            <a:r>
              <a:rPr lang="nb-NO" dirty="0" err="1" smtClean="0">
                <a:latin typeface="Value Nordnet" panose="020B0503030204020203"/>
              </a:rPr>
              <a:t>Hemfosa</a:t>
            </a:r>
            <a:r>
              <a:rPr lang="nb-NO" dirty="0" smtClean="0">
                <a:latin typeface="Value Nordnet" panose="020B0503030204020203"/>
              </a:rPr>
              <a:t> </a:t>
            </a:r>
            <a:r>
              <a:rPr lang="nb-NO" dirty="0" err="1" smtClean="0">
                <a:latin typeface="Value Nordnet" panose="020B0503030204020203"/>
              </a:rPr>
              <a:t>Fastligheter</a:t>
            </a:r>
            <a:endParaRPr lang="nb-NO" dirty="0">
              <a:latin typeface="Value Nordnet" panose="020B050303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654969"/>
            <a:ext cx="8182841" cy="3263504"/>
          </a:xfrm>
        </p:spPr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Virksomhet i Sverige, Norge og Finland</a:t>
            </a:r>
          </a:p>
          <a:p>
            <a:r>
              <a:rPr lang="nb-NO" dirty="0" smtClean="0">
                <a:latin typeface="Value Nordnet" panose="020B0503030204020203"/>
              </a:rPr>
              <a:t>Diversifisert eiendomsportefølje</a:t>
            </a:r>
          </a:p>
          <a:p>
            <a:r>
              <a:rPr lang="nb-NO" dirty="0" smtClean="0">
                <a:latin typeface="Value Nordnet" panose="020B0503030204020203"/>
              </a:rPr>
              <a:t>Solid management</a:t>
            </a:r>
            <a:endParaRPr lang="nb-NO" dirty="0">
              <a:latin typeface="Value Nordnet" panose="020B0503030204020203"/>
            </a:endParaRPr>
          </a:p>
          <a:p>
            <a:r>
              <a:rPr lang="nb-NO" dirty="0" smtClean="0">
                <a:latin typeface="Value Nordnet" panose="020B0503030204020203"/>
              </a:rPr>
              <a:t>Høy grad av offentlige kunder</a:t>
            </a:r>
          </a:p>
          <a:p>
            <a:r>
              <a:rPr lang="nb-NO" dirty="0" smtClean="0">
                <a:latin typeface="Value Nordnet" panose="020B0503030204020203"/>
              </a:rPr>
              <a:t>Lav ledighet på sine bygg</a:t>
            </a:r>
          </a:p>
          <a:p>
            <a:r>
              <a:rPr lang="nb-NO" dirty="0" smtClean="0">
                <a:latin typeface="Value Nordnet" panose="020B0503030204020203"/>
              </a:rPr>
              <a:t>Fantastisk avkastning på egenkapitalen</a:t>
            </a:r>
          </a:p>
          <a:p>
            <a:r>
              <a:rPr lang="nb-NO" dirty="0" smtClean="0">
                <a:latin typeface="Value Nordnet" panose="020B0503030204020203"/>
              </a:rPr>
              <a:t>Skiller ut transaksjonsbiten i eget selskap- </a:t>
            </a:r>
            <a:r>
              <a:rPr lang="nb-NO" dirty="0" err="1" smtClean="0">
                <a:latin typeface="Value Nordnet" panose="020B0503030204020203"/>
              </a:rPr>
              <a:t>Nyfosa</a:t>
            </a:r>
            <a:endParaRPr lang="nb-NO" dirty="0" smtClean="0">
              <a:latin typeface="Value Nordnet" panose="020B0503030204020203"/>
            </a:endParaRPr>
          </a:p>
          <a:p>
            <a:r>
              <a:rPr lang="nb-NO" dirty="0" smtClean="0">
                <a:latin typeface="Value Nordnet" panose="020B0503030204020203"/>
              </a:rPr>
              <a:t>Utbytte-avkastning på 5,5 %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67" y="1272183"/>
            <a:ext cx="1885950" cy="20145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962" y="3619989"/>
            <a:ext cx="1990184" cy="14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latin typeface="Value Nordnet" panose="020B0503030204020203"/>
              </a:rPr>
              <a:t>Hemfosa</a:t>
            </a:r>
            <a:r>
              <a:rPr lang="nb-NO" dirty="0" smtClean="0">
                <a:latin typeface="Value Nordnet" panose="020B0503030204020203"/>
              </a:rPr>
              <a:t> </a:t>
            </a:r>
            <a:r>
              <a:rPr lang="nb-NO" dirty="0" err="1" smtClean="0">
                <a:latin typeface="Value Nordnet" panose="020B0503030204020203"/>
              </a:rPr>
              <a:t>Fastligheter</a:t>
            </a:r>
            <a:r>
              <a:rPr lang="nb-NO" dirty="0" smtClean="0">
                <a:latin typeface="Value Nordnet" panose="020B0503030204020203"/>
              </a:rPr>
              <a:t>- verdsettelse</a:t>
            </a:r>
            <a:endParaRPr lang="nb-NO" dirty="0">
              <a:latin typeface="Value Nordnet" panose="020B0503030204020203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558416"/>
              </p:ext>
            </p:extLst>
          </p:nvPr>
        </p:nvGraphicFramePr>
        <p:xfrm>
          <a:off x="4432227" y="1854142"/>
          <a:ext cx="3769519" cy="229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531866" y="2702227"/>
            <a:ext cx="539791" cy="154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b="1" dirty="0">
                <a:solidFill>
                  <a:prstClr val="black"/>
                </a:solidFill>
              </a:rPr>
              <a:t>P/E =14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7381" y="2845924"/>
            <a:ext cx="331840" cy="18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b="1" dirty="0">
                <a:solidFill>
                  <a:prstClr val="black"/>
                </a:solidFill>
              </a:rPr>
              <a:t>34%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9175" y="1854142"/>
          <a:ext cx="3773938" cy="3229249"/>
        </p:xfrm>
        <a:graphic>
          <a:graphicData uri="http://schemas.openxmlformats.org/drawingml/2006/table">
            <a:tbl>
              <a:tblPr/>
              <a:tblGrid>
                <a:gridCol w="1554362">
                  <a:extLst>
                    <a:ext uri="{9D8B030D-6E8A-4147-A177-3AD203B41FA5}">
                      <a16:colId xmlns:a16="http://schemas.microsoft.com/office/drawing/2014/main" xmlns="" val="1449374452"/>
                    </a:ext>
                  </a:extLst>
                </a:gridCol>
                <a:gridCol w="1330428">
                  <a:extLst>
                    <a:ext uri="{9D8B030D-6E8A-4147-A177-3AD203B41FA5}">
                      <a16:colId xmlns:a16="http://schemas.microsoft.com/office/drawing/2014/main" xmlns="" val="2871264183"/>
                    </a:ext>
                  </a:extLst>
                </a:gridCol>
                <a:gridCol w="889148">
                  <a:extLst>
                    <a:ext uri="{9D8B030D-6E8A-4147-A177-3AD203B41FA5}">
                      <a16:colId xmlns:a16="http://schemas.microsoft.com/office/drawing/2014/main" xmlns="" val="809384402"/>
                    </a:ext>
                  </a:extLst>
                </a:gridCol>
              </a:tblGrid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Verdsettelse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523104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P/E (Pris/EPS)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10x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11x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142459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Earningsyield (EPS/Pris)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10,00 %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9,70 %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3893970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Gjennomsnittlig lånerente (kostnad)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1,94 %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1,94 %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976771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Yield(Utbytte pr aksje/aksjepris)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5,35 %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5,35 %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8640523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P/B (Pris/Bokført verdi pr aksje)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1,06x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1,1x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975921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ERPA/NAV (porteføljeverdi i aksjekurs)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119 SEK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122 SEK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294689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sng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Lønnsomhetsanalyse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6453506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Utleiegrad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93,40 %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95,00 %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5039398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Soliditet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39,50 %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39,70 %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039176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Belåningsgrad per eiendom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53,90 %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52,30 %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0970010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ROA(Avkastning på anleggsmidler)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8,90 %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9,10 %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361255"/>
                  </a:ext>
                </a:extLst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ROE (Netto profitt/aksjekapital)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27,00 %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26,00 %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46386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7"/>
          <p:cNvSpPr/>
          <p:nvPr/>
        </p:nvSpPr>
        <p:spPr>
          <a:xfrm>
            <a:off x="6342419" y="4157052"/>
            <a:ext cx="1867423" cy="14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50" b="1" dirty="0" err="1">
                <a:solidFill>
                  <a:prstClr val="black"/>
                </a:solidFill>
              </a:rPr>
              <a:t>Disclaimer</a:t>
            </a:r>
            <a:r>
              <a:rPr lang="nb-NO" sz="450" b="1" dirty="0">
                <a:solidFill>
                  <a:prstClr val="black"/>
                </a:solidFill>
              </a:rPr>
              <a:t>: </a:t>
            </a:r>
            <a:r>
              <a:rPr lang="nb-NO" sz="450" dirty="0" smtClean="0">
                <a:solidFill>
                  <a:prstClr val="black"/>
                </a:solidFill>
              </a:rPr>
              <a:t>kilde til </a:t>
            </a:r>
            <a:r>
              <a:rPr lang="nb-NO" sz="450" dirty="0">
                <a:solidFill>
                  <a:prstClr val="black"/>
                </a:solidFill>
              </a:rPr>
              <a:t>andre selskaper er Reuters</a:t>
            </a:r>
          </a:p>
        </p:txBody>
      </p:sp>
    </p:spTree>
    <p:extLst>
      <p:ext uri="{BB962C8B-B14F-4D97-AF65-F5344CB8AC3E}">
        <p14:creationId xmlns:p14="http://schemas.microsoft.com/office/powerpoint/2010/main" val="41051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Lurer du på hvordan jeg velger aksjer? </a:t>
            </a:r>
            <a:endParaRPr lang="nb-NO" dirty="0">
              <a:latin typeface="Value Nordnet" panose="020B050303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Følg meg på </a:t>
            </a:r>
            <a:r>
              <a:rPr lang="nb-NO" dirty="0" err="1" smtClean="0">
                <a:latin typeface="Value Nordnet" panose="020B0503030204020203"/>
              </a:rPr>
              <a:t>Shareville</a:t>
            </a:r>
            <a:r>
              <a:rPr lang="nb-NO" dirty="0" smtClean="0">
                <a:latin typeface="Value Nordnet" panose="020B0503030204020203"/>
              </a:rPr>
              <a:t>: </a:t>
            </a:r>
            <a:r>
              <a:rPr lang="nb-NO" dirty="0" err="1" smtClean="0">
                <a:latin typeface="Value Nordnet" panose="020B0503030204020203"/>
              </a:rPr>
              <a:t>MadsNordnet</a:t>
            </a:r>
            <a:endParaRPr lang="nb-NO" dirty="0" smtClean="0">
              <a:latin typeface="Value Nordnet" panose="020B0503030204020203"/>
            </a:endParaRPr>
          </a:p>
          <a:p>
            <a:r>
              <a:rPr lang="nb-NO" dirty="0" err="1" smtClean="0">
                <a:latin typeface="Value Nordnet" panose="020B0503030204020203"/>
              </a:rPr>
              <a:t>Twitter</a:t>
            </a:r>
            <a:r>
              <a:rPr lang="nb-NO" dirty="0" smtClean="0">
                <a:latin typeface="Value Nordnet" panose="020B0503030204020203"/>
              </a:rPr>
              <a:t>: @</a:t>
            </a:r>
            <a:r>
              <a:rPr lang="nb-NO" dirty="0" err="1" smtClean="0">
                <a:latin typeface="Value Nordnet" panose="020B0503030204020203"/>
              </a:rPr>
              <a:t>MadsNordnet</a:t>
            </a:r>
            <a:endParaRPr lang="nb-NO" dirty="0" smtClean="0">
              <a:latin typeface="Value Nordnet" panose="020B0503030204020203"/>
            </a:endParaRPr>
          </a:p>
          <a:p>
            <a:pPr marL="0" indent="0">
              <a:buNone/>
            </a:pPr>
            <a:endParaRPr lang="nb-NO" dirty="0">
              <a:latin typeface="Value Nordnet" panose="020B05030302040202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99" y="2605087"/>
            <a:ext cx="5022056" cy="2414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533" y="1521354"/>
            <a:ext cx="3186547" cy="33109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5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87273" y="1493044"/>
            <a:ext cx="3999265" cy="3214688"/>
            <a:chOff x="10582100" y="224444"/>
            <a:chExt cx="1371602" cy="8728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33" y="535474"/>
            <a:ext cx="7886700" cy="994172"/>
          </a:xfrm>
        </p:spPr>
        <p:txBody>
          <a:bodyPr>
            <a:normAutofit/>
          </a:bodyPr>
          <a:lstStyle/>
          <a:p>
            <a:r>
              <a:rPr lang="nb-NO" dirty="0">
                <a:latin typeface="Value Nordnet" panose="020B0503030204020203" pitchFamily="34" charset="0"/>
              </a:rPr>
              <a:t>Verden i dag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9" y="1395579"/>
            <a:ext cx="2164019" cy="16457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69" y="1395580"/>
            <a:ext cx="2165499" cy="1645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05" y="3161909"/>
            <a:ext cx="2164019" cy="1645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199" y="1395579"/>
            <a:ext cx="2164019" cy="1645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269" y="3175442"/>
            <a:ext cx="2165499" cy="16457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409" y="1395579"/>
            <a:ext cx="2165499" cy="1645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6199" y="3175442"/>
            <a:ext cx="2164019" cy="1650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9409" y="3175441"/>
            <a:ext cx="2165499" cy="16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Value Nordnet" panose="020B0503030204020203" pitchFamily="34" charset="0"/>
              </a:rPr>
              <a:t>1. Konsulentsektoren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969"/>
            <a:ext cx="3756314" cy="3263504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>
                <a:latin typeface="Value Nordnet" panose="020B0503030204020203"/>
              </a:rPr>
              <a:t>Digitaliseringstrenden </a:t>
            </a:r>
          </a:p>
          <a:p>
            <a:r>
              <a:rPr lang="nb-NO" dirty="0" smtClean="0">
                <a:latin typeface="Value Nordnet" panose="020B0503030204020203"/>
              </a:rPr>
              <a:t>Automatisering/</a:t>
            </a:r>
            <a:r>
              <a:rPr lang="nb-NO" dirty="0" err="1" smtClean="0">
                <a:latin typeface="Value Nordnet" panose="020B0503030204020203"/>
              </a:rPr>
              <a:t>Robotics</a:t>
            </a:r>
            <a:r>
              <a:rPr lang="nb-NO" dirty="0" smtClean="0">
                <a:latin typeface="Value Nordnet" panose="020B0503030204020203"/>
              </a:rPr>
              <a:t> </a:t>
            </a:r>
          </a:p>
          <a:p>
            <a:r>
              <a:rPr lang="nb-NO" dirty="0" err="1" smtClean="0">
                <a:latin typeface="Value Nordnet" panose="020B0503030204020203"/>
              </a:rPr>
              <a:t>Cloud</a:t>
            </a:r>
            <a:r>
              <a:rPr lang="nb-NO" dirty="0" smtClean="0">
                <a:latin typeface="Value Nordnet" panose="020B0503030204020203"/>
              </a:rPr>
              <a:t> («data opp i skyen»)</a:t>
            </a:r>
          </a:p>
          <a:p>
            <a:r>
              <a:rPr lang="nb-NO" dirty="0" smtClean="0">
                <a:latin typeface="Value Nordnet" panose="020B0503030204020203"/>
              </a:rPr>
              <a:t>GDPR (</a:t>
            </a:r>
            <a:r>
              <a:rPr lang="nb-NO" dirty="0">
                <a:latin typeface="Value Nordnet" panose="020B0503030204020203"/>
              </a:rPr>
              <a:t>General Data </a:t>
            </a:r>
            <a:r>
              <a:rPr lang="nb-NO" dirty="0" err="1">
                <a:latin typeface="Value Nordnet" panose="020B0503030204020203"/>
              </a:rPr>
              <a:t>Protection</a:t>
            </a:r>
            <a:r>
              <a:rPr lang="nb-NO" dirty="0">
                <a:latin typeface="Value Nordnet" panose="020B0503030204020203"/>
              </a:rPr>
              <a:t> </a:t>
            </a:r>
            <a:r>
              <a:rPr lang="nb-NO" dirty="0" err="1" smtClean="0">
                <a:latin typeface="Value Nordnet" panose="020B0503030204020203"/>
              </a:rPr>
              <a:t>Regulation</a:t>
            </a:r>
            <a:r>
              <a:rPr lang="nb-NO" dirty="0" smtClean="0">
                <a:latin typeface="Value Nordnet" panose="020B0503030204020203"/>
              </a:rPr>
              <a:t>)</a:t>
            </a:r>
          </a:p>
          <a:p>
            <a:r>
              <a:rPr lang="nb-NO" dirty="0" err="1" smtClean="0">
                <a:latin typeface="Value Nordnet" panose="020B0503030204020203"/>
              </a:rPr>
              <a:t>Internet</a:t>
            </a:r>
            <a:r>
              <a:rPr lang="nb-NO" dirty="0" smtClean="0">
                <a:latin typeface="Value Nordnet" panose="020B0503030204020203"/>
              </a:rPr>
              <a:t> </a:t>
            </a:r>
            <a:r>
              <a:rPr lang="nb-NO" dirty="0" err="1" smtClean="0">
                <a:latin typeface="Value Nordnet" panose="020B0503030204020203"/>
              </a:rPr>
              <a:t>of</a:t>
            </a:r>
            <a:r>
              <a:rPr lang="nb-NO" dirty="0" smtClean="0">
                <a:latin typeface="Value Nordnet" panose="020B0503030204020203"/>
              </a:rPr>
              <a:t> </a:t>
            </a:r>
            <a:r>
              <a:rPr lang="nb-NO" dirty="0" err="1" smtClean="0">
                <a:latin typeface="Value Nordnet" panose="020B0503030204020203"/>
              </a:rPr>
              <a:t>things</a:t>
            </a:r>
            <a:r>
              <a:rPr lang="nb-NO" dirty="0" smtClean="0">
                <a:latin typeface="Value Nordnet" panose="020B0503030204020203"/>
              </a:rPr>
              <a:t> (IOT)</a:t>
            </a:r>
          </a:p>
          <a:p>
            <a:r>
              <a:rPr lang="nb-NO" dirty="0" smtClean="0">
                <a:latin typeface="Value Nordnet" panose="020B0503030204020203"/>
              </a:rPr>
              <a:t>Logistikk og ERP</a:t>
            </a:r>
          </a:p>
          <a:p>
            <a:r>
              <a:rPr lang="nb-NO" dirty="0" smtClean="0">
                <a:latin typeface="Value Nordnet" panose="020B0503030204020203"/>
              </a:rPr>
              <a:t>Kapitallett modell</a:t>
            </a:r>
          </a:p>
          <a:p>
            <a:r>
              <a:rPr lang="nb-NO" dirty="0" smtClean="0">
                <a:latin typeface="Value Nordnet" panose="020B0503030204020203"/>
              </a:rPr>
              <a:t>Fantastisk avkastning på egenkapitalen </a:t>
            </a:r>
          </a:p>
          <a:p>
            <a:r>
              <a:rPr lang="nb-NO" dirty="0" smtClean="0">
                <a:latin typeface="Value Nordnet" panose="020B0503030204020203"/>
              </a:rPr>
              <a:t>Stor andel statlige kontrakter (verdens beste kunde)</a:t>
            </a:r>
            <a:endParaRPr lang="nb-NO" dirty="0">
              <a:latin typeface="Value Nordnet" panose="020B050303020402020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46" y="1214221"/>
            <a:ext cx="4740603" cy="38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83" y="4383511"/>
            <a:ext cx="2653178" cy="731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87" y="379485"/>
            <a:ext cx="7886700" cy="994172"/>
          </a:xfrm>
        </p:spPr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En verden av selskaper</a:t>
            </a:r>
            <a:endParaRPr lang="nb-NO" dirty="0">
              <a:latin typeface="Value Nordnet" panose="020B05030302040202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41" y="1373657"/>
            <a:ext cx="2021681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194" y="1622714"/>
            <a:ext cx="2203588" cy="636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100" y="1622714"/>
            <a:ext cx="2254936" cy="63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40" y="2532304"/>
            <a:ext cx="2254936" cy="950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194" y="2508539"/>
            <a:ext cx="2203588" cy="9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190" y="2532304"/>
            <a:ext cx="2260846" cy="836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63" y="3555423"/>
            <a:ext cx="1942559" cy="739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9329" y="3555423"/>
            <a:ext cx="2275318" cy="739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0718" y="3562567"/>
            <a:ext cx="2275318" cy="731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3464" y="4498041"/>
            <a:ext cx="2275318" cy="72471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4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59" y="380405"/>
            <a:ext cx="7886700" cy="994172"/>
          </a:xfrm>
        </p:spPr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Min favoritt - </a:t>
            </a:r>
            <a:r>
              <a:rPr lang="nb-NO" dirty="0" err="1" smtClean="0">
                <a:latin typeface="Value Nordnet" panose="020B0503030204020203"/>
              </a:rPr>
              <a:t>Knowit</a:t>
            </a:r>
            <a:r>
              <a:rPr lang="nb-NO" dirty="0" smtClean="0">
                <a:latin typeface="Value Nordnet" panose="020B0503030204020203"/>
              </a:rPr>
              <a:t> </a:t>
            </a:r>
            <a:r>
              <a:rPr lang="nb-NO" dirty="0" err="1" smtClean="0">
                <a:latin typeface="Value Nordnet" panose="020B0503030204020203"/>
              </a:rPr>
              <a:t>Consulting</a:t>
            </a:r>
            <a:r>
              <a:rPr lang="nb-NO" dirty="0" smtClean="0">
                <a:latin typeface="Value Nordnet" panose="020B0503030204020203"/>
              </a:rPr>
              <a:t> </a:t>
            </a:r>
            <a:endParaRPr lang="nb-NO" dirty="0">
              <a:latin typeface="Value Nordnet" panose="020B050303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09" y="1374577"/>
            <a:ext cx="3833846" cy="3654732"/>
          </a:xfrm>
        </p:spPr>
        <p:txBody>
          <a:bodyPr>
            <a:normAutofit/>
          </a:bodyPr>
          <a:lstStyle/>
          <a:p>
            <a:r>
              <a:rPr lang="nb-NO" dirty="0" smtClean="0">
                <a:latin typeface="Value Nordnet" panose="020B0503030204020203"/>
              </a:rPr>
              <a:t>Svensk selskap med internasjonal tilstedeværelse </a:t>
            </a:r>
          </a:p>
          <a:p>
            <a:r>
              <a:rPr lang="nb-NO" dirty="0" smtClean="0">
                <a:latin typeface="Value Nordnet" panose="020B0503030204020203"/>
              </a:rPr>
              <a:t>Digitaliserer og automatiserer Norden</a:t>
            </a:r>
          </a:p>
          <a:p>
            <a:r>
              <a:rPr lang="nb-NO" dirty="0" smtClean="0">
                <a:latin typeface="Value Nordnet" panose="020B0503030204020203"/>
              </a:rPr>
              <a:t>Stor og bred kundeportefølje- på tvers av sektorer </a:t>
            </a:r>
          </a:p>
          <a:p>
            <a:pPr lvl="1"/>
            <a:r>
              <a:rPr lang="nb-NO" dirty="0" smtClean="0">
                <a:latin typeface="Value Nordnet" panose="020B0503030204020203"/>
              </a:rPr>
              <a:t>Volvo, Skoda, Friele, Statkraft og Ericsson for å nevne noen</a:t>
            </a:r>
          </a:p>
          <a:p>
            <a:r>
              <a:rPr lang="nb-NO" dirty="0" smtClean="0">
                <a:latin typeface="Value Nordnet" panose="020B0503030204020203"/>
              </a:rPr>
              <a:t>Øker salget år etter år</a:t>
            </a:r>
          </a:p>
          <a:p>
            <a:endParaRPr lang="nb-NO" dirty="0">
              <a:latin typeface="Value Nordnet" panose="020B05030302040202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709" y="1286776"/>
            <a:ext cx="2396441" cy="242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538" y="1016579"/>
            <a:ext cx="2225046" cy="22098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09" y="3777095"/>
            <a:ext cx="2916383" cy="15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59" y="380405"/>
            <a:ext cx="7886700" cy="994172"/>
          </a:xfrm>
        </p:spPr>
        <p:txBody>
          <a:bodyPr/>
          <a:lstStyle/>
          <a:p>
            <a:r>
              <a:rPr lang="nb-NO" dirty="0" err="1" smtClean="0">
                <a:latin typeface="Value Nordnet" panose="020B0503030204020203"/>
              </a:rPr>
              <a:t>Knowit</a:t>
            </a:r>
            <a:r>
              <a:rPr lang="nb-NO" dirty="0" smtClean="0">
                <a:latin typeface="Value Nordnet" panose="020B0503030204020203"/>
              </a:rPr>
              <a:t> - prising av selskapet </a:t>
            </a:r>
            <a:endParaRPr lang="nb-NO" dirty="0">
              <a:latin typeface="Value Nordnet" panose="020B0503030204020203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496638" y="1751549"/>
          <a:ext cx="3429000" cy="249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54518" y="1751549"/>
          <a:ext cx="3943350" cy="2490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xmlns="" val="31965006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74580222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483712953"/>
                    </a:ext>
                  </a:extLst>
                </a:gridCol>
              </a:tblGrid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sng" strike="noStrike" dirty="0">
                          <a:effectLst/>
                        </a:rPr>
                        <a:t>Verdsettelse</a:t>
                      </a:r>
                      <a:r>
                        <a:rPr lang="nb-NO" sz="1000" u="sng" strike="noStrike" dirty="0">
                          <a:effectLst/>
                        </a:rPr>
                        <a:t> </a:t>
                      </a:r>
                      <a:endParaRPr lang="nb-N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u="none" strike="noStrike" dirty="0">
                          <a:effectLst/>
                        </a:rPr>
                        <a:t>2018e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u="none" strike="noStrike" dirty="0">
                          <a:effectLst/>
                        </a:rPr>
                        <a:t>2019e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469159236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P/E (Pris/EPS)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14,4x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13,9x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653360851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Earningsyield (EPS/Pris)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6,90 %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7,17 %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4053805737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EV/EBITDA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1,6x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1,4x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123183604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Yield(Utbytte pr aksje/aksjepris)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3,35 %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3,75 %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436594593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P/B (Pris/Bokført verdi pr aksje)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3,2x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>
                          <a:effectLst/>
                        </a:rPr>
                        <a:t>3x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87348984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ROIC (avkastning på totalkapitalen)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17,40 %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18,20 %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373780027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sng" strike="noStrike" dirty="0">
                          <a:effectLst/>
                        </a:rPr>
                        <a:t>Lønnsomhetsanalyse</a:t>
                      </a:r>
                      <a:endParaRPr lang="nb-N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526730281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Driftsmargin (EBITDA/Salg)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9,60 %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9,80 %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327605516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Egenkapitalgrad 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55,80 %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56,20 %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288991527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Netto margin (Netto profitt/inntekt) 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7,40 %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7,97 %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633187252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ROCE(Avkastning på arbeidskapital)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28,40 %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29,30 %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782326356"/>
                  </a:ext>
                </a:extLst>
              </a:tr>
              <a:tr h="191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ROE (Netto profitt/aksjekapital)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23,80 %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 dirty="0">
                          <a:effectLst/>
                        </a:rPr>
                        <a:t>23,50 %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32785607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569866" y="4242285"/>
            <a:ext cx="1867423" cy="15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50" b="1" dirty="0" err="1">
                <a:solidFill>
                  <a:prstClr val="black"/>
                </a:solidFill>
              </a:rPr>
              <a:t>Disclaimer</a:t>
            </a:r>
            <a:r>
              <a:rPr lang="nb-NO" sz="450" b="1" dirty="0">
                <a:solidFill>
                  <a:prstClr val="black"/>
                </a:solidFill>
              </a:rPr>
              <a:t>: </a:t>
            </a:r>
            <a:r>
              <a:rPr lang="nb-NO" sz="450" dirty="0">
                <a:solidFill>
                  <a:prstClr val="black"/>
                </a:solidFill>
              </a:rPr>
              <a:t>Egne estimater basert på Q2 18 rapport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73347" y="4181120"/>
            <a:ext cx="790736" cy="15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50" b="1" dirty="0" err="1">
                <a:solidFill>
                  <a:prstClr val="black"/>
                </a:solidFill>
              </a:rPr>
              <a:t>Disclaimer</a:t>
            </a:r>
            <a:r>
              <a:rPr lang="nb-NO" sz="450" b="1" dirty="0">
                <a:solidFill>
                  <a:prstClr val="black"/>
                </a:solidFill>
              </a:rPr>
              <a:t>: </a:t>
            </a:r>
            <a:r>
              <a:rPr lang="nb-NO" sz="450" dirty="0">
                <a:solidFill>
                  <a:prstClr val="black"/>
                </a:solidFill>
              </a:rPr>
              <a:t>kilde til andre selskaper er Reuters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7294" y="2499839"/>
            <a:ext cx="581493" cy="11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b="1" dirty="0">
                <a:solidFill>
                  <a:prstClr val="black"/>
                </a:solidFill>
              </a:rPr>
              <a:t>P/E= 19,7</a:t>
            </a:r>
          </a:p>
        </p:txBody>
      </p:sp>
      <p:sp>
        <p:nvSpPr>
          <p:cNvPr id="3" name="Right Brace 2"/>
          <p:cNvSpPr/>
          <p:nvPr/>
        </p:nvSpPr>
        <p:spPr>
          <a:xfrm>
            <a:off x="7628895" y="2713484"/>
            <a:ext cx="239820" cy="212745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6385" y="2727910"/>
            <a:ext cx="377331" cy="161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b="1" dirty="0">
                <a:solidFill>
                  <a:prstClr val="black"/>
                </a:solidFill>
              </a:rPr>
              <a:t>37%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1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Value Nordnet" panose="020B0503030204020203"/>
              </a:rPr>
              <a:t>2. Sparebanker </a:t>
            </a:r>
            <a:endParaRPr lang="nb-NO" dirty="0">
              <a:latin typeface="Value Nordnet" panose="020B050303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63264"/>
            <a:ext cx="4109257" cy="3263504"/>
          </a:xfrm>
        </p:spPr>
        <p:txBody>
          <a:bodyPr>
            <a:noAutofit/>
          </a:bodyPr>
          <a:lstStyle/>
          <a:p>
            <a:r>
              <a:rPr lang="nb-NO" sz="2000" dirty="0" smtClean="0">
                <a:latin typeface="Value Nordnet" panose="020B0503030204020203"/>
              </a:rPr>
              <a:t>Eksponering mot norsk økonomi</a:t>
            </a:r>
          </a:p>
          <a:p>
            <a:r>
              <a:rPr lang="nb-NO" sz="2000" dirty="0" smtClean="0">
                <a:latin typeface="Value Nordnet" panose="020B0503030204020203"/>
              </a:rPr>
              <a:t>«Skjermet mot utlandet» </a:t>
            </a:r>
          </a:p>
          <a:p>
            <a:r>
              <a:rPr lang="nb-NO" sz="2000" dirty="0" smtClean="0">
                <a:latin typeface="Value Nordnet" panose="020B0503030204020203"/>
              </a:rPr>
              <a:t>Stabil boligprisvekst utenfor Oslo</a:t>
            </a:r>
          </a:p>
          <a:p>
            <a:r>
              <a:rPr lang="nb-NO" sz="2000" dirty="0" smtClean="0">
                <a:latin typeface="Value Nordnet" panose="020B0503030204020203"/>
              </a:rPr>
              <a:t>Regional tilstedeværelse </a:t>
            </a:r>
          </a:p>
          <a:p>
            <a:r>
              <a:rPr lang="nb-NO" sz="2000" dirty="0" smtClean="0">
                <a:latin typeface="Value Nordnet" panose="020B0503030204020203"/>
              </a:rPr>
              <a:t>Tillitt blant kundene</a:t>
            </a:r>
          </a:p>
          <a:p>
            <a:r>
              <a:rPr lang="nb-NO" sz="2000" dirty="0" smtClean="0">
                <a:latin typeface="Value Nordnet" panose="020B0503030204020203"/>
              </a:rPr>
              <a:t>God lønnsomhet og drift</a:t>
            </a:r>
          </a:p>
          <a:p>
            <a:r>
              <a:rPr lang="nb-NO" sz="2000" dirty="0" smtClean="0">
                <a:latin typeface="Value Nordnet" panose="020B0503030204020203"/>
              </a:rPr>
              <a:t>Gode utbytter</a:t>
            </a:r>
            <a:endParaRPr lang="nb-NO" sz="2000" dirty="0">
              <a:latin typeface="Value Nordnet" panose="020B05030302040202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761" y="1297458"/>
            <a:ext cx="4746574" cy="351180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6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7" y="559594"/>
            <a:ext cx="8304816" cy="994172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latin typeface="Value Nordnet" panose="020B0503030204020203"/>
              </a:rPr>
              <a:t>Utvalget på Oslo Børs, med varierende likviditet</a:t>
            </a:r>
            <a:endParaRPr lang="nb-NO" dirty="0">
              <a:latin typeface="Value Nordnet" panose="020B05030302040202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9" y="3922569"/>
            <a:ext cx="2158239" cy="949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8" y="2907508"/>
            <a:ext cx="2126932" cy="950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619" y="1860896"/>
            <a:ext cx="2113895" cy="997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23" y="1860896"/>
            <a:ext cx="2069430" cy="9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893" y="3048733"/>
            <a:ext cx="1239705" cy="660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429" y="1998971"/>
            <a:ext cx="1360198" cy="802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1848451"/>
            <a:ext cx="2141906" cy="997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884" y="3978178"/>
            <a:ext cx="2141906" cy="920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6243" y="2918825"/>
            <a:ext cx="2108264" cy="939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7406" y="4189046"/>
            <a:ext cx="1246888" cy="626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3292" y="2891149"/>
            <a:ext cx="2256022" cy="997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3768" y="3978247"/>
            <a:ext cx="2225181" cy="8376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0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26" y="325095"/>
            <a:ext cx="7886700" cy="994172"/>
          </a:xfrm>
        </p:spPr>
        <p:txBody>
          <a:bodyPr>
            <a:normAutofit/>
          </a:bodyPr>
          <a:lstStyle/>
          <a:p>
            <a:r>
              <a:rPr lang="nb-NO" dirty="0" smtClean="0">
                <a:latin typeface="Value Nordnet" panose="020B0503030204020203"/>
              </a:rPr>
              <a:t>Min favoritt - Sparebanken Midt-Norge</a:t>
            </a:r>
            <a:endParaRPr lang="nb-NO" dirty="0">
              <a:latin typeface="Value Nordnet" panose="020B050303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05" y="1668242"/>
            <a:ext cx="4477617" cy="3263504"/>
          </a:xfrm>
        </p:spPr>
        <p:txBody>
          <a:bodyPr>
            <a:normAutofit/>
          </a:bodyPr>
          <a:lstStyle/>
          <a:p>
            <a:r>
              <a:rPr lang="nb-NO" dirty="0" smtClean="0">
                <a:latin typeface="Value Nordnet" panose="020B0503030204020203"/>
              </a:rPr>
              <a:t>Øker inntjeningen år etter år</a:t>
            </a:r>
          </a:p>
          <a:p>
            <a:r>
              <a:rPr lang="nb-NO" dirty="0" smtClean="0">
                <a:latin typeface="Value Nordnet" panose="020B0503030204020203"/>
              </a:rPr>
              <a:t>Management eier mye aksjer</a:t>
            </a:r>
          </a:p>
          <a:p>
            <a:r>
              <a:rPr lang="nb-NO" dirty="0" smtClean="0">
                <a:latin typeface="Value Nordnet" panose="020B0503030204020203"/>
              </a:rPr>
              <a:t>Godt kapitalisert (CET1 15 %)</a:t>
            </a:r>
          </a:p>
          <a:p>
            <a:r>
              <a:rPr lang="nb-NO" dirty="0" smtClean="0">
                <a:latin typeface="Value Nordnet" panose="020B0503030204020203"/>
              </a:rPr>
              <a:t>Lave tap på utlån</a:t>
            </a:r>
          </a:p>
          <a:p>
            <a:r>
              <a:rPr lang="nb-NO" dirty="0" smtClean="0">
                <a:latin typeface="Value Nordnet" panose="020B0503030204020203"/>
              </a:rPr>
              <a:t>Stabil boligprisvekst i Midt-Norge</a:t>
            </a:r>
          </a:p>
          <a:p>
            <a:r>
              <a:rPr lang="nb-NO" dirty="0" smtClean="0">
                <a:latin typeface="Value Nordnet" panose="020B0503030204020203"/>
              </a:rPr>
              <a:t>Høy avkastning på egenkapitalen</a:t>
            </a:r>
          </a:p>
          <a:p>
            <a:r>
              <a:rPr lang="nb-NO" dirty="0" smtClean="0">
                <a:latin typeface="Value Nordnet" panose="020B0503030204020203"/>
              </a:rPr>
              <a:t>Fokus på lønnsom drift og digitalisering</a:t>
            </a:r>
            <a:endParaRPr lang="nb-NO" dirty="0">
              <a:latin typeface="Value Nordnet" panose="020B05030302040202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65" y="1172756"/>
            <a:ext cx="4170845" cy="2017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507" y="3148484"/>
            <a:ext cx="2282449" cy="20002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57381" y="339705"/>
            <a:ext cx="1028702" cy="654627"/>
            <a:chOff x="10582100" y="224444"/>
            <a:chExt cx="1371602" cy="8728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00" y="438192"/>
              <a:ext cx="1147157" cy="4455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0582100" y="224444"/>
              <a:ext cx="1371602" cy="872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862" y="3299995"/>
            <a:ext cx="2319076" cy="18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Nor"/>
</p:tagLst>
</file>

<file path=ppt/theme/theme1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A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15598</TotalTime>
  <Words>587</Words>
  <Application>Microsoft Office PowerPoint</Application>
  <PresentationFormat>Skjermfremvisning (16:10)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Value Nordnet</vt:lpstr>
      <vt:lpstr>Nordea</vt:lpstr>
      <vt:lpstr>Office Theme</vt:lpstr>
      <vt:lpstr>  Spennende sektorer og selskaper  Mads Johannesen  Investeringsøkonom Nordnet</vt:lpstr>
      <vt:lpstr>Verden i dag</vt:lpstr>
      <vt:lpstr>1. Konsulentsektoren</vt:lpstr>
      <vt:lpstr>En verden av selskaper</vt:lpstr>
      <vt:lpstr>Min favoritt - Knowit Consulting </vt:lpstr>
      <vt:lpstr>Knowit - prising av selskapet </vt:lpstr>
      <vt:lpstr>2. Sparebanker </vt:lpstr>
      <vt:lpstr>Utvalget på Oslo Børs, med varierende likviditet</vt:lpstr>
      <vt:lpstr>Min favoritt - Sparebanken Midt-Norge</vt:lpstr>
      <vt:lpstr>Sparebanken Midt-Norge - verdsettelse</vt:lpstr>
      <vt:lpstr>3. Næringseiendom - Sverige</vt:lpstr>
      <vt:lpstr>Noen selskaper å tenke på</vt:lpstr>
      <vt:lpstr>Min favoritt - Hemfosa Fastligheter</vt:lpstr>
      <vt:lpstr>Hemfosa Fastligheter- verdsettelse</vt:lpstr>
      <vt:lpstr>Lurer du på hvordan jeg velger aksjer? </vt:lpstr>
      <vt:lpstr>PowerPoint-presentasjon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Skaug</dc:creator>
  <cp:lastModifiedBy>Utlån</cp:lastModifiedBy>
  <cp:revision>53</cp:revision>
  <dcterms:created xsi:type="dcterms:W3CDTF">2018-08-24T09:22:17Z</dcterms:created>
  <dcterms:modified xsi:type="dcterms:W3CDTF">2018-10-17T12:15:10Z</dcterms:modified>
</cp:coreProperties>
</file>