
<file path=[Content_Types].xml><?xml version="1.0" encoding="utf-8"?>
<Types xmlns="http://schemas.openxmlformats.org/package/2006/content-types">
  <Default Extension="png" ContentType="image/png"/>
  <Default Extension="tmp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4" r:id="rId2"/>
    <p:sldMasterId id="2147483656" r:id="rId3"/>
    <p:sldMasterId id="2147483688" r:id="rId4"/>
    <p:sldMasterId id="2147483725" r:id="rId5"/>
    <p:sldMasterId id="2147483759" r:id="rId6"/>
    <p:sldMasterId id="2147483786" r:id="rId7"/>
    <p:sldMasterId id="2147483812" r:id="rId8"/>
  </p:sldMasterIdLst>
  <p:notesMasterIdLst>
    <p:notesMasterId r:id="rId25"/>
  </p:notesMasterIdLst>
  <p:handoutMasterIdLst>
    <p:handoutMasterId r:id="rId26"/>
  </p:handoutMasterIdLst>
  <p:sldIdLst>
    <p:sldId id="718" r:id="rId9"/>
    <p:sldId id="674" r:id="rId10"/>
    <p:sldId id="696" r:id="rId11"/>
    <p:sldId id="706" r:id="rId12"/>
    <p:sldId id="719" r:id="rId13"/>
    <p:sldId id="720" r:id="rId14"/>
    <p:sldId id="721" r:id="rId15"/>
    <p:sldId id="722" r:id="rId16"/>
    <p:sldId id="723" r:id="rId17"/>
    <p:sldId id="702" r:id="rId18"/>
    <p:sldId id="724" r:id="rId19"/>
    <p:sldId id="725" r:id="rId20"/>
    <p:sldId id="729" r:id="rId21"/>
    <p:sldId id="728" r:id="rId22"/>
    <p:sldId id="717" r:id="rId23"/>
    <p:sldId id="705" r:id="rId24"/>
  </p:sldIdLst>
  <p:sldSz cx="12195175" cy="6858000"/>
  <p:notesSz cx="6819900" cy="99187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defRPr sz="2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defRPr sz="2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defRPr sz="2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defRPr sz="2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defRPr sz="2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8F69"/>
    <a:srgbClr val="CCD8DE"/>
    <a:srgbClr val="660033"/>
    <a:srgbClr val="D8DB7F"/>
    <a:srgbClr val="005B99"/>
    <a:srgbClr val="1E28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2450" autoAdjust="0"/>
  </p:normalViewPr>
  <p:slideViewPr>
    <p:cSldViewPr>
      <p:cViewPr varScale="1">
        <p:scale>
          <a:sx n="79" d="100"/>
          <a:sy n="79" d="100"/>
        </p:scale>
        <p:origin x="-494" y="-8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O-Fileserver\Savings\A%20SIA\GAAS\2017\09%20September\Grafer\GDP%20outlook_N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O-Fileserver\Savings\A%20SIA\GAAS\2017\09%20September\Grafer\Graf%20til%20september%20GAAS%20-%20IMF%20prognoser%20global%20BN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79450689802765E-2"/>
          <c:y val="0.10310334820411135"/>
          <c:w val="0.90767121913241333"/>
          <c:h val="0.727837963568464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Tiltakende vekst</c:v>
                </c:pt>
              </c:strCache>
            </c:strRef>
          </c:tx>
          <c:spPr>
            <a:solidFill>
              <a:srgbClr val="47AB5A"/>
            </a:solidFill>
            <a:ln w="25400">
              <a:noFill/>
            </a:ln>
            <a:effectLst/>
          </c:spPr>
          <c:invertIfNegative val="0"/>
          <c:cat>
            <c:numRef>
              <c:f>Sheet1!$A$3:$A$13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26</c:v>
                </c:pt>
                <c:pt idx="1">
                  <c:v>1</c:v>
                </c:pt>
                <c:pt idx="2">
                  <c:v>2</c:v>
                </c:pt>
                <c:pt idx="3">
                  <c:v>42</c:v>
                </c:pt>
                <c:pt idx="4">
                  <c:v>16</c:v>
                </c:pt>
                <c:pt idx="5">
                  <c:v>6</c:v>
                </c:pt>
                <c:pt idx="6">
                  <c:v>19</c:v>
                </c:pt>
                <c:pt idx="7">
                  <c:v>30</c:v>
                </c:pt>
                <c:pt idx="8">
                  <c:v>23</c:v>
                </c:pt>
                <c:pt idx="9">
                  <c:v>18</c:v>
                </c:pt>
                <c:pt idx="10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Avtakende vekst</c:v>
                </c:pt>
              </c:strCache>
            </c:strRef>
          </c:tx>
          <c:spPr>
            <a:solidFill>
              <a:srgbClr val="8BCB96"/>
            </a:solidFill>
            <a:ln w="25400">
              <a:noFill/>
            </a:ln>
            <a:effectLst/>
          </c:spPr>
          <c:invertIfNegative val="0"/>
          <c:cat>
            <c:numRef>
              <c:f>Sheet1!$A$3:$A$13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19</c:v>
                </c:pt>
                <c:pt idx="1">
                  <c:v>32</c:v>
                </c:pt>
                <c:pt idx="2">
                  <c:v>7</c:v>
                </c:pt>
                <c:pt idx="3">
                  <c:v>0</c:v>
                </c:pt>
                <c:pt idx="4">
                  <c:v>24</c:v>
                </c:pt>
                <c:pt idx="5">
                  <c:v>27</c:v>
                </c:pt>
                <c:pt idx="6">
                  <c:v>17</c:v>
                </c:pt>
                <c:pt idx="7">
                  <c:v>13</c:v>
                </c:pt>
                <c:pt idx="8">
                  <c:v>19</c:v>
                </c:pt>
                <c:pt idx="9">
                  <c:v>23</c:v>
                </c:pt>
                <c:pt idx="10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Negativ vekst</c:v>
                </c:pt>
              </c:strCache>
            </c:strRef>
          </c:tx>
          <c:spPr>
            <a:solidFill>
              <a:srgbClr val="FF7C80"/>
            </a:solidFill>
            <a:ln w="25400">
              <a:noFill/>
            </a:ln>
            <a:effectLst/>
          </c:spPr>
          <c:invertIfNegative val="0"/>
          <c:cat>
            <c:numRef>
              <c:f>Sheet1!$A$3:$A$13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3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369472"/>
        <c:axId val="501556736"/>
      </c:barChart>
      <c:catAx>
        <c:axId val="50136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556736"/>
        <c:crosses val="autoZero"/>
        <c:auto val="1"/>
        <c:lblAlgn val="ctr"/>
        <c:lblOffset val="100"/>
        <c:noMultiLvlLbl val="0"/>
      </c:catAx>
      <c:valAx>
        <c:axId val="501556736"/>
        <c:scaling>
          <c:orientation val="minMax"/>
          <c:max val="4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369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454277286135694"/>
          <c:y val="0.91249626488996571"/>
          <c:w val="0.68685192889701563"/>
          <c:h val="8.7503677742654523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6062992125984"/>
          <c:y val="0.10704147239580311"/>
          <c:w val="0.77987270341207349"/>
          <c:h val="0.68153862523941267"/>
        </c:manualLayout>
      </c:layout>
      <c:lineChart>
        <c:grouping val="standar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2010</c:v>
                </c:pt>
              </c:strCache>
            </c:strRef>
          </c:tx>
          <c:spPr>
            <a:ln w="50800"/>
          </c:spP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Sheet1!$E$13:$E$43</c:f>
              <c:numCache>
                <c:formatCode>General</c:formatCode>
                <c:ptCount val="31"/>
                <c:pt idx="0">
                  <c:v>3.9</c:v>
                </c:pt>
                <c:pt idx="1">
                  <c:v>4.2</c:v>
                </c:pt>
                <c:pt idx="2">
                  <c:v>4.5999999999999996</c:v>
                </c:pt>
                <c:pt idx="3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2011</c:v>
                </c:pt>
              </c:strCache>
            </c:strRef>
          </c:tx>
          <c:spPr>
            <a:ln w="47625"/>
          </c:spPr>
          <c:marker>
            <c:symbol val="diamond"/>
            <c:size val="11"/>
            <c:spPr>
              <a:ln cap="sq"/>
            </c:spPr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Sheet1!$F$13:$F$43</c:f>
              <c:numCache>
                <c:formatCode>General</c:formatCode>
                <c:ptCount val="31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4.2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4.3</c:v>
                </c:pt>
                <c:pt idx="7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Sheet1!$G$3</c:f>
              <c:strCache>
                <c:ptCount val="1"/>
                <c:pt idx="0">
                  <c:v>2012</c:v>
                </c:pt>
              </c:strCache>
            </c:strRef>
          </c:tx>
          <c:spPr>
            <a:ln w="47625"/>
          </c:spPr>
          <c:marker>
            <c:symbol val="diamond"/>
            <c:size val="10"/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Sheet1!$G$13:$G$43</c:f>
              <c:numCache>
                <c:formatCode>General</c:formatCode>
                <c:ptCount val="31"/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</c:v>
                </c:pt>
                <c:pt idx="8">
                  <c:v>3.3</c:v>
                </c:pt>
                <c:pt idx="9">
                  <c:v>3.5</c:v>
                </c:pt>
                <c:pt idx="10">
                  <c:v>3.5</c:v>
                </c:pt>
                <c:pt idx="11">
                  <c:v>3.3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Sheet1!$H$3</c:f>
              <c:strCache>
                <c:ptCount val="1"/>
                <c:pt idx="0">
                  <c:v>2013</c:v>
                </c:pt>
              </c:strCache>
            </c:strRef>
          </c:tx>
          <c:spPr>
            <a:ln w="47625">
              <a:solidFill>
                <a:schemeClr val="accent4">
                  <a:lumMod val="90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90000"/>
                </a:schemeClr>
              </a:solidFill>
              <a:ln>
                <a:solidFill>
                  <a:schemeClr val="accent4">
                    <a:lumMod val="90000"/>
                  </a:schemeClr>
                </a:solidFill>
              </a:ln>
            </c:spPr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Sheet1!$H$13:$H$43</c:f>
              <c:numCache>
                <c:formatCode>General</c:formatCode>
                <c:ptCount val="31"/>
                <c:pt idx="8">
                  <c:v>3.9</c:v>
                </c:pt>
                <c:pt idx="9">
                  <c:v>4.0999999999999996</c:v>
                </c:pt>
                <c:pt idx="10">
                  <c:v>3.9</c:v>
                </c:pt>
                <c:pt idx="11">
                  <c:v>3.6</c:v>
                </c:pt>
                <c:pt idx="12">
                  <c:v>3.5</c:v>
                </c:pt>
                <c:pt idx="13">
                  <c:v>3.3</c:v>
                </c:pt>
                <c:pt idx="14">
                  <c:v>3.1</c:v>
                </c:pt>
                <c:pt idx="15">
                  <c:v>2.9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Sheet1!$I$3</c:f>
              <c:strCache>
                <c:ptCount val="1"/>
                <c:pt idx="0">
                  <c:v>2014</c:v>
                </c:pt>
              </c:strCache>
            </c:strRef>
          </c:tx>
          <c:spPr>
            <a:ln w="47625">
              <a:solidFill>
                <a:srgbClr val="0000A0"/>
              </a:solidFill>
            </a:ln>
          </c:spPr>
          <c:marker>
            <c:symbol val="diamond"/>
            <c:size val="10"/>
            <c:spPr>
              <a:solidFill>
                <a:srgbClr val="0000A0"/>
              </a:solidFill>
              <a:ln>
                <a:solidFill>
                  <a:srgbClr val="0000A0"/>
                </a:solidFill>
              </a:ln>
            </c:spPr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Sheet1!$I$13:$I$43</c:f>
              <c:numCache>
                <c:formatCode>General</c:formatCode>
                <c:ptCount val="31"/>
                <c:pt idx="12">
                  <c:v>4.0999999999999996</c:v>
                </c:pt>
                <c:pt idx="13">
                  <c:v>3.9</c:v>
                </c:pt>
                <c:pt idx="14">
                  <c:v>3.8</c:v>
                </c:pt>
                <c:pt idx="15">
                  <c:v>3.6</c:v>
                </c:pt>
                <c:pt idx="16">
                  <c:v>3.7</c:v>
                </c:pt>
                <c:pt idx="17">
                  <c:v>3.6</c:v>
                </c:pt>
                <c:pt idx="18">
                  <c:v>3.4</c:v>
                </c:pt>
                <c:pt idx="19">
                  <c:v>3.3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Sheet1!$J$3</c:f>
              <c:strCache>
                <c:ptCount val="1"/>
                <c:pt idx="0">
                  <c:v>2015</c:v>
                </c:pt>
              </c:strCache>
            </c:strRef>
          </c:tx>
          <c:spPr>
            <a:ln w="47625">
              <a:solidFill>
                <a:srgbClr val="0000FF"/>
              </a:solidFill>
            </a:ln>
          </c:spPr>
          <c:marker>
            <c:symbol val="diamond"/>
            <c:size val="10"/>
            <c:spPr>
              <a:solidFill>
                <a:srgbClr val="0000FF"/>
              </a:solidFill>
            </c:spPr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Sheet1!$J$13:$J$43</c:f>
              <c:numCache>
                <c:formatCode>General</c:formatCode>
                <c:ptCount val="31"/>
                <c:pt idx="16">
                  <c:v>3.9</c:v>
                </c:pt>
                <c:pt idx="17">
                  <c:v>3.9</c:v>
                </c:pt>
                <c:pt idx="18">
                  <c:v>3.9</c:v>
                </c:pt>
                <c:pt idx="19">
                  <c:v>3.8</c:v>
                </c:pt>
                <c:pt idx="20">
                  <c:v>3.5</c:v>
                </c:pt>
                <c:pt idx="21">
                  <c:v>3.5</c:v>
                </c:pt>
                <c:pt idx="22">
                  <c:v>3.3</c:v>
                </c:pt>
                <c:pt idx="23">
                  <c:v>3.1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Sheet1!$K$3</c:f>
              <c:strCache>
                <c:ptCount val="1"/>
                <c:pt idx="0">
                  <c:v>2016</c:v>
                </c:pt>
              </c:strCache>
            </c:strRef>
          </c:tx>
          <c:spPr>
            <a:ln w="47625"/>
          </c:spPr>
          <c:marker>
            <c:symbol val="diamond"/>
            <c:size val="10"/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Sheet1!$K$13:$K$43</c:f>
              <c:numCache>
                <c:formatCode>General</c:formatCode>
                <c:ptCount val="31"/>
                <c:pt idx="20">
                  <c:v>3.7</c:v>
                </c:pt>
                <c:pt idx="21">
                  <c:v>3.8</c:v>
                </c:pt>
                <c:pt idx="22">
                  <c:v>3.8</c:v>
                </c:pt>
                <c:pt idx="23">
                  <c:v>3.6</c:v>
                </c:pt>
                <c:pt idx="24">
                  <c:v>3.2</c:v>
                </c:pt>
                <c:pt idx="25">
                  <c:v>3.2</c:v>
                </c:pt>
                <c:pt idx="26">
                  <c:v>3.1</c:v>
                </c:pt>
                <c:pt idx="27">
                  <c:v>3.1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Sheet1!$L$3</c:f>
              <c:strCache>
                <c:ptCount val="1"/>
                <c:pt idx="0">
                  <c:v>2017</c:v>
                </c:pt>
              </c:strCache>
            </c:strRef>
          </c:tx>
          <c:spPr>
            <a:ln w="47625">
              <a:solidFill>
                <a:srgbClr val="FF5959"/>
              </a:solidFill>
            </a:ln>
          </c:spPr>
          <c:marker>
            <c:symbol val="diamond"/>
            <c:size val="10"/>
            <c:spPr>
              <a:solidFill>
                <a:srgbClr val="FF5959"/>
              </a:solidFill>
              <a:ln>
                <a:solidFill>
                  <a:srgbClr val="FF5959"/>
                </a:solidFill>
              </a:ln>
            </c:spPr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Sheet1!$L$13:$L$43</c:f>
              <c:numCache>
                <c:formatCode>General</c:formatCode>
                <c:ptCount val="31"/>
                <c:pt idx="24">
                  <c:v>3.5</c:v>
                </c:pt>
                <c:pt idx="25">
                  <c:v>3.5</c:v>
                </c:pt>
                <c:pt idx="26">
                  <c:v>3.4</c:v>
                </c:pt>
                <c:pt idx="27">
                  <c:v>3.4</c:v>
                </c:pt>
                <c:pt idx="28">
                  <c:v>3.4</c:v>
                </c:pt>
                <c:pt idx="29">
                  <c:v>3.5</c:v>
                </c:pt>
                <c:pt idx="30">
                  <c:v>3.5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Sheet1!$M$3</c:f>
              <c:strCache>
                <c:ptCount val="1"/>
                <c:pt idx="0">
                  <c:v>2018</c:v>
                </c:pt>
              </c:strCache>
            </c:strRef>
          </c:tx>
          <c:spPr>
            <a:ln w="47625"/>
          </c:spPr>
          <c:marker>
            <c:symbol val="diamond"/>
            <c:size val="10"/>
          </c:marker>
          <c:cat>
            <c:numRef>
              <c:f>Sheet1!$B$13:$B$43</c:f>
              <c:numCache>
                <c:formatCode>m/d/yyyy</c:formatCode>
                <c:ptCount val="31"/>
                <c:pt idx="0">
                  <c:v>40204</c:v>
                </c:pt>
                <c:pt idx="1">
                  <c:v>40282</c:v>
                </c:pt>
                <c:pt idx="2">
                  <c:v>40366</c:v>
                </c:pt>
                <c:pt idx="3">
                  <c:v>40457</c:v>
                </c:pt>
                <c:pt idx="4">
                  <c:v>40568</c:v>
                </c:pt>
                <c:pt idx="5">
                  <c:v>40644</c:v>
                </c:pt>
                <c:pt idx="6">
                  <c:v>40741</c:v>
                </c:pt>
                <c:pt idx="7">
                  <c:v>40807</c:v>
                </c:pt>
                <c:pt idx="8">
                  <c:v>40932</c:v>
                </c:pt>
                <c:pt idx="9">
                  <c:v>41016</c:v>
                </c:pt>
                <c:pt idx="10">
                  <c:v>41106</c:v>
                </c:pt>
                <c:pt idx="11">
                  <c:v>41191</c:v>
                </c:pt>
                <c:pt idx="12">
                  <c:v>41297</c:v>
                </c:pt>
                <c:pt idx="13">
                  <c:v>41380</c:v>
                </c:pt>
                <c:pt idx="14">
                  <c:v>41464</c:v>
                </c:pt>
                <c:pt idx="15">
                  <c:v>41554</c:v>
                </c:pt>
                <c:pt idx="16">
                  <c:v>41660</c:v>
                </c:pt>
                <c:pt idx="17">
                  <c:v>41732</c:v>
                </c:pt>
                <c:pt idx="18">
                  <c:v>41844</c:v>
                </c:pt>
                <c:pt idx="19">
                  <c:v>41919</c:v>
                </c:pt>
                <c:pt idx="20">
                  <c:v>42024</c:v>
                </c:pt>
                <c:pt idx="21">
                  <c:v>42101</c:v>
                </c:pt>
                <c:pt idx="22">
                  <c:v>42194</c:v>
                </c:pt>
                <c:pt idx="23">
                  <c:v>42275</c:v>
                </c:pt>
                <c:pt idx="24">
                  <c:v>42388</c:v>
                </c:pt>
                <c:pt idx="25">
                  <c:v>42472</c:v>
                </c:pt>
                <c:pt idx="26">
                  <c:v>42570</c:v>
                </c:pt>
                <c:pt idx="27">
                  <c:v>42647</c:v>
                </c:pt>
                <c:pt idx="28">
                  <c:v>42751</c:v>
                </c:pt>
                <c:pt idx="29">
                  <c:v>42843</c:v>
                </c:pt>
                <c:pt idx="30">
                  <c:v>42940</c:v>
                </c:pt>
              </c:numCache>
            </c:numRef>
          </c:cat>
          <c:val>
            <c:numRef>
              <c:f>Sheet1!$M$13:$M$43</c:f>
              <c:numCache>
                <c:formatCode>General</c:formatCode>
                <c:ptCount val="31"/>
                <c:pt idx="28">
                  <c:v>3.6</c:v>
                </c:pt>
                <c:pt idx="29">
                  <c:v>3.6</c:v>
                </c:pt>
                <c:pt idx="30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597696"/>
        <c:axId val="501599232"/>
      </c:lineChart>
      <c:dateAx>
        <c:axId val="501597696"/>
        <c:scaling>
          <c:orientation val="minMax"/>
        </c:scaling>
        <c:delete val="0"/>
        <c:axPos val="b"/>
        <c:numFmt formatCode="[$-414]mmm\.\ yy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599232"/>
        <c:crosses val="autoZero"/>
        <c:auto val="1"/>
        <c:lblOffset val="100"/>
        <c:baseTimeUnit val="months"/>
        <c:majorUnit val="12"/>
        <c:majorTimeUnit val="months"/>
      </c:dateAx>
      <c:valAx>
        <c:axId val="501599232"/>
        <c:scaling>
          <c:orientation val="minMax"/>
          <c:max val="4.5999999999999996"/>
          <c:min val="2.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59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819774505341709E-2"/>
          <c:y val="0.87759522212434438"/>
          <c:w val="0.80735933014611283"/>
          <c:h val="0.1186534002721391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0.03805</cdr:x>
      <cdr:y>0.00897</cdr:y>
    </cdr:from>
    <cdr:to>
      <cdr:x>0.76647</cdr:x>
      <cdr:y>0.08739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448" y="39162"/>
          <a:ext cx="6766316" cy="34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dirty="0" smtClean="0">
              <a:latin typeface="Arial" panose="020B0604020202020204" pitchFamily="34" charset="0"/>
              <a:cs typeface="Arial" panose="020B0604020202020204" pitchFamily="34" charset="0"/>
            </a:rPr>
            <a:t>BNP-estimater i antall OECD-land</a:t>
          </a:r>
          <a:endParaRPr lang="nb-NO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0.03016</cdr:x>
      <cdr:y>0.00246</cdr:y>
    </cdr:from>
    <cdr:to>
      <cdr:x>0.76667</cdr:x>
      <cdr:y>0.086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" y="7620"/>
          <a:ext cx="353568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400" baseline="0" dirty="0" smtClean="0"/>
            <a:t>IMF-estimater</a:t>
          </a:r>
          <a:r>
            <a:rPr lang="nb-NO" sz="1400" dirty="0" smtClean="0"/>
            <a:t> på</a:t>
          </a:r>
          <a:r>
            <a:rPr lang="nb-NO" sz="1400" baseline="0" dirty="0" smtClean="0"/>
            <a:t> % årlig vekst i global BNP</a:t>
          </a:r>
          <a:endParaRPr lang="nb-NO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4152" cy="49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defTabSz="923646">
              <a:buClrTx/>
              <a:defRPr sz="1200" b="0">
                <a:latin typeface="Times"/>
              </a:defRPr>
            </a:lvl1pPr>
          </a:lstStyle>
          <a:p>
            <a:endParaRPr lang="fi-FI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123" y="0"/>
            <a:ext cx="2954152" cy="49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algn="r" defTabSz="923646">
              <a:buClrTx/>
              <a:defRPr sz="1200" b="0">
                <a:latin typeface="Times"/>
              </a:defRPr>
            </a:lvl1pPr>
          </a:lstStyle>
          <a:p>
            <a:endParaRPr lang="fi-FI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0685"/>
            <a:ext cx="2954152" cy="4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defTabSz="923646">
              <a:buClrTx/>
              <a:defRPr sz="1200" b="0">
                <a:latin typeface="Times"/>
              </a:defRPr>
            </a:lvl1pPr>
          </a:lstStyle>
          <a:p>
            <a:endParaRPr lang="fi-FI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123" y="9420685"/>
            <a:ext cx="2954152" cy="4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algn="r" defTabSz="923646">
              <a:buClrTx/>
              <a:defRPr sz="1200" b="0">
                <a:latin typeface="Times"/>
              </a:defRPr>
            </a:lvl1pPr>
          </a:lstStyle>
          <a:p>
            <a:fld id="{976CB289-9D92-49EB-B154-046782DC6B3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02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4152" cy="49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defTabSz="923646">
              <a:buClrTx/>
              <a:defRPr sz="1200" b="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748" y="0"/>
            <a:ext cx="2954152" cy="49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algn="r" defTabSz="923646">
              <a:buClrTx/>
              <a:defRPr sz="1200" b="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44538"/>
            <a:ext cx="6611938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46" y="4711143"/>
            <a:ext cx="5003209" cy="446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3887"/>
            <a:ext cx="2954152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defTabSz="923646">
              <a:buClrTx/>
              <a:defRPr sz="1200" b="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748" y="9423887"/>
            <a:ext cx="2954152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algn="r" defTabSz="923646">
              <a:buClrTx/>
              <a:defRPr sz="1200" b="0">
                <a:latin typeface="Times"/>
              </a:defRPr>
            </a:lvl1pPr>
          </a:lstStyle>
          <a:p>
            <a:fld id="{1FB75C8E-4919-4752-BDDF-96341ACF2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3525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AA99-6AE6-4252-9D49-BFACABC8D9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9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8B8A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USA </a:t>
            </a:r>
            <a:r>
              <a:rPr lang="nb-NO" dirty="0" err="1" smtClean="0"/>
              <a:t>opprevidert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USA </a:t>
            </a:r>
            <a:r>
              <a:rPr lang="nb-NO" dirty="0" err="1" smtClean="0"/>
              <a:t>opprevidert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75C8E-4919-4752-BDDF-96341ACF26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white_frontpag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4413" y="1698625"/>
            <a:ext cx="897065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0410" y="5011738"/>
            <a:ext cx="5568283" cy="787400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 b="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75109" name="Picture 5" descr="white template frontpage masterbrand nor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10" y="500080"/>
            <a:ext cx="4706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F18AF-D014-4889-AD47-7185813FD67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06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939437"/>
            <a:ext cx="12193200" cy="381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82648"/>
            <a:ext cx="7200000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95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807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74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4000" cy="3815467"/>
          </a:xfrm>
          <a:noFill/>
        </p:spPr>
        <p:txBody>
          <a:bodyPr anchor="ctr" anchorCtr="0"/>
          <a:lstStyle>
            <a:lvl1pPr marL="0" marR="0" indent="0" algn="ctr" defTabSz="10887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1782" y="298058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203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3200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939437"/>
            <a:ext cx="12193200" cy="381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4000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74888"/>
            <a:ext cx="7200000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95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807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74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1782" y="298058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53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8826"/>
            <a:ext cx="8402188" cy="999227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43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4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7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1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8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65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8000"/>
          </a:xfrm>
        </p:spPr>
        <p:txBody>
          <a:bodyPr anchor="ctr" anchorCtr="0"/>
          <a:lstStyle>
            <a:lvl1pPr marL="0" marR="0" indent="0" algn="ctr" defTabSz="10887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548"/>
            <a:ext cx="8402188" cy="100056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43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4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7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1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8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1" y="2990213"/>
            <a:ext cx="12204000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72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8826"/>
            <a:ext cx="6864086" cy="2268219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0000A0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46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7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4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22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69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5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547"/>
            <a:ext cx="6864086" cy="2267475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46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7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4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22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69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66" y="6387823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08"/>
            <a:ext cx="6864086" cy="2326704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8666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7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4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22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69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318"/>
            <a:ext cx="12204700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66" y="6387823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1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009"/>
            <a:ext cx="7200000" cy="795289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3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74" indent="0">
              <a:buNone/>
              <a:defRPr sz="900">
                <a:solidFill>
                  <a:schemeClr val="bg1"/>
                </a:solidFill>
              </a:defRPr>
            </a:lvl2pPr>
            <a:lvl3pPr marL="514348" indent="0">
              <a:buNone/>
              <a:defRPr sz="900">
                <a:solidFill>
                  <a:schemeClr val="bg1"/>
                </a:solidFill>
              </a:defRPr>
            </a:lvl3pPr>
            <a:lvl4pPr marL="771522" indent="0">
              <a:buNone/>
              <a:defRPr sz="900">
                <a:solidFill>
                  <a:schemeClr val="bg1"/>
                </a:solidFill>
              </a:defRPr>
            </a:lvl4pPr>
            <a:lvl5pPr marL="102869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74" indent="0">
              <a:buNone/>
              <a:defRPr sz="900">
                <a:solidFill>
                  <a:schemeClr val="bg1"/>
                </a:solidFill>
              </a:defRPr>
            </a:lvl2pPr>
            <a:lvl3pPr marL="514348" indent="0">
              <a:buNone/>
              <a:defRPr sz="900">
                <a:solidFill>
                  <a:schemeClr val="bg1"/>
                </a:solidFill>
              </a:defRPr>
            </a:lvl3pPr>
            <a:lvl4pPr marL="771522" indent="0">
              <a:buNone/>
              <a:defRPr sz="900">
                <a:solidFill>
                  <a:schemeClr val="bg1"/>
                </a:solidFill>
              </a:defRPr>
            </a:lvl4pPr>
            <a:lvl5pPr marL="102869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803" y="532679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318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89"/>
            <a:ext cx="7200000" cy="795416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3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74" indent="0">
              <a:buNone/>
              <a:defRPr sz="900">
                <a:solidFill>
                  <a:schemeClr val="bg1"/>
                </a:solidFill>
              </a:defRPr>
            </a:lvl2pPr>
            <a:lvl3pPr marL="514348" indent="0">
              <a:buNone/>
              <a:defRPr sz="900">
                <a:solidFill>
                  <a:schemeClr val="bg1"/>
                </a:solidFill>
              </a:defRPr>
            </a:lvl3pPr>
            <a:lvl4pPr marL="771522" indent="0">
              <a:buNone/>
              <a:defRPr sz="900">
                <a:solidFill>
                  <a:schemeClr val="bg1"/>
                </a:solidFill>
              </a:defRPr>
            </a:lvl4pPr>
            <a:lvl5pPr marL="102869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74" indent="0">
              <a:buNone/>
              <a:defRPr sz="900">
                <a:solidFill>
                  <a:schemeClr val="bg1"/>
                </a:solidFill>
              </a:defRPr>
            </a:lvl2pPr>
            <a:lvl3pPr marL="514348" indent="0">
              <a:buNone/>
              <a:defRPr sz="900">
                <a:solidFill>
                  <a:schemeClr val="bg1"/>
                </a:solidFill>
              </a:defRPr>
            </a:lvl3pPr>
            <a:lvl4pPr marL="771522" indent="0">
              <a:buNone/>
              <a:defRPr sz="900">
                <a:solidFill>
                  <a:schemeClr val="bg1"/>
                </a:solidFill>
              </a:defRPr>
            </a:lvl4pPr>
            <a:lvl5pPr marL="102869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353" y="530823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501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7955"/>
            <a:ext cx="7200000" cy="750046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6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40" y="2853721"/>
            <a:ext cx="3995738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8" tIns="45554" rIns="91188" bIns="45554" numCol="1" anchor="t" anchorCtr="0" compatLnSpc="1">
            <a:prstTxWarp prst="textNoShape">
              <a:avLst/>
            </a:prstTxWarp>
          </a:bodyPr>
          <a:lstStyle/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411" y="530880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5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990600"/>
            <a:ext cx="2743914" cy="5029200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647" y="990600"/>
            <a:ext cx="8030607" cy="5029200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F0BD4-78F3-4367-A28F-0A553D5E03A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5313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707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750"/>
            <a:ext cx="7200000" cy="442697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7607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58" y="1331750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76" y="1331750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689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1" y="1331750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1750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1750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721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9572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64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76" y="1331803"/>
            <a:ext cx="5364001" cy="44305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58" y="1331750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9099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56" y="360000"/>
            <a:ext cx="8063999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58" y="1331750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76" y="1331750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160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56" y="360000"/>
            <a:ext cx="8063999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1" y="1331750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1694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1750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5160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332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1" y="1979598"/>
            <a:ext cx="1090800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585"/>
            <a:ext cx="7200000" cy="943780"/>
          </a:xfrm>
        </p:spPr>
        <p:txBody>
          <a:bodyPr>
            <a:noAutofit/>
          </a:bodyPr>
          <a:lstStyle>
            <a:lvl1pPr algn="ctr">
              <a:defRPr sz="29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91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64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2943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693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590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80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7643" y="2925763"/>
            <a:ext cx="10977774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40619" y="6715125"/>
            <a:ext cx="93158" cy="6985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  </a:t>
            </a:r>
          </a:p>
        </p:txBody>
      </p:sp>
      <p:pic>
        <p:nvPicPr>
          <p:cNvPr id="177157" name="Picture 5" descr="white template regularpage masterbrand nor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" y="196850"/>
            <a:ext cx="1084862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585"/>
            <a:ext cx="7200000" cy="943780"/>
          </a:xfrm>
        </p:spPr>
        <p:txBody>
          <a:bodyPr>
            <a:noAutofit/>
          </a:bodyPr>
          <a:lstStyle>
            <a:lvl1pPr algn="ctr">
              <a:defRPr sz="29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91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64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2943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693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590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173"/>
            <a:ext cx="174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02" y="1989176"/>
            <a:ext cx="3489324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173"/>
            <a:ext cx="25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6" y="4148915"/>
            <a:ext cx="1692001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819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5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6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411" y="530880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551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5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6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3" y="2990270"/>
            <a:ext cx="12204000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411" y="530880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7615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5175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5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6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8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411" y="530880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6284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" y="939495"/>
            <a:ext cx="12193200" cy="381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54" rIns="91188" bIns="45554" rtlCol="0" anchor="ctr"/>
          <a:lstStyle/>
          <a:p>
            <a:pPr algn="ctr"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82648"/>
            <a:ext cx="7200000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98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811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751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4000" cy="3815467"/>
          </a:xfrm>
          <a:noFill/>
        </p:spPr>
        <p:txBody>
          <a:bodyPr anchor="ctr" anchorCtr="0"/>
          <a:lstStyle>
            <a:lvl1pPr marL="0" marR="0" indent="0" algn="ctr" defTabSz="10857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1843" y="298115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369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0"/>
            <a:ext cx="12193200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54" rIns="91188" bIns="45554" rtlCol="0" anchor="ctr"/>
          <a:lstStyle/>
          <a:p>
            <a:pPr algn="ctr"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939495"/>
            <a:ext cx="12193200" cy="381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54" rIns="91188" bIns="45554" rtlCol="0" anchor="ctr"/>
          <a:lstStyle/>
          <a:p>
            <a:pPr algn="ctr"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4000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74888"/>
            <a:ext cx="7200000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98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811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751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6463" indent="0">
              <a:buNone/>
              <a:defRPr>
                <a:solidFill>
                  <a:schemeClr val="accent2"/>
                </a:solidFill>
              </a:defRPr>
            </a:lvl2pPr>
            <a:lvl3pPr marL="512943" indent="0">
              <a:buNone/>
              <a:defRPr>
                <a:solidFill>
                  <a:schemeClr val="accent2"/>
                </a:solidFill>
              </a:defRPr>
            </a:lvl3pPr>
            <a:lvl4pPr marL="769391" indent="0">
              <a:buNone/>
              <a:defRPr>
                <a:solidFill>
                  <a:schemeClr val="accent2"/>
                </a:solidFill>
              </a:defRPr>
            </a:lvl4pPr>
            <a:lvl5pPr marL="102590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1843" y="298115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33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8829"/>
            <a:ext cx="8402188" cy="999227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28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57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86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1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4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7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00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2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44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8000"/>
          </a:xfrm>
        </p:spPr>
        <p:txBody>
          <a:bodyPr anchor="ctr" anchorCtr="0"/>
          <a:lstStyle>
            <a:lvl1pPr marL="0" marR="0" indent="0" algn="ctr" defTabSz="10857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548"/>
            <a:ext cx="8402188" cy="100056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28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57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86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1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4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7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00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2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3" y="2990270"/>
            <a:ext cx="12204000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09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8829"/>
            <a:ext cx="6864086" cy="2268219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0000A0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49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64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2943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693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590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13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547"/>
            <a:ext cx="6864086" cy="2267475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49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64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2943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693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590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66" y="6387823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30B2-35CF-4EBD-A984-7F53DABF958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412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08"/>
            <a:ext cx="6864086" cy="2326704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8669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64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2943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693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590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375"/>
            <a:ext cx="12204700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66" y="6387823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067"/>
            <a:ext cx="7200000" cy="795289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5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61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6463" indent="0">
              <a:buNone/>
              <a:defRPr sz="900">
                <a:solidFill>
                  <a:schemeClr val="bg1"/>
                </a:solidFill>
              </a:defRPr>
            </a:lvl2pPr>
            <a:lvl3pPr marL="512943" indent="0">
              <a:buNone/>
              <a:defRPr sz="900">
                <a:solidFill>
                  <a:schemeClr val="bg1"/>
                </a:solidFill>
              </a:defRPr>
            </a:lvl3pPr>
            <a:lvl4pPr marL="769391" indent="0">
              <a:buNone/>
              <a:defRPr sz="900">
                <a:solidFill>
                  <a:schemeClr val="bg1"/>
                </a:solidFill>
              </a:defRPr>
            </a:lvl4pPr>
            <a:lvl5pPr marL="102590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79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6463" indent="0">
              <a:buNone/>
              <a:defRPr sz="900">
                <a:solidFill>
                  <a:schemeClr val="bg1"/>
                </a:solidFill>
              </a:defRPr>
            </a:lvl2pPr>
            <a:lvl3pPr marL="512943" indent="0">
              <a:buNone/>
              <a:defRPr sz="900">
                <a:solidFill>
                  <a:schemeClr val="bg1"/>
                </a:solidFill>
              </a:defRPr>
            </a:lvl3pPr>
            <a:lvl4pPr marL="769391" indent="0">
              <a:buNone/>
              <a:defRPr sz="900">
                <a:solidFill>
                  <a:schemeClr val="bg1"/>
                </a:solidFill>
              </a:defRPr>
            </a:lvl4pPr>
            <a:lvl5pPr marL="102590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864" y="532733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5949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89"/>
            <a:ext cx="7200000" cy="795416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5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61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6463" indent="0">
              <a:buNone/>
              <a:defRPr sz="900">
                <a:solidFill>
                  <a:schemeClr val="bg1"/>
                </a:solidFill>
              </a:defRPr>
            </a:lvl2pPr>
            <a:lvl3pPr marL="512943" indent="0">
              <a:buNone/>
              <a:defRPr sz="900">
                <a:solidFill>
                  <a:schemeClr val="bg1"/>
                </a:solidFill>
              </a:defRPr>
            </a:lvl3pPr>
            <a:lvl4pPr marL="769391" indent="0">
              <a:buNone/>
              <a:defRPr sz="900">
                <a:solidFill>
                  <a:schemeClr val="bg1"/>
                </a:solidFill>
              </a:defRPr>
            </a:lvl4pPr>
            <a:lvl5pPr marL="102590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79" y="3095284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6463" indent="0">
              <a:buNone/>
              <a:defRPr sz="900">
                <a:solidFill>
                  <a:schemeClr val="bg1"/>
                </a:solidFill>
              </a:defRPr>
            </a:lvl2pPr>
            <a:lvl3pPr marL="512943" indent="0">
              <a:buNone/>
              <a:defRPr sz="900">
                <a:solidFill>
                  <a:schemeClr val="bg1"/>
                </a:solidFill>
              </a:defRPr>
            </a:lvl3pPr>
            <a:lvl4pPr marL="769391" indent="0">
              <a:buNone/>
              <a:defRPr sz="900">
                <a:solidFill>
                  <a:schemeClr val="bg1"/>
                </a:solidFill>
              </a:defRPr>
            </a:lvl4pPr>
            <a:lvl5pPr marL="102590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2002" y="3029949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411" y="530880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2639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7955"/>
            <a:ext cx="7200000" cy="75004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39" y="2853666"/>
            <a:ext cx="3995738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353" y="530769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742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204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693"/>
            <a:ext cx="7200000" cy="4426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693"/>
            <a:ext cx="5364001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2" y="1331693"/>
            <a:ext cx="5364001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402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1" y="1331693"/>
            <a:ext cx="3492000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1693"/>
            <a:ext cx="3492000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1693"/>
            <a:ext cx="3492000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232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454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15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901"/>
            <a:ext cx="10365899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729"/>
            <a:ext cx="103658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8D41-C89F-4C80-9F25-BBF85B89E31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723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2" y="1331692"/>
            <a:ext cx="5364001" cy="4430574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1693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117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3" y="360000"/>
            <a:ext cx="8063999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693"/>
            <a:ext cx="5364001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2" y="1331693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123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3" y="360000"/>
            <a:ext cx="8063999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1" y="1331693"/>
            <a:ext cx="3492000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1692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1693"/>
            <a:ext cx="3492000" cy="4426975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5158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9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1" y="1979543"/>
            <a:ext cx="1090800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35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47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95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44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591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442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35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47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95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44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591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173"/>
            <a:ext cx="174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02" y="1989173"/>
            <a:ext cx="3489324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173"/>
            <a:ext cx="25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0" y="4148913"/>
            <a:ext cx="1692001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988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91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769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3579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91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1" y="2990159"/>
            <a:ext cx="12204000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353" y="530769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869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5175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 or use as pink 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91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769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2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82648"/>
            <a:ext cx="7200000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43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4000" cy="3815467"/>
          </a:xfrm>
          <a:noFill/>
        </p:spPr>
        <p:txBody>
          <a:bodyPr anchor="ctr" anchorCtr="0"/>
          <a:lstStyle>
            <a:lvl1pPr marL="0" marR="0" indent="0" algn="ctr" defTabSz="10885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1676" y="298005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9496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3200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4000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4774888"/>
            <a:ext cx="7200000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5434743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47" indent="0">
              <a:buNone/>
              <a:defRPr>
                <a:solidFill>
                  <a:schemeClr val="accent2"/>
                </a:solidFill>
              </a:defRPr>
            </a:lvl2pPr>
            <a:lvl3pPr marL="514295" indent="0">
              <a:buNone/>
              <a:defRPr>
                <a:solidFill>
                  <a:schemeClr val="accent2"/>
                </a:solidFill>
              </a:defRPr>
            </a:lvl3pPr>
            <a:lvl4pPr marL="771444" indent="0">
              <a:buNone/>
              <a:defRPr>
                <a:solidFill>
                  <a:schemeClr val="accent2"/>
                </a:solidFill>
              </a:defRPr>
            </a:lvl4pPr>
            <a:lvl5pPr marL="10285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1676" y="298005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70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42" y="1905000"/>
            <a:ext cx="538620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19" y="1905000"/>
            <a:ext cx="53883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4866-21B4-4AAD-AF89-AE069A37B99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7100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8775"/>
            <a:ext cx="8402188" cy="999227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42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8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4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7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3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94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8000"/>
          </a:xfrm>
        </p:spPr>
        <p:txBody>
          <a:bodyPr anchor="ctr" anchorCtr="0"/>
          <a:lstStyle>
            <a:lvl1pPr marL="0" marR="0" indent="0" algn="ctr" defTabSz="10885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 or use as pink 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548"/>
            <a:ext cx="8402188" cy="100056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42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8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4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7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3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1" y="2990159"/>
            <a:ext cx="12204000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34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8774"/>
            <a:ext cx="6864086" cy="2268219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en-US" dirty="0" smtClean="0"/>
              <a:t>Click and type quote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695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47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95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44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591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1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547"/>
            <a:ext cx="6864086" cy="2267475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and type quote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695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47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95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44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591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66" y="6387822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1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08"/>
            <a:ext cx="6864086" cy="232670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and type quote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8615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47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95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44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591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264"/>
            <a:ext cx="12204700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66" y="6387822"/>
            <a:ext cx="863688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7954"/>
            <a:ext cx="7200000" cy="795290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57147" indent="0">
              <a:buNone/>
              <a:defRPr sz="1000">
                <a:solidFill>
                  <a:schemeClr val="bg1"/>
                </a:solidFill>
              </a:defRPr>
            </a:lvl2pPr>
            <a:lvl3pPr marL="514295" indent="0">
              <a:buNone/>
              <a:defRPr sz="1000">
                <a:solidFill>
                  <a:schemeClr val="bg1"/>
                </a:solidFill>
              </a:defRPr>
            </a:lvl3pPr>
            <a:lvl4pPr marL="771444" indent="0">
              <a:buNone/>
              <a:defRPr sz="1000">
                <a:solidFill>
                  <a:schemeClr val="bg1"/>
                </a:solidFill>
              </a:defRPr>
            </a:lvl4pPr>
            <a:lvl5pPr marL="1028591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Disclaimer 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1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57147" indent="0">
              <a:buNone/>
              <a:defRPr sz="1000">
                <a:solidFill>
                  <a:schemeClr val="bg1"/>
                </a:solidFill>
              </a:defRPr>
            </a:lvl2pPr>
            <a:lvl3pPr marL="514295" indent="0">
              <a:buNone/>
              <a:defRPr sz="1000">
                <a:solidFill>
                  <a:schemeClr val="bg1"/>
                </a:solidFill>
              </a:defRPr>
            </a:lvl3pPr>
            <a:lvl4pPr marL="771444" indent="0">
              <a:buNone/>
              <a:defRPr sz="1000">
                <a:solidFill>
                  <a:schemeClr val="bg1"/>
                </a:solidFill>
              </a:defRPr>
            </a:lvl4pPr>
            <a:lvl5pPr marL="1028591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Disclaimer text</a:t>
            </a:r>
            <a:endParaRPr lang="en-US" dirty="0"/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802" y="532677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7720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890"/>
            <a:ext cx="7200000" cy="795416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257147" indent="0">
              <a:buNone/>
              <a:defRPr sz="1000">
                <a:solidFill>
                  <a:schemeClr val="bg1"/>
                </a:solidFill>
              </a:defRPr>
            </a:lvl2pPr>
            <a:lvl3pPr marL="514295" indent="0">
              <a:buNone/>
              <a:defRPr sz="1000">
                <a:solidFill>
                  <a:schemeClr val="bg1"/>
                </a:solidFill>
              </a:defRPr>
            </a:lvl3pPr>
            <a:lvl4pPr marL="771444" indent="0">
              <a:buNone/>
              <a:defRPr sz="1000">
                <a:solidFill>
                  <a:schemeClr val="bg1"/>
                </a:solidFill>
              </a:defRPr>
            </a:lvl4pPr>
            <a:lvl5pPr marL="1028591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Disclaimer 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1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257147" indent="0">
              <a:buNone/>
              <a:defRPr sz="1000">
                <a:solidFill>
                  <a:schemeClr val="bg1"/>
                </a:solidFill>
              </a:defRPr>
            </a:lvl2pPr>
            <a:lvl3pPr marL="514295" indent="0">
              <a:buNone/>
              <a:defRPr sz="1000">
                <a:solidFill>
                  <a:schemeClr val="bg1"/>
                </a:solidFill>
              </a:defRPr>
            </a:lvl3pPr>
            <a:lvl4pPr marL="771444" indent="0">
              <a:buNone/>
              <a:defRPr sz="1000">
                <a:solidFill>
                  <a:schemeClr val="bg1"/>
                </a:solidFill>
              </a:defRPr>
            </a:lvl4pPr>
            <a:lvl5pPr marL="1028591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Disclaimer text</a:t>
            </a:r>
            <a:endParaRPr lang="en-US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9" y="3029838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353" y="530769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9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9925" y="1331693"/>
            <a:ext cx="3492000" cy="27151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48001" y="4226861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360464" y="4245145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072928" y="4239050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382389" y="1337786"/>
            <a:ext cx="3492000" cy="27151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070469" y="1343882"/>
            <a:ext cx="3492000" cy="27151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339600" y="1331692"/>
            <a:ext cx="5364000" cy="233946"/>
          </a:xfrm>
        </p:spPr>
        <p:txBody>
          <a:bodyPr/>
          <a:lstStyle>
            <a:lvl1pPr marL="0" indent="0">
              <a:buNone/>
              <a:defRPr sz="1200" b="0"/>
            </a:lvl1pPr>
          </a:lstStyle>
          <a:p>
            <a:endParaRPr lang="en-US" b="1" dirty="0">
              <a:solidFill>
                <a:srgbClr val="8B8A8D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39600" y="3703542"/>
            <a:ext cx="5364000" cy="233946"/>
          </a:xfrm>
        </p:spPr>
        <p:txBody>
          <a:bodyPr/>
          <a:lstStyle>
            <a:lvl1pPr marL="0" indent="0">
              <a:buNone/>
              <a:defRPr sz="1200" b="0"/>
            </a:lvl1pPr>
          </a:lstStyle>
          <a:p>
            <a:endParaRPr lang="en-US" b="1" dirty="0">
              <a:solidFill>
                <a:srgbClr val="8B8A8D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 userDrawn="1"/>
        </p:nvSpPr>
        <p:spPr bwMode="auto">
          <a:xfrm>
            <a:off x="8212286" y="3431246"/>
            <a:ext cx="3167358" cy="23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88592" eaLnBrk="1" fontAlgn="auto" hangingPunct="1">
              <a:spcBef>
                <a:spcPct val="50000"/>
              </a:spcBef>
              <a:spcAft>
                <a:spcPts val="0"/>
              </a:spcAft>
              <a:buClrTx/>
            </a:pPr>
            <a:r>
              <a:rPr lang="en-US" sz="800" b="0" i="1" dirty="0" smtClean="0">
                <a:solidFill>
                  <a:prstClr val="black"/>
                </a:solidFill>
              </a:rPr>
              <a:t>Source: Thomson Reuters </a:t>
            </a:r>
            <a:endParaRPr lang="en-US" sz="800" b="0" i="1" dirty="0">
              <a:solidFill>
                <a:prstClr val="black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 userDrawn="1"/>
        </p:nvSpPr>
        <p:spPr bwMode="auto">
          <a:xfrm>
            <a:off x="8212286" y="5765473"/>
            <a:ext cx="3167358" cy="23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1088592" eaLnBrk="1" fontAlgn="auto" hangingPunct="1">
              <a:spcBef>
                <a:spcPct val="50000"/>
              </a:spcBef>
              <a:spcAft>
                <a:spcPts val="0"/>
              </a:spcAft>
              <a:buClrTx/>
            </a:pPr>
            <a:r>
              <a:rPr lang="en-US" sz="800" b="0" i="1" dirty="0" smtClean="0">
                <a:solidFill>
                  <a:prstClr val="black"/>
                </a:solidFill>
              </a:rPr>
              <a:t>Source: Thomson Reuters </a:t>
            </a:r>
            <a:endParaRPr lang="en-US" sz="800" b="0" i="1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52464" y="1337953"/>
            <a:ext cx="5310187" cy="4601097"/>
          </a:xfrm>
          <a:solidFill>
            <a:srgbClr val="99CCFF"/>
          </a:solidFill>
          <a:ln>
            <a:solidFill>
              <a:srgbClr val="99CCFF"/>
            </a:solidFill>
          </a:ln>
        </p:spPr>
        <p:txBody>
          <a:bodyPr lIns="144000" tIns="144000" rIns="144000" bIns="144000"/>
          <a:lstStyle>
            <a:lvl1pPr>
              <a:defRPr sz="1400">
                <a:solidFill>
                  <a:srgbClr val="0000A0"/>
                </a:solidFill>
              </a:defRPr>
            </a:lvl1pPr>
            <a:lvl2pPr>
              <a:defRPr sz="1400">
                <a:solidFill>
                  <a:srgbClr val="0000A0"/>
                </a:solidFill>
              </a:defRPr>
            </a:lvl2pPr>
            <a:lvl3pPr>
              <a:defRPr sz="1400">
                <a:solidFill>
                  <a:srgbClr val="0000A0"/>
                </a:solidFill>
              </a:defRPr>
            </a:lvl3pPr>
            <a:lvl4pPr>
              <a:defRPr sz="1400">
                <a:solidFill>
                  <a:srgbClr val="0000A0"/>
                </a:solidFill>
              </a:defRPr>
            </a:lvl4pPr>
            <a:lvl5pPr>
              <a:defRPr sz="1400">
                <a:solidFill>
                  <a:srgbClr val="000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91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96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96" y="2174891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B054-8B14-47BB-A657-E1E999568C2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32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BCE8-05C0-4F7C-8B77-B4719595CFF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76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C3C7-4E20-4662-ADC1-1E736D6AFAE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86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4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67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4" y="1435117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10A2-2E90-4697-B057-495C652CD0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0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7420-5251-4568-B180-244D790BF7E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3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16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91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86D65-4E48-43D0-9B4A-5EB1C43C83E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68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3113-D59B-4837-B214-EE7440FCAAC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8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990600"/>
            <a:ext cx="2743914" cy="5029200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647" y="990600"/>
            <a:ext cx="8030607" cy="5029200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EA23-1946-4B9E-90A7-12E225F3613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7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7643" y="2925763"/>
            <a:ext cx="10977774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7643" y="4868880"/>
            <a:ext cx="10977774" cy="114458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 b="0"/>
            </a:lvl1pPr>
          </a:lstStyle>
          <a:p>
            <a:pPr lvl="0"/>
            <a:r>
              <a:rPr lang="en-GB" noProof="0" dirty="0" smtClean="0"/>
              <a:t>Click to edit presenter name</a:t>
            </a:r>
          </a:p>
        </p:txBody>
      </p:sp>
      <p:pic>
        <p:nvPicPr>
          <p:cNvPr id="179205" name="Picture 5" descr="white template regularpage masterbrand nor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" y="196850"/>
            <a:ext cx="1084862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3F65-1EE8-4B18-B669-384B8536879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795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901"/>
            <a:ext cx="10365899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729"/>
            <a:ext cx="103658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AED-C321-4B19-9CE5-A04CD6DE67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53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42" y="1905000"/>
            <a:ext cx="538620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19" y="1905000"/>
            <a:ext cx="53883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AD2E-D2E9-43DF-9607-AF2C3ACF4B6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04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91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96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96" y="2174891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352B-E05E-40B5-B2D4-B61B1730B80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1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83080-7DDC-4E23-A0D0-2F1D63F7FB7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9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65D92-BED8-475B-BF19-EC75519525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6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901"/>
            <a:ext cx="10365899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729"/>
            <a:ext cx="103658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FEFF-2F80-45D1-A4B0-449D0937B5E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747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4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67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4" y="1435117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6373-4CA5-44D0-A544-CF61CF602C6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289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16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91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715BC-9838-4819-A2BD-6EB29D9585B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661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48B9-B459-45F7-9A23-F9738BEB235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7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990600"/>
            <a:ext cx="2743914" cy="5029200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647" y="990600"/>
            <a:ext cx="8030607" cy="5029200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0A97-E878-4E25-9472-6C0FAF76B2D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77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7970"/>
            <a:ext cx="7200000" cy="75004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53" y="2853681"/>
            <a:ext cx="3995737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353" y="530784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082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37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708"/>
            <a:ext cx="7200000" cy="442697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145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708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1708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02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708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1708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1708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88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3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42" y="1905000"/>
            <a:ext cx="538620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19" y="1905000"/>
            <a:ext cx="538831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15EF6-4B25-4468-9DCE-FC9CDFEC404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17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39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1692"/>
            <a:ext cx="5364000" cy="443057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1708"/>
            <a:ext cx="5364000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fi-FI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000" b="1" kern="1200">
                <a:solidFill>
                  <a:srgbClr val="8B8A8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4B7761A-D7CA-43B4-A4C5-B3812ACAC5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38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8064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708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1708"/>
            <a:ext cx="5364000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83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8064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708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1692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1708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5158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559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979558"/>
            <a:ext cx="1090800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250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80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250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173"/>
            <a:ext cx="174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14" y="1989173"/>
            <a:ext cx="3489325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173"/>
            <a:ext cx="25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0" y="4148913"/>
            <a:ext cx="1692000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86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6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784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510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6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0" y="2990174"/>
            <a:ext cx="12204000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353" y="530784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338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5175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 or use as pink 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6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784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95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82648"/>
            <a:ext cx="7200000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4758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4000" cy="3815467"/>
          </a:xfrm>
          <a:noFill/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1707" y="298020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91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96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96" y="2174891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4A0A-DD4D-4275-B0B0-6ABDE04A0DC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13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4000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74888"/>
            <a:ext cx="7200000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4758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1707" y="298020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53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8790"/>
            <a:ext cx="8402188" cy="999227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01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8000"/>
          </a:xfrm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Insert picture by using Nordea Image Bank button or use as pink 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548"/>
            <a:ext cx="8402188" cy="100056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0" y="2990174"/>
            <a:ext cx="12204000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97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8789"/>
            <a:ext cx="6864086" cy="2268219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10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547"/>
            <a:ext cx="6864086" cy="2267475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10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98" y="6387822"/>
            <a:ext cx="863687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8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08"/>
            <a:ext cx="6864086" cy="232670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8630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279"/>
            <a:ext cx="12204700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98" y="6387822"/>
            <a:ext cx="863687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7954"/>
            <a:ext cx="7200000" cy="795290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803" y="532677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063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890"/>
            <a:ext cx="7200000" cy="795416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3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353" y="530784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95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4520553"/>
            <a:ext cx="3492000" cy="12381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4520553"/>
            <a:ext cx="3492000" cy="12381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4520553"/>
            <a:ext cx="3492000" cy="12381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9925" y="1331708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48000" y="4226861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360464" y="4245145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072928" y="4239050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382389" y="1337786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070469" y="1343897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45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9925" y="1331708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48000" y="4226861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360464" y="4245145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072928" y="4239050"/>
            <a:ext cx="3492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382389" y="1337786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070469" y="1343897"/>
            <a:ext cx="3492000" cy="271511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4032" y="6455030"/>
            <a:ext cx="264582" cy="15385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1000"/>
            </a:lvl1pPr>
          </a:lstStyle>
          <a:p>
            <a:fld id="{A4B7761A-D7CA-43B4-A4C5-B3812ACAC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4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68EB8-1E9C-447A-A7DD-6138D5CD2A2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587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692"/>
            <a:ext cx="10908000" cy="2339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6176" y="1669918"/>
            <a:ext cx="10948416" cy="4351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0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7968"/>
            <a:ext cx="7200000" cy="75004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53" y="2853679"/>
            <a:ext cx="3995737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641353" y="530781"/>
            <a:ext cx="1384039" cy="455171"/>
            <a:chOff x="5072063" y="3095625"/>
            <a:chExt cx="2051050" cy="674688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694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840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706"/>
            <a:ext cx="7200000" cy="442697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73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706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1706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354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70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170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170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39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50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20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1692"/>
            <a:ext cx="5364000" cy="443057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1706"/>
            <a:ext cx="5364000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230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8064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706"/>
            <a:ext cx="5364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1706"/>
            <a:ext cx="5364000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22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4F47-23DF-475F-A58B-9AA60F72035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775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8064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70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1692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170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5158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591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979556"/>
            <a:ext cx="1090800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248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13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473"/>
            <a:ext cx="7200000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248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173"/>
            <a:ext cx="174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14" y="1989173"/>
            <a:ext cx="3489325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173"/>
            <a:ext cx="25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0" y="4148913"/>
            <a:ext cx="1692000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63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4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Logotype"/>
          <p:cNvGrpSpPr>
            <a:grpSpLocks noChangeAspect="1"/>
          </p:cNvGrpSpPr>
          <p:nvPr userDrawn="1"/>
        </p:nvGrpSpPr>
        <p:grpSpPr>
          <a:xfrm>
            <a:off x="641353" y="530781"/>
            <a:ext cx="1384039" cy="455171"/>
            <a:chOff x="5072063" y="3095625"/>
            <a:chExt cx="2051050" cy="674688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304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4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0" y="2990172"/>
            <a:ext cx="12204000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8" name="Logotype"/>
          <p:cNvGrpSpPr>
            <a:grpSpLocks noChangeAspect="1"/>
          </p:cNvGrpSpPr>
          <p:nvPr userDrawn="1"/>
        </p:nvGrpSpPr>
        <p:grpSpPr>
          <a:xfrm>
            <a:off x="641353" y="530781"/>
            <a:ext cx="1384039" cy="455171"/>
            <a:chOff x="5072063" y="3095625"/>
            <a:chExt cx="2051050" cy="674688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9329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5175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904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1400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3342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9" name="Logotype"/>
          <p:cNvGrpSpPr>
            <a:grpSpLocks noChangeAspect="1"/>
          </p:cNvGrpSpPr>
          <p:nvPr userDrawn="1"/>
        </p:nvGrpSpPr>
        <p:grpSpPr>
          <a:xfrm>
            <a:off x="641353" y="530781"/>
            <a:ext cx="1384039" cy="455171"/>
            <a:chOff x="5072063" y="3095625"/>
            <a:chExt cx="2051050" cy="674688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023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82648"/>
            <a:ext cx="7200000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47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4000" cy="3815467"/>
          </a:xfrm>
          <a:noFill/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 smtClean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6" name="Logotype"/>
          <p:cNvGrpSpPr>
            <a:grpSpLocks noChangeAspect="1"/>
          </p:cNvGrpSpPr>
          <p:nvPr userDrawn="1"/>
        </p:nvGrpSpPr>
        <p:grpSpPr>
          <a:xfrm>
            <a:off x="5371703" y="298017"/>
            <a:ext cx="1384039" cy="455171"/>
            <a:chOff x="5072063" y="3095625"/>
            <a:chExt cx="2051050" cy="674688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005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939382"/>
            <a:ext cx="12193200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4000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74888"/>
            <a:ext cx="7200000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47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2753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4695"/>
            <a:ext cx="7200000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5" name="Logotype"/>
          <p:cNvGrpSpPr>
            <a:grpSpLocks noChangeAspect="1"/>
          </p:cNvGrpSpPr>
          <p:nvPr userDrawn="1"/>
        </p:nvGrpSpPr>
        <p:grpSpPr>
          <a:xfrm>
            <a:off x="5371703" y="298017"/>
            <a:ext cx="1384039" cy="455171"/>
            <a:chOff x="5072063" y="3095625"/>
            <a:chExt cx="2051050" cy="674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1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8788"/>
            <a:ext cx="8402188" cy="999227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82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8000"/>
          </a:xfrm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548"/>
            <a:ext cx="8402188" cy="100056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000"/>
            <a:ext cx="8402188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0" y="2990172"/>
            <a:ext cx="12204000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3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4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67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4" y="1435117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B0E5-860C-4928-82DD-BD49466140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4242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8787"/>
            <a:ext cx="6864086" cy="2268219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08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547"/>
            <a:ext cx="6864086" cy="2267475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2708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94" y="6387822"/>
            <a:ext cx="863687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08"/>
            <a:ext cx="6864086" cy="232670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and type quote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8628"/>
            <a:ext cx="6864086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277"/>
            <a:ext cx="12204700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94" y="6387822"/>
            <a:ext cx="863687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7954"/>
            <a:ext cx="7200000" cy="795290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640803" y="532676"/>
            <a:ext cx="1384039" cy="455171"/>
            <a:chOff x="5072063" y="3095625"/>
            <a:chExt cx="2051050" cy="674688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67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890"/>
            <a:ext cx="7200000" cy="795416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112"/>
            <a:ext cx="7200000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3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22" y="3095283"/>
            <a:ext cx="1800225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Disclaimer text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29851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0" name="Logotype"/>
          <p:cNvGrpSpPr>
            <a:grpSpLocks noChangeAspect="1"/>
          </p:cNvGrpSpPr>
          <p:nvPr userDrawn="1"/>
        </p:nvGrpSpPr>
        <p:grpSpPr>
          <a:xfrm>
            <a:off x="641353" y="530781"/>
            <a:ext cx="1384039" cy="455171"/>
            <a:chOff x="5072063" y="3095625"/>
            <a:chExt cx="2051050" cy="674688"/>
          </a:xfrm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sv-SE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886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7955"/>
            <a:ext cx="7200000" cy="750046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3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5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39" y="2853718"/>
            <a:ext cx="3995738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353" y="530823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51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542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1746"/>
            <a:ext cx="7200000" cy="442697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84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1746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8" y="1331746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91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1" y="133174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174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174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16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91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2BB5-BE8E-4020-A0AE-F4952BA5D31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3488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001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948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60000"/>
            <a:ext cx="7200000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8" y="1331746"/>
            <a:ext cx="5364001" cy="44305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1746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658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8" y="360000"/>
            <a:ext cx="8063999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1746"/>
            <a:ext cx="536400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18" y="1331746"/>
            <a:ext cx="5364001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5327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8" y="360000"/>
            <a:ext cx="8063999" cy="72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1" y="133174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1693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1746"/>
            <a:ext cx="3492000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5159"/>
            <a:ext cx="3492000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5831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1" y="1979595"/>
            <a:ext cx="1090800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528"/>
            <a:ext cx="7200000" cy="943780"/>
          </a:xfrm>
        </p:spPr>
        <p:txBody>
          <a:bodyPr>
            <a:noAutofit/>
          </a:bodyPr>
          <a:lstStyle>
            <a:lvl1pPr algn="ctr">
              <a:defRPr sz="29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88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7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4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22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69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956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1" y="397528"/>
            <a:ext cx="7200000" cy="943780"/>
          </a:xfrm>
        </p:spPr>
        <p:txBody>
          <a:bodyPr>
            <a:noAutofit/>
          </a:bodyPr>
          <a:lstStyle>
            <a:lvl1pPr algn="ctr">
              <a:defRPr sz="29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1" y="1485288"/>
            <a:ext cx="7200000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7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4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22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69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173"/>
            <a:ext cx="174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02" y="1989174"/>
            <a:ext cx="3489324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173"/>
            <a:ext cx="25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5" y="4148914"/>
            <a:ext cx="1692001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03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2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3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5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823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944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2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3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5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60" name="Pulse"/>
          <p:cNvGrpSpPr/>
          <p:nvPr userDrawn="1"/>
        </p:nvGrpSpPr>
        <p:grpSpPr>
          <a:xfrm>
            <a:off x="1" y="2990213"/>
            <a:ext cx="12204000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353" y="530823"/>
            <a:ext cx="138403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650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5175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Nordea Image Bank </a:t>
            </a:r>
            <a:r>
              <a:rPr lang="sv-SE" dirty="0" err="1" smtClean="0"/>
              <a:t>button</a:t>
            </a:r>
            <a:r>
              <a:rPr lang="sv-SE" dirty="0" smtClean="0"/>
              <a:t> or </a:t>
            </a:r>
            <a:r>
              <a:rPr lang="sv-SE" dirty="0" err="1" smtClean="0"/>
              <a:t>use</a:t>
            </a:r>
            <a:r>
              <a:rPr lang="sv-SE" dirty="0" smtClean="0"/>
              <a:t> as </a:t>
            </a:r>
            <a:r>
              <a:rPr lang="sv-SE" dirty="0" err="1" smtClean="0"/>
              <a:t>pink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1" y="1338942"/>
            <a:ext cx="7200000" cy="74862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2133156"/>
            <a:ext cx="7200000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1" y="2591453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43395"/>
            <a:ext cx="7200000" cy="215949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74" indent="0">
              <a:buNone/>
              <a:defRPr>
                <a:solidFill>
                  <a:schemeClr val="accent2"/>
                </a:solidFill>
              </a:defRPr>
            </a:lvl2pPr>
            <a:lvl3pPr marL="514348" indent="0">
              <a:buNone/>
              <a:defRPr>
                <a:solidFill>
                  <a:schemeClr val="accent2"/>
                </a:solidFill>
              </a:defRPr>
            </a:lvl3pPr>
            <a:lvl4pPr marL="771522" indent="0">
              <a:buNone/>
              <a:defRPr>
                <a:solidFill>
                  <a:schemeClr val="accent2"/>
                </a:solidFill>
              </a:defRPr>
            </a:lvl4pPr>
            <a:lvl5pPr marL="102869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995" y="3029892"/>
            <a:ext cx="3446463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GB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3" y="530823"/>
            <a:ext cx="138403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4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0896" y="6477000"/>
            <a:ext cx="213627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6685" y="6477000"/>
            <a:ext cx="32160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53" y="6477017"/>
            <a:ext cx="50813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800" b="0"/>
            </a:lvl1pPr>
          </a:lstStyle>
          <a:p>
            <a:fld id="{839DEAA1-9932-4821-BE4B-5FAF1ABF610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643" y="1905000"/>
            <a:ext cx="109777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Fift</a:t>
            </a:r>
            <a:r>
              <a:rPr lang="en-GB" dirty="0" smtClean="0"/>
              <a:t> level</a:t>
            </a:r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7643" y="990600"/>
            <a:ext cx="109777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174088" name="Picture 8" descr="white template regularpage masterbrand norde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" y="196850"/>
            <a:ext cx="1084862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xxLanguageTextBox"/>
          <p:cNvSpPr/>
          <p:nvPr>
            <p:custDataLst>
              <p:tags r:id="rId13"/>
            </p:custDataLst>
          </p:nvPr>
        </p:nvSpPr>
        <p:spPr bwMode="auto">
          <a:xfrm>
            <a:off x="0" y="16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68338" indent="-193675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2pPr>
      <a:lvl3pPr marL="1050925" indent="-192088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3pPr>
      <a:lvl4pPr marL="1435100" indent="-193675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4pPr>
      <a:lvl5pPr marL="2009775" indent="-298450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5pPr>
      <a:lvl6pPr marL="2466975" indent="-298450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6pPr>
      <a:lvl7pPr marL="2924175" indent="-298450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7pPr>
      <a:lvl8pPr marL="3381375" indent="-298450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8pPr>
      <a:lvl9pPr marL="3838575" indent="-298450" algn="l" defTabSz="1282700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0896" y="6477000"/>
            <a:ext cx="213627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6685" y="6477000"/>
            <a:ext cx="32160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53" y="6477017"/>
            <a:ext cx="50813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800" b="0"/>
            </a:lvl1pPr>
          </a:lstStyle>
          <a:p>
            <a:fld id="{7428E71F-E4EE-4C06-BD84-48221B1BBD0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643" y="1905000"/>
            <a:ext cx="109777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Fift</a:t>
            </a:r>
            <a:r>
              <a:rPr lang="en-GB" dirty="0" smtClean="0"/>
              <a:t> level</a:t>
            </a: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7643" y="990600"/>
            <a:ext cx="109777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176136" name="Picture 8" descr="white template regularpage masterbrand norde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" y="188913"/>
            <a:ext cx="1084862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68338" indent="-193675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2pPr>
      <a:lvl3pPr marL="1050925" indent="-192088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3pPr>
      <a:lvl4pPr marL="1435100" indent="-193675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4pPr>
      <a:lvl5pPr marL="20097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5pPr>
      <a:lvl6pPr marL="24669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6pPr>
      <a:lvl7pPr marL="29241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7pPr>
      <a:lvl8pPr marL="33813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8pPr>
      <a:lvl9pPr marL="38385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0896" y="6477000"/>
            <a:ext cx="213627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6685" y="6477000"/>
            <a:ext cx="32160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800" b="0"/>
            </a:lvl1pPr>
          </a:lstStyle>
          <a:p>
            <a:endParaRPr lang="en-GB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53" y="6477017"/>
            <a:ext cx="50813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800" b="0"/>
            </a:lvl1pPr>
          </a:lstStyle>
          <a:p>
            <a:fld id="{EE33F8ED-D54B-433D-AA4F-075A432A6FE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643" y="1905000"/>
            <a:ext cx="109777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Fift</a:t>
            </a:r>
            <a:r>
              <a:rPr lang="en-GB" dirty="0" smtClean="0"/>
              <a:t> level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7643" y="990600"/>
            <a:ext cx="109777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178184" name="Picture 8" descr="white template regularpage masterbrand norde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" y="196850"/>
            <a:ext cx="1084862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28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68338" indent="-193675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2pPr>
      <a:lvl3pPr marL="1050925" indent="-192088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3pPr>
      <a:lvl4pPr marL="1435100" indent="-193675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4pPr>
      <a:lvl5pPr marL="20097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5pPr>
      <a:lvl6pPr marL="24669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6pPr>
      <a:lvl7pPr marL="29241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7pPr>
      <a:lvl8pPr marL="33813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8pPr>
      <a:lvl9pPr marL="3838575" indent="-298450" algn="l" defTabSz="1282700" rtl="0" fontAlgn="base">
        <a:spcBef>
          <a:spcPct val="50000"/>
        </a:spcBef>
        <a:spcAft>
          <a:spcPct val="0"/>
        </a:spcAft>
        <a:buClr>
          <a:schemeClr val="tx1"/>
        </a:buClr>
        <a:buSzPct val="12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00"/>
            <a:ext cx="72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1708"/>
            <a:ext cx="1090800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3559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D14BCCD3-0010-4FBA-B965-2126ADC31932}" type="slidenum">
              <a:rPr lang="en-GB" b="0" smtClean="0">
                <a:latin typeface="Arial"/>
              </a:rPr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GB" b="0" dirty="0"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10689498" y="6387822"/>
            <a:ext cx="863687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3575"/>
            <a:ext cx="3960000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b="0" dirty="0">
              <a:latin typeface="Arial"/>
            </a:endParaRPr>
          </a:p>
        </p:txBody>
      </p:sp>
      <p:sp>
        <p:nvSpPr>
          <p:cNvPr id="4" name="xxLanguageTextBox"/>
          <p:cNvSpPr/>
          <p:nvPr>
            <p:custDataLst>
              <p:tags r:id="rId29"/>
            </p:custDataLst>
          </p:nvPr>
        </p:nvSpPr>
        <p:spPr>
          <a:xfrm>
            <a:off x="0" y="0"/>
            <a:ext cx="12700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845" r:id="rId27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87" indent="-215487" algn="l" defTabSz="1088776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1517" indent="-214326" algn="l" defTabSz="1088776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708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900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91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00"/>
            <a:ext cx="72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1706"/>
            <a:ext cx="1090800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3557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D14BCCD3-0010-4FBA-B965-2126ADC31932}" type="slidenum">
              <a:rPr lang="en-GB" b="0" smtClean="0">
                <a:latin typeface="Arial"/>
              </a:rPr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GB" b="0" dirty="0"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10689494" y="6387822"/>
            <a:ext cx="863687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76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3575"/>
            <a:ext cx="3960000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pPr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b="0" dirty="0">
              <a:latin typeface="Arial"/>
            </a:endParaRPr>
          </a:p>
        </p:txBody>
      </p:sp>
      <p:sp>
        <p:nvSpPr>
          <p:cNvPr id="4" name="xxLanguageTextBox"/>
          <p:cNvSpPr/>
          <p:nvPr>
            <p:custDataLst>
              <p:tags r:id="rId26"/>
            </p:custDataLst>
          </p:nvPr>
        </p:nvSpPr>
        <p:spPr>
          <a:xfrm>
            <a:off x="0" y="0"/>
            <a:ext cx="12700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776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87" indent="-215487" algn="l" defTabSz="1088776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1517" indent="-214326" algn="l" defTabSz="1088776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708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900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91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00"/>
            <a:ext cx="72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1746"/>
            <a:ext cx="1090800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3570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D14BCCD3-0010-4FBA-B965-2126ADC31932}" type="slidenum">
              <a:rPr lang="en-GB" b="0" smtClean="0">
                <a:latin typeface="Arial"/>
              </a:rPr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GB" b="0" dirty="0"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10689466" y="6387823"/>
            <a:ext cx="863688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703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3575"/>
            <a:ext cx="3960000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pPr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b="0" dirty="0">
              <a:latin typeface="Arial"/>
            </a:endParaRPr>
          </a:p>
        </p:txBody>
      </p:sp>
      <p:sp>
        <p:nvSpPr>
          <p:cNvPr id="4" name="xxLanguageTextBox"/>
          <p:cNvSpPr/>
          <p:nvPr>
            <p:custDataLst>
              <p:tags r:id="rId26"/>
            </p:custDataLst>
          </p:nvPr>
        </p:nvSpPr>
        <p:spPr>
          <a:xfrm>
            <a:off x="0" y="1"/>
            <a:ext cx="12701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703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</p:sldLayoutIdLst>
  <p:hf hdr="0" ftr="0" dt="0"/>
  <p:txStyles>
    <p:titleStyle>
      <a:lvl1pPr algn="l" defTabSz="1088703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72" indent="-215472" algn="l" defTabSz="1088703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5" indent="-214312" algn="l" defTabSz="1088703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59" indent="-214312" algn="l" defTabSz="1088703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4" indent="-214312" algn="l" defTabSz="1088703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09" indent="-214312" algn="l" defTabSz="1088703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935" indent="-272176" algn="l" defTabSz="10887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286" indent="-272176" algn="l" defTabSz="10887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638" indent="-272176" algn="l" defTabSz="10887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989" indent="-272176" algn="l" defTabSz="10887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2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03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55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06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59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10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62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13" algn="l" defTabSz="10887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00"/>
            <a:ext cx="72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1750"/>
            <a:ext cx="1090800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3570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D14BCCD3-0010-4FBA-B965-2126ADC31932}" type="slidenum">
              <a:rPr lang="en-GB" b="0" smtClean="0">
                <a:latin typeface="Arial"/>
              </a:rPr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GB" b="0" dirty="0"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88" tIns="45554" rIns="91188" bIns="45554" numCol="1" anchor="t" anchorCtr="0" compatLnSpc="1">
            <a:prstTxWarp prst="textNoShape">
              <a:avLst/>
            </a:prstTxWarp>
          </a:bodyPr>
          <a:lstStyle/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88" tIns="45554" rIns="91188" bIns="45554" numCol="1" anchor="t" anchorCtr="0" compatLnSpc="1">
            <a:prstTxWarp prst="textNoShape">
              <a:avLst/>
            </a:prstTxWarp>
          </a:bodyPr>
          <a:lstStyle/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88" tIns="45554" rIns="91188" bIns="45554" numCol="1" anchor="t" anchorCtr="0" compatLnSpc="1">
            <a:prstTxWarp prst="textNoShape">
              <a:avLst/>
            </a:prstTxWarp>
          </a:bodyPr>
          <a:lstStyle/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188" tIns="45554" rIns="91188" bIns="45554" numCol="1" anchor="t" anchorCtr="0" compatLnSpc="1">
            <a:prstTxWarp prst="textNoShape">
              <a:avLst/>
            </a:prstTxWarp>
          </a:bodyPr>
          <a:lstStyle/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10689466" y="6387823"/>
            <a:ext cx="863688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5749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3575"/>
            <a:ext cx="3960000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pPr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b="0" dirty="0">
              <a:latin typeface="Arial"/>
            </a:endParaRPr>
          </a:p>
        </p:txBody>
      </p:sp>
      <p:sp>
        <p:nvSpPr>
          <p:cNvPr id="4" name="xxLanguageTextBox"/>
          <p:cNvSpPr/>
          <p:nvPr>
            <p:custDataLst>
              <p:tags r:id="rId26"/>
            </p:custDataLst>
          </p:nvPr>
        </p:nvSpPr>
        <p:spPr>
          <a:xfrm>
            <a:off x="0" y="0"/>
            <a:ext cx="12700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5749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</p:sldLayoutIdLst>
  <p:hf hdr="0" ftr="0" dt="0"/>
  <p:txStyles>
    <p:titleStyle>
      <a:lvl1pPr algn="l" defTabSz="1085749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4876" indent="-214876" algn="l" defTabSz="1085749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0174" indent="-213717" algn="l" defTabSz="1085749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6691" indent="-213717" algn="l" defTabSz="10857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3141" indent="-213717" algn="l" defTabSz="10857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617" indent="-213717" algn="l" defTabSz="10857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85742" indent="-271438" algn="l" defTabSz="10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8615" indent="-271438" algn="l" defTabSz="10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1485" indent="-271438" algn="l" defTabSz="10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4355" indent="-271438" algn="l" defTabSz="10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874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749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614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460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323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189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052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2914" algn="l" defTabSz="1085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00"/>
            <a:ext cx="72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1693"/>
            <a:ext cx="1090800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354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8B8A8D"/>
                </a:solidFill>
              </a:defRPr>
            </a:lvl1pPr>
          </a:lstStyle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D14BCCD3-0010-4FBA-B965-2126ADC31932}" type="slidenum">
              <a:rPr lang="en-US" b="0" smtClean="0">
                <a:latin typeface="Arial"/>
              </a:rPr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6537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4463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5438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2100" b="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Logotype, static"/>
          <p:cNvGrpSpPr/>
          <p:nvPr/>
        </p:nvGrpSpPr>
        <p:grpSpPr>
          <a:xfrm>
            <a:off x="10689466" y="6387822"/>
            <a:ext cx="863688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88592" eaLnBrk="1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2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3575"/>
            <a:ext cx="3960000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rgbClr val="8B8A8D"/>
                </a:solidFill>
              </a:defRPr>
            </a:lvl1pPr>
          </a:lstStyle>
          <a:p>
            <a:pPr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b="0" dirty="0">
              <a:latin typeface="Arial"/>
            </a:endParaRPr>
          </a:p>
        </p:txBody>
      </p:sp>
      <p:sp>
        <p:nvSpPr>
          <p:cNvPr id="4" name="xxLanguageTextBox"/>
          <p:cNvSpPr/>
          <p:nvPr>
            <p:custDataLst>
              <p:tags r:id="rId28"/>
            </p:custDataLst>
          </p:nvPr>
        </p:nvSpPr>
        <p:spPr>
          <a:xfrm>
            <a:off x="0" y="0"/>
            <a:ext cx="12701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92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9" r:id="rId26"/>
  </p:sldLayoutIdLst>
  <p:hf hdr="0" ftr="0" dt="0"/>
  <p:txStyles>
    <p:titleStyle>
      <a:lvl1pPr algn="l" defTabSz="1088592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50" indent="-215450" algn="l" defTabSz="1088592" rtl="0" eaLnBrk="1" latinLnBrk="0" hangingPunct="1">
        <a:spcBef>
          <a:spcPts val="12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37" indent="-214290" algn="l" defTabSz="1088592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585" indent="-214290" algn="l" defTabSz="1088592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733" indent="-214290" algn="l" defTabSz="1088592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2881" indent="-214290" algn="l" defTabSz="1088592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27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923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220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515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9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2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88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83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79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7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71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367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73" y="912975"/>
            <a:ext cx="7691990" cy="38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46" y="912953"/>
            <a:ext cx="4037960" cy="3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2775" y="5434975"/>
            <a:ext cx="7200000" cy="360000"/>
          </a:xfrm>
        </p:spPr>
        <p:txBody>
          <a:bodyPr/>
          <a:lstStyle/>
          <a:p>
            <a:r>
              <a:rPr lang="nb-NO" sz="2400" dirty="0"/>
              <a:t>Det globale makrobildet høsten 2017</a:t>
            </a:r>
            <a:endParaRPr lang="nb-NO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2775" y="5877272"/>
            <a:ext cx="7200000" cy="215950"/>
          </a:xfrm>
        </p:spPr>
        <p:txBody>
          <a:bodyPr/>
          <a:lstStyle/>
          <a:p>
            <a:r>
              <a:rPr lang="nb-NO" dirty="0" smtClean="0"/>
              <a:t>Ingvild Borgen Gjerde, Nordea</a:t>
            </a:r>
            <a:endParaRPr lang="nb-NO" dirty="0"/>
          </a:p>
        </p:txBody>
      </p:sp>
      <p:sp>
        <p:nvSpPr>
          <p:cNvPr id="2" name="AutoShape 4" descr="Kuvahaun tulos haulle turtle wide"/>
          <p:cNvSpPr>
            <a:spLocks noChangeAspect="1" noChangeArrowheads="1"/>
          </p:cNvSpPr>
          <p:nvPr/>
        </p:nvSpPr>
        <p:spPr bwMode="auto">
          <a:xfrm>
            <a:off x="155575" y="-144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" name="AutoShape 2" descr="Kuvahaun tulos haulle usa and north ko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r="9713"/>
          <a:stretch/>
        </p:blipFill>
        <p:spPr bwMode="auto">
          <a:xfrm>
            <a:off x="2" y="912952"/>
            <a:ext cx="3848157" cy="3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Kuvahaun tulos haulle kim jong u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grpSp>
        <p:nvGrpSpPr>
          <p:cNvPr id="20" name="Pulse"/>
          <p:cNvGrpSpPr/>
          <p:nvPr/>
        </p:nvGrpSpPr>
        <p:grpSpPr>
          <a:xfrm>
            <a:off x="8751889" y="3029891"/>
            <a:ext cx="3446462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0653" y="6165304"/>
            <a:ext cx="7200000" cy="215950"/>
          </a:xfrm>
        </p:spPr>
        <p:txBody>
          <a:bodyPr/>
          <a:lstStyle/>
          <a:p>
            <a:r>
              <a:rPr lang="nb-NO" b="1" dirty="0" smtClean="0"/>
              <a:t>Oktober 2017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636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..og det er det viktigste for utviklingen i aksjemarkedet på sikt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smtClean="0">
                <a:solidFill>
                  <a:prstClr val="black"/>
                </a:solidFill>
              </a:rPr>
              <a:t>Kilde: </a:t>
            </a:r>
            <a:r>
              <a:rPr lang="nb-NO" sz="800" i="1" dirty="0" smtClean="0">
                <a:solidFill>
                  <a:prstClr val="black"/>
                </a:solidFill>
              </a:rPr>
              <a:t>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 smtClean="0">
                <a:solidFill>
                  <a:srgbClr val="8B8A8D"/>
                </a:solidFill>
              </a:rPr>
              <a:t>Solid oppgang i global selskapsinntjening forklarer den siste tids oppgang i aksjemarkedet 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2" name="Picture 1" descr="&lt;Chart&gt;&lt;ImageInfo Version=&quot;5.13.48.0&quot; GUID=&quot;24b680443691490d9c94c8277adde50c&quot; DsId=&quot;ZPKF003&quot; T1SubID=&quot;&quot; Width=&quot;1020&quot; Height=&quot;464&quot; Format=&quot;emf&quot; ChartGroupUID=&quot;9d8bb621-60e3-42e9-bc2b-be37fd6bb798&quot; GroupName=&quot;NO&quot; ChartName=&quot;Equities and earnings_no&quot; ChartStyleName=&quot;&quot; GroupNameEncoded=&quot;NO&quot; ChartNameEncoded=&quot;Equities+and+earnings_no&quot; ChartStyleNameEncoded=&quot;&quot; ShortCode=&quot;&quot; ChartOwner=&quot;ZPKF105&quot; TemplateId=&quot;&quot; TemplateName=&quot;&quot; TemplateNameEncoded=&quot;&quot; EditionId=&quot;&quot; EditionGenerationDate=&quot;&quot; RefreshDate=&quot;20.10.2017 14:29:1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660&quot; RightMargin=&quot;57&quot; TopMargin=&quot;156&quot; FootMargin=&quot;227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556792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8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Verdsettelsen av globale aksjer har ikke steget det siste året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>
                <a:solidFill>
                  <a:srgbClr val="8B8A8D"/>
                </a:solidFill>
              </a:rPr>
              <a:t>G</a:t>
            </a:r>
            <a:r>
              <a:rPr lang="nb-NO" sz="1600" dirty="0" smtClean="0">
                <a:solidFill>
                  <a:srgbClr val="8B8A8D"/>
                </a:solidFill>
              </a:rPr>
              <a:t>lobalt sett er aksjer hverken dyrt eller billig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6" name="Picture 1" descr="&lt;Chart&gt;&lt;ImageInfo Version=&quot;5.12.19.0&quot; GUID=&quot;3a930e64cca94e8e823294bbd56a4666&quot; DsId=&quot;ZPKF106&quot; T1SubID=&quot;&quot; Width=&quot;1020&quot; Height=&quot;464&quot; Format=&quot;emf&quot; ChartGroupUID=&quot;fa2b9083-799d-46fb-ac8f-5bd0bac03034&quot; GroupName=&quot;NO&quot; ChartName=&quot;Valuation, P/E_NO&quot; ChartStyleName=&quot;&quot; GroupNameEncoded=&quot;NO&quot; ChartNameEncoded=&quot;Valuation%2c+P%2fE_NO&quot; ChartStyleNameEncoded=&quot;&quot; ShortCode=&quot;&quot; ChartOwner=&quot;ZPKF105&quot; TemplateId=&quot;&quot; TemplateName=&quot;&quot; TemplateNameEncoded=&quot;&quot; EditionId=&quot;&quot; EditionGenerationDate=&quot;&quot; RefreshDate=&quot;04.10.2017 11:10:58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5" y="159328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3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Noen markeder er riktignok høyere priset enn </a:t>
            </a:r>
            <a:r>
              <a:rPr lang="nb-NO" dirty="0" smtClean="0"/>
              <a:t>andre..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8B8A8D"/>
                </a:solidFill>
              </a:rPr>
              <a:t>Amerikanske aksjer er noe dyrere enn normalt 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2" name="Picture 1" descr="&lt;Chart&gt;&lt;ImageInfo Version=&quot;5.12.19.0&quot; GUID=&quot;633af6032939474a8bde41ad39220c5a&quot; DsId=&quot;ZPKF106&quot; T1SubID=&quot;&quot; Width=&quot;1020&quot; Height=&quot;464&quot; Format=&quot;emf&quot; ChartGroupUID=&quot;8d92c6c2-1f90-48f6-9241-775e7ead1bea&quot; GroupName=&quot;GAAS-presentasjoner&quot; ChartName=&quot;Valuation, P/E__amerikanske aksjer_NO&quot; ChartStyleName=&quot;&quot; GroupNameEncoded=&quot;GAAS-presentasjoner&quot; ChartNameEncoded=&quot;Valuation%2c+P%2fE__amerikanske+aksjer_NO&quot; ChartStyleNameEncoded=&quot;&quot; ShortCode=&quot;&quot; ChartOwner=&quot;ZPKF106&quot; TemplateId=&quot;&quot; TemplateName=&quot;&quot; TemplateNameEncoded=&quot;&quot; EditionId=&quot;&quot; EditionGenerationDate=&quot;&quot; RefreshDate=&quot;04.10.2017 11:12:0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5" y="1556792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0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&lt;Chart&gt;&lt;ImageInfo Version=&quot;5.13.48.0&quot; GUID=&quot;9d32a70e5c5c403ba23592179fc24381&quot; DsId=&quot;ZPKF105&quot; T1SubID=&quot;&quot; Width=&quot;1020&quot; Height=&quot;464&quot; Format=&quot;emf&quot; ChartGroupUID=&quot;e5d36d4d-8549-4cf8-b8ff-2a9cec07f29c&quot; GroupName=&quot;Norway&quot; ChartName=&quot;PE Norway_NO&quot; ChartStyleName=&quot;16:9  Small, landscape&quot; GroupNameEncoded=&quot;Norway&quot; ChartNameEncoded=&quot;PE+Norway_NO&quot; ChartStyleNameEncoded=&quot;16%3a9++Small%2c+landscape&quot; ShortCode=&quot;&quot; ChartOwner=&quot;ZPKF106&quot; TemplateId=&quot;&quot; TemplateName=&quot;&quot; TemplateNameEncoded=&quot;&quot; EditionId=&quot;&quot; EditionGenerationDate=&quot;&quot; RefreshDate=&quot;20.10.2017 14:33:3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68&quot; RightMargin=&quot;57&quot; TopMargin=&quot;141&quot; FootMargin=&quot;76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38" y="1661673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/>
              <a:t>Noen markeder er riktignok høyere priset enn andre..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600" i="1" smtClean="0"/>
              <a:t>Kilde</a:t>
            </a:r>
            <a:r>
              <a:rPr lang="nb-NO" sz="800" i="1" smtClean="0">
                <a:solidFill>
                  <a:prstClr val="black"/>
                </a:solidFill>
              </a:rPr>
              <a:t>: </a:t>
            </a:r>
            <a:r>
              <a:rPr lang="nb-NO" sz="600" i="1" dirty="0" smtClean="0"/>
              <a:t>Thomson</a:t>
            </a:r>
            <a:r>
              <a:rPr lang="nb-NO" sz="800" i="1" dirty="0" smtClean="0">
                <a:solidFill>
                  <a:prstClr val="black"/>
                </a:solidFill>
              </a:rPr>
              <a:t> </a:t>
            </a:r>
            <a:r>
              <a:rPr lang="nb-NO" sz="600" i="1" dirty="0" smtClean="0"/>
              <a:t>Reuters/TAA</a:t>
            </a:r>
            <a:r>
              <a:rPr lang="nb-NO" sz="800" i="1" dirty="0" smtClean="0">
                <a:solidFill>
                  <a:prstClr val="black"/>
                </a:solidFill>
              </a:rPr>
              <a:t>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 smtClean="0">
                <a:solidFill>
                  <a:srgbClr val="8B8A8D"/>
                </a:solidFill>
              </a:rPr>
              <a:t>Norske aksjer har også blitt ganske dyrt i det siste</a:t>
            </a:r>
            <a:endParaRPr lang="nb-NO" sz="1600" dirty="0">
              <a:solidFill>
                <a:srgbClr val="8B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&lt;Chart&gt;&lt;ImageInfo Version=&quot;5.13.48.0&quot; GUID=&quot;01997d51cd284f1d98e77a39841c56ef&quot; DsId=&quot;ZPKF105&quot; T1SubID=&quot;&quot; Width=&quot;1020&quot; Height=&quot;464&quot; Format=&quot;emf&quot; ChartGroupUID=&quot;fb88d9fd-7585-4f74-87ab-4904a0a86c94&quot; GroupName=&quot;Norway&quot; ChartName=&quot;Regional equities_2016_NO (Landscape)&quot; ChartStyleName=&quot;16:9  Small, landscape&quot; GroupNameEncoded=&quot;Norway&quot; ChartNameEncoded=&quot;Regional+equities_2016_NO+(Landscape)&quot; ChartStyleNameEncoded=&quot;16%3a9++Small%2c+landscape&quot; ShortCode=&quot;&quot; ChartOwner=&quot;ZPKF106&quot; TemplateId=&quot;&quot; TemplateName=&quot;&quot; TemplateNameEncoded=&quot;&quot; EditionId=&quot;&quot; EditionGenerationDate=&quot;&quot; RefreshDate=&quot;20.10.2017 15:03:4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68&quot; RightMargin=&quot;57&quot; TopMargin=&quot;141&quot; FootMargin=&quot;76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23" y="170080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..derfor kan det være lurt å også se til andre markeder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600" i="1" dirty="0" smtClean="0"/>
              <a:t>Kilde: Thomson Reuters/TAA </a:t>
            </a:r>
            <a:endParaRPr lang="nb-NO" sz="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 smtClean="0">
                <a:solidFill>
                  <a:srgbClr val="8B8A8D"/>
                </a:solidFill>
              </a:rPr>
              <a:t>Vi ser best verdi i Europa og Emerging Markets</a:t>
            </a:r>
            <a:endParaRPr lang="nb-NO" sz="1600" dirty="0">
              <a:solidFill>
                <a:srgbClr val="8B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Chart&gt;&lt;ImageInfo Version=&quot;5.13.48.0&quot; GUID=&quot;8621c12a2cdc428ba8a44874eee61cac&quot; DsId=&quot;ZPKF106&quot; T1SubID=&quot;&quot; Width=&quot;960&quot; Height=&quot;720&quot; Format=&quot;emf&quot; ChartGroupUID=&quot;35c15c1b-e4d0-45f7-afe3-d3579812a6a7&quot; GroupName=&quot;Diverse presentasjoner&quot; ChartName=&quot;Global equities since 2009_USD&quot; ChartStyleName=&quot;&quot; GroupNameEncoded=&quot;Diverse+presentasjoner&quot; ChartNameEncoded=&quot;Global+equities+since+2009_USD&quot; ChartStyleNameEncoded=&quot;&quot; ShortCode=&quot;&quot; ChartOwner=&quot;ZPKF106&quot; TemplateId=&quot;&quot; TemplateName=&quot;&quot; TemplateNameEncoded=&quot;&quot; EditionId=&quot;&quot; EditionGenerationDate=&quot;&quot; RefreshDate=&quot;20.10.2017 15:16:0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7" y="1380748"/>
            <a:ext cx="9360000" cy="486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Gode utsikter for vekst og selskapsinntjening gir gode utsikter for </a:t>
            </a:r>
            <a:r>
              <a:rPr lang="nb-NO" dirty="0" smtClean="0"/>
              <a:t>aksjemarkedet..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smtClean="0">
                <a:solidFill>
                  <a:prstClr val="black"/>
                </a:solidFill>
              </a:rPr>
              <a:t>Kilde: </a:t>
            </a:r>
            <a:r>
              <a:rPr lang="nb-NO" sz="800" i="1" dirty="0" smtClean="0">
                <a:solidFill>
                  <a:prstClr val="black"/>
                </a:solidFill>
              </a:rPr>
              <a:t>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124744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8B8A8D"/>
                </a:solidFill>
              </a:rPr>
              <a:t>..til tross for små og store fartsdumper som </a:t>
            </a:r>
            <a:r>
              <a:rPr lang="nb-NO" sz="1600" dirty="0" smtClean="0">
                <a:solidFill>
                  <a:srgbClr val="8B8A8D"/>
                </a:solidFill>
              </a:rPr>
              <a:t>skaper </a:t>
            </a:r>
            <a:r>
              <a:rPr lang="nb-NO" sz="1600" dirty="0" smtClean="0">
                <a:solidFill>
                  <a:srgbClr val="8B8A8D"/>
                </a:solidFill>
              </a:rPr>
              <a:t>svingninger underveis</a:t>
            </a:r>
            <a:endParaRPr lang="nb-NO" sz="1600" dirty="0">
              <a:solidFill>
                <a:srgbClr val="8B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2017 har så langt vært et bra år i globale aksjemarkeder..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smtClean="0">
                <a:solidFill>
                  <a:prstClr val="black"/>
                </a:solidFill>
              </a:rPr>
              <a:t>Kilde: </a:t>
            </a:r>
            <a:r>
              <a:rPr lang="nb-NO" sz="800" i="1" dirty="0" smtClean="0">
                <a:solidFill>
                  <a:prstClr val="black"/>
                </a:solidFill>
              </a:rPr>
              <a:t>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8B8A8D"/>
                </a:solidFill>
              </a:rPr>
              <a:t>Globale aksjer er avkastningsvinneren så langt i år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6" name="Picture 5" descr="&lt;Chart&gt;&lt;ImageInfo Version=&quot;5.13.48.0&quot; GUID=&quot;fe20b8bd9f5c42f5884a0020cdb0440f&quot; DsId=&quot;ZPKF106&quot; T1SubID=&quot;&quot; Width=&quot;1020&quot; Height=&quot;464&quot; Format=&quot;emf&quot; ChartGroupUID=&quot;06197036-6ff8-42a5-a202-7fce4dddd32b&quot; GroupName=&quot;Diverse presentasjoner&quot; ChartName=&quot;Aktiva YTD (USD)_DSA&quot; ChartStyleName=&quot;16:9  Small, landscape&quot; GroupNameEncoded=&quot;Diverse+presentasjoner&quot; ChartNameEncoded=&quot;Aktiva+YTD+(USD)_DSA&quot; ChartStyleNameEncoded=&quot;16%3a9++Small%2c+landscape&quot; ShortCode=&quot;&quot; ChartOwner=&quot;ZPKF003&quot; TemplateId=&quot;&quot; TemplateName=&quot;&quot; TemplateNameEncoded=&quot;&quot; EditionId=&quot;&quot; EditionGenerationDate=&quot;&quot; RefreshDate=&quot;20.10.2017 14:05:2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23" y="159328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..på samme tid i fjor så bildet ganske annerledes ut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smtClean="0">
                <a:solidFill>
                  <a:prstClr val="black"/>
                </a:solidFill>
              </a:rPr>
              <a:t>Kilde: </a:t>
            </a:r>
            <a:r>
              <a:rPr lang="nb-NO" sz="800" i="1" dirty="0" smtClean="0">
                <a:solidFill>
                  <a:prstClr val="black"/>
                </a:solidFill>
              </a:rPr>
              <a:t>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8B8A8D"/>
                </a:solidFill>
              </a:rPr>
              <a:t>Avkastningen i aksjer var betydelig svakere i 2016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2" name="Picture 1" descr="&lt;Chart&gt;&lt;ImageInfo Version=&quot;5.13.48.0&quot; GUID=&quot;2f30062a41a94ca9b4ab08e53a88b64c&quot; DsId=&quot;ZPKF106&quot; T1SubID=&quot;&quot; Width=&quot;1020&quot; Height=&quot;464&quot; Format=&quot;emf&quot; ChartGroupUID=&quot;25541b8a-1bff-4c55-aa10-c9b75e632866&quot; GroupName=&quot;Diverse presentasjoner&quot; ChartName=&quot;Aktiva YTD 2016 (USD)_DSA&quot; ChartStyleName=&quot;16:9  Small, landscape&quot; GroupNameEncoded=&quot;Diverse+presentasjoner&quot; ChartNameEncoded=&quot;Aktiva+YTD+2016+(USD)_DSA&quot; ChartStyleNameEncoded=&quot;16%3a9++Small%2c+landscape&quot; ShortCode=&quot;&quot; ChartOwner=&quot;ZPKF106&quot; TemplateId=&quot;&quot; TemplateName=&quot;&quot; TemplateNameEncoded=&quot;&quot; EditionId=&quot;&quot; EditionGenerationDate=&quot;&quot; RefreshDate=&quot;20.10.2017 14:07:3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7" y="159328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Etter svakhetstegn i starten av 2016 har a</a:t>
            </a:r>
            <a:r>
              <a:rPr lang="nb-NO" dirty="0" smtClean="0"/>
              <a:t>ktiviteten </a:t>
            </a:r>
            <a:r>
              <a:rPr lang="nb-NO" dirty="0" smtClean="0"/>
              <a:t>i både Kina og USA </a:t>
            </a:r>
            <a:r>
              <a:rPr lang="nb-NO" dirty="0" smtClean="0"/>
              <a:t>tatt </a:t>
            </a:r>
            <a:r>
              <a:rPr lang="nb-NO" dirty="0" smtClean="0"/>
              <a:t>seg opp..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97981" y="1412776"/>
            <a:ext cx="5471614" cy="233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487" indent="-215487" algn="l" defTabSz="1088776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517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708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900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091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 smtClean="0">
                <a:solidFill>
                  <a:srgbClr val="8B8A8D"/>
                </a:solidFill>
              </a:rPr>
              <a:t>Nøkkeltall fra</a:t>
            </a:r>
            <a:r>
              <a:rPr lang="nb-NO" sz="1200" dirty="0" smtClean="0">
                <a:solidFill>
                  <a:srgbClr val="8B8A8D"/>
                </a:solidFill>
              </a:rPr>
              <a:t> Kina har bedret seg betydelig siden </a:t>
            </a:r>
            <a:r>
              <a:rPr lang="nb-NO" sz="1200" dirty="0" smtClean="0">
                <a:solidFill>
                  <a:srgbClr val="8B8A8D"/>
                </a:solidFill>
              </a:rPr>
              <a:t>starten av 2016..</a:t>
            </a:r>
            <a:endParaRPr lang="en-GB" sz="1200" b="1" dirty="0">
              <a:solidFill>
                <a:srgbClr val="8B8A8D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227" y="5983473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>
                <a:solidFill>
                  <a:prstClr val="black"/>
                </a:solidFill>
              </a:rPr>
              <a:t>Kilde: Thomson Reuters/AA 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457627" y="1412776"/>
            <a:ext cx="5472024" cy="233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487" indent="-215487" algn="l" defTabSz="1088776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517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708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900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091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 smtClean="0">
                <a:solidFill>
                  <a:srgbClr val="8B8A8D"/>
                </a:solidFill>
              </a:rPr>
              <a:t>..og det samme har økonomisk aktivitet i USA </a:t>
            </a:r>
          </a:p>
          <a:p>
            <a:pPr marL="0" indent="0">
              <a:buNone/>
            </a:pPr>
            <a:endParaRPr lang="en-GB" sz="1200" b="1" dirty="0">
              <a:solidFill>
                <a:srgbClr val="8B8A8D"/>
              </a:solidFill>
            </a:endParaRPr>
          </a:p>
        </p:txBody>
      </p:sp>
      <p:pic>
        <p:nvPicPr>
          <p:cNvPr id="4" name="Picture 1" descr="&lt;Chart&gt;&lt;ImageInfo Version=&quot;5.12.19.0&quot; GUID=&quot;b8cd10452a5f4948abae81887e4b7254&quot; DsId=&quot;ZPKF106&quot; T1SubID=&quot;&quot; Width=&quot;379&quot; Height=&quot;565&quot; Format=&quot;emf&quot; ChartGroupUID=&quot;8ffd1db0-3fe5-4db1-9a42-429989e66db2&quot; GroupName=&quot;Diverse presentasjoner&quot; ChartName=&quot;Industri-PMI Kina_DSA&quot; ChartStyleName=&quot;&quot; GroupNameEncoded=&quot;Diverse+presentasjoner&quot; ChartNameEncoded=&quot;Industri-PMI+Kina_DSA&quot; ChartStyleNameEncoded=&quot;&quot; ShortCode=&quot;&quot; ChartOwner=&quot;ZPKF106&quot; TemplateId=&quot;&quot; TemplateName=&quot;&quot; TemplateNameEncoded=&quot;&quot; EditionId=&quot;&quot; EditionGenerationDate=&quot;&quot; RefreshDate=&quot;01.09.2017 10:07:45&quot; ExportChartsIn=&quot;CurrentSlide&quot; ExportChartsTo=&quot; &quot; ExportChartAs=&quot; &quot; SpecifiedCellRow=&quot;0&quot; SpecifiedCellCol=&quot;0&quot; NoofColumns=&quot;2&quot; NoofChartPerPage=&quot;0&quot; SpaceBetweenCharts=&quot;60&quot; SpaceBetweenRowChart=&quot;0&quot; Transparent=&quot;0&quot; NoofRows=&quot;1&quot; LeftMargin=&quot;72&quot; RightMargin=&quot;72&quot; TopMargin=&quot;79&quot; FootMargin=&quot;76&quot; Orientation=&quot;landscape&quot; FileNameTemplate=&quot;&quot; ImageFileName=&quot;&quot; ChartTitle=&quot;&quot; DoStretch=&quot;true&quot; Pr=&quot;&quot; /&gt;&lt;/Chart&gt;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628800"/>
            <a:ext cx="5256000" cy="4428000"/>
          </a:xfrm>
          <a:prstGeom prst="rect">
            <a:avLst/>
          </a:prstGeom>
        </p:spPr>
      </p:pic>
      <p:pic>
        <p:nvPicPr>
          <p:cNvPr id="2" name="Picture 2" descr="&lt;Chart&gt;&lt;ImageInfo Version=&quot;5.13.48.0&quot; GUID=&quot;75d8ded3e9f74a42a400d2abd2eb108c&quot; DsId=&quot;ZPKF106&quot; T1SubID=&quot;&quot; Width=&quot;551&quot; Height=&quot;464&quot; Format=&quot;emf&quot; ChartGroupUID=&quot;84c7f0d6-4fb2-40ba-a0da-b5ed7fdf5bee&quot; GroupName=&quot;Diverse presentasjoner&quot; ChartName=&quot;USA BNP-vekst_DSA&quot; ChartStyleName=&quot;&quot; GroupNameEncoded=&quot;Diverse+presentasjoner&quot; ChartNameEncoded=&quot;USA+BNP-vekst_DSA&quot; ChartStyleNameEncoded=&quot;&quot; ShortCode=&quot;&quot; ChartOwner=&quot;ZPKF106&quot; TemplateId=&quot;&quot; TemplateName=&quot;&quot; TemplateNameEncoded=&quot;&quot; EditionId=&quot;&quot; EditionGenerationDate=&quot;&quot; RefreshDate=&quot;20.10.2017 14:10:33&quot; ExportChartsIn=&quot;CurrentSlide&quot; ExportChartsTo=&quot; &quot; ExportChartAs=&quot; &quot; SpecifiedCellRow=&quot;0&quot; SpecifiedCellCol=&quot;0&quot; NoofColumns=&quot;2&quot; NoofChartPerPage=&quot;0&quot; SpaceBetweenCharts=&quot;60&quot; SpaceBetweenRowChart=&quot;0&quot; Transparent=&quot;0&quot; NoofRows=&quot;1&quot; LeftMargin=&quot;72&quot; RightMargin=&quot;72&quot; TopMargin=&quot;79&quot; FootMargin=&quot;76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96" y="1628800"/>
            <a:ext cx="5256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9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..mens det er i Europa vi ser de største positive overraskelsene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1000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600" dirty="0" smtClean="0">
                <a:solidFill>
                  <a:srgbClr val="8B8A8D"/>
                </a:solidFill>
              </a:rPr>
              <a:t>Ledende indikatorer fortsetter å stige – antyder fortsatt sterk vekst i eurosonen fremover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6" name="Picture 1" descr="&lt;Chart&gt;&lt;ImageInfo Version=&quot;5.13.48.0&quot; GUID=&quot;0b8a246ba42842b28cc3d14daa47b2b9&quot; DsId=&quot;ZPKF106&quot; T1SubID=&quot;&quot; Width=&quot;1020&quot; Height=&quot;464&quot; Format=&quot;emf&quot; ChartGroupUID=&quot;b40a471a-89ba-4e0e-bf0e-c55a53c98f0c&quot; GroupName=&quot;Europa&quot; ChartName=&quot;Eurosone PMIer  og BNP-vekst&quot; ChartStyleName=&quot;&quot; GroupNameEncoded=&quot;Europa&quot; ChartNameEncoded=&quot;Eurosone+PMIer++og+BNP-vekst&quot; ChartStyleNameEncoded=&quot;&quot; ShortCode=&quot;&quot; ChartOwner=&quot;ZPKF106&quot; TemplateId=&quot;&quot; TemplateName=&quot;&quot; TemplateNameEncoded=&quot;&quot; EditionId=&quot;&quot; EditionGenerationDate=&quot;&quot; RefreshDate=&quot;20.10.2017 14:11:5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1" y="1545147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Selv i Japan ser det lysere ut 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1000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600" dirty="0" smtClean="0">
                <a:solidFill>
                  <a:srgbClr val="8B8A8D"/>
                </a:solidFill>
              </a:rPr>
              <a:t>Ledende indikatorer i Japan på høyeste nivå på over ti år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6" name="Picture 1" descr="&lt;Chart&gt;&lt;ImageInfo Version=&quot;5.13.48.0&quot; GUID=&quot;19918cdfc0724ea9ab977dc94d077330&quot; DsId=&quot;ZPKF106&quot; T1SubID=&quot;&quot; Width=&quot;1020&quot; Height=&quot;464&quot; Format=&quot;emf&quot; ChartGroupUID=&quot;9f62b64f-7c01-483e-bebb-bac96d671c30&quot; GroupName=&quot;Japan&quot; ChartName=&quot;Tankan og BNP-vekst&quot; ChartStyleName=&quot;&quot; GroupNameEncoded=&quot;Japan&quot; ChartNameEncoded=&quot;Tankan+og+BNP-vekst&quot; ChartStyleNameEncoded=&quot;&quot; ShortCode=&quot;&quot; ChartOwner=&quot;ZPKF106&quot; TemplateId=&quot;&quot; TemplateName=&quot;&quot; TemplateNameEncoded=&quot;&quot; EditionId=&quot;&quot; EditionGenerationDate=&quot;&quot; RefreshDate=&quot;20.10.2017 14:27:5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23" y="159328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0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Veksten i verdensøkonomien er mer bredt basert enn på lenge..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OECD/AA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 smtClean="0">
                <a:solidFill>
                  <a:srgbClr val="8B8A8D"/>
                </a:solidFill>
              </a:rPr>
              <a:t>2017 ligger an til å bli første gang på ti år med positiv vekst i samtlige OECD land</a:t>
            </a:r>
            <a:endParaRPr lang="nb-NO" sz="1600" dirty="0">
              <a:solidFill>
                <a:srgbClr val="8B8A8D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33134"/>
              </p:ext>
            </p:extLst>
          </p:nvPr>
        </p:nvGraphicFramePr>
        <p:xfrm>
          <a:off x="1489075" y="1607313"/>
          <a:ext cx="9289032" cy="436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1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..samtidig som utsiktene justeres opp, til en forandring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IMF/AA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nb-NO" sz="1600" dirty="0" smtClean="0">
                <a:solidFill>
                  <a:srgbClr val="8B8A8D"/>
                </a:solidFill>
              </a:rPr>
              <a:t>2017 er første år siden 2010 at globale BNP-estimater justeres opp i løpet av året</a:t>
            </a:r>
            <a:endParaRPr lang="nb-NO" sz="1600" dirty="0">
              <a:solidFill>
                <a:srgbClr val="8B8A8D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038067"/>
              </p:ext>
            </p:extLst>
          </p:nvPr>
        </p:nvGraphicFramePr>
        <p:xfrm>
          <a:off x="1561083" y="1700808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999" y="360000"/>
            <a:ext cx="10883633" cy="720000"/>
          </a:xfrm>
        </p:spPr>
        <p:txBody>
          <a:bodyPr/>
          <a:lstStyle/>
          <a:p>
            <a:r>
              <a:rPr lang="nb-NO" dirty="0" smtClean="0"/>
              <a:t>Bedre vekst i verdensøkonomien gir bedre vekst i selskapenes inntjening..</a:t>
            </a:r>
            <a:endParaRPr lang="nb-NO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19812" y="5973147"/>
            <a:ext cx="3167358" cy="2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prstClr val="black"/>
              </a:buClr>
            </a:pPr>
            <a:r>
              <a:rPr lang="nb-NO" sz="800" i="1" dirty="0" smtClean="0">
                <a:solidFill>
                  <a:prstClr val="black"/>
                </a:solidFill>
              </a:rPr>
              <a:t>Kilde: Thomson Reuters/AA </a:t>
            </a:r>
            <a:endParaRPr lang="nb-NO" sz="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71" y="1268760"/>
            <a:ext cx="955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ClrTx/>
              <a:buNone/>
            </a:pPr>
            <a:r>
              <a:rPr lang="nb-NO" sz="1600" dirty="0" smtClean="0">
                <a:solidFill>
                  <a:srgbClr val="8B8A8D"/>
                </a:solidFill>
              </a:rPr>
              <a:t>Tosifret inntjeningsvekst innen rekkevidde i år -  lyse utsikter også for 2018</a:t>
            </a:r>
            <a:endParaRPr lang="nb-NO" sz="1600" dirty="0">
              <a:solidFill>
                <a:srgbClr val="8B8A8D"/>
              </a:solidFill>
            </a:endParaRPr>
          </a:p>
        </p:txBody>
      </p:sp>
      <p:pic>
        <p:nvPicPr>
          <p:cNvPr id="2" name="Picture 1" descr="&lt;Chart&gt;&lt;ImageInfo Version=&quot;5.13.48.0&quot; GUID=&quot;67da2edd79d3427f87d864d6c518e092&quot; DsId=&quot;ZPKF106&quot; T1SubID=&quot;&quot; Width=&quot;1020&quot; Height=&quot;464&quot; Format=&quot;emf&quot; ChartGroupUID=&quot;626455fd-7599-465b-b036-26298074f5d2&quot; GroupName=&quot;Diverse presentasjoner&quot; ChartName=&quot;Earnings growth for 2015, 2016 &amp;amp; 2017_no_DSA&quot; ChartStyleName=&quot;&quot; GroupNameEncoded=&quot;Diverse+presentasjoner&quot; ChartNameEncoded=&quot;Earnings+growth+for+2015%2c+2016+%26+2017_no_DSA&quot; ChartStyleNameEncoded=&quot;&quot; ShortCode=&quot;&quot; ChartOwner=&quot;ZPKF106&quot; TemplateId=&quot;&quot; TemplateName=&quot;&quot; TemplateNameEncoded=&quot;&quot; EditionId=&quot;&quot; EditionGenerationDate=&quot;&quot; RefreshDate=&quot;20.10.2017 14:29:0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&quot; DoStretch=&quot;true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23" y="1593288"/>
            <a:ext cx="9720000" cy="442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heme/theme1.xml><?xml version="1.0" encoding="utf-8"?>
<a:theme xmlns:a="http://schemas.openxmlformats.org/drawingml/2006/main" name="SIA">
  <a:themeElements>
    <a:clrScheme name="SIA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79ABC"/>
      </a:accent1>
      <a:accent2>
        <a:srgbClr val="A6003B"/>
      </a:accent2>
      <a:accent3>
        <a:srgbClr val="FFFFFF"/>
      </a:accent3>
      <a:accent4>
        <a:srgbClr val="000000"/>
      </a:accent4>
      <a:accent5>
        <a:srgbClr val="BDCADA"/>
      </a:accent5>
      <a:accent6>
        <a:srgbClr val="960035"/>
      </a:accent6>
      <a:hlink>
        <a:srgbClr val="CC6600"/>
      </a:hlink>
      <a:folHlink>
        <a:srgbClr val="E8BD00"/>
      </a:folHlink>
    </a:clrScheme>
    <a:fontScheme name="S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A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79ABC"/>
        </a:accent1>
        <a:accent2>
          <a:srgbClr val="A6003B"/>
        </a:accent2>
        <a:accent3>
          <a:srgbClr val="FFFFFF"/>
        </a:accent3>
        <a:accent4>
          <a:srgbClr val="000000"/>
        </a:accent4>
        <a:accent5>
          <a:srgbClr val="BDCADA"/>
        </a:accent5>
        <a:accent6>
          <a:srgbClr val="960035"/>
        </a:accent6>
        <a:hlink>
          <a:srgbClr val="CC6600"/>
        </a:hlink>
        <a:folHlink>
          <a:srgbClr val="E8B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ing page">
  <a:themeElements>
    <a:clrScheme name="Dividing pag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79ABC"/>
      </a:accent1>
      <a:accent2>
        <a:srgbClr val="A6003B"/>
      </a:accent2>
      <a:accent3>
        <a:srgbClr val="FFFFFF"/>
      </a:accent3>
      <a:accent4>
        <a:srgbClr val="000000"/>
      </a:accent4>
      <a:accent5>
        <a:srgbClr val="BDCADA"/>
      </a:accent5>
      <a:accent6>
        <a:srgbClr val="960035"/>
      </a:accent6>
      <a:hlink>
        <a:srgbClr val="CC6600"/>
      </a:hlink>
      <a:folHlink>
        <a:srgbClr val="E8BD00"/>
      </a:folHlink>
    </a:clrScheme>
    <a:fontScheme name="Dividing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ing pag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79ABC"/>
        </a:accent1>
        <a:accent2>
          <a:srgbClr val="A6003B"/>
        </a:accent2>
        <a:accent3>
          <a:srgbClr val="FFFFFF"/>
        </a:accent3>
        <a:accent4>
          <a:srgbClr val="000000"/>
        </a:accent4>
        <a:accent5>
          <a:srgbClr val="BDCADA"/>
        </a:accent5>
        <a:accent6>
          <a:srgbClr val="960035"/>
        </a:accent6>
        <a:hlink>
          <a:srgbClr val="CC6600"/>
        </a:hlink>
        <a:folHlink>
          <a:srgbClr val="E8B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d page">
  <a:themeElements>
    <a:clrScheme name="End pag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79ABC"/>
      </a:accent1>
      <a:accent2>
        <a:srgbClr val="A6003B"/>
      </a:accent2>
      <a:accent3>
        <a:srgbClr val="FFFFFF"/>
      </a:accent3>
      <a:accent4>
        <a:srgbClr val="000000"/>
      </a:accent4>
      <a:accent5>
        <a:srgbClr val="BDCADA"/>
      </a:accent5>
      <a:accent6>
        <a:srgbClr val="960035"/>
      </a:accent6>
      <a:hlink>
        <a:srgbClr val="CC6600"/>
      </a:hlink>
      <a:folHlink>
        <a:srgbClr val="E8BD00"/>
      </a:folHlink>
    </a:clrScheme>
    <a:fontScheme name="End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fi-FI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 pag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79ABC"/>
        </a:accent1>
        <a:accent2>
          <a:srgbClr val="A6003B"/>
        </a:accent2>
        <a:accent3>
          <a:srgbClr val="FFFFFF"/>
        </a:accent3>
        <a:accent4>
          <a:srgbClr val="000000"/>
        </a:accent4>
        <a:accent5>
          <a:srgbClr val="BDCADA"/>
        </a:accent5>
        <a:accent6>
          <a:srgbClr val="960035"/>
        </a:accent6>
        <a:hlink>
          <a:srgbClr val="CC6600"/>
        </a:hlink>
        <a:folHlink>
          <a:srgbClr val="E8B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5.xml><?xml version="1.0" encoding="utf-8"?>
<a:theme xmlns:a="http://schemas.openxmlformats.org/drawingml/2006/main" name="1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6.xml><?xml version="1.0" encoding="utf-8"?>
<a:theme xmlns:a="http://schemas.openxmlformats.org/drawingml/2006/main" name="8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7.xml><?xml version="1.0" encoding="utf-8"?>
<a:theme xmlns:a="http://schemas.openxmlformats.org/drawingml/2006/main" name="2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8.xml><?xml version="1.0" encoding="utf-8"?>
<a:theme xmlns:a="http://schemas.openxmlformats.org/drawingml/2006/main" name="3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SIA</Template>
  <TotalTime>13192</TotalTime>
  <Words>422</Words>
  <Application>Microsoft Office PowerPoint</Application>
  <PresentationFormat>Custom</PresentationFormat>
  <Paragraphs>67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SIA</vt:lpstr>
      <vt:lpstr>Dividing page</vt:lpstr>
      <vt:lpstr>End page</vt:lpstr>
      <vt:lpstr>Nordea</vt:lpstr>
      <vt:lpstr>1_Nordea</vt:lpstr>
      <vt:lpstr>8_Nordea</vt:lpstr>
      <vt:lpstr>2_Nordea</vt:lpstr>
      <vt:lpstr>3_Nordea</vt:lpstr>
      <vt:lpstr>PowerPoint Presentation</vt:lpstr>
      <vt:lpstr>2017 har så langt vært et bra år i globale aksjemarkeder..</vt:lpstr>
      <vt:lpstr>..på samme tid i fjor så bildet ganske annerledes ut</vt:lpstr>
      <vt:lpstr>Etter svakhetstegn i starten av 2016 har aktiviteten i både Kina og USA tatt seg opp..</vt:lpstr>
      <vt:lpstr>..mens det er i Europa vi ser de største positive overraskelsene</vt:lpstr>
      <vt:lpstr>Selv i Japan ser det lysere ut </vt:lpstr>
      <vt:lpstr>Veksten i verdensøkonomien er mer bredt basert enn på lenge..</vt:lpstr>
      <vt:lpstr>..samtidig som utsiktene justeres opp, til en forandring</vt:lpstr>
      <vt:lpstr>Bedre vekst i verdensøkonomien gir bedre vekst i selskapenes inntjening..</vt:lpstr>
      <vt:lpstr>..og det er det viktigste for utviklingen i aksjemarkedet på sikt</vt:lpstr>
      <vt:lpstr>Verdsettelsen av globale aksjer har ikke steget det siste året</vt:lpstr>
      <vt:lpstr>Noen markeder er riktignok høyere priset enn andre..</vt:lpstr>
      <vt:lpstr>Noen markeder er riktignok høyere priset enn andre..</vt:lpstr>
      <vt:lpstr>..derfor kan det være lurt å også se til andre markeder</vt:lpstr>
      <vt:lpstr>Gode utsikter for vekst og selskapsinntjening gir gode utsikter for aksjemarkedet..</vt:lpstr>
      <vt:lpstr>Takk!</vt:lpstr>
    </vt:vector>
  </TitlesOfParts>
  <Company>Nordea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anders.g.nielsen@nordea.com</dc:creator>
  <cp:lastModifiedBy>Gjerde, Ingvild Borgen</cp:lastModifiedBy>
  <cp:revision>578</cp:revision>
  <cp:lastPrinted>2017-08-31T16:50:12Z</cp:lastPrinted>
  <dcterms:created xsi:type="dcterms:W3CDTF">2011-10-25T13:05:37Z</dcterms:created>
  <dcterms:modified xsi:type="dcterms:W3CDTF">2017-10-20T14:08:54Z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GTop">
    <vt:lpwstr>238.625</vt:lpwstr>
  </property>
  <property fmtid="{D5CDD505-2E9C-101B-9397-08002B2CF9AE}" pid="3" name="BGLeft">
    <vt:lpwstr>416.25</vt:lpwstr>
  </property>
  <property fmtid="{D5CDD505-2E9C-101B-9397-08002B2CF9AE}" pid="4" name="BGWidth">
    <vt:lpwstr>249.375</vt:lpwstr>
  </property>
  <property fmtid="{D5CDD505-2E9C-101B-9397-08002B2CF9AE}" pid="5" name="BGHeight">
    <vt:lpwstr>203.375</vt:lpwstr>
  </property>
  <property fmtid="{D5CDD505-2E9C-101B-9397-08002B2CF9AE}" pid="6" name="BGRotate">
    <vt:lpwstr>350</vt:lpwstr>
  </property>
  <property fmtid="{D5CDD505-2E9C-101B-9397-08002B2CF9AE}" pid="7" name="Colour1">
    <vt:lpwstr>0,0,0</vt:lpwstr>
  </property>
  <property fmtid="{D5CDD505-2E9C-101B-9397-08002B2CF9AE}" pid="8" name="Colour2">
    <vt:lpwstr>255,255,255</vt:lpwstr>
  </property>
  <property fmtid="{D5CDD505-2E9C-101B-9397-08002B2CF9AE}" pid="9" name="Colour3">
    <vt:lpwstr>30,40,102</vt:lpwstr>
  </property>
  <property fmtid="{D5CDD505-2E9C-101B-9397-08002B2CF9AE}" pid="10" name="Colour4">
    <vt:lpwstr>0,91,153</vt:lpwstr>
  </property>
  <property fmtid="{D5CDD505-2E9C-101B-9397-08002B2CF9AE}" pid="11" name="Colour5">
    <vt:lpwstr>216,219,127</vt:lpwstr>
  </property>
  <property fmtid="{D5CDD505-2E9C-101B-9397-08002B2CF9AE}" pid="12" name="Colour6">
    <vt:lpwstr>102,0,51</vt:lpwstr>
  </property>
  <property fmtid="{D5CDD505-2E9C-101B-9397-08002B2CF9AE}" pid="13" name="Colour7">
    <vt:lpwstr>204,216,222</vt:lpwstr>
  </property>
  <property fmtid="{D5CDD505-2E9C-101B-9397-08002B2CF9AE}" pid="14" name="Colour8">
    <vt:lpwstr>150,143,105</vt:lpwstr>
  </property>
</Properties>
</file>